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-38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845F1E-3448-490E-9923-330BD480F5E1}" type="doc">
      <dgm:prSet loTypeId="urn:microsoft.com/office/officeart/2005/8/layout/orgChart1" loCatId="hierarchy" qsTypeId="urn:microsoft.com/office/officeart/2005/8/quickstyle/3d3" qsCatId="3D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208485C0-B0CA-4E38-94B7-92FDEC36C281}">
      <dgm:prSet phldrT="[Текст]"/>
      <dgm:spPr>
        <a:gradFill rotWithShape="0">
          <a:gsLst>
            <a:gs pos="0">
              <a:schemeClr val="tx2">
                <a:lumMod val="75000"/>
              </a:schemeClr>
            </a:gs>
            <a:gs pos="50000">
              <a:schemeClr val="tx2">
                <a:lumMod val="40000"/>
                <a:lumOff val="60000"/>
              </a:schemeClr>
            </a:gs>
            <a:gs pos="100000">
              <a:schemeClr val="tx2">
                <a:lumMod val="40000"/>
                <a:lumOff val="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dirty="0" smtClean="0">
              <a:solidFill>
                <a:schemeClr val="accent3">
                  <a:lumMod val="75000"/>
                </a:schemeClr>
              </a:solidFill>
            </a:rPr>
            <a:t>Консолидированный бюджет</a:t>
          </a:r>
          <a:endParaRPr lang="ru-RU" dirty="0">
            <a:solidFill>
              <a:schemeClr val="accent3">
                <a:lumMod val="75000"/>
              </a:schemeClr>
            </a:solidFill>
          </a:endParaRPr>
        </a:p>
      </dgm:t>
    </dgm:pt>
    <dgm:pt modelId="{2EE26A9A-7136-4731-89EA-3F5EC0FDBA11}" type="parTrans" cxnId="{001A1775-9635-4C34-A082-10B1ABCD707F}">
      <dgm:prSet/>
      <dgm:spPr/>
      <dgm:t>
        <a:bodyPr/>
        <a:lstStyle/>
        <a:p>
          <a:endParaRPr lang="ru-RU"/>
        </a:p>
      </dgm:t>
    </dgm:pt>
    <dgm:pt modelId="{B7051CB7-02A4-4377-8AC1-2A59BD5A2949}" type="sibTrans" cxnId="{001A1775-9635-4C34-A082-10B1ABCD707F}">
      <dgm:prSet/>
      <dgm:spPr/>
      <dgm:t>
        <a:bodyPr/>
        <a:lstStyle/>
        <a:p>
          <a:endParaRPr lang="ru-RU"/>
        </a:p>
      </dgm:t>
    </dgm:pt>
    <dgm:pt modelId="{2DD1B33D-FD95-4131-A3B0-F38DD1BC45C5}">
      <dgm:prSet phldrT="[Текст]"/>
      <dgm:spPr>
        <a:gradFill rotWithShape="0">
          <a:gsLst>
            <a:gs pos="0">
              <a:schemeClr val="tx2">
                <a:lumMod val="75000"/>
              </a:schemeClr>
            </a:gs>
            <a:gs pos="50000">
              <a:schemeClr val="tx2">
                <a:lumMod val="40000"/>
                <a:lumOff val="60000"/>
              </a:schemeClr>
            </a:gs>
            <a:gs pos="100000">
              <a:schemeClr val="tx2">
                <a:lumMod val="40000"/>
                <a:lumOff val="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dirty="0" smtClean="0">
              <a:solidFill>
                <a:schemeClr val="accent3">
                  <a:lumMod val="75000"/>
                </a:schemeClr>
              </a:solidFill>
            </a:rPr>
            <a:t>Бюджет муниципального района «Читинский район»</a:t>
          </a:r>
          <a:endParaRPr lang="ru-RU" dirty="0">
            <a:solidFill>
              <a:schemeClr val="accent3">
                <a:lumMod val="75000"/>
              </a:schemeClr>
            </a:solidFill>
          </a:endParaRPr>
        </a:p>
      </dgm:t>
    </dgm:pt>
    <dgm:pt modelId="{48E02E68-394A-4136-89AB-52EA6336ACFA}" type="parTrans" cxnId="{323D9472-C683-462B-905C-EF3BA97687E2}">
      <dgm:prSet/>
      <dgm:spPr/>
      <dgm:t>
        <a:bodyPr/>
        <a:lstStyle/>
        <a:p>
          <a:endParaRPr lang="ru-RU"/>
        </a:p>
      </dgm:t>
    </dgm:pt>
    <dgm:pt modelId="{EDE39A7F-6C67-448E-8B54-08A92CE83869}" type="sibTrans" cxnId="{323D9472-C683-462B-905C-EF3BA97687E2}">
      <dgm:prSet/>
      <dgm:spPr/>
      <dgm:t>
        <a:bodyPr/>
        <a:lstStyle/>
        <a:p>
          <a:endParaRPr lang="ru-RU"/>
        </a:p>
      </dgm:t>
    </dgm:pt>
    <dgm:pt modelId="{8B16017F-A48F-48A3-A2AA-F513BB30FD88}">
      <dgm:prSet phldrT="[Текст]"/>
      <dgm:spPr>
        <a:gradFill rotWithShape="0">
          <a:gsLst>
            <a:gs pos="0">
              <a:schemeClr val="tx2">
                <a:lumMod val="75000"/>
              </a:schemeClr>
            </a:gs>
            <a:gs pos="50000">
              <a:schemeClr val="tx2">
                <a:lumMod val="40000"/>
                <a:lumOff val="60000"/>
              </a:schemeClr>
            </a:gs>
            <a:gs pos="100000">
              <a:schemeClr val="tx2">
                <a:lumMod val="40000"/>
                <a:lumOff val="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dirty="0" smtClean="0">
              <a:solidFill>
                <a:schemeClr val="accent3">
                  <a:lumMod val="75000"/>
                </a:schemeClr>
              </a:solidFill>
            </a:rPr>
            <a:t>Бюджеты городских (2) и сельских поселений (21)</a:t>
          </a:r>
          <a:endParaRPr lang="ru-RU" dirty="0">
            <a:solidFill>
              <a:schemeClr val="accent3">
                <a:lumMod val="75000"/>
              </a:schemeClr>
            </a:solidFill>
          </a:endParaRPr>
        </a:p>
      </dgm:t>
    </dgm:pt>
    <dgm:pt modelId="{E2443131-73A7-440D-8109-C5B3B9AB2211}" type="sibTrans" cxnId="{78FF2730-B317-4FB7-B7D5-B49FEE5048EB}">
      <dgm:prSet/>
      <dgm:spPr/>
      <dgm:t>
        <a:bodyPr/>
        <a:lstStyle/>
        <a:p>
          <a:endParaRPr lang="ru-RU"/>
        </a:p>
      </dgm:t>
    </dgm:pt>
    <dgm:pt modelId="{F99A8B26-822E-42C4-8AD1-3EDC2F9D92E8}" type="parTrans" cxnId="{78FF2730-B317-4FB7-B7D5-B49FEE5048EB}">
      <dgm:prSet/>
      <dgm:spPr/>
      <dgm:t>
        <a:bodyPr/>
        <a:lstStyle/>
        <a:p>
          <a:endParaRPr lang="ru-RU"/>
        </a:p>
      </dgm:t>
    </dgm:pt>
    <dgm:pt modelId="{411B600A-4F6A-4220-9C18-0B1E4AB9A957}" type="pres">
      <dgm:prSet presAssocID="{71845F1E-3448-490E-9923-330BD480F5E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B956AB9-4AFC-4AD6-B504-DAF867FE1FCE}" type="pres">
      <dgm:prSet presAssocID="{208485C0-B0CA-4E38-94B7-92FDEC36C281}" presName="hierRoot1" presStyleCnt="0">
        <dgm:presLayoutVars>
          <dgm:hierBranch val="init"/>
        </dgm:presLayoutVars>
      </dgm:prSet>
      <dgm:spPr/>
    </dgm:pt>
    <dgm:pt modelId="{0EA4FE63-4235-4E8A-9237-161AE6793339}" type="pres">
      <dgm:prSet presAssocID="{208485C0-B0CA-4E38-94B7-92FDEC36C281}" presName="rootComposite1" presStyleCnt="0"/>
      <dgm:spPr/>
    </dgm:pt>
    <dgm:pt modelId="{20C475E5-7CA8-4EE4-B8BF-86C48CB824AE}" type="pres">
      <dgm:prSet presAssocID="{208485C0-B0CA-4E38-94B7-92FDEC36C28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665392-72FE-4146-BDAE-888A5AC215DF}" type="pres">
      <dgm:prSet presAssocID="{208485C0-B0CA-4E38-94B7-92FDEC36C28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253C0F4-25B4-4A64-AA48-48EEA2CCBEA5}" type="pres">
      <dgm:prSet presAssocID="{208485C0-B0CA-4E38-94B7-92FDEC36C281}" presName="hierChild2" presStyleCnt="0"/>
      <dgm:spPr/>
    </dgm:pt>
    <dgm:pt modelId="{64BB414A-7893-4315-9508-CAB97265FD05}" type="pres">
      <dgm:prSet presAssocID="{48E02E68-394A-4136-89AB-52EA6336ACFA}" presName="Name37" presStyleLbl="parChTrans1D2" presStyleIdx="0" presStyleCnt="2"/>
      <dgm:spPr/>
      <dgm:t>
        <a:bodyPr/>
        <a:lstStyle/>
        <a:p>
          <a:endParaRPr lang="ru-RU"/>
        </a:p>
      </dgm:t>
    </dgm:pt>
    <dgm:pt modelId="{B6E692FA-54D4-4E1B-A1CF-0E68D5CED475}" type="pres">
      <dgm:prSet presAssocID="{2DD1B33D-FD95-4131-A3B0-F38DD1BC45C5}" presName="hierRoot2" presStyleCnt="0">
        <dgm:presLayoutVars>
          <dgm:hierBranch val="init"/>
        </dgm:presLayoutVars>
      </dgm:prSet>
      <dgm:spPr/>
    </dgm:pt>
    <dgm:pt modelId="{F808B2CD-436F-4342-A16C-3E3CADD5A87F}" type="pres">
      <dgm:prSet presAssocID="{2DD1B33D-FD95-4131-A3B0-F38DD1BC45C5}" presName="rootComposite" presStyleCnt="0"/>
      <dgm:spPr/>
    </dgm:pt>
    <dgm:pt modelId="{55906E70-E96F-4C8A-B3B0-CE8886F8204A}" type="pres">
      <dgm:prSet presAssocID="{2DD1B33D-FD95-4131-A3B0-F38DD1BC45C5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1AE5BD-DD6B-4C73-B124-7276A5A5DC48}" type="pres">
      <dgm:prSet presAssocID="{2DD1B33D-FD95-4131-A3B0-F38DD1BC45C5}" presName="rootConnector" presStyleLbl="node2" presStyleIdx="0" presStyleCnt="2"/>
      <dgm:spPr/>
      <dgm:t>
        <a:bodyPr/>
        <a:lstStyle/>
        <a:p>
          <a:endParaRPr lang="ru-RU"/>
        </a:p>
      </dgm:t>
    </dgm:pt>
    <dgm:pt modelId="{4260F507-D4E7-4055-9DF2-1594BDE22B27}" type="pres">
      <dgm:prSet presAssocID="{2DD1B33D-FD95-4131-A3B0-F38DD1BC45C5}" presName="hierChild4" presStyleCnt="0"/>
      <dgm:spPr/>
    </dgm:pt>
    <dgm:pt modelId="{045CEEF0-8CF2-482F-8D5F-4FF12C9616E3}" type="pres">
      <dgm:prSet presAssocID="{2DD1B33D-FD95-4131-A3B0-F38DD1BC45C5}" presName="hierChild5" presStyleCnt="0"/>
      <dgm:spPr/>
    </dgm:pt>
    <dgm:pt modelId="{DAA2DF3A-4DB2-40AB-B08A-9E3573E3A52A}" type="pres">
      <dgm:prSet presAssocID="{F99A8B26-822E-42C4-8AD1-3EDC2F9D92E8}" presName="Name37" presStyleLbl="parChTrans1D2" presStyleIdx="1" presStyleCnt="2"/>
      <dgm:spPr/>
      <dgm:t>
        <a:bodyPr/>
        <a:lstStyle/>
        <a:p>
          <a:endParaRPr lang="ru-RU"/>
        </a:p>
      </dgm:t>
    </dgm:pt>
    <dgm:pt modelId="{FDF92FB8-6F23-47C3-BC26-7614EAD0CF47}" type="pres">
      <dgm:prSet presAssocID="{8B16017F-A48F-48A3-A2AA-F513BB30FD88}" presName="hierRoot2" presStyleCnt="0">
        <dgm:presLayoutVars>
          <dgm:hierBranch val="init"/>
        </dgm:presLayoutVars>
      </dgm:prSet>
      <dgm:spPr/>
    </dgm:pt>
    <dgm:pt modelId="{50B6B6F8-22A9-472D-8BE5-8C4DCE0A0B41}" type="pres">
      <dgm:prSet presAssocID="{8B16017F-A48F-48A3-A2AA-F513BB30FD88}" presName="rootComposite" presStyleCnt="0"/>
      <dgm:spPr/>
    </dgm:pt>
    <dgm:pt modelId="{B9BF1BE7-C52C-4687-90B8-85F64D409989}" type="pres">
      <dgm:prSet presAssocID="{8B16017F-A48F-48A3-A2AA-F513BB30FD88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2B87F0-0CCC-4025-ADFC-791816D4DE97}" type="pres">
      <dgm:prSet presAssocID="{8B16017F-A48F-48A3-A2AA-F513BB30FD88}" presName="rootConnector" presStyleLbl="node2" presStyleIdx="1" presStyleCnt="2"/>
      <dgm:spPr/>
      <dgm:t>
        <a:bodyPr/>
        <a:lstStyle/>
        <a:p>
          <a:endParaRPr lang="ru-RU"/>
        </a:p>
      </dgm:t>
    </dgm:pt>
    <dgm:pt modelId="{5A606712-F0EA-4862-8DA1-3BA52DC5FC94}" type="pres">
      <dgm:prSet presAssocID="{8B16017F-A48F-48A3-A2AA-F513BB30FD88}" presName="hierChild4" presStyleCnt="0"/>
      <dgm:spPr/>
    </dgm:pt>
    <dgm:pt modelId="{0D7A628F-CDDD-4A4E-A303-0076090B08E3}" type="pres">
      <dgm:prSet presAssocID="{8B16017F-A48F-48A3-A2AA-F513BB30FD88}" presName="hierChild5" presStyleCnt="0"/>
      <dgm:spPr/>
    </dgm:pt>
    <dgm:pt modelId="{6EC12508-2204-4D78-9D42-88567C459F5E}" type="pres">
      <dgm:prSet presAssocID="{208485C0-B0CA-4E38-94B7-92FDEC36C281}" presName="hierChild3" presStyleCnt="0"/>
      <dgm:spPr/>
    </dgm:pt>
  </dgm:ptLst>
  <dgm:cxnLst>
    <dgm:cxn modelId="{F89A78DD-C79C-4337-9D13-8005C4F856DC}" type="presOf" srcId="{2DD1B33D-FD95-4131-A3B0-F38DD1BC45C5}" destId="{D41AE5BD-DD6B-4C73-B124-7276A5A5DC48}" srcOrd="1" destOrd="0" presId="urn:microsoft.com/office/officeart/2005/8/layout/orgChart1"/>
    <dgm:cxn modelId="{EC77B878-D0BD-47F0-BAB2-A379827A5455}" type="presOf" srcId="{8B16017F-A48F-48A3-A2AA-F513BB30FD88}" destId="{B9BF1BE7-C52C-4687-90B8-85F64D409989}" srcOrd="0" destOrd="0" presId="urn:microsoft.com/office/officeart/2005/8/layout/orgChart1"/>
    <dgm:cxn modelId="{323D9472-C683-462B-905C-EF3BA97687E2}" srcId="{208485C0-B0CA-4E38-94B7-92FDEC36C281}" destId="{2DD1B33D-FD95-4131-A3B0-F38DD1BC45C5}" srcOrd="0" destOrd="0" parTransId="{48E02E68-394A-4136-89AB-52EA6336ACFA}" sibTransId="{EDE39A7F-6C67-448E-8B54-08A92CE83869}"/>
    <dgm:cxn modelId="{78FF2730-B317-4FB7-B7D5-B49FEE5048EB}" srcId="{208485C0-B0CA-4E38-94B7-92FDEC36C281}" destId="{8B16017F-A48F-48A3-A2AA-F513BB30FD88}" srcOrd="1" destOrd="0" parTransId="{F99A8B26-822E-42C4-8AD1-3EDC2F9D92E8}" sibTransId="{E2443131-73A7-440D-8109-C5B3B9AB2211}"/>
    <dgm:cxn modelId="{DC868C72-3FE8-4EE0-826E-F05A7EF2D868}" type="presOf" srcId="{2DD1B33D-FD95-4131-A3B0-F38DD1BC45C5}" destId="{55906E70-E96F-4C8A-B3B0-CE8886F8204A}" srcOrd="0" destOrd="0" presId="urn:microsoft.com/office/officeart/2005/8/layout/orgChart1"/>
    <dgm:cxn modelId="{0B1AE581-9CD1-4913-B3D2-C1CC30C10C2F}" type="presOf" srcId="{208485C0-B0CA-4E38-94B7-92FDEC36C281}" destId="{20C475E5-7CA8-4EE4-B8BF-86C48CB824AE}" srcOrd="0" destOrd="0" presId="urn:microsoft.com/office/officeart/2005/8/layout/orgChart1"/>
    <dgm:cxn modelId="{870C00C3-75FB-40B1-89CD-9B814F4C7027}" type="presOf" srcId="{F99A8B26-822E-42C4-8AD1-3EDC2F9D92E8}" destId="{DAA2DF3A-4DB2-40AB-B08A-9E3573E3A52A}" srcOrd="0" destOrd="0" presId="urn:microsoft.com/office/officeart/2005/8/layout/orgChart1"/>
    <dgm:cxn modelId="{6ABB39DC-D383-4D4E-B09A-D09107D41B9C}" type="presOf" srcId="{8B16017F-A48F-48A3-A2AA-F513BB30FD88}" destId="{522B87F0-0CCC-4025-ADFC-791816D4DE97}" srcOrd="1" destOrd="0" presId="urn:microsoft.com/office/officeart/2005/8/layout/orgChart1"/>
    <dgm:cxn modelId="{6B5BE9FF-9EF6-4181-9BC2-30911A14CAEE}" type="presOf" srcId="{208485C0-B0CA-4E38-94B7-92FDEC36C281}" destId="{5B665392-72FE-4146-BDAE-888A5AC215DF}" srcOrd="1" destOrd="0" presId="urn:microsoft.com/office/officeart/2005/8/layout/orgChart1"/>
    <dgm:cxn modelId="{05CAFDBA-04F3-4519-9C97-CB1F8EB82D03}" type="presOf" srcId="{48E02E68-394A-4136-89AB-52EA6336ACFA}" destId="{64BB414A-7893-4315-9508-CAB97265FD05}" srcOrd="0" destOrd="0" presId="urn:microsoft.com/office/officeart/2005/8/layout/orgChart1"/>
    <dgm:cxn modelId="{001A1775-9635-4C34-A082-10B1ABCD707F}" srcId="{71845F1E-3448-490E-9923-330BD480F5E1}" destId="{208485C0-B0CA-4E38-94B7-92FDEC36C281}" srcOrd="0" destOrd="0" parTransId="{2EE26A9A-7136-4731-89EA-3F5EC0FDBA11}" sibTransId="{B7051CB7-02A4-4377-8AC1-2A59BD5A2949}"/>
    <dgm:cxn modelId="{C674BB2C-FFBE-4272-93D5-BACB866A0234}" type="presOf" srcId="{71845F1E-3448-490E-9923-330BD480F5E1}" destId="{411B600A-4F6A-4220-9C18-0B1E4AB9A957}" srcOrd="0" destOrd="0" presId="urn:microsoft.com/office/officeart/2005/8/layout/orgChart1"/>
    <dgm:cxn modelId="{9993D0C2-AECD-4408-A9B7-232AF699DCA5}" type="presParOf" srcId="{411B600A-4F6A-4220-9C18-0B1E4AB9A957}" destId="{4B956AB9-4AFC-4AD6-B504-DAF867FE1FCE}" srcOrd="0" destOrd="0" presId="urn:microsoft.com/office/officeart/2005/8/layout/orgChart1"/>
    <dgm:cxn modelId="{78C25825-7CD9-4204-8DC7-31EA3ED55934}" type="presParOf" srcId="{4B956AB9-4AFC-4AD6-B504-DAF867FE1FCE}" destId="{0EA4FE63-4235-4E8A-9237-161AE6793339}" srcOrd="0" destOrd="0" presId="urn:microsoft.com/office/officeart/2005/8/layout/orgChart1"/>
    <dgm:cxn modelId="{7728144A-F2E5-416E-94C0-8165350BC338}" type="presParOf" srcId="{0EA4FE63-4235-4E8A-9237-161AE6793339}" destId="{20C475E5-7CA8-4EE4-B8BF-86C48CB824AE}" srcOrd="0" destOrd="0" presId="urn:microsoft.com/office/officeart/2005/8/layout/orgChart1"/>
    <dgm:cxn modelId="{77327CDC-1775-47A0-B635-602E29B6473D}" type="presParOf" srcId="{0EA4FE63-4235-4E8A-9237-161AE6793339}" destId="{5B665392-72FE-4146-BDAE-888A5AC215DF}" srcOrd="1" destOrd="0" presId="urn:microsoft.com/office/officeart/2005/8/layout/orgChart1"/>
    <dgm:cxn modelId="{48B657C6-F22C-46B3-9435-883BCBB5E5BE}" type="presParOf" srcId="{4B956AB9-4AFC-4AD6-B504-DAF867FE1FCE}" destId="{7253C0F4-25B4-4A64-AA48-48EEA2CCBEA5}" srcOrd="1" destOrd="0" presId="urn:microsoft.com/office/officeart/2005/8/layout/orgChart1"/>
    <dgm:cxn modelId="{66E307B5-9E60-4399-9313-7B775AE9C5DD}" type="presParOf" srcId="{7253C0F4-25B4-4A64-AA48-48EEA2CCBEA5}" destId="{64BB414A-7893-4315-9508-CAB97265FD05}" srcOrd="0" destOrd="0" presId="urn:microsoft.com/office/officeart/2005/8/layout/orgChart1"/>
    <dgm:cxn modelId="{A8CFDF5D-2F4D-4CC7-87B4-59F7B1A2966F}" type="presParOf" srcId="{7253C0F4-25B4-4A64-AA48-48EEA2CCBEA5}" destId="{B6E692FA-54D4-4E1B-A1CF-0E68D5CED475}" srcOrd="1" destOrd="0" presId="urn:microsoft.com/office/officeart/2005/8/layout/orgChart1"/>
    <dgm:cxn modelId="{13DF34B3-C192-464E-A81D-A9A99ED5D188}" type="presParOf" srcId="{B6E692FA-54D4-4E1B-A1CF-0E68D5CED475}" destId="{F808B2CD-436F-4342-A16C-3E3CADD5A87F}" srcOrd="0" destOrd="0" presId="urn:microsoft.com/office/officeart/2005/8/layout/orgChart1"/>
    <dgm:cxn modelId="{F28B11FD-ACB3-46EA-A3C7-084491CCF826}" type="presParOf" srcId="{F808B2CD-436F-4342-A16C-3E3CADD5A87F}" destId="{55906E70-E96F-4C8A-B3B0-CE8886F8204A}" srcOrd="0" destOrd="0" presId="urn:microsoft.com/office/officeart/2005/8/layout/orgChart1"/>
    <dgm:cxn modelId="{03BAE996-958B-4AFA-9F4A-0949409B6B1A}" type="presParOf" srcId="{F808B2CD-436F-4342-A16C-3E3CADD5A87F}" destId="{D41AE5BD-DD6B-4C73-B124-7276A5A5DC48}" srcOrd="1" destOrd="0" presId="urn:microsoft.com/office/officeart/2005/8/layout/orgChart1"/>
    <dgm:cxn modelId="{F43FB65B-08CE-4738-83BF-2777B5E2AE6E}" type="presParOf" srcId="{B6E692FA-54D4-4E1B-A1CF-0E68D5CED475}" destId="{4260F507-D4E7-4055-9DF2-1594BDE22B27}" srcOrd="1" destOrd="0" presId="urn:microsoft.com/office/officeart/2005/8/layout/orgChart1"/>
    <dgm:cxn modelId="{339178D3-117C-431C-8FA9-1B919A5E655A}" type="presParOf" srcId="{B6E692FA-54D4-4E1B-A1CF-0E68D5CED475}" destId="{045CEEF0-8CF2-482F-8D5F-4FF12C9616E3}" srcOrd="2" destOrd="0" presId="urn:microsoft.com/office/officeart/2005/8/layout/orgChart1"/>
    <dgm:cxn modelId="{FB1D70C0-4F84-4F02-89B7-435A28E1F6AC}" type="presParOf" srcId="{7253C0F4-25B4-4A64-AA48-48EEA2CCBEA5}" destId="{DAA2DF3A-4DB2-40AB-B08A-9E3573E3A52A}" srcOrd="2" destOrd="0" presId="urn:microsoft.com/office/officeart/2005/8/layout/orgChart1"/>
    <dgm:cxn modelId="{95C642D5-B8AD-4984-8B83-9F01E2298A57}" type="presParOf" srcId="{7253C0F4-25B4-4A64-AA48-48EEA2CCBEA5}" destId="{FDF92FB8-6F23-47C3-BC26-7614EAD0CF47}" srcOrd="3" destOrd="0" presId="urn:microsoft.com/office/officeart/2005/8/layout/orgChart1"/>
    <dgm:cxn modelId="{4FCB642B-75E9-4163-9A06-A23F8A2374F7}" type="presParOf" srcId="{FDF92FB8-6F23-47C3-BC26-7614EAD0CF47}" destId="{50B6B6F8-22A9-472D-8BE5-8C4DCE0A0B41}" srcOrd="0" destOrd="0" presId="urn:microsoft.com/office/officeart/2005/8/layout/orgChart1"/>
    <dgm:cxn modelId="{DE63D707-0A93-4AC4-9108-D02797A8CC1F}" type="presParOf" srcId="{50B6B6F8-22A9-472D-8BE5-8C4DCE0A0B41}" destId="{B9BF1BE7-C52C-4687-90B8-85F64D409989}" srcOrd="0" destOrd="0" presId="urn:microsoft.com/office/officeart/2005/8/layout/orgChart1"/>
    <dgm:cxn modelId="{20593F06-52AB-494E-8791-D4BBC031EBE0}" type="presParOf" srcId="{50B6B6F8-22A9-472D-8BE5-8C4DCE0A0B41}" destId="{522B87F0-0CCC-4025-ADFC-791816D4DE97}" srcOrd="1" destOrd="0" presId="urn:microsoft.com/office/officeart/2005/8/layout/orgChart1"/>
    <dgm:cxn modelId="{06A87635-13F9-4686-BE5F-B655FA2F1F9E}" type="presParOf" srcId="{FDF92FB8-6F23-47C3-BC26-7614EAD0CF47}" destId="{5A606712-F0EA-4862-8DA1-3BA52DC5FC94}" srcOrd="1" destOrd="0" presId="urn:microsoft.com/office/officeart/2005/8/layout/orgChart1"/>
    <dgm:cxn modelId="{2A55278A-EDCD-4D02-BC46-973EE75370C5}" type="presParOf" srcId="{FDF92FB8-6F23-47C3-BC26-7614EAD0CF47}" destId="{0D7A628F-CDDD-4A4E-A303-0076090B08E3}" srcOrd="2" destOrd="0" presId="urn:microsoft.com/office/officeart/2005/8/layout/orgChart1"/>
    <dgm:cxn modelId="{2D238A05-20F6-43AF-ACC9-7DDFDE30D00D}" type="presParOf" srcId="{4B956AB9-4AFC-4AD6-B504-DAF867FE1FCE}" destId="{6EC12508-2204-4D78-9D42-88567C459F5E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EAF85F-2F42-47A7-94D3-8AE38ED8D338}" type="doc">
      <dgm:prSet loTypeId="urn:microsoft.com/office/officeart/2005/8/layout/orgChart1" loCatId="hierarchy" qsTypeId="urn:microsoft.com/office/officeart/2005/8/quickstyle/3d1" qsCatId="3D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3123BBB5-1C49-4618-9233-6FDE88EA7FDC}">
      <dgm:prSet phldrT="[Текст]"/>
      <dgm:spPr>
        <a:gradFill rotWithShape="0">
          <a:gsLst>
            <a:gs pos="46300">
              <a:schemeClr val="tx2">
                <a:lumMod val="60000"/>
                <a:lumOff val="40000"/>
              </a:schemeClr>
            </a:gs>
            <a:gs pos="0">
              <a:schemeClr val="tx2"/>
            </a:gs>
            <a:gs pos="100000">
              <a:schemeClr val="tx2">
                <a:lumMod val="40000"/>
                <a:lumOff val="60000"/>
              </a:schemeClr>
            </a:gs>
          </a:gsLst>
        </a:gradFill>
      </dgm:spPr>
      <dgm:t>
        <a:bodyPr/>
        <a:lstStyle/>
        <a:p>
          <a:r>
            <a:rPr lang="ru-RU" dirty="0" smtClean="0">
              <a:solidFill>
                <a:schemeClr val="accent3">
                  <a:lumMod val="75000"/>
                </a:schemeClr>
              </a:solidFill>
            </a:rPr>
            <a:t>ПРОЕКТ БЮДЖЕТА</a:t>
          </a:r>
          <a:endParaRPr lang="ru-RU" dirty="0">
            <a:solidFill>
              <a:schemeClr val="accent3">
                <a:lumMod val="75000"/>
              </a:schemeClr>
            </a:solidFill>
          </a:endParaRPr>
        </a:p>
      </dgm:t>
    </dgm:pt>
    <dgm:pt modelId="{B68FA60B-B21B-4222-852E-FBCA2EA73AD1}" type="parTrans" cxnId="{47BCBC8D-CFD8-4361-B831-CAA5157EE21A}">
      <dgm:prSet/>
      <dgm:spPr/>
      <dgm:t>
        <a:bodyPr/>
        <a:lstStyle/>
        <a:p>
          <a:endParaRPr lang="ru-RU"/>
        </a:p>
      </dgm:t>
    </dgm:pt>
    <dgm:pt modelId="{E2229DB3-4258-41F2-B8D0-04F3D52CC14E}" type="sibTrans" cxnId="{47BCBC8D-CFD8-4361-B831-CAA5157EE21A}">
      <dgm:prSet/>
      <dgm:spPr/>
      <dgm:t>
        <a:bodyPr/>
        <a:lstStyle/>
        <a:p>
          <a:endParaRPr lang="ru-RU"/>
        </a:p>
      </dgm:t>
    </dgm:pt>
    <dgm:pt modelId="{20FFF602-F3A0-4A09-933B-813BA04093B9}">
      <dgm:prSet phldrT="[Текст]"/>
      <dgm:spPr>
        <a:gradFill rotWithShape="0">
          <a:gsLst>
            <a:gs pos="48300">
              <a:schemeClr val="tx2">
                <a:lumMod val="60000"/>
                <a:lumOff val="40000"/>
              </a:schemeClr>
            </a:gs>
            <a:gs pos="0">
              <a:schemeClr val="tx2">
                <a:lumMod val="75000"/>
              </a:schemeClr>
            </a:gs>
            <a:gs pos="100000">
              <a:schemeClr val="tx2">
                <a:lumMod val="40000"/>
                <a:lumOff val="60000"/>
              </a:schemeClr>
            </a:gs>
          </a:gsLst>
        </a:gradFill>
      </dgm:spPr>
      <dgm:t>
        <a:bodyPr/>
        <a:lstStyle/>
        <a:p>
          <a:pPr algn="ctr">
            <a:lnSpc>
              <a:spcPct val="150000"/>
            </a:lnSpc>
          </a:pPr>
          <a:r>
            <a:rPr lang="ru-RU" dirty="0" smtClean="0">
              <a:solidFill>
                <a:schemeClr val="accent3">
                  <a:lumMod val="75000"/>
                </a:schemeClr>
              </a:solidFill>
            </a:rPr>
            <a:t>Бюджетное послание Президента Российской Федерации</a:t>
          </a:r>
          <a:endParaRPr lang="ru-RU" dirty="0">
            <a:solidFill>
              <a:schemeClr val="accent3">
                <a:lumMod val="75000"/>
              </a:schemeClr>
            </a:solidFill>
          </a:endParaRPr>
        </a:p>
      </dgm:t>
    </dgm:pt>
    <dgm:pt modelId="{1A34C996-85E5-47DA-9043-49838FF7E911}" type="parTrans" cxnId="{AEC4DE14-DE14-4342-B6AB-A6C1B39FC1E2}">
      <dgm:prSet/>
      <dgm:spPr/>
      <dgm:t>
        <a:bodyPr/>
        <a:lstStyle/>
        <a:p>
          <a:endParaRPr lang="ru-RU"/>
        </a:p>
      </dgm:t>
    </dgm:pt>
    <dgm:pt modelId="{6949FF5E-0645-4CE1-9476-4E7972BD54FC}" type="sibTrans" cxnId="{AEC4DE14-DE14-4342-B6AB-A6C1B39FC1E2}">
      <dgm:prSet/>
      <dgm:spPr/>
      <dgm:t>
        <a:bodyPr/>
        <a:lstStyle/>
        <a:p>
          <a:endParaRPr lang="ru-RU"/>
        </a:p>
      </dgm:t>
    </dgm:pt>
    <dgm:pt modelId="{F061E509-918E-4529-A317-EA5D4E0E1D76}">
      <dgm:prSet phldrT="[Текст]"/>
      <dgm:spPr>
        <a:gradFill rotWithShape="0">
          <a:gsLst>
            <a:gs pos="48800">
              <a:schemeClr val="tx2">
                <a:lumMod val="60000"/>
                <a:lumOff val="40000"/>
              </a:schemeClr>
            </a:gs>
            <a:gs pos="0">
              <a:schemeClr val="tx2">
                <a:lumMod val="75000"/>
              </a:schemeClr>
            </a:gs>
            <a:gs pos="100000">
              <a:schemeClr val="tx2">
                <a:lumMod val="40000"/>
                <a:lumOff val="60000"/>
              </a:schemeClr>
            </a:gs>
          </a:gsLst>
        </a:gradFill>
      </dgm:spPr>
      <dgm:t>
        <a:bodyPr/>
        <a:lstStyle/>
        <a:p>
          <a:pPr>
            <a:lnSpc>
              <a:spcPct val="150000"/>
            </a:lnSpc>
          </a:pPr>
          <a:r>
            <a:rPr lang="ru-RU" dirty="0" smtClean="0">
              <a:solidFill>
                <a:schemeClr val="accent3">
                  <a:lumMod val="75000"/>
                </a:schemeClr>
              </a:solidFill>
            </a:rPr>
            <a:t>Прогноз социально-экономического развития муниципального района</a:t>
          </a:r>
          <a:endParaRPr lang="ru-RU" dirty="0">
            <a:solidFill>
              <a:schemeClr val="accent3">
                <a:lumMod val="75000"/>
              </a:schemeClr>
            </a:solidFill>
          </a:endParaRPr>
        </a:p>
      </dgm:t>
    </dgm:pt>
    <dgm:pt modelId="{FAB2122B-8C75-4FC4-88CC-AA97A2ADD759}" type="parTrans" cxnId="{787BE09E-4E35-4E54-B308-78935D6AAC5D}">
      <dgm:prSet/>
      <dgm:spPr/>
      <dgm:t>
        <a:bodyPr/>
        <a:lstStyle/>
        <a:p>
          <a:endParaRPr lang="ru-RU"/>
        </a:p>
      </dgm:t>
    </dgm:pt>
    <dgm:pt modelId="{99ED401A-C1C2-4F12-988D-360E1686AF9A}" type="sibTrans" cxnId="{787BE09E-4E35-4E54-B308-78935D6AAC5D}">
      <dgm:prSet/>
      <dgm:spPr/>
      <dgm:t>
        <a:bodyPr/>
        <a:lstStyle/>
        <a:p>
          <a:endParaRPr lang="ru-RU"/>
        </a:p>
      </dgm:t>
    </dgm:pt>
    <dgm:pt modelId="{23007420-D625-4CE8-AE54-8DB64C08AA30}">
      <dgm:prSet phldrT="[Текст]"/>
      <dgm:spPr>
        <a:gradFill rotWithShape="0">
          <a:gsLst>
            <a:gs pos="46700">
              <a:schemeClr val="tx2">
                <a:lumMod val="60000"/>
                <a:lumOff val="40000"/>
              </a:schemeClr>
            </a:gs>
            <a:gs pos="0">
              <a:schemeClr val="tx2">
                <a:lumMod val="75000"/>
              </a:schemeClr>
            </a:gs>
            <a:gs pos="100000">
              <a:schemeClr val="tx2">
                <a:lumMod val="40000"/>
                <a:lumOff val="60000"/>
              </a:schemeClr>
            </a:gs>
          </a:gsLst>
        </a:gradFill>
      </dgm:spPr>
      <dgm:t>
        <a:bodyPr/>
        <a:lstStyle/>
        <a:p>
          <a:pPr>
            <a:lnSpc>
              <a:spcPct val="150000"/>
            </a:lnSpc>
          </a:pPr>
          <a:r>
            <a:rPr lang="ru-RU" dirty="0" smtClean="0">
              <a:solidFill>
                <a:schemeClr val="accent3">
                  <a:lumMod val="75000"/>
                </a:schemeClr>
              </a:solidFill>
            </a:rPr>
            <a:t>Основные направления бюджетной и налоговой политики муниципального района</a:t>
          </a:r>
          <a:endParaRPr lang="ru-RU" dirty="0">
            <a:solidFill>
              <a:schemeClr val="accent3">
                <a:lumMod val="75000"/>
              </a:schemeClr>
            </a:solidFill>
          </a:endParaRPr>
        </a:p>
      </dgm:t>
    </dgm:pt>
    <dgm:pt modelId="{E80CF53D-4557-4D28-A63C-EBD66A29737D}" type="parTrans" cxnId="{F0479BDF-1ECD-4B61-96FB-0017FF8C17B9}">
      <dgm:prSet/>
      <dgm:spPr/>
      <dgm:t>
        <a:bodyPr/>
        <a:lstStyle/>
        <a:p>
          <a:endParaRPr lang="ru-RU"/>
        </a:p>
      </dgm:t>
    </dgm:pt>
    <dgm:pt modelId="{E78EAC16-8EA2-44CF-A80C-B25576AAF913}" type="sibTrans" cxnId="{F0479BDF-1ECD-4B61-96FB-0017FF8C17B9}">
      <dgm:prSet/>
      <dgm:spPr/>
      <dgm:t>
        <a:bodyPr/>
        <a:lstStyle/>
        <a:p>
          <a:endParaRPr lang="ru-RU"/>
        </a:p>
      </dgm:t>
    </dgm:pt>
    <dgm:pt modelId="{93A21437-1FA2-404E-8F13-B2D3BDA5A6D0}">
      <dgm:prSet phldrT="[Текст]"/>
      <dgm:spPr>
        <a:gradFill rotWithShape="0">
          <a:gsLst>
            <a:gs pos="46700">
              <a:schemeClr val="tx2">
                <a:lumMod val="60000"/>
                <a:lumOff val="40000"/>
              </a:schemeClr>
            </a:gs>
            <a:gs pos="0">
              <a:schemeClr val="tx2">
                <a:lumMod val="75000"/>
              </a:schemeClr>
            </a:gs>
            <a:gs pos="100000">
              <a:schemeClr val="tx2">
                <a:lumMod val="40000"/>
                <a:lumOff val="60000"/>
              </a:schemeClr>
            </a:gs>
          </a:gsLst>
        </a:gradFill>
      </dgm:spPr>
      <dgm:t>
        <a:bodyPr/>
        <a:lstStyle/>
        <a:p>
          <a:pPr>
            <a:lnSpc>
              <a:spcPct val="150000"/>
            </a:lnSpc>
          </a:pPr>
          <a:r>
            <a:rPr lang="ru-RU" dirty="0" smtClean="0">
              <a:solidFill>
                <a:schemeClr val="accent3">
                  <a:lumMod val="75000"/>
                </a:schemeClr>
              </a:solidFill>
            </a:rPr>
            <a:t>Проект Закона Забайкальского края «О бюджете Забайкальского края на очередной финансовый год и плановый период»</a:t>
          </a:r>
          <a:endParaRPr lang="ru-RU" dirty="0">
            <a:solidFill>
              <a:schemeClr val="accent3">
                <a:lumMod val="75000"/>
              </a:schemeClr>
            </a:solidFill>
          </a:endParaRPr>
        </a:p>
      </dgm:t>
    </dgm:pt>
    <dgm:pt modelId="{377E4AF4-2D95-49A6-89AD-EE6F9E06C6E0}" type="parTrans" cxnId="{3CC6B903-4CC4-4507-BD1C-06BE034FF3A8}">
      <dgm:prSet/>
      <dgm:spPr/>
      <dgm:t>
        <a:bodyPr/>
        <a:lstStyle/>
        <a:p>
          <a:endParaRPr lang="ru-RU"/>
        </a:p>
      </dgm:t>
    </dgm:pt>
    <dgm:pt modelId="{88FCA9EC-0A51-45D1-A590-4E1FC7F7C023}" type="sibTrans" cxnId="{3CC6B903-4CC4-4507-BD1C-06BE034FF3A8}">
      <dgm:prSet/>
      <dgm:spPr/>
      <dgm:t>
        <a:bodyPr/>
        <a:lstStyle/>
        <a:p>
          <a:endParaRPr lang="ru-RU"/>
        </a:p>
      </dgm:t>
    </dgm:pt>
    <dgm:pt modelId="{7F83FF54-FE4E-4716-B1C2-3262BEF87D67}" type="pres">
      <dgm:prSet presAssocID="{A2EAF85F-2F42-47A7-94D3-8AE38ED8D33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17A1787-70D9-40A3-A016-41B6E87890F2}" type="pres">
      <dgm:prSet presAssocID="{3123BBB5-1C49-4618-9233-6FDE88EA7FDC}" presName="hierRoot1" presStyleCnt="0">
        <dgm:presLayoutVars>
          <dgm:hierBranch val="init"/>
        </dgm:presLayoutVars>
      </dgm:prSet>
      <dgm:spPr/>
    </dgm:pt>
    <dgm:pt modelId="{A75BB07B-4259-4090-B729-B104FE14F2A6}" type="pres">
      <dgm:prSet presAssocID="{3123BBB5-1C49-4618-9233-6FDE88EA7FDC}" presName="rootComposite1" presStyleCnt="0"/>
      <dgm:spPr/>
    </dgm:pt>
    <dgm:pt modelId="{AC7EEAAC-15A0-4974-8D46-431AADE46A1C}" type="pres">
      <dgm:prSet presAssocID="{3123BBB5-1C49-4618-9233-6FDE88EA7FDC}" presName="rootText1" presStyleLbl="node0" presStyleIdx="0" presStyleCnt="1" custScaleY="1434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3FE164-1099-4EAC-90E2-FF913B8ACC44}" type="pres">
      <dgm:prSet presAssocID="{3123BBB5-1C49-4618-9233-6FDE88EA7FDC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C833ADE-61DE-45A6-8A29-636374009C4F}" type="pres">
      <dgm:prSet presAssocID="{3123BBB5-1C49-4618-9233-6FDE88EA7FDC}" presName="hierChild2" presStyleCnt="0"/>
      <dgm:spPr/>
    </dgm:pt>
    <dgm:pt modelId="{4DF01268-43DA-4A2F-BD90-63EF65E9D263}" type="pres">
      <dgm:prSet presAssocID="{1A34C996-85E5-47DA-9043-49838FF7E911}" presName="Name37" presStyleLbl="parChTrans1D2" presStyleIdx="0" presStyleCnt="4"/>
      <dgm:spPr/>
      <dgm:t>
        <a:bodyPr/>
        <a:lstStyle/>
        <a:p>
          <a:endParaRPr lang="ru-RU"/>
        </a:p>
      </dgm:t>
    </dgm:pt>
    <dgm:pt modelId="{9AFA8B31-A2C8-435C-99B1-9BCE467B7BD7}" type="pres">
      <dgm:prSet presAssocID="{20FFF602-F3A0-4A09-933B-813BA04093B9}" presName="hierRoot2" presStyleCnt="0">
        <dgm:presLayoutVars>
          <dgm:hierBranch val="init"/>
        </dgm:presLayoutVars>
      </dgm:prSet>
      <dgm:spPr/>
    </dgm:pt>
    <dgm:pt modelId="{7E17D173-E775-4C2A-A581-E0A4E65102E7}" type="pres">
      <dgm:prSet presAssocID="{20FFF602-F3A0-4A09-933B-813BA04093B9}" presName="rootComposite" presStyleCnt="0"/>
      <dgm:spPr/>
    </dgm:pt>
    <dgm:pt modelId="{21EF04CC-858B-468D-94F6-3A7D7C54C8D3}" type="pres">
      <dgm:prSet presAssocID="{20FFF602-F3A0-4A09-933B-813BA04093B9}" presName="rootText" presStyleLbl="node2" presStyleIdx="0" presStyleCnt="4" custScaleY="1503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EAE9E6-B41E-40AF-9A11-E52C37116416}" type="pres">
      <dgm:prSet presAssocID="{20FFF602-F3A0-4A09-933B-813BA04093B9}" presName="rootConnector" presStyleLbl="node2" presStyleIdx="0" presStyleCnt="4"/>
      <dgm:spPr/>
      <dgm:t>
        <a:bodyPr/>
        <a:lstStyle/>
        <a:p>
          <a:endParaRPr lang="ru-RU"/>
        </a:p>
      </dgm:t>
    </dgm:pt>
    <dgm:pt modelId="{01F1466F-76AD-471B-8ACA-F467524F00A0}" type="pres">
      <dgm:prSet presAssocID="{20FFF602-F3A0-4A09-933B-813BA04093B9}" presName="hierChild4" presStyleCnt="0"/>
      <dgm:spPr/>
    </dgm:pt>
    <dgm:pt modelId="{45B40C7E-0657-40C4-A3F3-10AC25CB009A}" type="pres">
      <dgm:prSet presAssocID="{20FFF602-F3A0-4A09-933B-813BA04093B9}" presName="hierChild5" presStyleCnt="0"/>
      <dgm:spPr/>
    </dgm:pt>
    <dgm:pt modelId="{86EC6931-A53C-47DF-971A-B61D3388CBFC}" type="pres">
      <dgm:prSet presAssocID="{FAB2122B-8C75-4FC4-88CC-AA97A2ADD759}" presName="Name37" presStyleLbl="parChTrans1D2" presStyleIdx="1" presStyleCnt="4"/>
      <dgm:spPr/>
      <dgm:t>
        <a:bodyPr/>
        <a:lstStyle/>
        <a:p>
          <a:endParaRPr lang="ru-RU"/>
        </a:p>
      </dgm:t>
    </dgm:pt>
    <dgm:pt modelId="{B8300BEE-96F4-43A5-BB84-29832913A51B}" type="pres">
      <dgm:prSet presAssocID="{F061E509-918E-4529-A317-EA5D4E0E1D76}" presName="hierRoot2" presStyleCnt="0">
        <dgm:presLayoutVars>
          <dgm:hierBranch val="init"/>
        </dgm:presLayoutVars>
      </dgm:prSet>
      <dgm:spPr/>
    </dgm:pt>
    <dgm:pt modelId="{66C0D595-350F-44C0-A17F-28336566A5EA}" type="pres">
      <dgm:prSet presAssocID="{F061E509-918E-4529-A317-EA5D4E0E1D76}" presName="rootComposite" presStyleCnt="0"/>
      <dgm:spPr/>
    </dgm:pt>
    <dgm:pt modelId="{1E647519-EC31-4FEF-A566-26D0D39E611A}" type="pres">
      <dgm:prSet presAssocID="{F061E509-918E-4529-A317-EA5D4E0E1D76}" presName="rootText" presStyleLbl="node2" presStyleIdx="1" presStyleCnt="4" custScaleY="1503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5AF12B-5FAD-4C54-8166-0F1D08E91E7F}" type="pres">
      <dgm:prSet presAssocID="{F061E509-918E-4529-A317-EA5D4E0E1D76}" presName="rootConnector" presStyleLbl="node2" presStyleIdx="1" presStyleCnt="4"/>
      <dgm:spPr/>
      <dgm:t>
        <a:bodyPr/>
        <a:lstStyle/>
        <a:p>
          <a:endParaRPr lang="ru-RU"/>
        </a:p>
      </dgm:t>
    </dgm:pt>
    <dgm:pt modelId="{45C52CBE-6A10-457D-ADCA-BCC083CA0904}" type="pres">
      <dgm:prSet presAssocID="{F061E509-918E-4529-A317-EA5D4E0E1D76}" presName="hierChild4" presStyleCnt="0"/>
      <dgm:spPr/>
    </dgm:pt>
    <dgm:pt modelId="{757CAC4B-6887-4D40-853A-EF52DD60A8DE}" type="pres">
      <dgm:prSet presAssocID="{F061E509-918E-4529-A317-EA5D4E0E1D76}" presName="hierChild5" presStyleCnt="0"/>
      <dgm:spPr/>
    </dgm:pt>
    <dgm:pt modelId="{6C5E9120-A9F4-4EE8-A156-3636A86435CB}" type="pres">
      <dgm:prSet presAssocID="{E80CF53D-4557-4D28-A63C-EBD66A29737D}" presName="Name37" presStyleLbl="parChTrans1D2" presStyleIdx="2" presStyleCnt="4"/>
      <dgm:spPr/>
      <dgm:t>
        <a:bodyPr/>
        <a:lstStyle/>
        <a:p>
          <a:endParaRPr lang="ru-RU"/>
        </a:p>
      </dgm:t>
    </dgm:pt>
    <dgm:pt modelId="{E790AF7F-DC3E-48D9-8537-9A8F85955B8F}" type="pres">
      <dgm:prSet presAssocID="{23007420-D625-4CE8-AE54-8DB64C08AA30}" presName="hierRoot2" presStyleCnt="0">
        <dgm:presLayoutVars>
          <dgm:hierBranch val="init"/>
        </dgm:presLayoutVars>
      </dgm:prSet>
      <dgm:spPr/>
    </dgm:pt>
    <dgm:pt modelId="{627C74BD-A0D1-460E-B20D-DF97AB7363B7}" type="pres">
      <dgm:prSet presAssocID="{23007420-D625-4CE8-AE54-8DB64C08AA30}" presName="rootComposite" presStyleCnt="0"/>
      <dgm:spPr/>
    </dgm:pt>
    <dgm:pt modelId="{00C1F22D-9DC9-4041-8463-C5C20750209A}" type="pres">
      <dgm:prSet presAssocID="{23007420-D625-4CE8-AE54-8DB64C08AA30}" presName="rootText" presStyleLbl="node2" presStyleIdx="2" presStyleCnt="4" custScaleY="1503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CD7A53-302D-40EF-BF1F-2F2B29CAA742}" type="pres">
      <dgm:prSet presAssocID="{23007420-D625-4CE8-AE54-8DB64C08AA30}" presName="rootConnector" presStyleLbl="node2" presStyleIdx="2" presStyleCnt="4"/>
      <dgm:spPr/>
      <dgm:t>
        <a:bodyPr/>
        <a:lstStyle/>
        <a:p>
          <a:endParaRPr lang="ru-RU"/>
        </a:p>
      </dgm:t>
    </dgm:pt>
    <dgm:pt modelId="{F67DA0FF-252E-4E1F-B436-DEB654A0BDEF}" type="pres">
      <dgm:prSet presAssocID="{23007420-D625-4CE8-AE54-8DB64C08AA30}" presName="hierChild4" presStyleCnt="0"/>
      <dgm:spPr/>
    </dgm:pt>
    <dgm:pt modelId="{50219B43-11E1-4C85-AB78-D4A2E2977DEC}" type="pres">
      <dgm:prSet presAssocID="{23007420-D625-4CE8-AE54-8DB64C08AA30}" presName="hierChild5" presStyleCnt="0"/>
      <dgm:spPr/>
    </dgm:pt>
    <dgm:pt modelId="{AA173DF3-2A29-4006-AD9F-3F6B3A63864C}" type="pres">
      <dgm:prSet presAssocID="{377E4AF4-2D95-49A6-89AD-EE6F9E06C6E0}" presName="Name37" presStyleLbl="parChTrans1D2" presStyleIdx="3" presStyleCnt="4"/>
      <dgm:spPr/>
      <dgm:t>
        <a:bodyPr/>
        <a:lstStyle/>
        <a:p>
          <a:endParaRPr lang="ru-RU"/>
        </a:p>
      </dgm:t>
    </dgm:pt>
    <dgm:pt modelId="{DC52168E-2FA4-48BD-8B66-0615F1E65F37}" type="pres">
      <dgm:prSet presAssocID="{93A21437-1FA2-404E-8F13-B2D3BDA5A6D0}" presName="hierRoot2" presStyleCnt="0">
        <dgm:presLayoutVars>
          <dgm:hierBranch val="init"/>
        </dgm:presLayoutVars>
      </dgm:prSet>
      <dgm:spPr/>
    </dgm:pt>
    <dgm:pt modelId="{2414156D-A6AA-4478-B017-E73F943756CA}" type="pres">
      <dgm:prSet presAssocID="{93A21437-1FA2-404E-8F13-B2D3BDA5A6D0}" presName="rootComposite" presStyleCnt="0"/>
      <dgm:spPr/>
    </dgm:pt>
    <dgm:pt modelId="{75FAEEE9-61A2-4430-BECB-6772EF94177D}" type="pres">
      <dgm:prSet presAssocID="{93A21437-1FA2-404E-8F13-B2D3BDA5A6D0}" presName="rootText" presStyleLbl="node2" presStyleIdx="3" presStyleCnt="4" custScaleX="109735" custScaleY="143642" custLinFactNeighborX="2559" custLinFactNeighborY="27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B6A211-890D-45F9-AA70-D7228C967661}" type="pres">
      <dgm:prSet presAssocID="{93A21437-1FA2-404E-8F13-B2D3BDA5A6D0}" presName="rootConnector" presStyleLbl="node2" presStyleIdx="3" presStyleCnt="4"/>
      <dgm:spPr/>
      <dgm:t>
        <a:bodyPr/>
        <a:lstStyle/>
        <a:p>
          <a:endParaRPr lang="ru-RU"/>
        </a:p>
      </dgm:t>
    </dgm:pt>
    <dgm:pt modelId="{530A9FD8-DA35-47D3-A791-34AE0C405A9B}" type="pres">
      <dgm:prSet presAssocID="{93A21437-1FA2-404E-8F13-B2D3BDA5A6D0}" presName="hierChild4" presStyleCnt="0"/>
      <dgm:spPr/>
    </dgm:pt>
    <dgm:pt modelId="{2B6CA921-0C94-4F53-8AA1-01A738380733}" type="pres">
      <dgm:prSet presAssocID="{93A21437-1FA2-404E-8F13-B2D3BDA5A6D0}" presName="hierChild5" presStyleCnt="0"/>
      <dgm:spPr/>
    </dgm:pt>
    <dgm:pt modelId="{CE5A6B73-954A-4403-BC70-EA4D9D3CB3E8}" type="pres">
      <dgm:prSet presAssocID="{3123BBB5-1C49-4618-9233-6FDE88EA7FDC}" presName="hierChild3" presStyleCnt="0"/>
      <dgm:spPr/>
    </dgm:pt>
  </dgm:ptLst>
  <dgm:cxnLst>
    <dgm:cxn modelId="{F0479BDF-1ECD-4B61-96FB-0017FF8C17B9}" srcId="{3123BBB5-1C49-4618-9233-6FDE88EA7FDC}" destId="{23007420-D625-4CE8-AE54-8DB64C08AA30}" srcOrd="2" destOrd="0" parTransId="{E80CF53D-4557-4D28-A63C-EBD66A29737D}" sibTransId="{E78EAC16-8EA2-44CF-A80C-B25576AAF913}"/>
    <dgm:cxn modelId="{63BE09BE-4FFF-4383-B38D-391A60206CE1}" type="presOf" srcId="{20FFF602-F3A0-4A09-933B-813BA04093B9}" destId="{21EF04CC-858B-468D-94F6-3A7D7C54C8D3}" srcOrd="0" destOrd="0" presId="urn:microsoft.com/office/officeart/2005/8/layout/orgChart1"/>
    <dgm:cxn modelId="{37249574-E712-4FDF-B5F0-A81435A92026}" type="presOf" srcId="{23007420-D625-4CE8-AE54-8DB64C08AA30}" destId="{00C1F22D-9DC9-4041-8463-C5C20750209A}" srcOrd="0" destOrd="0" presId="urn:microsoft.com/office/officeart/2005/8/layout/orgChart1"/>
    <dgm:cxn modelId="{CA7834C2-765A-4293-8E42-C2C5239140C4}" type="presOf" srcId="{3123BBB5-1C49-4618-9233-6FDE88EA7FDC}" destId="{AC7EEAAC-15A0-4974-8D46-431AADE46A1C}" srcOrd="0" destOrd="0" presId="urn:microsoft.com/office/officeart/2005/8/layout/orgChart1"/>
    <dgm:cxn modelId="{58A75ACA-6AE5-4AB1-92A1-4A53CF214906}" type="presOf" srcId="{377E4AF4-2D95-49A6-89AD-EE6F9E06C6E0}" destId="{AA173DF3-2A29-4006-AD9F-3F6B3A63864C}" srcOrd="0" destOrd="0" presId="urn:microsoft.com/office/officeart/2005/8/layout/orgChart1"/>
    <dgm:cxn modelId="{BEC170F9-3942-4B82-89DF-851BE28BD917}" type="presOf" srcId="{FAB2122B-8C75-4FC4-88CC-AA97A2ADD759}" destId="{86EC6931-A53C-47DF-971A-B61D3388CBFC}" srcOrd="0" destOrd="0" presId="urn:microsoft.com/office/officeart/2005/8/layout/orgChart1"/>
    <dgm:cxn modelId="{701AEFA3-3636-4E6E-A362-F692EB6152A9}" type="presOf" srcId="{E80CF53D-4557-4D28-A63C-EBD66A29737D}" destId="{6C5E9120-A9F4-4EE8-A156-3636A86435CB}" srcOrd="0" destOrd="0" presId="urn:microsoft.com/office/officeart/2005/8/layout/orgChart1"/>
    <dgm:cxn modelId="{6F93A8B9-A47C-4BDC-82F8-16618B94D107}" type="presOf" srcId="{23007420-D625-4CE8-AE54-8DB64C08AA30}" destId="{3DCD7A53-302D-40EF-BF1F-2F2B29CAA742}" srcOrd="1" destOrd="0" presId="urn:microsoft.com/office/officeart/2005/8/layout/orgChart1"/>
    <dgm:cxn modelId="{5A7E8695-7050-4323-BE67-3369B7DC430A}" type="presOf" srcId="{F061E509-918E-4529-A317-EA5D4E0E1D76}" destId="{805AF12B-5FAD-4C54-8166-0F1D08E91E7F}" srcOrd="1" destOrd="0" presId="urn:microsoft.com/office/officeart/2005/8/layout/orgChart1"/>
    <dgm:cxn modelId="{AEC4DE14-DE14-4342-B6AB-A6C1B39FC1E2}" srcId="{3123BBB5-1C49-4618-9233-6FDE88EA7FDC}" destId="{20FFF602-F3A0-4A09-933B-813BA04093B9}" srcOrd="0" destOrd="0" parTransId="{1A34C996-85E5-47DA-9043-49838FF7E911}" sibTransId="{6949FF5E-0645-4CE1-9476-4E7972BD54FC}"/>
    <dgm:cxn modelId="{D907E8E0-49E6-495F-BBF7-A06C56062B01}" type="presOf" srcId="{20FFF602-F3A0-4A09-933B-813BA04093B9}" destId="{5AEAE9E6-B41E-40AF-9A11-E52C37116416}" srcOrd="1" destOrd="0" presId="urn:microsoft.com/office/officeart/2005/8/layout/orgChart1"/>
    <dgm:cxn modelId="{0551D726-3B7C-46FB-AB35-EA6FE22206B9}" type="presOf" srcId="{3123BBB5-1C49-4618-9233-6FDE88EA7FDC}" destId="{A83FE164-1099-4EAC-90E2-FF913B8ACC44}" srcOrd="1" destOrd="0" presId="urn:microsoft.com/office/officeart/2005/8/layout/orgChart1"/>
    <dgm:cxn modelId="{33E11447-A891-489C-90D3-A90F02163C79}" type="presOf" srcId="{F061E509-918E-4529-A317-EA5D4E0E1D76}" destId="{1E647519-EC31-4FEF-A566-26D0D39E611A}" srcOrd="0" destOrd="0" presId="urn:microsoft.com/office/officeart/2005/8/layout/orgChart1"/>
    <dgm:cxn modelId="{787BE09E-4E35-4E54-B308-78935D6AAC5D}" srcId="{3123BBB5-1C49-4618-9233-6FDE88EA7FDC}" destId="{F061E509-918E-4529-A317-EA5D4E0E1D76}" srcOrd="1" destOrd="0" parTransId="{FAB2122B-8C75-4FC4-88CC-AA97A2ADD759}" sibTransId="{99ED401A-C1C2-4F12-988D-360E1686AF9A}"/>
    <dgm:cxn modelId="{98C1C161-861E-4D1D-B2E1-E20057030E09}" type="presOf" srcId="{93A21437-1FA2-404E-8F13-B2D3BDA5A6D0}" destId="{10B6A211-890D-45F9-AA70-D7228C967661}" srcOrd="1" destOrd="0" presId="urn:microsoft.com/office/officeart/2005/8/layout/orgChart1"/>
    <dgm:cxn modelId="{3B00834E-647B-4CA9-9DD9-86E6537E8BEC}" type="presOf" srcId="{1A34C996-85E5-47DA-9043-49838FF7E911}" destId="{4DF01268-43DA-4A2F-BD90-63EF65E9D263}" srcOrd="0" destOrd="0" presId="urn:microsoft.com/office/officeart/2005/8/layout/orgChart1"/>
    <dgm:cxn modelId="{3CC6B903-4CC4-4507-BD1C-06BE034FF3A8}" srcId="{3123BBB5-1C49-4618-9233-6FDE88EA7FDC}" destId="{93A21437-1FA2-404E-8F13-B2D3BDA5A6D0}" srcOrd="3" destOrd="0" parTransId="{377E4AF4-2D95-49A6-89AD-EE6F9E06C6E0}" sibTransId="{88FCA9EC-0A51-45D1-A590-4E1FC7F7C023}"/>
    <dgm:cxn modelId="{47BCBC8D-CFD8-4361-B831-CAA5157EE21A}" srcId="{A2EAF85F-2F42-47A7-94D3-8AE38ED8D338}" destId="{3123BBB5-1C49-4618-9233-6FDE88EA7FDC}" srcOrd="0" destOrd="0" parTransId="{B68FA60B-B21B-4222-852E-FBCA2EA73AD1}" sibTransId="{E2229DB3-4258-41F2-B8D0-04F3D52CC14E}"/>
    <dgm:cxn modelId="{7D7B8AF1-A9E1-4C11-95B8-585DFA18D649}" type="presOf" srcId="{93A21437-1FA2-404E-8F13-B2D3BDA5A6D0}" destId="{75FAEEE9-61A2-4430-BECB-6772EF94177D}" srcOrd="0" destOrd="0" presId="urn:microsoft.com/office/officeart/2005/8/layout/orgChart1"/>
    <dgm:cxn modelId="{8ED40F51-ABB4-4A50-8F98-07AF7AC292F5}" type="presOf" srcId="{A2EAF85F-2F42-47A7-94D3-8AE38ED8D338}" destId="{7F83FF54-FE4E-4716-B1C2-3262BEF87D67}" srcOrd="0" destOrd="0" presId="urn:microsoft.com/office/officeart/2005/8/layout/orgChart1"/>
    <dgm:cxn modelId="{E0054DC1-9C77-4189-B7FE-C54625FE434C}" type="presParOf" srcId="{7F83FF54-FE4E-4716-B1C2-3262BEF87D67}" destId="{317A1787-70D9-40A3-A016-41B6E87890F2}" srcOrd="0" destOrd="0" presId="urn:microsoft.com/office/officeart/2005/8/layout/orgChart1"/>
    <dgm:cxn modelId="{6B34E9AB-54B0-4A39-8807-FD48A57EB9EF}" type="presParOf" srcId="{317A1787-70D9-40A3-A016-41B6E87890F2}" destId="{A75BB07B-4259-4090-B729-B104FE14F2A6}" srcOrd="0" destOrd="0" presId="urn:microsoft.com/office/officeart/2005/8/layout/orgChart1"/>
    <dgm:cxn modelId="{E9A9F6C7-6223-4AF6-9826-14EC441354BC}" type="presParOf" srcId="{A75BB07B-4259-4090-B729-B104FE14F2A6}" destId="{AC7EEAAC-15A0-4974-8D46-431AADE46A1C}" srcOrd="0" destOrd="0" presId="urn:microsoft.com/office/officeart/2005/8/layout/orgChart1"/>
    <dgm:cxn modelId="{F8D83B81-0240-48D2-96F9-E160E714332B}" type="presParOf" srcId="{A75BB07B-4259-4090-B729-B104FE14F2A6}" destId="{A83FE164-1099-4EAC-90E2-FF913B8ACC44}" srcOrd="1" destOrd="0" presId="urn:microsoft.com/office/officeart/2005/8/layout/orgChart1"/>
    <dgm:cxn modelId="{6140C3C2-FE3B-47F2-BF6B-826242AEA57B}" type="presParOf" srcId="{317A1787-70D9-40A3-A016-41B6E87890F2}" destId="{9C833ADE-61DE-45A6-8A29-636374009C4F}" srcOrd="1" destOrd="0" presId="urn:microsoft.com/office/officeart/2005/8/layout/orgChart1"/>
    <dgm:cxn modelId="{0A560347-EEB7-489C-9346-58F4744F6E48}" type="presParOf" srcId="{9C833ADE-61DE-45A6-8A29-636374009C4F}" destId="{4DF01268-43DA-4A2F-BD90-63EF65E9D263}" srcOrd="0" destOrd="0" presId="urn:microsoft.com/office/officeart/2005/8/layout/orgChart1"/>
    <dgm:cxn modelId="{785C1A76-985F-4205-B582-126F55445230}" type="presParOf" srcId="{9C833ADE-61DE-45A6-8A29-636374009C4F}" destId="{9AFA8B31-A2C8-435C-99B1-9BCE467B7BD7}" srcOrd="1" destOrd="0" presId="urn:microsoft.com/office/officeart/2005/8/layout/orgChart1"/>
    <dgm:cxn modelId="{F31844FA-4F02-4EC1-8374-5E9A37527DF6}" type="presParOf" srcId="{9AFA8B31-A2C8-435C-99B1-9BCE467B7BD7}" destId="{7E17D173-E775-4C2A-A581-E0A4E65102E7}" srcOrd="0" destOrd="0" presId="urn:microsoft.com/office/officeart/2005/8/layout/orgChart1"/>
    <dgm:cxn modelId="{717EB87F-6554-4B78-825B-E3D06998667B}" type="presParOf" srcId="{7E17D173-E775-4C2A-A581-E0A4E65102E7}" destId="{21EF04CC-858B-468D-94F6-3A7D7C54C8D3}" srcOrd="0" destOrd="0" presId="urn:microsoft.com/office/officeart/2005/8/layout/orgChart1"/>
    <dgm:cxn modelId="{F946D60F-86DE-4D70-B357-59372D2627DA}" type="presParOf" srcId="{7E17D173-E775-4C2A-A581-E0A4E65102E7}" destId="{5AEAE9E6-B41E-40AF-9A11-E52C37116416}" srcOrd="1" destOrd="0" presId="urn:microsoft.com/office/officeart/2005/8/layout/orgChart1"/>
    <dgm:cxn modelId="{359D21C4-9EAE-4BF9-B6B2-C86B1C47C598}" type="presParOf" srcId="{9AFA8B31-A2C8-435C-99B1-9BCE467B7BD7}" destId="{01F1466F-76AD-471B-8ACA-F467524F00A0}" srcOrd="1" destOrd="0" presId="urn:microsoft.com/office/officeart/2005/8/layout/orgChart1"/>
    <dgm:cxn modelId="{80A8F0FD-A5B1-47E9-A9AA-B1C11CAB0438}" type="presParOf" srcId="{9AFA8B31-A2C8-435C-99B1-9BCE467B7BD7}" destId="{45B40C7E-0657-40C4-A3F3-10AC25CB009A}" srcOrd="2" destOrd="0" presId="urn:microsoft.com/office/officeart/2005/8/layout/orgChart1"/>
    <dgm:cxn modelId="{3EC8218D-9B0D-445B-9173-BC9DDF62C385}" type="presParOf" srcId="{9C833ADE-61DE-45A6-8A29-636374009C4F}" destId="{86EC6931-A53C-47DF-971A-B61D3388CBFC}" srcOrd="2" destOrd="0" presId="urn:microsoft.com/office/officeart/2005/8/layout/orgChart1"/>
    <dgm:cxn modelId="{2D5AC4F9-FFF0-4BB1-9DCD-CF971F4C1461}" type="presParOf" srcId="{9C833ADE-61DE-45A6-8A29-636374009C4F}" destId="{B8300BEE-96F4-43A5-BB84-29832913A51B}" srcOrd="3" destOrd="0" presId="urn:microsoft.com/office/officeart/2005/8/layout/orgChart1"/>
    <dgm:cxn modelId="{E9B14689-B324-42D5-9F26-855FC67B5F63}" type="presParOf" srcId="{B8300BEE-96F4-43A5-BB84-29832913A51B}" destId="{66C0D595-350F-44C0-A17F-28336566A5EA}" srcOrd="0" destOrd="0" presId="urn:microsoft.com/office/officeart/2005/8/layout/orgChart1"/>
    <dgm:cxn modelId="{6EB802D3-EB5A-431E-84A0-4A3911BDB3A0}" type="presParOf" srcId="{66C0D595-350F-44C0-A17F-28336566A5EA}" destId="{1E647519-EC31-4FEF-A566-26D0D39E611A}" srcOrd="0" destOrd="0" presId="urn:microsoft.com/office/officeart/2005/8/layout/orgChart1"/>
    <dgm:cxn modelId="{DBCBF142-21FB-4EA6-93FC-EFDCED3F095F}" type="presParOf" srcId="{66C0D595-350F-44C0-A17F-28336566A5EA}" destId="{805AF12B-5FAD-4C54-8166-0F1D08E91E7F}" srcOrd="1" destOrd="0" presId="urn:microsoft.com/office/officeart/2005/8/layout/orgChart1"/>
    <dgm:cxn modelId="{800C0E42-4021-42F1-860A-8B4C04F16DD6}" type="presParOf" srcId="{B8300BEE-96F4-43A5-BB84-29832913A51B}" destId="{45C52CBE-6A10-457D-ADCA-BCC083CA0904}" srcOrd="1" destOrd="0" presId="urn:microsoft.com/office/officeart/2005/8/layout/orgChart1"/>
    <dgm:cxn modelId="{E2B354CE-5E96-4E85-94EE-2512F795746E}" type="presParOf" srcId="{B8300BEE-96F4-43A5-BB84-29832913A51B}" destId="{757CAC4B-6887-4D40-853A-EF52DD60A8DE}" srcOrd="2" destOrd="0" presId="urn:microsoft.com/office/officeart/2005/8/layout/orgChart1"/>
    <dgm:cxn modelId="{5C4469B8-B75E-4213-AFB2-3C14F3D9946F}" type="presParOf" srcId="{9C833ADE-61DE-45A6-8A29-636374009C4F}" destId="{6C5E9120-A9F4-4EE8-A156-3636A86435CB}" srcOrd="4" destOrd="0" presId="urn:microsoft.com/office/officeart/2005/8/layout/orgChart1"/>
    <dgm:cxn modelId="{18D7F8C8-159A-4C2A-B490-26839BB1C756}" type="presParOf" srcId="{9C833ADE-61DE-45A6-8A29-636374009C4F}" destId="{E790AF7F-DC3E-48D9-8537-9A8F85955B8F}" srcOrd="5" destOrd="0" presId="urn:microsoft.com/office/officeart/2005/8/layout/orgChart1"/>
    <dgm:cxn modelId="{2FD66B3A-ABD5-4461-9DD3-3F34CFCB0F4A}" type="presParOf" srcId="{E790AF7F-DC3E-48D9-8537-9A8F85955B8F}" destId="{627C74BD-A0D1-460E-B20D-DF97AB7363B7}" srcOrd="0" destOrd="0" presId="urn:microsoft.com/office/officeart/2005/8/layout/orgChart1"/>
    <dgm:cxn modelId="{C9335EE2-B879-430E-9982-56A057FEC9F8}" type="presParOf" srcId="{627C74BD-A0D1-460E-B20D-DF97AB7363B7}" destId="{00C1F22D-9DC9-4041-8463-C5C20750209A}" srcOrd="0" destOrd="0" presId="urn:microsoft.com/office/officeart/2005/8/layout/orgChart1"/>
    <dgm:cxn modelId="{756CEFE0-2B67-4E7B-BE11-A48AFDBDE12F}" type="presParOf" srcId="{627C74BD-A0D1-460E-B20D-DF97AB7363B7}" destId="{3DCD7A53-302D-40EF-BF1F-2F2B29CAA742}" srcOrd="1" destOrd="0" presId="urn:microsoft.com/office/officeart/2005/8/layout/orgChart1"/>
    <dgm:cxn modelId="{D1017D35-197E-400B-A94A-51CAD1F95E8A}" type="presParOf" srcId="{E790AF7F-DC3E-48D9-8537-9A8F85955B8F}" destId="{F67DA0FF-252E-4E1F-B436-DEB654A0BDEF}" srcOrd="1" destOrd="0" presId="urn:microsoft.com/office/officeart/2005/8/layout/orgChart1"/>
    <dgm:cxn modelId="{018BB984-9611-4605-B999-26F4C7242878}" type="presParOf" srcId="{E790AF7F-DC3E-48D9-8537-9A8F85955B8F}" destId="{50219B43-11E1-4C85-AB78-D4A2E2977DEC}" srcOrd="2" destOrd="0" presId="urn:microsoft.com/office/officeart/2005/8/layout/orgChart1"/>
    <dgm:cxn modelId="{B1AE6B9C-43EB-4511-85F3-63A34D27DBCC}" type="presParOf" srcId="{9C833ADE-61DE-45A6-8A29-636374009C4F}" destId="{AA173DF3-2A29-4006-AD9F-3F6B3A63864C}" srcOrd="6" destOrd="0" presId="urn:microsoft.com/office/officeart/2005/8/layout/orgChart1"/>
    <dgm:cxn modelId="{9B193188-579B-4728-945B-7DCB442E9338}" type="presParOf" srcId="{9C833ADE-61DE-45A6-8A29-636374009C4F}" destId="{DC52168E-2FA4-48BD-8B66-0615F1E65F37}" srcOrd="7" destOrd="0" presId="urn:microsoft.com/office/officeart/2005/8/layout/orgChart1"/>
    <dgm:cxn modelId="{9F2AA63E-4267-4D43-A188-05D81D76A1BB}" type="presParOf" srcId="{DC52168E-2FA4-48BD-8B66-0615F1E65F37}" destId="{2414156D-A6AA-4478-B017-E73F943756CA}" srcOrd="0" destOrd="0" presId="urn:microsoft.com/office/officeart/2005/8/layout/orgChart1"/>
    <dgm:cxn modelId="{807EDDD0-7426-45B9-9965-EEDDA66904B2}" type="presParOf" srcId="{2414156D-A6AA-4478-B017-E73F943756CA}" destId="{75FAEEE9-61A2-4430-BECB-6772EF94177D}" srcOrd="0" destOrd="0" presId="urn:microsoft.com/office/officeart/2005/8/layout/orgChart1"/>
    <dgm:cxn modelId="{C88EEED7-AFE5-41E3-823A-3574F53E16EC}" type="presParOf" srcId="{2414156D-A6AA-4478-B017-E73F943756CA}" destId="{10B6A211-890D-45F9-AA70-D7228C967661}" srcOrd="1" destOrd="0" presId="urn:microsoft.com/office/officeart/2005/8/layout/orgChart1"/>
    <dgm:cxn modelId="{1BE769DC-5575-43ED-9A32-D33F92366126}" type="presParOf" srcId="{DC52168E-2FA4-48BD-8B66-0615F1E65F37}" destId="{530A9FD8-DA35-47D3-A791-34AE0C405A9B}" srcOrd="1" destOrd="0" presId="urn:microsoft.com/office/officeart/2005/8/layout/orgChart1"/>
    <dgm:cxn modelId="{1156D463-B637-4A98-9DAC-97EC798D5AC0}" type="presParOf" srcId="{DC52168E-2FA4-48BD-8B66-0615F1E65F37}" destId="{2B6CA921-0C94-4F53-8AA1-01A738380733}" srcOrd="2" destOrd="0" presId="urn:microsoft.com/office/officeart/2005/8/layout/orgChart1"/>
    <dgm:cxn modelId="{70B5326E-8310-478F-9ED5-CE0DDEF9A24C}" type="presParOf" srcId="{317A1787-70D9-40A3-A016-41B6E87890F2}" destId="{CE5A6B73-954A-4403-BC70-EA4D9D3CB3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/>
          <p:nvPr/>
        </p:nvCxnSpPr>
        <p:spPr>
          <a:xfrm flipH="1">
            <a:off x="8228013" y="7938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6"/>
          <p:cNvCxnSpPr/>
          <p:nvPr/>
        </p:nvCxnSpPr>
        <p:spPr>
          <a:xfrm flipH="1">
            <a:off x="6108700" y="92075"/>
            <a:ext cx="6080125" cy="60801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0"/>
          <p:cNvCxnSpPr/>
          <p:nvPr/>
        </p:nvCxnSpPr>
        <p:spPr>
          <a:xfrm flipH="1">
            <a:off x="7335838" y="31750"/>
            <a:ext cx="4852987" cy="48529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2"/>
          <p:cNvCxnSpPr/>
          <p:nvPr/>
        </p:nvCxnSpPr>
        <p:spPr>
          <a:xfrm flipH="1">
            <a:off x="7845425" y="609600"/>
            <a:ext cx="4343400" cy="4343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/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28A65-0A6D-438D-ABC6-19CC0241F636}" type="datetimeFigureOut">
              <a:rPr lang="ru-RU"/>
              <a:pPr>
                <a:defRPr/>
              </a:pPr>
              <a:t>01.03.2021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0D992-DEAB-4435-AA43-BD835B5320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032D8-567E-48A1-92B2-0867740BDD10}" type="datetimeFigureOut">
              <a:rPr lang="ru-RU"/>
              <a:pPr>
                <a:defRPr/>
              </a:pPr>
              <a:t>01.03.2021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B4858-52C5-4010-A4A3-0DF9CADD94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/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64E44-46CC-4965-AB16-39ABDE26BDE3}" type="datetimeFigureOut">
              <a:rPr lang="ru-RU"/>
              <a:pPr>
                <a:defRPr/>
              </a:pPr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83B0A-C320-4569-A306-1B0AD91C37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531813" y="8128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10285413" y="27686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6233B-C62E-47B9-AE5B-BFB4BE71D3D7}" type="datetimeFigureOut">
              <a:rPr lang="ru-RU"/>
              <a:pPr>
                <a:defRPr/>
              </a:pPr>
              <a:t>01.03.2021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89522-8391-42BC-ACF0-8FA55D94E2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49948-DE53-4AD2-82B4-174CF6773363}" type="datetimeFigureOut">
              <a:rPr lang="ru-RU"/>
              <a:pPr>
                <a:defRPr/>
              </a:pPr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F61A3-304B-4029-B42A-B5AAF54E5A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/>
          <p:cNvSpPr txBox="1"/>
          <p:nvPr/>
        </p:nvSpPr>
        <p:spPr>
          <a:xfrm>
            <a:off x="531813" y="8128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1"/>
          <p:cNvSpPr txBox="1"/>
          <p:nvPr/>
        </p:nvSpPr>
        <p:spPr>
          <a:xfrm>
            <a:off x="10285413" y="27686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93C7D-9A6D-4AF4-83B9-C153245AA1FC}" type="datetimeFigureOut">
              <a:rPr lang="ru-RU"/>
              <a:pPr>
                <a:defRPr/>
              </a:pPr>
              <a:t>01.03.2021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033E3-1A44-43F9-BC32-404A94A4E6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/>
          <a:lstStyle>
            <a:lvl1pPr>
              <a:defRPr lang="en-US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F5E7C-3FC0-43DB-944A-02F06A135ADC}" type="datetimeFigureOut">
              <a:rPr lang="ru-RU"/>
              <a:pPr>
                <a:defRPr/>
              </a:pPr>
              <a:t>01.03.2021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6755C-1A35-487D-9248-700FDDF113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E0D5B-E18C-4BCB-B7F7-5DAB01908321}" type="datetimeFigureOut">
              <a:rPr lang="ru-RU"/>
              <a:pPr>
                <a:defRPr/>
              </a:pPr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D0A84-70D5-4EF5-89C4-3767F07EBA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B68BB-0792-46AB-8CAE-9982FE30B631}" type="datetimeFigureOut">
              <a:rPr lang="ru-RU"/>
              <a:pPr>
                <a:defRPr/>
              </a:pPr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B1352-9853-418B-ADD0-4D70FA9780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ACB04-845B-4F09-8B21-D12689BB89A4}" type="datetimeFigureOut">
              <a:rPr lang="ru-RU"/>
              <a:pPr>
                <a:defRPr/>
              </a:pPr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7CEFA-C2D3-4079-9E5B-6CC1169FF7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9C35B-B146-456A-9452-6B5E72E43421}" type="datetimeFigureOut">
              <a:rPr lang="ru-RU"/>
              <a:pPr>
                <a:defRPr/>
              </a:pPr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FEEE6-F9AB-4421-9E20-B6F76D2A1E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9C275-37D1-465F-9BCB-02D0CA3FB4BA}" type="datetimeFigureOut">
              <a:rPr lang="ru-RU"/>
              <a:pPr>
                <a:defRPr/>
              </a:pPr>
              <a:t>01.03.2021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D7947-2971-48FF-A78C-3985E0D227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C9338-8642-4249-AE96-204A65B7A97C}" type="datetimeFigureOut">
              <a:rPr lang="ru-RU"/>
              <a:pPr>
                <a:defRPr/>
              </a:pPr>
              <a:t>01.03.2021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C504D-3EDA-4B76-8091-E338DC769B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B1D5B-22FF-4CAB-934A-4180818D8069}" type="datetimeFigureOut">
              <a:rPr lang="ru-RU"/>
              <a:pPr>
                <a:defRPr/>
              </a:pPr>
              <a:t>01.03.2021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1ECA0-84DA-4FD5-ADC4-D082FED0EA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B4D2E-A340-4952-BE56-19E98FC1A304}" type="datetimeFigureOut">
              <a:rPr lang="ru-RU"/>
              <a:pPr>
                <a:defRPr/>
              </a:pPr>
              <a:t>01.03.2021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77A07-7FEE-4006-899F-97113395F0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41F3B-F705-42A3-89B0-DCF7FADCA65E}" type="datetimeFigureOut">
              <a:rPr lang="ru-RU"/>
              <a:pPr>
                <a:defRPr/>
              </a:pPr>
              <a:t>01.03.2021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30A49-2C78-46F2-AC58-67E43501B5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91D1A-9B21-43CA-94EB-1AF661E75C6D}" type="datetimeFigureOut">
              <a:rPr lang="ru-RU"/>
              <a:pPr>
                <a:defRPr/>
              </a:pPr>
              <a:t>01.03.2021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4AFC6-017E-42C1-BE00-3A11700109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6"/>
          <p:cNvGrpSpPr>
            <a:grpSpLocks/>
          </p:cNvGrpSpPr>
          <p:nvPr/>
        </p:nvGrpSpPr>
        <p:grpSpPr bwMode="auto">
          <a:xfrm>
            <a:off x="9207500" y="2963863"/>
            <a:ext cx="2981325" cy="320833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5852" y="2963333"/>
              <a:ext cx="912975" cy="91296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83"/>
              <a:ext cx="2981858" cy="298181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3013" y="3285648"/>
              <a:ext cx="1895814" cy="189578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853" y="3131636"/>
              <a:ext cx="1744974" cy="17449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600" y="3682589"/>
              <a:ext cx="1270227" cy="12702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3" y="4487863"/>
            <a:ext cx="8534400" cy="15065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458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4213" y="685800"/>
            <a:ext cx="8534400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3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D5CC186A-E0D7-4B06-9ACE-3CC884AF9093}" type="datetimeFigureOut">
              <a:rPr lang="ru-RU"/>
              <a:pPr>
                <a:defRPr/>
              </a:pPr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3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3200" b="0" i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7FEE1943-764C-42B9-9AD5-8584B2986F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4" r:id="rId1"/>
    <p:sldLayoutId id="2147483903" r:id="rId2"/>
    <p:sldLayoutId id="2147483902" r:id="rId3"/>
    <p:sldLayoutId id="2147483901" r:id="rId4"/>
    <p:sldLayoutId id="2147483900" r:id="rId5"/>
    <p:sldLayoutId id="2147483899" r:id="rId6"/>
    <p:sldLayoutId id="2147483898" r:id="rId7"/>
    <p:sldLayoutId id="2147483897" r:id="rId8"/>
    <p:sldLayoutId id="2147483896" r:id="rId9"/>
    <p:sldLayoutId id="2147483895" r:id="rId10"/>
    <p:sldLayoutId id="2147483894" r:id="rId11"/>
    <p:sldLayoutId id="2147483905" r:id="rId12"/>
    <p:sldLayoutId id="2147483893" r:id="rId13"/>
    <p:sldLayoutId id="2147483906" r:id="rId14"/>
    <p:sldLayoutId id="2147483892" r:id="rId15"/>
    <p:sldLayoutId id="2147483891" r:id="rId16"/>
    <p:sldLayoutId id="2147483890" r:id="rId17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2000" kern="1200">
          <a:solidFill>
            <a:srgbClr val="3E5E08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kern="1200">
          <a:solidFill>
            <a:srgbClr val="3E5E08"/>
          </a:solidFill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600" kern="1200">
          <a:solidFill>
            <a:srgbClr val="3E5E08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400" kern="1200">
          <a:solidFill>
            <a:srgbClr val="3E5E08"/>
          </a:solidFill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400" kern="1200">
          <a:solidFill>
            <a:srgbClr val="3E5E08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3" y="685800"/>
            <a:ext cx="8001000" cy="22479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Бюджет для граждан</a:t>
            </a:r>
            <a:endParaRPr lang="ru-RU" dirty="0"/>
          </a:p>
        </p:txBody>
      </p:sp>
      <p:sp>
        <p:nvSpPr>
          <p:cNvPr id="1945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3" y="3843338"/>
            <a:ext cx="6400800" cy="1947862"/>
          </a:xfrm>
        </p:spPr>
        <p:txBody>
          <a:bodyPr/>
          <a:lstStyle/>
          <a:p>
            <a:pPr algn="ctr"/>
            <a:r>
              <a:rPr lang="ru-RU" smtClean="0">
                <a:solidFill>
                  <a:schemeClr val="tx1"/>
                </a:solidFill>
              </a:rPr>
              <a:t>Бюджет муниципального района </a:t>
            </a:r>
          </a:p>
          <a:p>
            <a:pPr algn="ctr"/>
            <a:r>
              <a:rPr lang="ru-RU" smtClean="0">
                <a:solidFill>
                  <a:schemeClr val="tx1"/>
                </a:solidFill>
              </a:rPr>
              <a:t>«Читинский район» на 2021 - 2023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71525" y="249238"/>
            <a:ext cx="10628313" cy="10541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altLang="ru-RU" dirty="0" smtClean="0"/>
              <a:t>Основные направления бюджетной политики района</a:t>
            </a:r>
          </a:p>
        </p:txBody>
      </p:sp>
      <p:sp>
        <p:nvSpPr>
          <p:cNvPr id="29698" name="Прямоугольник 2"/>
          <p:cNvSpPr>
            <a:spLocks noChangeArrowheads="1"/>
          </p:cNvSpPr>
          <p:nvPr/>
        </p:nvSpPr>
        <p:spPr bwMode="auto">
          <a:xfrm>
            <a:off x="1100138" y="1570038"/>
            <a:ext cx="10299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Ограничение роста объёма расходов бюджета района в целях гарантированного исполнения действующих обязательств в условиях реальных финансовых возможностей;</a:t>
            </a:r>
            <a:endParaRPr lang="ru-RU">
              <a:latin typeface="Century Gothic" pitchFamily="34" charset="0"/>
            </a:endParaRPr>
          </a:p>
        </p:txBody>
      </p:sp>
      <p:sp>
        <p:nvSpPr>
          <p:cNvPr id="29699" name="Прямоугольник 3"/>
          <p:cNvSpPr>
            <a:spLocks noChangeArrowheads="1"/>
          </p:cNvSpPr>
          <p:nvPr/>
        </p:nvSpPr>
        <p:spPr bwMode="auto">
          <a:xfrm>
            <a:off x="1100138" y="2216150"/>
            <a:ext cx="96583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Принятие новых расходных обязательств будет осуществляться после соответствующей оценки их эффективности при условии финансового обеспечения действующих расходных обязательств;</a:t>
            </a:r>
            <a:endParaRPr lang="ru-RU">
              <a:latin typeface="Century Gothic" pitchFamily="34" charset="0"/>
            </a:endParaRPr>
          </a:p>
        </p:txBody>
      </p:sp>
      <p:sp>
        <p:nvSpPr>
          <p:cNvPr id="29700" name="Прямоугольник 4"/>
          <p:cNvSpPr>
            <a:spLocks noChangeArrowheads="1"/>
          </p:cNvSpPr>
          <p:nvPr/>
        </p:nvSpPr>
        <p:spPr bwMode="auto">
          <a:xfrm>
            <a:off x="1100138" y="3140075"/>
            <a:ext cx="96583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Сохранение объема муниципального долга муниципального района на экономически безопасном уровне, позволяющем обеспечивать привлечение заемных средств на условиях реальной возможности обслуживания и погашения данных обязательств;</a:t>
            </a:r>
            <a:endParaRPr lang="ru-RU">
              <a:latin typeface="Century Gothic" pitchFamily="34" charset="0"/>
            </a:endParaRPr>
          </a:p>
        </p:txBody>
      </p:sp>
      <p:sp>
        <p:nvSpPr>
          <p:cNvPr id="29701" name="Прямоугольник 5"/>
          <p:cNvSpPr>
            <a:spLocks noChangeArrowheads="1"/>
          </p:cNvSpPr>
          <p:nvPr/>
        </p:nvSpPr>
        <p:spPr bwMode="auto">
          <a:xfrm>
            <a:off x="1100138" y="4052888"/>
            <a:ext cx="9658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Концентрация расходов на первоочередных и приоритетных направлениях;</a:t>
            </a:r>
            <a:endParaRPr lang="ru-RU" sz="11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9702" name="Прямоугольник 6"/>
          <p:cNvSpPr>
            <a:spLocks noChangeArrowheads="1"/>
          </p:cNvSpPr>
          <p:nvPr/>
        </p:nvSpPr>
        <p:spPr bwMode="auto">
          <a:xfrm>
            <a:off x="1100138" y="4468813"/>
            <a:ext cx="96583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Недопущение образования просроченной кредиторской задолженности по принятым обязательствам, в первую очередь, по заработной плате и оплате коммунальных услуг;</a:t>
            </a:r>
            <a:endParaRPr lang="ru-RU">
              <a:latin typeface="Century Gothic" pitchFamily="34" charset="0"/>
            </a:endParaRPr>
          </a:p>
        </p:txBody>
      </p:sp>
      <p:sp>
        <p:nvSpPr>
          <p:cNvPr id="29703" name="Прямоугольник 7"/>
          <p:cNvSpPr>
            <a:spLocks noChangeArrowheads="1"/>
          </p:cNvSpPr>
          <p:nvPr/>
        </p:nvSpPr>
        <p:spPr bwMode="auto">
          <a:xfrm>
            <a:off x="1100138" y="5103813"/>
            <a:ext cx="96583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Проведение взвешенной долговой политики с учётом своевременного исполнения долговых обязательств;</a:t>
            </a:r>
            <a:endParaRPr lang="ru-RU" sz="11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9704" name="Прямоугольник 8"/>
          <p:cNvSpPr>
            <a:spLocks noChangeArrowheads="1"/>
          </p:cNvSpPr>
          <p:nvPr/>
        </p:nvSpPr>
        <p:spPr bwMode="auto">
          <a:xfrm>
            <a:off x="1100138" y="5657850"/>
            <a:ext cx="9658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Повышение эффективности и оптимизации бюджетных расходов.</a:t>
            </a:r>
            <a:endParaRPr lang="ru-RU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40327" y="486500"/>
            <a:ext cx="10895610" cy="504056"/>
          </a:xfrm>
          <a:prstGeom prst="rect">
            <a:avLst/>
          </a:prstGeom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Основные параметры проекта бюджета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30722" name="Объект 4"/>
          <p:cNvGraphicFramePr>
            <a:graphicFrameLocks/>
          </p:cNvGraphicFramePr>
          <p:nvPr/>
        </p:nvGraphicFramePr>
        <p:xfrm>
          <a:off x="1457325" y="1201738"/>
          <a:ext cx="9061450" cy="5143500"/>
        </p:xfrm>
        <a:graphic>
          <a:graphicData uri="http://schemas.openxmlformats.org/presentationml/2006/ole">
            <p:oleObj spid="_x0000_s30722" r:id="rId3" imgW="9065538" imgH="5145470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08200" y="317500"/>
            <a:ext cx="8229600" cy="1008063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бюджета муниципального района </a:t>
            </a:r>
            <a:br>
              <a:rPr lang="ru-RU" sz="27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«Читинский район» на 2021 год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31746" name="Объект 5"/>
          <p:cNvGraphicFramePr>
            <a:graphicFrameLocks/>
          </p:cNvGraphicFramePr>
          <p:nvPr/>
        </p:nvGraphicFramePr>
        <p:xfrm>
          <a:off x="1233488" y="1274763"/>
          <a:ext cx="9482137" cy="5259387"/>
        </p:xfrm>
        <a:graphic>
          <a:graphicData uri="http://schemas.openxmlformats.org/presentationml/2006/ole">
            <p:oleObj spid="_x0000_s31746" r:id="rId3" imgW="9486198" imgH="5261304" progId="Excel.Chart.8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0550" y="268288"/>
            <a:ext cx="60960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u="sng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Структура собственных доходов районного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b="1" u="sng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бюджета на </a:t>
            </a:r>
            <a:r>
              <a:rPr lang="ru-RU" b="1" u="sng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2021 </a:t>
            </a:r>
            <a:r>
              <a:rPr lang="ru-RU" b="1" u="sng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год</a:t>
            </a:r>
            <a:endParaRPr lang="ru-RU" u="sng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32770" name="Диаграмма 12"/>
          <p:cNvGraphicFramePr>
            <a:graphicFrameLocks/>
          </p:cNvGraphicFramePr>
          <p:nvPr/>
        </p:nvGraphicFramePr>
        <p:xfrm>
          <a:off x="1647825" y="863600"/>
          <a:ext cx="9471025" cy="5837238"/>
        </p:xfrm>
        <a:graphic>
          <a:graphicData uri="http://schemas.openxmlformats.org/presentationml/2006/ole">
            <p:oleObj spid="_x0000_s32770" r:id="rId3" imgW="9474005" imgH="5834378" progId="Excel.Chart.8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8650" y="331788"/>
            <a:ext cx="1108075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Безвозмездные поступления в </a:t>
            </a:r>
            <a:r>
              <a:rPr lang="ru-RU" altLang="ru-RU" sz="24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бюджет </a:t>
            </a:r>
            <a:r>
              <a:rPr lang="ru-RU" altLang="ru-RU" sz="24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муниципального района «Читинский район</a:t>
            </a:r>
            <a:r>
              <a:rPr lang="ru-RU" altLang="ru-RU" sz="24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» на 2021 г., </a:t>
            </a:r>
            <a:r>
              <a:rPr lang="ru-RU" altLang="ru-RU" sz="24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тыс.руб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33794" name="Диаграмма 6"/>
          <p:cNvGraphicFramePr>
            <a:graphicFrameLocks/>
          </p:cNvGraphicFramePr>
          <p:nvPr/>
        </p:nvGraphicFramePr>
        <p:xfrm>
          <a:off x="2016125" y="1111250"/>
          <a:ext cx="8045450" cy="5351463"/>
        </p:xfrm>
        <a:graphic>
          <a:graphicData uri="http://schemas.openxmlformats.org/presentationml/2006/ole">
            <p:oleObj spid="_x0000_s33794" r:id="rId3" imgW="8047417" imgH="5352752" progId="Excel.Chart.8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2113" y="307975"/>
            <a:ext cx="8732837" cy="4016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Расходы муниципального района «Читинский район» на 2021 год</a:t>
            </a:r>
            <a:endParaRPr lang="ru-RU" sz="2000" b="1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69875" y="819150"/>
            <a:ext cx="8232775" cy="8429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sz="1800" u="sng" dirty="0" smtClean="0"/>
              <a:t>Всего расходов в 2021 году – </a:t>
            </a:r>
            <a:r>
              <a:rPr lang="ru-RU" altLang="ru-RU" sz="1800" b="1" u="sng" dirty="0" smtClean="0"/>
              <a:t>1 641 553,5 тыс.руб.,</a:t>
            </a:r>
            <a:br>
              <a:rPr lang="ru-RU" altLang="ru-RU" sz="1800" b="1" u="sng" dirty="0" smtClean="0"/>
            </a:br>
            <a:r>
              <a:rPr lang="ru-RU" altLang="ru-RU" sz="1800" dirty="0" smtClean="0"/>
              <a:t>Структура расходов по основным разделам:</a:t>
            </a:r>
          </a:p>
        </p:txBody>
      </p:sp>
      <p:graphicFrame>
        <p:nvGraphicFramePr>
          <p:cNvPr id="34819" name="Диаграмма 7"/>
          <p:cNvGraphicFramePr>
            <a:graphicFrameLocks/>
          </p:cNvGraphicFramePr>
          <p:nvPr/>
        </p:nvGraphicFramePr>
        <p:xfrm>
          <a:off x="1231900" y="1720850"/>
          <a:ext cx="10194925" cy="5075238"/>
        </p:xfrm>
        <a:graphic>
          <a:graphicData uri="http://schemas.openxmlformats.org/presentationml/2006/ole">
            <p:oleObj spid="_x0000_s34819" r:id="rId3" imgW="10199492" imgH="5078408" progId="Excel.Chart.8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Прямоугольник 1"/>
          <p:cNvSpPr>
            <a:spLocks noChangeArrowheads="1"/>
          </p:cNvSpPr>
          <p:nvPr/>
        </p:nvSpPr>
        <p:spPr bwMode="auto">
          <a:xfrm>
            <a:off x="392113" y="1047750"/>
            <a:ext cx="11566525" cy="350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u="sng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endParaRPr lang="en-US" sz="2400" u="sng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Комитет по финансам муниципального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  <a:endParaRPr lang="en-US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«Читинский район»</a:t>
            </a:r>
            <a:b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 Чита</a:t>
            </a:r>
          </a:p>
          <a:p>
            <a:pPr algn="ctr"/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ул. Ленина, 157</a:t>
            </a:r>
            <a:b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Председатель: Логинова Марина Алексеевна</a:t>
            </a:r>
            <a:b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Телефон: 8 (3022) 35-50-70</a:t>
            </a:r>
            <a:b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факс 8 (3022) 35-92-19</a:t>
            </a:r>
            <a:r>
              <a:rPr 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e-mail:</a:t>
            </a: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kfraion@yandex.ru</a:t>
            </a:r>
            <a:br>
              <a:rPr 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время приема граждан: пн- пт. </a:t>
            </a:r>
            <a:r>
              <a:rPr 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:00-1</a:t>
            </a:r>
            <a:r>
              <a:rPr 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0; 14:00-1</a:t>
            </a:r>
            <a:r>
              <a:rPr 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:00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7238" y="260350"/>
            <a:ext cx="8534400" cy="15065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I.</a:t>
            </a:r>
            <a:r>
              <a:rPr lang="ru-RU" dirty="0" smtClean="0"/>
              <a:t> Основные понятия</a:t>
            </a:r>
            <a:endParaRPr lang="ru-RU" dirty="0"/>
          </a:p>
        </p:txBody>
      </p:sp>
      <p:pic>
        <p:nvPicPr>
          <p:cNvPr id="20482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57725" y="1587500"/>
            <a:ext cx="2663825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рямоугольник 1"/>
          <p:cNvSpPr>
            <a:spLocks noChangeArrowheads="1"/>
          </p:cNvSpPr>
          <p:nvPr/>
        </p:nvSpPr>
        <p:spPr bwMode="auto">
          <a:xfrm>
            <a:off x="831850" y="247650"/>
            <a:ext cx="10402888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b="1">
                <a:latin typeface="Century Gothic" pitchFamily="34" charset="0"/>
              </a:rPr>
              <a:t>Бюджет – форма образования и расходования денежных средств, предназначенных для финансового обеспечения задач и функций государства и органов местного самоуправления.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b="1">
                <a:latin typeface="Century Gothic" pitchFamily="34" charset="0"/>
              </a:rPr>
              <a:t>Консолидированный бюджет – свод бюджетов бюджетной системы Российской Федерации на соответствующей территории (без учета межбюджетных трансфертов между этими бюджетами).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3127169" y="2734293"/>
          <a:ext cx="60960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97013" y="161925"/>
            <a:ext cx="9523412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чем основывается составление проекта бюджета </a:t>
            </a:r>
          </a:p>
          <a:p>
            <a:pPr algn="ctr">
              <a:defRPr/>
            </a:pPr>
            <a:r>
              <a:rPr lang="ru-RU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муниципального района «Читинский район»?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609599" y="1100117"/>
          <a:ext cx="10968843" cy="523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095219" y="265461"/>
            <a:ext cx="8229600" cy="710952"/>
          </a:xfrm>
          <a:prstGeom prst="rect">
            <a:avLst/>
          </a:prstGeom>
          <a:effectLst/>
        </p:spPr>
        <p:txBody>
          <a:bodyPr anchor="ctr">
            <a:normAutofit fontScale="97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Что такое бюджет?</a:t>
            </a:r>
            <a:endParaRPr lang="ru-RU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2363" y="1231900"/>
            <a:ext cx="2273300" cy="1662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ДОХОДЫ</a:t>
            </a:r>
            <a:endParaRPr lang="ru-RU" sz="1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12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(налоги юридических и физических лиц, доходы от использования имущества, административные, безвозмездные поступления</a:t>
            </a: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budg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4482" y="1257438"/>
            <a:ext cx="3776353" cy="21294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8455025" y="1257300"/>
            <a:ext cx="2962275" cy="1846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РАСХОДЫ</a:t>
            </a:r>
            <a:endParaRPr lang="ru-RU" sz="1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12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выплачиваемые из бюджета средства (социальные выплаты населению, содержание муниципальных учреждений (образование, ЖКХ, культура, молодёжная политика, физическая культура и спорт и др.), капитальное строительство и другие расходы.</a:t>
            </a: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4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42" name="Object 18"/>
          <p:cNvGraphicFramePr>
            <a:graphicFrameLocks/>
          </p:cNvGraphicFramePr>
          <p:nvPr/>
        </p:nvGraphicFramePr>
        <p:xfrm>
          <a:off x="1054100" y="3667125"/>
          <a:ext cx="2900363" cy="2797175"/>
        </p:xfrm>
        <a:graphic>
          <a:graphicData uri="http://schemas.openxmlformats.org/presentationml/2006/ole">
            <p:oleObj spid="_x0000_s1042" name="Chart" r:id="rId4" imgW="4505334" imgH="4602879" progId="Excel.Sheet.8">
              <p:embed/>
            </p:oleObj>
          </a:graphicData>
        </a:graphic>
      </p:graphicFrame>
      <p:graphicFrame>
        <p:nvGraphicFramePr>
          <p:cNvPr id="1043" name="Object 19"/>
          <p:cNvGraphicFramePr>
            <a:graphicFrameLocks/>
          </p:cNvGraphicFramePr>
          <p:nvPr/>
        </p:nvGraphicFramePr>
        <p:xfrm>
          <a:off x="8380413" y="3667125"/>
          <a:ext cx="3036887" cy="2936875"/>
        </p:xfrm>
        <a:graphic>
          <a:graphicData uri="http://schemas.openxmlformats.org/presentationml/2006/ole">
            <p:oleObj spid="_x0000_s1043" name="Chart" r:id="rId5" imgW="4505334" imgH="4602879" progId="Excel.Sheet.8">
              <p:embed/>
            </p:oleObj>
          </a:graphicData>
        </a:graphic>
      </p:graphicFrame>
      <p:pic>
        <p:nvPicPr>
          <p:cNvPr id="1048" name="Picture 2" descr="C:\Program Files\Microsoft Office\MEDIA\CAGCAT10\j0300840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03713" y="3965575"/>
            <a:ext cx="3257550" cy="232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рямоугольник 1"/>
          <p:cNvSpPr>
            <a:spLocks noChangeArrowheads="1"/>
          </p:cNvSpPr>
          <p:nvPr/>
        </p:nvSpPr>
        <p:spPr bwMode="auto">
          <a:xfrm>
            <a:off x="949325" y="481013"/>
            <a:ext cx="1039177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000">
                <a:latin typeface="Century Gothic" pitchFamily="34" charset="0"/>
                <a:sym typeface="Symbol" pitchFamily="18" charset="2"/>
              </a:rPr>
              <a:t>. Общие характеристики бюджета муниципального района «Читинский район»</a:t>
            </a:r>
            <a:endParaRPr lang="ru-RU" sz="4000">
              <a:latin typeface="Century Gothic" pitchFamily="34" charset="0"/>
            </a:endParaRPr>
          </a:p>
        </p:txBody>
      </p:sp>
      <p:pic>
        <p:nvPicPr>
          <p:cNvPr id="25602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0" y="2420938"/>
            <a:ext cx="4267200" cy="404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Прямоугольник 1"/>
          <p:cNvSpPr>
            <a:spLocks noChangeArrowheads="1"/>
          </p:cNvSpPr>
          <p:nvPr/>
        </p:nvSpPr>
        <p:spPr bwMode="auto">
          <a:xfrm>
            <a:off x="1057275" y="236538"/>
            <a:ext cx="1024731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>
                <a:latin typeface="Century Gothic" pitchFamily="34" charset="0"/>
              </a:rPr>
              <a:t>Муниципальный район «Читинский район»</a:t>
            </a:r>
            <a:br>
              <a:rPr lang="ru-RU" altLang="ru-RU" sz="2800">
                <a:latin typeface="Century Gothic" pitchFamily="34" charset="0"/>
              </a:rPr>
            </a:br>
            <a:r>
              <a:rPr lang="ru-RU" altLang="ru-RU" sz="2800">
                <a:latin typeface="Century Gothic" pitchFamily="34" charset="0"/>
              </a:rPr>
              <a:t>характеристика района</a:t>
            </a:r>
            <a:br>
              <a:rPr lang="ru-RU" altLang="ru-RU" sz="2800">
                <a:latin typeface="Century Gothic" pitchFamily="34" charset="0"/>
              </a:rPr>
            </a:br>
            <a:r>
              <a:rPr lang="ru-RU" altLang="ru-RU" sz="2800">
                <a:latin typeface="Century Gothic" pitchFamily="34" charset="0"/>
              </a:rPr>
              <a:t>(прогноз 2021)</a:t>
            </a:r>
            <a:endParaRPr lang="ru-RU" sz="2800">
              <a:latin typeface="Century Gothic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9551" y="1621004"/>
            <a:ext cx="2705540" cy="1949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19125" y="3703638"/>
            <a:ext cx="2919413" cy="1385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+mn-lt"/>
                <a:cs typeface="+mn-cs"/>
              </a:rPr>
              <a:t>Административное устройство района: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+mn-lt"/>
                <a:cs typeface="+mn-cs"/>
              </a:rPr>
              <a:t>2</a:t>
            </a:r>
            <a:r>
              <a:rPr lang="ru-RU" sz="1400" dirty="0">
                <a:latin typeface="+mn-lt"/>
                <a:cs typeface="+mn-cs"/>
              </a:rPr>
              <a:t> </a:t>
            </a:r>
            <a:r>
              <a:rPr lang="ru-RU" sz="1400" dirty="0">
                <a:latin typeface="+mn-lt"/>
                <a:cs typeface="+mn-cs"/>
              </a:rPr>
              <a:t>городских поселения («</a:t>
            </a:r>
            <a:r>
              <a:rPr lang="ru-RU" sz="1400" dirty="0" err="1">
                <a:latin typeface="+mn-lt"/>
                <a:cs typeface="+mn-cs"/>
              </a:rPr>
              <a:t>Атамановское</a:t>
            </a:r>
            <a:r>
              <a:rPr lang="ru-RU" sz="1400" dirty="0">
                <a:latin typeface="+mn-lt"/>
                <a:cs typeface="+mn-cs"/>
              </a:rPr>
              <a:t>», «</a:t>
            </a:r>
            <a:r>
              <a:rPr lang="ru-RU" sz="1400" dirty="0" err="1">
                <a:latin typeface="+mn-lt"/>
                <a:cs typeface="+mn-cs"/>
              </a:rPr>
              <a:t>Новокручининское</a:t>
            </a:r>
            <a:r>
              <a:rPr lang="ru-RU" sz="1400" dirty="0">
                <a:latin typeface="+mn-lt"/>
                <a:cs typeface="+mn-cs"/>
              </a:rPr>
              <a:t>»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+mn-lt"/>
                <a:cs typeface="+mn-cs"/>
              </a:rPr>
              <a:t> 21 сельское поселение</a:t>
            </a:r>
            <a:endParaRPr lang="ru-RU" sz="1400" dirty="0">
              <a:latin typeface="+mn-lt"/>
              <a:cs typeface="+mn-cs"/>
            </a:endParaRPr>
          </a:p>
        </p:txBody>
      </p:sp>
      <p:sp>
        <p:nvSpPr>
          <p:cNvPr id="26628" name="TextBox 11"/>
          <p:cNvSpPr txBox="1">
            <a:spLocks noChangeArrowheads="1"/>
          </p:cNvSpPr>
          <p:nvPr/>
        </p:nvSpPr>
        <p:spPr bwMode="auto">
          <a:xfrm>
            <a:off x="619125" y="5368925"/>
            <a:ext cx="270668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/>
              <a:t>65 954 человека </a:t>
            </a:r>
            <a:r>
              <a:rPr lang="ru-RU" altLang="ru-RU" sz="1400"/>
              <a:t>– численность населения района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/>
          </a:blip>
          <a:srcRect l="9520" r="6383"/>
          <a:stretch/>
        </p:blipFill>
        <p:spPr>
          <a:xfrm>
            <a:off x="4161806" y="1621004"/>
            <a:ext cx="4038600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30" name="TextBox 6"/>
          <p:cNvSpPr txBox="1">
            <a:spLocks noChangeArrowheads="1"/>
          </p:cNvSpPr>
          <p:nvPr/>
        </p:nvSpPr>
        <p:spPr bwMode="auto">
          <a:xfrm>
            <a:off x="8918575" y="1965325"/>
            <a:ext cx="23860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/>
              <a:t>15 707,15 км </a:t>
            </a:r>
            <a:r>
              <a:rPr lang="ru-RU" altLang="ru-RU" sz="1400" b="1" baseline="30000"/>
              <a:t>2 </a:t>
            </a:r>
            <a:r>
              <a:rPr lang="ru-RU" altLang="ru-RU" sz="1400"/>
              <a:t>– территория района</a:t>
            </a:r>
            <a:endParaRPr lang="ru-RU" altLang="ru-RU" sz="1400" baseline="30000"/>
          </a:p>
          <a:p>
            <a:pPr algn="ctr"/>
            <a:endParaRPr lang="ru-RU" altLang="ru-RU" b="1" baseline="30000"/>
          </a:p>
        </p:txBody>
      </p:sp>
      <p:sp>
        <p:nvSpPr>
          <p:cNvPr id="26631" name="TextBox 12"/>
          <p:cNvSpPr txBox="1">
            <a:spLocks noChangeArrowheads="1"/>
          </p:cNvSpPr>
          <p:nvPr/>
        </p:nvSpPr>
        <p:spPr bwMode="auto">
          <a:xfrm>
            <a:off x="8967788" y="2965450"/>
            <a:ext cx="228917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/>
              <a:t>3 272,83 млн. руб. </a:t>
            </a:r>
            <a:r>
              <a:rPr lang="ru-RU" altLang="ru-RU" sz="1400"/>
              <a:t>– инвестиции в основной капитал</a:t>
            </a:r>
          </a:p>
        </p:txBody>
      </p:sp>
      <p:sp>
        <p:nvSpPr>
          <p:cNvPr id="26632" name="TextBox 9"/>
          <p:cNvSpPr txBox="1">
            <a:spLocks noChangeArrowheads="1"/>
          </p:cNvSpPr>
          <p:nvPr/>
        </p:nvSpPr>
        <p:spPr bwMode="auto">
          <a:xfrm>
            <a:off x="8918575" y="4144963"/>
            <a:ext cx="2338388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/>
              <a:t>901,545 км</a:t>
            </a:r>
            <a:r>
              <a:rPr lang="ru-RU" altLang="ru-RU" sz="1400"/>
              <a:t> – протяженность автомобильных дорог местного значения, находящихся в собственности муниципальных образований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250" y="1588"/>
            <a:ext cx="60960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Показатели социально-экономического развития  муниципального района «Забайкальский район»</a:t>
            </a:r>
          </a:p>
        </p:txBody>
      </p:sp>
      <p:graphicFrame>
        <p:nvGraphicFramePr>
          <p:cNvPr id="27650" name="Диаграмма 13"/>
          <p:cNvGraphicFramePr>
            <a:graphicFrameLocks/>
          </p:cNvGraphicFramePr>
          <p:nvPr/>
        </p:nvGraphicFramePr>
        <p:xfrm>
          <a:off x="696913" y="744538"/>
          <a:ext cx="4460875" cy="3070225"/>
        </p:xfrm>
        <a:graphic>
          <a:graphicData uri="http://schemas.openxmlformats.org/presentationml/2006/ole">
            <p:oleObj spid="_x0000_s27650" r:id="rId3" imgW="4462659" imgH="3072650" progId="Excel.Chart.8">
              <p:embed/>
            </p:oleObj>
          </a:graphicData>
        </a:graphic>
      </p:graphicFrame>
      <p:graphicFrame>
        <p:nvGraphicFramePr>
          <p:cNvPr id="27651" name="Диаграмма 14"/>
          <p:cNvGraphicFramePr>
            <a:graphicFrameLocks/>
          </p:cNvGraphicFramePr>
          <p:nvPr/>
        </p:nvGraphicFramePr>
        <p:xfrm>
          <a:off x="6545263" y="885825"/>
          <a:ext cx="4097337" cy="2701925"/>
        </p:xfrm>
        <a:graphic>
          <a:graphicData uri="http://schemas.openxmlformats.org/presentationml/2006/ole">
            <p:oleObj spid="_x0000_s27651" r:id="rId4" imgW="4096867" imgH="2706859" progId="Excel.Chart.8">
              <p:embed/>
            </p:oleObj>
          </a:graphicData>
        </a:graphic>
      </p:graphicFrame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6223000" y="566738"/>
            <a:ext cx="4741863" cy="36988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400" b="1" dirty="0" smtClean="0"/>
              <a:t>Среднесписочная численность работников организаций, чел.</a:t>
            </a:r>
            <a:endParaRPr lang="ru-RU" sz="1400" b="1" dirty="0"/>
          </a:p>
        </p:txBody>
      </p:sp>
      <p:graphicFrame>
        <p:nvGraphicFramePr>
          <p:cNvPr id="27653" name="Диаграмма 28"/>
          <p:cNvGraphicFramePr>
            <a:graphicFrameLocks/>
          </p:cNvGraphicFramePr>
          <p:nvPr/>
        </p:nvGraphicFramePr>
        <p:xfrm>
          <a:off x="6275388" y="3486150"/>
          <a:ext cx="4160837" cy="3195638"/>
        </p:xfrm>
        <a:graphic>
          <a:graphicData uri="http://schemas.openxmlformats.org/presentationml/2006/ole">
            <p:oleObj spid="_x0000_s27653" r:id="rId5" imgW="4163929" imgH="3194581" progId="Excel.Chart.8">
              <p:embed/>
            </p:oleObj>
          </a:graphicData>
        </a:graphic>
      </p:graphicFrame>
      <p:pic>
        <p:nvPicPr>
          <p:cNvPr id="27654" name="Рисунок 29" descr="produktovaya_korzina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4025" y="4264025"/>
            <a:ext cx="2735263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Скругленная прямоугольная выноска 30"/>
          <p:cNvSpPr/>
          <p:nvPr/>
        </p:nvSpPr>
        <p:spPr bwMode="auto">
          <a:xfrm>
            <a:off x="3798191" y="4263242"/>
            <a:ext cx="2198847" cy="1781298"/>
          </a:xfrm>
          <a:prstGeom prst="wedgeRoundRectCallout">
            <a:avLst>
              <a:gd name="adj1" fmla="val -74526"/>
              <a:gd name="adj2" fmla="val -2661"/>
              <a:gd name="adj3" fmla="val 16667"/>
            </a:avLst>
          </a:prstGeom>
          <a:solidFill>
            <a:srgbClr val="FFC00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r>
              <a:rPr lang="ru-RU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При уровне прожиточного минимума на 2 квартал 2020 года </a:t>
            </a:r>
            <a:endParaRPr lang="ru-RU" sz="1400" b="1" u="sng" dirty="0">
              <a:solidFill>
                <a:srgbClr val="FF0000"/>
              </a:solidFill>
              <a:latin typeface="Verdana" pitchFamily="34" charset="0"/>
            </a:endParaRPr>
          </a:p>
          <a:p>
            <a:pPr eaLnBrk="0" hangingPunct="0">
              <a:defRPr/>
            </a:pPr>
            <a:r>
              <a:rPr lang="ru-RU" sz="1400" b="1" u="sng" dirty="0">
                <a:solidFill>
                  <a:srgbClr val="FF0000"/>
                </a:solidFill>
                <a:latin typeface="Verdana" pitchFamily="34" charset="0"/>
              </a:rPr>
              <a:t>12 392,00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-359949" y="140604"/>
            <a:ext cx="6915128" cy="864096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Показатели социально-экономического развития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graphicFrame>
        <p:nvGraphicFramePr>
          <p:cNvPr id="28674" name="Диаграмма 8"/>
          <p:cNvGraphicFramePr>
            <a:graphicFrameLocks/>
          </p:cNvGraphicFramePr>
          <p:nvPr/>
        </p:nvGraphicFramePr>
        <p:xfrm>
          <a:off x="358775" y="1470025"/>
          <a:ext cx="5915025" cy="4518025"/>
        </p:xfrm>
        <a:graphic>
          <a:graphicData uri="http://schemas.openxmlformats.org/presentationml/2006/ole">
            <p:oleObj spid="_x0000_s28674" r:id="rId3" imgW="5913633" imgH="4517528" progId="Excel.Chart.8">
              <p:embed/>
            </p:oleObj>
          </a:graphicData>
        </a:graphic>
      </p:graphicFrame>
      <p:graphicFrame>
        <p:nvGraphicFramePr>
          <p:cNvPr id="28675" name="Диаграмма 9"/>
          <p:cNvGraphicFramePr>
            <a:graphicFrameLocks/>
          </p:cNvGraphicFramePr>
          <p:nvPr/>
        </p:nvGraphicFramePr>
        <p:xfrm>
          <a:off x="6789738" y="1579563"/>
          <a:ext cx="4121150" cy="1744662"/>
        </p:xfrm>
        <a:graphic>
          <a:graphicData uri="http://schemas.openxmlformats.org/presentationml/2006/ole">
            <p:oleObj spid="_x0000_s28675" r:id="rId4" imgW="4121253" imgH="1743607" progId="Excel.Chart.8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150100" y="1174750"/>
            <a:ext cx="3027363" cy="3079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Оборот розничной  торговли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 rot="10800000" flipV="1">
            <a:off x="7189788" y="3355975"/>
            <a:ext cx="3321050" cy="3063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Оборот  общественного  питания</a:t>
            </a:r>
            <a:endParaRPr lang="ru-RU" sz="1400" b="1" dirty="0"/>
          </a:p>
        </p:txBody>
      </p:sp>
      <p:graphicFrame>
        <p:nvGraphicFramePr>
          <p:cNvPr id="28678" name="Диаграмма 12"/>
          <p:cNvGraphicFramePr>
            <a:graphicFrameLocks/>
          </p:cNvGraphicFramePr>
          <p:nvPr/>
        </p:nvGraphicFramePr>
        <p:xfrm>
          <a:off x="6416675" y="3678238"/>
          <a:ext cx="4494213" cy="2954337"/>
        </p:xfrm>
        <a:graphic>
          <a:graphicData uri="http://schemas.openxmlformats.org/presentationml/2006/ole">
            <p:oleObj spid="_x0000_s28678" r:id="rId5" imgW="4493141" imgH="2956816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904</TotalTime>
  <Words>395</Words>
  <Application>Microsoft Office PowerPoint</Application>
  <PresentationFormat>Произвольный</PresentationFormat>
  <Paragraphs>46</Paragraphs>
  <Slides>16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Шаблон оформления</vt:lpstr>
      </vt:variant>
      <vt:variant>
        <vt:i4>4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31" baseType="lpstr">
      <vt:lpstr>Century Gothic</vt:lpstr>
      <vt:lpstr>Arial</vt:lpstr>
      <vt:lpstr>Wingdings 3</vt:lpstr>
      <vt:lpstr>Calibri</vt:lpstr>
      <vt:lpstr>Wingdings</vt:lpstr>
      <vt:lpstr>Bookman Old Style</vt:lpstr>
      <vt:lpstr>Times New Roman</vt:lpstr>
      <vt:lpstr>Symbol</vt:lpstr>
      <vt:lpstr>Verdana</vt:lpstr>
      <vt:lpstr>Сектор</vt:lpstr>
      <vt:lpstr>Сектор</vt:lpstr>
      <vt:lpstr>Сектор</vt:lpstr>
      <vt:lpstr>Сектор</vt:lpstr>
      <vt:lpstr>Chart</vt:lpstr>
      <vt:lpstr>Диаграмма Microsoft Excel</vt:lpstr>
      <vt:lpstr>БЮДЖЕТ ДЛЯ ГРАЖДАН</vt:lpstr>
      <vt:lpstr>I. ОСНОВНЫЕ ПОНЯТИЯ</vt:lpstr>
      <vt:lpstr>Слайд 3</vt:lpstr>
      <vt:lpstr>Слайд 4</vt:lpstr>
      <vt:lpstr>Слайд 5</vt:lpstr>
      <vt:lpstr>Слайд 6</vt:lpstr>
      <vt:lpstr>Слайд 7</vt:lpstr>
      <vt:lpstr>СРЕДНЕСПИСОЧНАЯ ЧИСЛЕННОСТЬ РАБОТНИКОВ ОРГАНИЗАЦИЙ, ЧЕЛ.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Yulia</dc:creator>
  <cp:lastModifiedBy>Admin</cp:lastModifiedBy>
  <cp:revision>36</cp:revision>
  <dcterms:created xsi:type="dcterms:W3CDTF">2020-12-09T01:22:57Z</dcterms:created>
  <dcterms:modified xsi:type="dcterms:W3CDTF">2021-03-01T06:56:42Z</dcterms:modified>
</cp:coreProperties>
</file>