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258" r:id="rId4"/>
    <p:sldId id="309" r:id="rId5"/>
    <p:sldId id="393" r:id="rId6"/>
    <p:sldId id="259" r:id="rId7"/>
    <p:sldId id="392" r:id="rId8"/>
    <p:sldId id="406" r:id="rId9"/>
    <p:sldId id="407" r:id="rId10"/>
    <p:sldId id="408" r:id="rId11"/>
    <p:sldId id="307" r:id="rId12"/>
    <p:sldId id="291" r:id="rId13"/>
    <p:sldId id="290" r:id="rId14"/>
    <p:sldId id="301" r:id="rId15"/>
    <p:sldId id="385" r:id="rId16"/>
    <p:sldId id="410" r:id="rId17"/>
    <p:sldId id="387" r:id="rId18"/>
    <p:sldId id="388" r:id="rId19"/>
    <p:sldId id="382" r:id="rId20"/>
    <p:sldId id="383" r:id="rId21"/>
    <p:sldId id="384" r:id="rId22"/>
    <p:sldId id="394" r:id="rId23"/>
    <p:sldId id="409" r:id="rId24"/>
    <p:sldId id="351" r:id="rId25"/>
    <p:sldId id="353" r:id="rId26"/>
    <p:sldId id="397" r:id="rId27"/>
    <p:sldId id="398" r:id="rId28"/>
    <p:sldId id="399" r:id="rId29"/>
    <p:sldId id="300" r:id="rId30"/>
    <p:sldId id="422" r:id="rId31"/>
    <p:sldId id="391" r:id="rId32"/>
    <p:sldId id="400" r:id="rId33"/>
    <p:sldId id="411" r:id="rId34"/>
    <p:sldId id="294" r:id="rId35"/>
    <p:sldId id="401" r:id="rId36"/>
    <p:sldId id="402" r:id="rId37"/>
    <p:sldId id="328" r:id="rId38"/>
    <p:sldId id="282" r:id="rId39"/>
    <p:sldId id="283" r:id="rId40"/>
    <p:sldId id="318" r:id="rId41"/>
    <p:sldId id="403" r:id="rId42"/>
    <p:sldId id="425" r:id="rId43"/>
    <p:sldId id="426" r:id="rId44"/>
    <p:sldId id="356" r:id="rId45"/>
    <p:sldId id="357" r:id="rId46"/>
    <p:sldId id="358" r:id="rId47"/>
    <p:sldId id="413" r:id="rId48"/>
    <p:sldId id="265" r:id="rId49"/>
  </p:sldIdLst>
  <p:sldSz cx="9144000" cy="6858000" type="screen4x3"/>
  <p:notesSz cx="6797675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99FF"/>
    <a:srgbClr val="800080"/>
    <a:srgbClr val="06C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9716" autoAdjust="0"/>
  </p:normalViewPr>
  <p:slideViewPr>
    <p:cSldViewPr>
      <p:cViewPr>
        <p:scale>
          <a:sx n="100" d="100"/>
          <a:sy n="100" d="100"/>
        </p:scale>
        <p:origin x="-642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8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&#1040;&#1076;&#1084;&#1080;&#1085;&#1080;&#1089;&#1090;&#1088;&#1072;&#1090;&#1086;&#1088;\&#1056;&#1040;&#1041;&#1054;&#1063;&#1048;&#1045;%20&#1044;&#1054;&#1050;&#1059;&#1052;&#1045;&#1053;&#1058;&#1067;\&#1044;&#1054;&#1050;&#1048;\&#1041;&#1080;&#1083;&#1080;&#1075;&#1084;&#1072;\&#1080;&#1085;&#1074;&#1077;&#1089;&#1090;&#1080;&#1094;&#1080;&#1086;&#1085;&#1085;&#1099;&#1077;%20&#1087;&#1088;&#1086;&#1077;&#1082;&#1090;&#1099;\&#1080;&#1085;&#1074;&#1077;&#1089;&#1090;&#1080;&#1094;&#1080;&#1086;&#1085;&#1085;&#1099;&#1081;%20&#1087;&#1072;&#1089;&#1087;&#1086;&#1088;&#1090;\&#1091;&#1088;&#1086;&#1074;&#1077;&#1085;&#1100;%20&#1086;&#1073;&#1088;&#1072;&#1079;&#1086;&#1074;&#1072;&#1085;&#1080;&#1103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1056;&#1040;&#1041;&#1054;&#1063;&#1048;&#1045;%20&#1044;&#1054;&#1050;&#1059;&#1052;&#1045;&#1053;&#1058;&#1067;\&#1044;&#1054;&#1050;&#1048;\&#1041;&#1080;&#1083;&#1080;&#1075;&#1084;&#1072;\&#1080;&#1085;&#1074;&#1077;&#1089;&#1090;&#1080;&#1094;&#1080;&#1086;&#1085;&#1085;&#1099;&#1081;%20&#1087;&#1072;&#1089;&#1087;&#1086;&#1088;&#1090;\&#1091;&#1088;&#1086;&#1074;&#1077;&#1085;&#1100;%20&#1086;&#1073;&#1088;&#1072;&#1079;&#1086;&#1074;&#1072;&#1085;&#1080;&#1103;%20&#1080;%20&#1088;&#1072;&#1089;&#1087;&#1088;&#1077;&#1076;&#1077;&#1083;&#1077;&#1085;&#1080;&#1077;%20&#1090;&#1088;&#1091;&#1076;&#1086;&#1074;&#1099;&#1093;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image" Target="../media/image67.jpeg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i="1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i="1" dirty="0" smtClean="0">
                <a:solidFill>
                  <a:schemeClr val="accent3">
                    <a:lumMod val="75000"/>
                  </a:schemeClr>
                </a:solidFill>
              </a:rPr>
              <a:t>Распределение</a:t>
            </a:r>
            <a:r>
              <a:rPr lang="ru-RU" i="1" baseline="0" dirty="0" smtClean="0">
                <a:solidFill>
                  <a:schemeClr val="accent3">
                    <a:lumMod val="75000"/>
                  </a:schemeClr>
                </a:solidFill>
              </a:rPr>
              <a:t> по уровню образования</a:t>
            </a:r>
            <a:endParaRPr lang="ru-RU" i="1" dirty="0">
              <a:solidFill>
                <a:schemeClr val="accent3">
                  <a:lumMod val="75000"/>
                </a:schemeClr>
              </a:solidFill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cat>
            <c:strRef>
              <c:f>Лист1!$A$2:$A$10</c:f>
              <c:strCache>
                <c:ptCount val="9"/>
                <c:pt idx="0">
                  <c:v>профессиональное послевузовское</c:v>
                </c:pt>
                <c:pt idx="1">
                  <c:v>профессиональное высшее</c:v>
                </c:pt>
                <c:pt idx="2">
                  <c:v>профессиональное неполное высшее</c:v>
                </c:pt>
                <c:pt idx="3">
                  <c:v>профессиональное среднее</c:v>
                </c:pt>
                <c:pt idx="4">
                  <c:v>профессиональное начальное</c:v>
                </c:pt>
                <c:pt idx="5">
                  <c:v>общее среднее</c:v>
                </c:pt>
                <c:pt idx="6">
                  <c:v>общее основное</c:v>
                </c:pt>
                <c:pt idx="7">
                  <c:v>общее начальное</c:v>
                </c:pt>
                <c:pt idx="8">
                  <c:v>не имеют начального общего образования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42</c:v>
                </c:pt>
                <c:pt idx="1">
                  <c:v>1815</c:v>
                </c:pt>
                <c:pt idx="2">
                  <c:v>377</c:v>
                </c:pt>
                <c:pt idx="3">
                  <c:v>2369</c:v>
                </c:pt>
                <c:pt idx="4">
                  <c:v>172</c:v>
                </c:pt>
                <c:pt idx="5">
                  <c:v>3743</c:v>
                </c:pt>
                <c:pt idx="6">
                  <c:v>2059</c:v>
                </c:pt>
                <c:pt idx="7">
                  <c:v>1857</c:v>
                </c:pt>
                <c:pt idx="8">
                  <c:v>110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6165676654972105"/>
          <c:y val="0.11220913467258908"/>
          <c:w val="0.32056571696934405"/>
          <c:h val="0.86313704108614919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spPr>
    <a:solidFill>
      <a:schemeClr val="tx1">
        <a:lumMod val="65000"/>
      </a:schemeClr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r>
              <a:rPr lang="ru-RU" baseline="0" dirty="0">
                <a:solidFill>
                  <a:schemeClr val="bg1"/>
                </a:solidFill>
              </a:rPr>
              <a:t>Распределение трудовых ресурсов</a:t>
            </a:r>
          </a:p>
        </c:rich>
      </c:tx>
      <c:layout>
        <c:manualLayout>
          <c:xMode val="edge"/>
          <c:yMode val="edge"/>
          <c:x val="0.11516842257372667"/>
          <c:y val="1.3586139655673733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3"/>
              <c:layout>
                <c:manualLayout>
                  <c:x val="-6.7961797526805923E-2"/>
                  <c:y val="2.69865070076576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16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2.0154328584943714E-2"/>
                  <c:y val="9.4876465420310648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1.0065319699560824E-2"/>
                  <c:y val="-1.022725571220985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z="1200" smtClean="0"/>
                      <a:t>1</a:t>
                    </a:r>
                    <a:r>
                      <a:rPr lang="ru-RU" sz="1200" smtClean="0"/>
                      <a:t>4</a:t>
                    </a:r>
                    <a:r>
                      <a:rPr lang="en-US" sz="1200" smtClean="0"/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ru-RU" sz="1200" dirty="0" smtClean="0"/>
                      <a:t>37%</a:t>
                    </a:r>
                    <a:endParaRPr lang="en-US" sz="1200" dirty="0" smtClean="0"/>
                  </a:p>
                  <a:p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sz="1200" smtClean="0"/>
                      <a:t>1</a:t>
                    </a:r>
                    <a:r>
                      <a:rPr lang="ru-RU" sz="1200" smtClean="0"/>
                      <a:t>5</a:t>
                    </a:r>
                    <a:r>
                      <a:rPr lang="en-US" sz="1200" smtClean="0"/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Лист3!$A$1:$A$14</c:f>
              <c:strCache>
                <c:ptCount val="14"/>
                <c:pt idx="0">
                  <c:v>Сельское хозяйство, охота и лесное хозяйство</c:v>
                </c:pt>
                <c:pt idx="1">
                  <c:v>Добыча полезных ископаемых</c:v>
                </c:pt>
                <c:pt idx="2">
                  <c:v>Обрабатывающее производства</c:v>
                </c:pt>
                <c:pt idx="3">
                  <c:v>Производство и распределение электроэнергии, газа и воды</c:v>
                </c:pt>
                <c:pt idx="4">
                  <c:v>Строительство</c:v>
                </c:pt>
                <c:pt idx="5">
                  <c:v>Оптовая и розничная торговля, ремонт автотранспортных средств, мотоциклов, бытовых изделий и предметов личного пользования</c:v>
                </c:pt>
                <c:pt idx="6">
                  <c:v>Готиницы и рестораны</c:v>
                </c:pt>
                <c:pt idx="7">
                  <c:v>Транспорт и связь</c:v>
                </c:pt>
                <c:pt idx="8">
                  <c:v>Финансовая деятельность</c:v>
                </c:pt>
                <c:pt idx="9">
                  <c:v>Операции с недвижимым имуществом, аренда и предоставление услуг</c:v>
                </c:pt>
                <c:pt idx="10">
                  <c:v>Государственное управление и обеспечение военной безопасности</c:v>
                </c:pt>
                <c:pt idx="11">
                  <c:v>Образование</c:v>
                </c:pt>
                <c:pt idx="12">
                  <c:v>Здравоохранение </c:v>
                </c:pt>
                <c:pt idx="13">
                  <c:v>Предоставление прочих коммунальных, социальных и персональных услуг</c:v>
                </c:pt>
              </c:strCache>
            </c:strRef>
          </c:cat>
          <c:val>
            <c:numRef>
              <c:f>Лист3!$B$1:$B$14</c:f>
              <c:numCache>
                <c:formatCode>General</c:formatCode>
                <c:ptCount val="14"/>
                <c:pt idx="0">
                  <c:v>205</c:v>
                </c:pt>
                <c:pt idx="1">
                  <c:v>13</c:v>
                </c:pt>
                <c:pt idx="2" formatCode="0">
                  <c:v>98</c:v>
                </c:pt>
                <c:pt idx="3" formatCode="0">
                  <c:v>215</c:v>
                </c:pt>
                <c:pt idx="4" formatCode="0">
                  <c:v>60</c:v>
                </c:pt>
                <c:pt idx="5" formatCode="0">
                  <c:v>227</c:v>
                </c:pt>
                <c:pt idx="6" formatCode="0">
                  <c:v>25</c:v>
                </c:pt>
                <c:pt idx="7" formatCode="0">
                  <c:v>101</c:v>
                </c:pt>
                <c:pt idx="8" formatCode="0">
                  <c:v>64</c:v>
                </c:pt>
                <c:pt idx="9" formatCode="0">
                  <c:v>40</c:v>
                </c:pt>
                <c:pt idx="10" formatCode="0">
                  <c:v>478</c:v>
                </c:pt>
                <c:pt idx="11" formatCode="0">
                  <c:v>807</c:v>
                </c:pt>
                <c:pt idx="12" formatCode="0">
                  <c:v>538</c:v>
                </c:pt>
                <c:pt idx="13" formatCode="0">
                  <c:v>283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t"/>
      <c:layout>
        <c:manualLayout>
          <c:xMode val="edge"/>
          <c:yMode val="edge"/>
          <c:x val="0"/>
          <c:y val="8.9142230952365203E-2"/>
          <c:w val="0.96960906668983837"/>
          <c:h val="0.62713564759503393"/>
        </c:manualLayout>
      </c:layout>
      <c:overlay val="0"/>
      <c:spPr>
        <a:ln w="0"/>
      </c:spPr>
      <c:txPr>
        <a:bodyPr/>
        <a:lstStyle/>
        <a:p>
          <a:pPr>
            <a:defRPr sz="1000" kern="1000" cap="none" normalizeH="0" baseline="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28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711312917231248E-3"/>
          <c:y val="0.19203172975782287"/>
          <c:w val="0.81257106064467688"/>
          <c:h val="0.80796827024217732"/>
        </c:manualLayout>
      </c:layout>
      <c:pie3DChart>
        <c:varyColors val="1"/>
        <c:ser>
          <c:idx val="0"/>
          <c:order val="0"/>
          <c:explosion val="40"/>
          <c:dPt>
            <c:idx val="0"/>
            <c:bubble3D val="0"/>
            <c:spPr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</c:spPr>
          </c:dPt>
          <c:dPt>
            <c:idx val="1"/>
            <c:bubble3D val="0"/>
            <c:spPr>
              <a:gradFill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0"/>
              </a:gradFill>
            </c:spPr>
          </c:dPt>
          <c:dPt>
            <c:idx val="2"/>
            <c:bubble3D val="0"/>
            <c:explosion val="20"/>
          </c:dPt>
          <c:dPt>
            <c:idx val="3"/>
            <c:bubble3D val="0"/>
            <c:explosion val="7"/>
          </c:dPt>
          <c:dPt>
            <c:idx val="4"/>
            <c:bubble3D val="0"/>
            <c:explosion val="9"/>
          </c:dPt>
          <c:dLbls>
            <c:dLbl>
              <c:idx val="0"/>
              <c:layout>
                <c:manualLayout>
                  <c:x val="-3.1339566370217359E-3"/>
                  <c:y val="-8.8247280319142363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Налоговые доходы
137 741,3
15,1%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1"/>
              <c:layout>
                <c:manualLayout>
                  <c:x val="6.4562189521880489E-2"/>
                  <c:y val="-4.0936673519452405E-2"/>
                </c:manualLayout>
              </c:layout>
              <c:tx>
                <c:rich>
                  <a:bodyPr/>
                  <a:lstStyle/>
                  <a:p>
                    <a:pPr>
                      <a:defRPr sz="11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>
                        <a:solidFill>
                          <a:schemeClr val="bg1"/>
                        </a:solidFill>
                      </a:rPr>
                      <a:t>Неналоговые доходы
2 562,7
0,3%</a:t>
                    </a:r>
                  </a:p>
                </c:rich>
              </c:tx>
              <c:numFmt formatCode="0.0%" sourceLinked="0"/>
              <c:spPr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bg1"/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2"/>
              <c:layout>
                <c:manualLayout>
                  <c:x val="0.11703318175517671"/>
                  <c:y val="-6.256441116004835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Дотации 
240 336,4
26,4%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3"/>
              <c:layout>
                <c:manualLayout>
                  <c:x val="0.12007556551172159"/>
                  <c:y val="-5.7055427743316796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Субсидии 
151 167,3
16,6%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4"/>
              <c:layout>
                <c:manualLayout>
                  <c:x val="0.19876144102089466"/>
                  <c:y val="8.5609859497198293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Субвенции 
331 725,4
36,4%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5"/>
              <c:layout>
                <c:manualLayout>
                  <c:x val="8.4724588302101111E-3"/>
                  <c:y val="0.18595646027305898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Иные межбюджетные трансферты
46 938,2
5,2%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numFmt formatCode="0.0%" sourceLinked="0"/>
            <c:spPr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</c:spPr>
            <c:txPr>
              <a:bodyPr/>
              <a:lstStyle/>
              <a:p>
                <a:pPr>
                  <a:defRPr sz="11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Лист2!$A$34:$A$39</c:f>
              <c:strCache>
                <c:ptCount val="6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Дотации </c:v>
                </c:pt>
                <c:pt idx="3">
                  <c:v>Субсидии </c:v>
                </c:pt>
                <c:pt idx="4">
                  <c:v>Субвенции </c:v>
                </c:pt>
                <c:pt idx="5">
                  <c:v>Иные межбюджетные трансферты</c:v>
                </c:pt>
              </c:strCache>
            </c:strRef>
          </c:cat>
          <c:val>
            <c:numRef>
              <c:f>Лист2!$B$34:$B$39</c:f>
              <c:numCache>
                <c:formatCode>#,##0.0</c:formatCode>
                <c:ptCount val="6"/>
                <c:pt idx="0">
                  <c:v>137741.29999999999</c:v>
                </c:pt>
                <c:pt idx="1">
                  <c:v>2562.7399999999993</c:v>
                </c:pt>
                <c:pt idx="2">
                  <c:v>240336.42</c:v>
                </c:pt>
                <c:pt idx="3">
                  <c:v>151167.29999999999</c:v>
                </c:pt>
                <c:pt idx="4">
                  <c:v>331725.40000000002</c:v>
                </c:pt>
                <c:pt idx="5">
                  <c:v>46938.2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blipFill>
      <a:blip xmlns:r="http://schemas.openxmlformats.org/officeDocument/2006/relationships" r:embed="rId1"/>
      <a:tile tx="0" ty="0" sx="100000" sy="100000" flip="none" algn="tl"/>
    </a:blipFill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налоговых и неналоговых доходов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НДФЛ</c:v>
                </c:pt>
                <c:pt idx="1">
                  <c:v>Доходы от уплаты акцизов на нефтепродукты </c:v>
                </c:pt>
                <c:pt idx="2">
                  <c:v>ЕНВД</c:v>
                </c:pt>
                <c:pt idx="3">
                  <c:v>Единый сельскохозяйственный налог </c:v>
                </c:pt>
                <c:pt idx="4">
                  <c:v>Патент</c:v>
                </c:pt>
                <c:pt idx="5">
                  <c:v>Налог на добычу полезных ископаемых</c:v>
                </c:pt>
                <c:pt idx="6">
                  <c:v>Доходы от сдачи в аренду земельных участков </c:v>
                </c:pt>
                <c:pt idx="7">
                  <c:v>Прочие доходы </c:v>
                </c:pt>
                <c:pt idx="8">
                  <c:v>Доходы от продажи земельных участков </c:v>
                </c:pt>
                <c:pt idx="9">
                  <c:v>Штрафы, санкции возмещение ущерба</c:v>
                </c:pt>
                <c:pt idx="10">
                  <c:v>Прочие неналоговые доходы 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113066.5</c:v>
                </c:pt>
                <c:pt idx="1">
                  <c:v>18482.7</c:v>
                </c:pt>
                <c:pt idx="2">
                  <c:v>1323</c:v>
                </c:pt>
                <c:pt idx="3">
                  <c:v>69.3</c:v>
                </c:pt>
                <c:pt idx="4">
                  <c:v>1362.4</c:v>
                </c:pt>
                <c:pt idx="5">
                  <c:v>8.3000000000000007</c:v>
                </c:pt>
                <c:pt idx="6">
                  <c:v>527.5</c:v>
                </c:pt>
                <c:pt idx="7">
                  <c:v>65.599999999999994</c:v>
                </c:pt>
                <c:pt idx="8">
                  <c:v>81.099999999999994</c:v>
                </c:pt>
                <c:pt idx="9" formatCode="#,##0.00">
                  <c:v>1223.0999999999999</c:v>
                </c:pt>
                <c:pt idx="10">
                  <c:v>14.6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2131728642284226"/>
          <c:y val="0.20056188145987233"/>
          <c:w val="0.26590923595448795"/>
          <c:h val="0.6926935805141234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промышленного производства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2"/>
                <c:pt idx="0">
                  <c:v>Обрабатывающее производство</c:v>
                </c:pt>
                <c:pt idx="1">
                  <c:v>Производство и распределение электроэнергии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090941055630551"/>
          <c:y val="0.18867650057246821"/>
          <c:w val="0.30866049098031095"/>
          <c:h val="0.7214440314308567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-4.0740649606299216E-3"/>
                  <c:y val="-5.501574803149606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оптовая и розничная торговля</c:v>
                </c:pt>
                <c:pt idx="1">
                  <c:v>сельское хозяйство</c:v>
                </c:pt>
                <c:pt idx="2">
                  <c:v>строительство</c:v>
                </c:pt>
                <c:pt idx="3">
                  <c:v>транспорт и связь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</c:v>
                </c:pt>
                <c:pt idx="1">
                  <c:v>23</c:v>
                </c:pt>
                <c:pt idx="2">
                  <c:v>8</c:v>
                </c:pt>
                <c:pt idx="3">
                  <c:v>8</c:v>
                </c:pt>
                <c:pt idx="4">
                  <c:v>25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04FD9E8-D98C-4738-8D31-7B57C5DE1247}" type="datetimeFigureOut">
              <a:rPr lang="ru-RU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8E4C06D-1235-4890-9C6A-B999F3529E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597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CE9E17D-0AD9-4AC1-898F-5C08EFC4DD16}" type="datetimeFigureOut">
              <a:rPr lang="ru-RU"/>
              <a:pPr>
                <a:defRPr/>
              </a:pPr>
              <a:t>01.11.2022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ADFB32-320C-4A73-90BE-D03C9FFFDA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6041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A9CC15-D15B-4D50-B2B3-0D418A3D8D7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73538-2FDD-4801-84DB-D7834422D379}" type="datetime1">
              <a:rPr lang="ru-RU"/>
              <a:pPr>
                <a:defRPr/>
              </a:pPr>
              <a:t>01.11.2022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EA20C-D156-4B0A-9777-0CCA90FFC1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774942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D2BD6-CA3E-4F4F-9725-C82C59E19DB1}" type="datetime1">
              <a:rPr lang="ru-RU"/>
              <a:pPr>
                <a:defRPr/>
              </a:pPr>
              <a:t>01.11.2022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5E263-7C46-41A9-A8E2-B646B1933C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58175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B0164-BE7F-4508-B74B-82455D8A1D94}" type="datetime1">
              <a:rPr lang="ru-RU"/>
              <a:pPr>
                <a:defRPr/>
              </a:pPr>
              <a:t>01.11.2022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C6B4-1205-46DA-AA53-417389945B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23210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77E70-9E81-4121-A4D2-C5F27C1F72FE}" type="datetime1">
              <a:rPr lang="ru-RU"/>
              <a:pPr>
                <a:defRPr/>
              </a:pPr>
              <a:t>01.11.2022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02A5A-FBB9-4208-B45A-EC531E698E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41498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5B030-CEF0-49C6-9F94-A2FAC9982F27}" type="datetime1">
              <a:rPr lang="ru-RU"/>
              <a:pPr>
                <a:defRPr/>
              </a:pPr>
              <a:t>01.11.2022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7AEF4-B318-4C91-9B28-9270B965DE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747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BA333-6DD2-4455-9A16-8F5592B0BB11}" type="datetime1">
              <a:rPr lang="ru-RU"/>
              <a:pPr>
                <a:defRPr/>
              </a:pPr>
              <a:t>01.11.2022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C6D0D-D867-4724-86EC-6CFB992B0B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63775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F6342-8FB5-491F-BCE9-11E44FB1F8D6}" type="datetime1">
              <a:rPr lang="ru-RU"/>
              <a:pPr>
                <a:defRPr/>
              </a:pPr>
              <a:t>01.11.2022</a:t>
            </a:fld>
            <a:endParaRPr lang="ru-RU" dirty="0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67371-8521-4253-BA39-F50A170E01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88944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5BE7B-7FC6-4FF0-A075-4C33C77F552D}" type="datetime1">
              <a:rPr lang="ru-RU"/>
              <a:pPr>
                <a:defRPr/>
              </a:pPr>
              <a:t>01.11.2022</a:t>
            </a:fld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0F311-33C0-4475-B275-93C171B9EE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43873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3B226-18C4-4357-958B-31293792217C}" type="datetime1">
              <a:rPr lang="ru-RU"/>
              <a:pPr>
                <a:defRPr/>
              </a:pPr>
              <a:t>01.11.2022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9BD2E-89B8-48A1-A873-CD8093CF09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19927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9FD97-6C15-4323-9633-57C7D5DF1D70}" type="datetime1">
              <a:rPr lang="ru-RU"/>
              <a:pPr>
                <a:defRPr/>
              </a:pPr>
              <a:t>01.11.2022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93627-CC48-44E0-9C97-1E3B2C4155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85358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8FD2E-7F52-4BA5-B3D6-56D2EE664C13}" type="datetime1">
              <a:rPr lang="ru-RU"/>
              <a:pPr>
                <a:defRPr/>
              </a:pPr>
              <a:t>01.11.2022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AD9DB-4845-46F0-B1DF-F46EC62D25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57755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ACD278-0904-4B9B-BA9C-C7306F5D25E3}" type="datetime1">
              <a:rPr lang="ru-RU"/>
              <a:pPr>
                <a:defRPr/>
              </a:pPr>
              <a:t>01.11.2022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BB9F70-5B32-4BAE-9348-914E135B3B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95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emf"/><Relationship Id="rId5" Type="http://schemas.openxmlformats.org/officeDocument/2006/relationships/oleObject" Target="../embeddings/_____Microsoft_Excel_97-20032.xls"/><Relationship Id="rId4" Type="http://schemas.openxmlformats.org/officeDocument/2006/relationships/image" Target="../media/image5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8229600" cy="178592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Инвестиционный паспорт муниципального района «Дульдургинский район»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57500" y="6357938"/>
            <a:ext cx="3857625" cy="500062"/>
          </a:xfrm>
        </p:spPr>
        <p:txBody>
          <a:bodyPr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 smtClean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5500" b="1" i="1" dirty="0" smtClean="0">
                <a:solidFill>
                  <a:srgbClr val="800080"/>
                </a:solidFill>
              </a:rPr>
              <a:t>с. Дульдурга. </a:t>
            </a:r>
            <a:r>
              <a:rPr lang="ru-RU" sz="5500" b="1" i="1" dirty="0" smtClean="0">
                <a:solidFill>
                  <a:srgbClr val="800080"/>
                </a:solidFill>
              </a:rPr>
              <a:t>2022 </a:t>
            </a:r>
            <a:r>
              <a:rPr lang="ru-RU" sz="5500" b="1" i="1" dirty="0" smtClean="0">
                <a:solidFill>
                  <a:srgbClr val="800080"/>
                </a:solidFill>
              </a:rPr>
              <a:t>г.</a:t>
            </a:r>
            <a:endParaRPr lang="ru-RU" sz="5500" b="1" i="1" dirty="0">
              <a:solidFill>
                <a:srgbClr val="80008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57375"/>
            <a:ext cx="6643688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63" y="857250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F24FAF-6AA1-4864-8112-240F4124CBD6}" type="slidenum">
              <a:rPr lang="ru-RU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Полезные ископаемые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428625" y="857250"/>
          <a:ext cx="8143876" cy="399267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85875"/>
                <a:gridCol w="2000250"/>
                <a:gridCol w="1643063"/>
                <a:gridCol w="3214688"/>
              </a:tblGrid>
              <a:tr h="51809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Полезное ископаемое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Месторождение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Запасы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Степень освоенности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месторождения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17982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Руда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Сурьма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Золото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Серебро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Ртуть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Ново-Зуткулейское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Прогноз: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Руда-1691,8 тыс.т.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Сурьма-380,6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тыс.т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., золото-846 кг., серебро-16,9 т., ртуть-846 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Оруденение локализуется в толще тулутайской свиты. По геофизическим данным рудопроявление расположено в зоне экзоконтакта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не вскрытого эрозией массива шахтаминского комплекса породы.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Изучено слабо, не разведано и требует постановки геологоразведочных работ.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7314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Уголь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Урейское месторождение каменного угля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В+С1-2,3 млн.т., С2-3 млн.т.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До 245 м. глубины, эксплуатируется. Добыча производится в небольших объемах для местных нужд.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94480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Розовый кварц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Горный хрусталь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Талачинское пегматитовое поле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Прогноз: Р1-160650 кг.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Р1-200 кг.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</a:tbl>
          </a:graphicData>
        </a:graphic>
      </p:graphicFrame>
      <p:pic>
        <p:nvPicPr>
          <p:cNvPr id="12323" name="Picture 2" descr="http://im7-tub-ru.yandex.net/i?id=386848313-15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5000625"/>
            <a:ext cx="14192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Picture 4" descr="http://im8-tub-ru.yandex.net/i?id=130460963-47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00062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5" name="Picture 6" descr="http://im0-tub-ru.yandex.net/i?id=211399767-51-72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5000625"/>
            <a:ext cx="17859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6" name="Picture 8" descr="http://im8-tub-ru.yandex.net/i?id=288418346-12-72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500062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Земельные ресурсы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40EE39-99E9-4FBA-A73E-EACECEBBFDD2}" type="slidenum">
              <a:rPr lang="ru-RU"/>
              <a:pPr>
                <a:defRPr/>
              </a:pPr>
              <a:t>11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85750" y="928688"/>
          <a:ext cx="8572500" cy="5584824"/>
        </p:xfrm>
        <a:graphic>
          <a:graphicData uri="http://schemas.openxmlformats.org/drawingml/2006/table">
            <a:tbl>
              <a:tblPr/>
              <a:tblGrid>
                <a:gridCol w="3395484"/>
                <a:gridCol w="1345375"/>
                <a:gridCol w="677668"/>
                <a:gridCol w="1271341"/>
                <a:gridCol w="739632"/>
                <a:gridCol w="1143000"/>
              </a:tblGrid>
              <a:tr h="74139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 земель, относящихся к различным категориям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(по официальным данным и в соответствии со сложившимся фактическим использованием территории)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 земли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Официально (кв.км)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(%)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Фактически (кв.км)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(%)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Свободные земли (кв.км)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земель, в том числе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7185,72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7185,72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сельскохозяйственного назначения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2281,17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31,75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2603,44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36,23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15,00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лесного фонда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3666,83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3072,78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42,76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поселений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69,30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14,28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транспорта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водного фонда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9,18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29,07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промышленности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запаса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19,65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14,10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связи, радиовещания, телевидения, информатики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обороны и безопасности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2,79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2,79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особо охраняемых территорий и объектов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1126,63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15,68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1439,09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14290"/>
            <a:ext cx="7086600" cy="5715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Водные ресурсы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75" y="642938"/>
            <a:ext cx="8858250" cy="4286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Река Онон - главная водная артерия. Протяженность ее в пределах района 56 км.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ru-RU" sz="1400" b="1" i="1" dirty="0" smtClean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313" y="1071563"/>
          <a:ext cx="8358187" cy="2925763"/>
        </p:xfrm>
        <a:graphic>
          <a:graphicData uri="http://schemas.openxmlformats.org/drawingml/2006/table">
            <a:tbl>
              <a:tblPr/>
              <a:tblGrid>
                <a:gridCol w="1671637"/>
                <a:gridCol w="2026676"/>
                <a:gridCol w="1405365"/>
                <a:gridCol w="1405369"/>
                <a:gridCol w="1849140"/>
              </a:tblGrid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Куда впадает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Расстояние от устья, км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длина/ длина в районе, км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водосбора, общая/в пределах района км</a:t>
                      </a:r>
                      <a:r>
                        <a:rPr kumimoji="0" 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ОЛЕНГУЙ (АЛЕНГУЙ)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ИНГОДА,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214/70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4070/1500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ХОХУР-АЛЕНГУЙСКИЙ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АЛЕНГУЙ,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СР.ИРЕНДЫ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АЛЕНГУЙ,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НИЖ.ИРЕНДЫ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АЛЕНГУЙ,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ТУРА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ИНГОДА,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101/10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2050/380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ГУТОЙ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ОЗ.БАЛЬЗИНСКАЯ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ОНОН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ШИЛКА,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1032/56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96200/5300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ЯКША, ЛВ.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н.св./240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ОНОН, ЛВ.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153/128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2960/2900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ЗУТКУЛЕЙ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прот. без назв. (ОНОН), ЛВ.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1120E0-8332-4EDE-B92B-67C030E2959D}" type="slidenum">
              <a:rPr lang="ru-RU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4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857750"/>
            <a:ext cx="3929062" cy="1643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18" name="Rectangle 1"/>
          <p:cNvSpPr>
            <a:spLocks noChangeArrowheads="1"/>
          </p:cNvSpPr>
          <p:nvPr/>
        </p:nvSpPr>
        <p:spPr bwMode="auto">
          <a:xfrm>
            <a:off x="142875" y="3786188"/>
            <a:ext cx="9144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/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 indent="449263"/>
            <a:r>
              <a:rPr lang="ru-RU" sz="1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районе выявлены ряд минеральных источников и пользуются большой популярностью у туристов и местного населения:  Сонгентуй, Урей,  Улентуй, Аршантуй,  Девять желобов,  Угсахай, Краснояровские грязи.</a:t>
            </a:r>
            <a:endParaRPr lang="ru-RU" sz="1600" b="1" i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4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7"/>
          <a:stretch>
            <a:fillRect/>
          </a:stretch>
        </p:blipFill>
        <p:spPr bwMode="auto">
          <a:xfrm>
            <a:off x="5000625" y="4857750"/>
            <a:ext cx="3571875" cy="1643063"/>
          </a:xfrm>
          <a:prstGeom prst="rect">
            <a:avLst/>
          </a:prstGeom>
          <a:noFill/>
          <a:ln w="9525" algn="in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Лесной фонд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547813" y="1571625"/>
            <a:ext cx="4000501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Arial" pitchFamily="34" charset="0"/>
                <a:cs typeface="+mn-cs"/>
              </a:rPr>
              <a:t> </a:t>
            </a:r>
            <a:endParaRPr lang="ru-RU" dirty="0">
              <a:latin typeface="+mn-lt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2DC43-37A8-4DC5-B0DC-570405B5E014}" type="slidenum">
              <a:rPr lang="ru-RU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14313" y="4071938"/>
            <a:ext cx="5072062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b="1" dirty="0">
              <a:latin typeface="Arial" pitchFamily="34" charset="0"/>
              <a:cs typeface="+mn-cs"/>
            </a:endParaRP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Хвойные           230,2    57,3%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в том числе: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          Лиственница 188,6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        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Сосна              40,4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</a:t>
            </a: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Лиственные     171,2     42,7%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в том числе:</a:t>
            </a: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</a:t>
            </a: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           Береза    147,6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dirty="0">
                <a:latin typeface="Arial" pitchFamily="34" charset="0"/>
                <a:cs typeface="+mn-cs"/>
              </a:rPr>
              <a:t> </a:t>
            </a:r>
          </a:p>
          <a:p>
            <a:pPr>
              <a:defRPr/>
            </a:pPr>
            <a:r>
              <a:rPr lang="ru-RU" dirty="0">
                <a:latin typeface="Arial" pitchFamily="34" charset="0"/>
                <a:cs typeface="+mn-cs"/>
              </a:rPr>
              <a:t> </a:t>
            </a:r>
          </a:p>
        </p:txBody>
      </p:sp>
      <p:pic>
        <p:nvPicPr>
          <p:cNvPr id="1536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286000"/>
            <a:ext cx="5072063" cy="44243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928688"/>
            <a:ext cx="4841875" cy="32146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143500" y="1071563"/>
            <a:ext cx="4214813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Лесной фонд района занимает </a:t>
            </a:r>
          </a:p>
          <a:p>
            <a:pPr algn="just"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366,683 тыс. га, что составляет </a:t>
            </a:r>
          </a:p>
          <a:p>
            <a:pPr algn="just"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51,03%  территории района.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143250" y="928688"/>
            <a:ext cx="6000750" cy="5643562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09A69-1C38-4D0E-9C9E-2005ED8462CB}" type="slidenum">
              <a:rPr lang="ru-RU"/>
              <a:pPr>
                <a:defRPr/>
              </a:pPr>
              <a:t>14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 rot="10800000" flipV="1">
            <a:off x="3786188" y="1173163"/>
            <a:ext cx="4786312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Национальный парк «Алханай»</a:t>
            </a:r>
          </a:p>
          <a:p>
            <a:pPr algn="just">
              <a:defRPr/>
            </a:pPr>
            <a:endParaRPr lang="ru-RU" sz="1400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  <a:cs typeface="Times New Roman" pitchFamily="18" charset="0"/>
            </a:endParaRP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    Национальный парк был создан в 1999 году с целью сохранения памятников природы, истории и культуры, ценных ландшафтов, видов животных и растений, а также организации туризма и отдыха людей без ущерба для природы. Центральную часть парка составляет горный массив, покрытый смешанными и хвойными лесами. Алханайский массив является частью Могойтуйского хребта, обрамляющего западную периферию Агинской степи. Самая высокая вершина национального парка – гора Алханай – достигает высоты 1662 м над уровнем моря. Гора является палеовулканом юрского периода (107–176 млн. лет назад). 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     Территория Алханая издавна славится прекрасными пейзажами, целебными водами горных ручьёв, тропами религиозных паломников и путешественников. Алханай – одно из самых посещаемых мест отдыха забайкальцев, принимающее в летнее время года десятки тысяч людей. Работники парка стараются организовать отдых людей и одновременно уберечь природу от пожаров, замусоривания, разрушения почвенного покрова.</a:t>
            </a:r>
          </a:p>
          <a:p>
            <a:pPr>
              <a:defRPr/>
            </a:pPr>
            <a:endParaRPr lang="ru-RU" sz="140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63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29686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643188"/>
            <a:ext cx="26955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25717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500438" y="857250"/>
            <a:ext cx="5643562" cy="5643563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E9A1D0-CB75-4E7B-A026-3A74C736B3D6}" type="slidenum">
              <a:rPr lang="ru-RU"/>
              <a:pPr>
                <a:defRPr/>
              </a:pPr>
              <a:t>15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91" name="Rectangle 3"/>
          <p:cNvSpPr>
            <a:spLocks noChangeArrowheads="1"/>
          </p:cNvSpPr>
          <p:nvPr/>
        </p:nvSpPr>
        <p:spPr bwMode="auto">
          <a:xfrm rot="10800000" flipV="1">
            <a:off x="3929063" y="1027113"/>
            <a:ext cx="4643437" cy="52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7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Разработан ряд туристических маршрутов, большинство из которых начинается от местности Аршан, где останавливаются многие посетители. Таков однодневный маршрут "Малое гороо" протяжённостью около 10 км, включающий посещение ряда природно-культовых памятников: Димчиг Сумэ, Храм-Ворота, Эхын Умай, Доржи Пагма, Наран Хажад и др. Ещё одна тропа ведёт на вершину Алханая. Многие паломники выбирают четырёхдневный маршрут "Большое гороо" вокруг горы Алханай.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  Национальный парк "Алханай" располагается в 250 км к юго-востоку от Читы. На территории парка находятся кемпинги, деревянные коттеджи, палаточные и юрточный городки. Администрация парка располагается в селе Дульдурга. Создано МБУ «Дульдургинское районное туристское бюро «Алхана-тур» для приема и размещения туристов на источнике «Алханай».</a:t>
            </a:r>
          </a:p>
          <a:p>
            <a:pPr algn="just">
              <a:defRPr/>
            </a:pP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6" name="Рисунок 5" descr="DSCN91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00063"/>
            <a:ext cx="2952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357438"/>
            <a:ext cx="200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314483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500438" y="857250"/>
            <a:ext cx="5643562" cy="5357813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6DDDF-554F-48E0-9CE2-7C4CB9F1F834}" type="slidenum">
              <a:rPr lang="ru-RU"/>
              <a:pPr>
                <a:defRPr/>
              </a:pPr>
              <a:t>16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91" name="Rectangle 3"/>
          <p:cNvSpPr>
            <a:spLocks noChangeArrowheads="1"/>
          </p:cNvSpPr>
          <p:nvPr/>
        </p:nvSpPr>
        <p:spPr bwMode="auto">
          <a:xfrm rot="10800000" flipV="1">
            <a:off x="4143375" y="1000125"/>
            <a:ext cx="450056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Для размещения предоставлены следующие объекты: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- Коттеджи – двухэтажные дома с размещением в  2-х или 3-х местных комнатах с предоставлением постельного комплекта.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Кемпинги – одноэтажные бревенчатые 4-х местные домики с предоставлением постельного комплекта.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Юрты – традиционные бурятские войлочные юрты с предоставлением постельного комплекта.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Палаточный городок – территория для установки собственных палаток.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 Для любителей активного и здорового отдыха предлагаются: волейбол, бильярд, теннис, конференц-зал, банно-прачечные услуги.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5"/>
            <a:ext cx="31432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43188"/>
            <a:ext cx="271462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85813"/>
            <a:ext cx="26574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143250" y="714375"/>
            <a:ext cx="6000750" cy="6143625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2857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8E9C3E-8CB6-4975-AB13-C2CFF2BDCA10}" type="slidenum">
              <a:rPr lang="ru-RU"/>
              <a:pPr>
                <a:defRPr/>
              </a:pPr>
              <a:t>17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 rot="10800000" flipV="1">
            <a:off x="3571875" y="642938"/>
            <a:ext cx="51435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Профилакторий «Угсахай»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Профилакторий «Угсахай» сельскохозяйственного производственного кооператива «Племенной завод «Родина» - расположен в долине речки Угсахай на юго-востоке Дульдургинского района в лесостепной зоне. Это идеальное место, для того чтобы отвлечься от повседневных забот, расслабиться, отдохнуть семьей или большой, веселой компанией. 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На лоне природы из глубин земли бьёт источник «Угсахай». Данная минеральная вода по своей классификации, по курортологии относится к холодным, гидрокарбонатным водам.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В летнее время предлагаются для проживания – летние домики, с холодильниками, спутниковым ТВ, телевизорами, юрты и кемпинги; в зимнее время – номера различной категории в основном корпусе. Все номера оборудованы всей необходимой мебелью.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Питание 4-х разовое, богатое молочными и мясными блюдами в сочетании с зеленью, овощами, фруктами и мучными изделиями. Артезианская вода для нужд профилактория доставляется из 100 метровой скважины.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 Для любителей активного и здорового отдыха предлагаются: летом – волейбол, футбол, пешие прогулки, культурные мероприятия; зимой – пешие и лыжные прогулки по заснеженному лесу, катание на коньках. И независимо от сезона к услугам отдыхающих – бильярд, теннис, библиотека, спортивный зал, массажные кабинеты, кинозал, конференц-зал на 100 мест, русская баня.</a:t>
            </a:r>
          </a:p>
          <a:p>
            <a:pPr algn="just">
              <a:defRPr/>
            </a:pP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+mn-cs"/>
              </a:rPr>
              <a:t>      </a:t>
            </a:r>
          </a:p>
          <a:p>
            <a:pPr algn="just">
              <a:defRPr/>
            </a:pPr>
            <a:endParaRPr lang="ru-RU" sz="140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94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85875"/>
            <a:ext cx="29733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Содержимое 4" descr="P22800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0"/>
            <a:ext cx="25717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Рисунок 5" descr="P228009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643438"/>
            <a:ext cx="2643187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28625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Юсэн туг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6"/>
          <a:stretch>
            <a:fillRect/>
          </a:stretch>
        </p:blipFill>
        <p:spPr bwMode="auto">
          <a:xfrm>
            <a:off x="1071563" y="5214938"/>
            <a:ext cx="2554287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C:\Documents and Settings\All Users\Документы\Фото Юсэн туг\SAM_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257175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 descr="C:\Documents and Settings\All Users\Документы\Фото Юсэн туг\P6130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13"/>
            <a:ext cx="25273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2857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F9BEA-C1F5-482A-9BEC-A58FE26CCB42}" type="slidenum">
              <a:rPr lang="ru-RU"/>
              <a:pPr>
                <a:defRPr/>
              </a:pPr>
              <a:t>18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pic>
        <p:nvPicPr>
          <p:cNvPr id="20489" name="Picture 2" descr="C:\Documents and Settings\Admin\Мои документы\Мои рисунки\Фото туризм и предпринимательство\100PHOTO\SAM_16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928813"/>
            <a:ext cx="27860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Вертикальный свиток 10"/>
          <p:cNvSpPr/>
          <p:nvPr/>
        </p:nvSpPr>
        <p:spPr>
          <a:xfrm rot="10800000">
            <a:off x="3286125" y="785813"/>
            <a:ext cx="5572125" cy="6072187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 rot="10800000" flipV="1">
            <a:off x="3714750" y="858838"/>
            <a:ext cx="4786313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Туристкая база «Юсэн туг»</a:t>
            </a: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Туристская база «Юсэн-Туг» расположена на берегу реки Онон в 4-5 км. на юго-запад от с. Токчин, в местности Курулжын адаг.  Она представляет собой этнокультурную деревню в миниатюре. Центральное место в ней занимает корабль «Золотая лань», практически в натуральную величину. Он будет полностью автономный – предусмотрены кают-компания, каюты, баня с сауной, благоустроенный туалет. По соседству расположены казацкая заимка и русская изба, бурятская юрта и домик в японском стиле. Каждое строение носит свое необычное название: «Нухэр», «Робинзон», «Казачок».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Для туристов предоставляются проживание в кемпингах, бурятской юрте.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Для любителей предоставляется активный отдых: конные и велосипедные прогулки, сплав на лодках, спортивная рыбалка, экскурсии, баня.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Есть стадион для спортивных состязаний и спартакиад.  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Продолжается строительство «корабля».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В перспективе планируется: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Создание музея кочевой и казацкой культуры под открытым небом;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Строительство двух- и трехместных кемпингов;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Организация конных маршрутов, кареты;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Строительство парома через р. Онон;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Строительство висячего моста через ущелье;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Arial" pitchFamily="34" charset="0"/>
              </a:rPr>
              <a:t>Организация спортивной охоты и рыбалки.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1438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Образование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7" name="Содержимое 4"/>
          <p:cNvSpPr txBox="1">
            <a:spLocks/>
          </p:cNvSpPr>
          <p:nvPr/>
        </p:nvSpPr>
        <p:spPr>
          <a:xfrm>
            <a:off x="785813" y="857250"/>
            <a:ext cx="7643812" cy="14287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94360" indent="-457200" algn="ctr" fontAlgn="auto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latin typeface="+mj-lt"/>
              <a:cs typeface="+mn-cs"/>
            </a:endParaRPr>
          </a:p>
          <a:p>
            <a:pPr marL="594360" indent="-457200" algn="ctr" fontAlgn="auto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latin typeface="+mj-lt"/>
              <a:cs typeface="+mn-cs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2B7CFB-6F38-424E-9F99-8E03184128F5}" type="slidenum">
              <a:rPr lang="ru-RU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3" name="Прямоугольник 13"/>
          <p:cNvSpPr>
            <a:spLocks noChangeArrowheads="1"/>
          </p:cNvSpPr>
          <p:nvPr/>
        </p:nvSpPr>
        <p:spPr bwMode="auto">
          <a:xfrm>
            <a:off x="285750" y="642938"/>
            <a:ext cx="842962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На территории Дульдургинского района функционируют 28 муниципальных бюджетных  учреждений образования:</a:t>
            </a: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8 средних школ</a:t>
            </a: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2 основных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школ</a:t>
            </a:r>
            <a:endParaRPr lang="ru-RU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13 дошкольных учреждений (+9 групп предшколь-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ной подготовки при школах)</a:t>
            </a: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4 учреждения дополнительного образования.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По состоянию на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01.0</a:t>
            </a:r>
            <a:r>
              <a:rPr lang="en-US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.20</a:t>
            </a:r>
            <a:r>
              <a:rPr lang="en-US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2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г. детей, получающих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дошкольное  образование, составило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1138 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детей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или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70 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% от общей численности детей в возрасте 1,5-6,6 лет</a:t>
            </a:r>
          </a:p>
        </p:txBody>
      </p:sp>
      <p:pic>
        <p:nvPicPr>
          <p:cNvPr id="17" name="Рисунок 16" descr="P9020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714752"/>
            <a:ext cx="3000396" cy="2714644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pic>
        <p:nvPicPr>
          <p:cNvPr id="225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9" y="3714752"/>
            <a:ext cx="278608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0" name="Picture 12" descr="C:\Users\admin\Desktop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000108"/>
            <a:ext cx="307183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1" name="Picture 13" descr="C:\Users\admin\Desktop\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3786190"/>
            <a:ext cx="300039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0" y="0"/>
            <a:ext cx="5572125" cy="6858000"/>
          </a:xfrm>
        </p:spPr>
        <p:txBody>
          <a:bodyPr>
            <a:no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Уважаемые дамы и господа!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Приветствую Вас от имени администрации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муниципального района «Дульдургинский район» 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представляю Вашему вниманию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Инвестиционный паспорт района.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Дульдургинский район расположен в юго-западной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части Забайкальского края, в 192 километрах от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краевого центра, города Читы, и в 90 километрах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от поселка Агинское, центра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Агинского Бурятского округа.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В муниципальном районе создан благоприятный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климат для предпринимательской деятельности,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развития социальной сферы,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агропромышленного комплекса 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Наш район красив и разнообразен. Лесные угодья,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значительное количество водоемов, многообразие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растительного и животного мира создают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прекрасные условия для развития рекреации 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туризма.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Мы приглашаем всех заинтересованных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инвесторов и партнеров к плодотворному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сотрудничеству и желаем успехов в реализации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инвестиционных проектов на территории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муниципального района «Дульдургинский район»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на взаимовыгодных условиях!</a:t>
            </a:r>
            <a:endParaRPr lang="ru-RU" sz="1700" b="1" i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86438" y="0"/>
            <a:ext cx="3357562" cy="1138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Глава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муниципального района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«Дульдургинский район»</a:t>
            </a:r>
            <a:b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</a:br>
            <a: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Дугаржапов Базар Самбаевич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3697A-A151-4B24-AA28-C5230400598A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4101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138238"/>
            <a:ext cx="360045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3"/>
          <p:cNvSpPr txBox="1">
            <a:spLocks/>
          </p:cNvSpPr>
          <p:nvPr/>
        </p:nvSpPr>
        <p:spPr>
          <a:xfrm>
            <a:off x="142875" y="785813"/>
            <a:ext cx="6072188" cy="192246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В муниципальном районе функционируют: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ГУЗ «Дульдургинская центральная районная больница» на 72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+mn-cs"/>
              </a:rPr>
              <a:t>коек, 15 коек дневного стационара;</a:t>
            </a: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сельские врачебные амбулатории  - 4;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фельдшерско-акушерские пункты -6.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142852"/>
            <a:ext cx="8229600" cy="631868"/>
          </a:xfrm>
          <a:prstGeom prst="rect">
            <a:avLst/>
          </a:prstGeom>
        </p:spPr>
        <p:txBody>
          <a:bodyPr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>
                <a:ln w="6350">
                  <a:noFill/>
                </a:ln>
                <a:solidFill>
                  <a:srgbClr val="800080"/>
                </a:solidFill>
                <a:latin typeface="+mn-lt"/>
                <a:ea typeface="Cambria Math" pitchFamily="18" charset="0"/>
                <a:cs typeface="+mj-cs"/>
              </a:rPr>
              <a:t>Здравоохранение</a:t>
            </a:r>
            <a:endParaRPr lang="ru-RU" sz="3600" b="1" i="1" dirty="0">
              <a:ln w="6350">
                <a:noFill/>
              </a:ln>
              <a:solidFill>
                <a:srgbClr val="800080"/>
              </a:solidFill>
              <a:latin typeface="+mn-lt"/>
              <a:ea typeface="+mj-ea"/>
              <a:cs typeface="+mj-cs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458693"/>
              </p:ext>
            </p:extLst>
          </p:nvPr>
        </p:nvGraphicFramePr>
        <p:xfrm>
          <a:off x="214313" y="4786313"/>
          <a:ext cx="8715375" cy="1857375"/>
        </p:xfrm>
        <a:graphic>
          <a:graphicData uri="http://schemas.openxmlformats.org/drawingml/2006/table">
            <a:tbl>
              <a:tblPr/>
              <a:tblGrid>
                <a:gridCol w="5586786"/>
                <a:gridCol w="1564309"/>
                <a:gridCol w="1564280"/>
              </a:tblGrid>
              <a:tr h="33056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Общее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ч</a:t>
                      </a: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исло врачей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342898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95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из них участковых врачей и врачей общей </a:t>
                      </a: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практики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79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9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1645">
                <a:tc>
                  <a:txBody>
                    <a:bodyPr/>
                    <a:lstStyle/>
                    <a:p>
                      <a:pPr marL="0" indent="0" algn="l" fontAlgn="t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Число 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среднего медицинского </a:t>
                      </a: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персонала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342898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12</a:t>
                      </a: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32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Число коек в учреждениях здравоохранения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79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87</a:t>
                      </a:r>
                      <a:endParaRPr lang="en-US" sz="14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5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928688"/>
            <a:ext cx="2857500" cy="1857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786063"/>
            <a:ext cx="2928938" cy="19573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786063"/>
            <a:ext cx="2928937" cy="19288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786063"/>
            <a:ext cx="2857500" cy="1936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285728"/>
            <a:ext cx="885828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>
                  <a:noFill/>
                </a:ln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Культура</a:t>
            </a:r>
            <a:endParaRPr lang="ru-RU" sz="3600" i="1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80FD58-FE5D-4A77-B867-2C677967063A}" type="slidenum">
              <a:rPr lang="ru-RU"/>
              <a:pPr>
                <a:defRPr/>
              </a:pPr>
              <a:t>21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sp>
        <p:nvSpPr>
          <p:cNvPr id="24582" name="Rectangle 1"/>
          <p:cNvSpPr>
            <a:spLocks noChangeArrowheads="1"/>
          </p:cNvSpPr>
          <p:nvPr/>
        </p:nvSpPr>
        <p:spPr bwMode="auto">
          <a:xfrm>
            <a:off x="142875" y="123349"/>
            <a:ext cx="9001125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cs typeface="Times New Roman" pitchFamily="18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cs typeface="Times New Roman" pitchFamily="18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реализации государственной культурной политики участвуют 32 учреждения:</a:t>
            </a:r>
          </a:p>
          <a:p>
            <a:pPr indent="450850" algn="just" eaLnBrk="0" hangingPunct="0"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в с. Дульдурга»: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МБУК  «Социально-культурный центр» – 1;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МБУК «Дульдургинская межпоселенческая центральная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библиотека» – 1;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МБУК «Краеведческий музей» – 1;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МБОУ ДОД «Дульдургинская детская школа искусств» – 1.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 В поселениях района: - сельский дом культуры – 7 (+ 1 филиал);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сельский клуб – 2;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 филиалы МБУК «Дульдургинская межпоселенческая центральная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библиотека» – 8;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сельская библиотека – 2;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филиалы МБУК «Краеведческий музей» – </a:t>
            </a:r>
            <a:r>
              <a:rPr lang="ru-RU" sz="1600" dirty="0" smtClean="0">
                <a:solidFill>
                  <a:schemeClr val="bg1"/>
                </a:solidFill>
                <a:latin typeface="+mn-lt"/>
              </a:rPr>
              <a:t>8</a:t>
            </a:r>
            <a:endParaRPr lang="ru-RU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45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4143381"/>
            <a:ext cx="2859087" cy="234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4143380"/>
            <a:ext cx="3214699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4143380"/>
            <a:ext cx="2786082" cy="235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8" name="Picture 12" descr="C:\Users\admin\Desktop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000109"/>
            <a:ext cx="2786082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9" name="Picture 13" descr="C:\Users\admin\Desktop\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2714621"/>
            <a:ext cx="2786082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285728"/>
            <a:ext cx="885828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>
                  <a:noFill/>
                </a:ln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Физическая культура и спорт</a:t>
            </a:r>
            <a:endParaRPr lang="ru-RU" sz="3600" i="1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B180D2-5B94-4300-93A7-5AAAEED0B600}" type="slidenum">
              <a:rPr lang="ru-RU"/>
              <a:pPr>
                <a:defRPr/>
              </a:pPr>
              <a:t>22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639763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450850" algn="just" eaLnBrk="0" hangingPunct="0">
              <a:tabLst>
                <a:tab pos="457200" algn="l"/>
              </a:tabLst>
              <a:defRPr/>
            </a:pPr>
            <a:endParaRPr lang="ru-RU" sz="16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50" y="928688"/>
            <a:ext cx="6572250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Для занятий физкультурой и спортом в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Дульдургинском районе имеются: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 -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9 стадионов,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- 21 спортивных залов,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- 1футбольное поле с трибунами,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- 1 лыжная база,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- 51 спортивные площадки,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- 11 хоккейных коробок 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другие спортивные сооружения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+mn-cs"/>
              </a:rPr>
              <a:t>Доля населения, </a:t>
            </a: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систематически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занимающихся физической культурой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и спортом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42,7% от общего населения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+mn-cs"/>
              </a:rPr>
              <a:t>.</a:t>
            </a:r>
            <a:endParaRPr lang="ru-RU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24584" name="Picture 13" descr="C:\Users\admin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071563"/>
            <a:ext cx="47148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4" descr="C:\Users\admin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000500"/>
            <a:ext cx="292893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5" descr="C:\Users\admin\Desktop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000500"/>
            <a:ext cx="278606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6" descr="C:\Users\admin\Desktop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000500"/>
            <a:ext cx="27146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086600" cy="5715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Демография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E035C9-BA74-4C2A-9D9D-D20C06CC405F}" type="slidenum">
              <a:rPr lang="ru-RU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Трудовые ресурсы и демография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0234078"/>
              </p:ext>
            </p:extLst>
          </p:nvPr>
        </p:nvGraphicFramePr>
        <p:xfrm>
          <a:off x="467543" y="4221088"/>
          <a:ext cx="8352075" cy="2406661"/>
        </p:xfrm>
        <a:graphic>
          <a:graphicData uri="http://schemas.openxmlformats.org/drawingml/2006/table">
            <a:tbl>
              <a:tblPr/>
              <a:tblGrid>
                <a:gridCol w="2687144"/>
                <a:gridCol w="755346"/>
                <a:gridCol w="666845"/>
                <a:gridCol w="667631"/>
                <a:gridCol w="606800"/>
                <a:gridCol w="769109"/>
                <a:gridCol w="846020"/>
                <a:gridCol w="676590"/>
                <a:gridCol w="676590"/>
              </a:tblGrid>
              <a:tr h="234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Наименование показателей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Ед.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изм.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01.10.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32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Население, всего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тыс. чел.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14,0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32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в т.ч.: городское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54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сельское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14,0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495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рождаемость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268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793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Естественный прирост или убыль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86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63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115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-213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-188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-117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74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Прибыло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87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117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117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85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57188" y="714375"/>
            <a:ext cx="82867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850" algn="just" eaLnBrk="0" hangingPunct="0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Коренное население района - буряты (53%), русские (44%). Также проживают украинцы и другие народности (3%).</a:t>
            </a:r>
          </a:p>
          <a:p>
            <a:pPr indent="450850" algn="just" eaLnBrk="0" hangingPunct="0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Средняя плотность населения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1,97 </a:t>
            </a: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человека на 1 кв.км.</a:t>
            </a:r>
            <a:endParaRPr lang="ru-RU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aphicFrame>
        <p:nvGraphicFramePr>
          <p:cNvPr id="25608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948489"/>
              </p:ext>
            </p:extLst>
          </p:nvPr>
        </p:nvGraphicFramePr>
        <p:xfrm>
          <a:off x="549275" y="1989138"/>
          <a:ext cx="4214813" cy="207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3" name="Лист" r:id="rId3" imgW="3448170" imgH="2066835" progId="Excel.Sheet.8">
                  <p:embed/>
                </p:oleObj>
              </mc:Choice>
              <mc:Fallback>
                <p:oleObj name="Лист" r:id="rId3" imgW="3448170" imgH="2066835" progId="Excel.Shee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275" y="1989138"/>
                        <a:ext cx="4214813" cy="207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14313" y="1500188"/>
            <a:ext cx="8929687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Численность населения района (на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01.09.2022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года) –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14002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чел. </a:t>
            </a:r>
          </a:p>
        </p:txBody>
      </p:sp>
      <p:graphicFrame>
        <p:nvGraphicFramePr>
          <p:cNvPr id="25610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1452188"/>
              </p:ext>
            </p:extLst>
          </p:nvPr>
        </p:nvGraphicFramePr>
        <p:xfrm>
          <a:off x="4788024" y="1988840"/>
          <a:ext cx="4092575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4" name="Лист" r:id="rId5" imgW="4086180" imgH="1914525" progId="Excel.Sheet.8">
                  <p:embed/>
                </p:oleObj>
              </mc:Choice>
              <mc:Fallback>
                <p:oleObj name="Лист" r:id="rId5" imgW="4086180" imgH="1914525" progId="Excel.Shee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1988840"/>
                        <a:ext cx="4092575" cy="199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715436" cy="3571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Трудовые ресурсы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5" y="928688"/>
            <a:ext cx="8786813" cy="428625"/>
          </a:xfrm>
        </p:spPr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dirty="0" smtClean="0"/>
              <a:t>    </a:t>
            </a:r>
            <a:endParaRPr lang="ru-RU" sz="1600" b="1" dirty="0" smtClean="0">
              <a:solidFill>
                <a:schemeClr val="bg1"/>
              </a:solidFill>
              <a:latin typeface="+mj-lt"/>
            </a:endParaRP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C782B6-7240-4BD0-B7B4-BFB776AEE712}" type="slidenum">
              <a:rPr lang="ru-RU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Трудовые ресурсы и демография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214313" y="4071938"/>
            <a:ext cx="878681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714375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Численность работников организаций (всего):  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+mn-cs"/>
              </a:rPr>
              <a:t>2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+mn-cs"/>
              </a:rPr>
              <a:t>312 чел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.  </a:t>
            </a:r>
          </a:p>
        </p:txBody>
      </p:sp>
      <p:graphicFrame>
        <p:nvGraphicFramePr>
          <p:cNvPr id="13" name="Диаграмма 12"/>
          <p:cNvGraphicFramePr>
            <a:graphicFrameLocks noGrp="1"/>
          </p:cNvGraphicFramePr>
          <p:nvPr/>
        </p:nvGraphicFramePr>
        <p:xfrm>
          <a:off x="4857687" y="1071546"/>
          <a:ext cx="4286313" cy="5786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022259052"/>
              </p:ext>
            </p:extLst>
          </p:nvPr>
        </p:nvGraphicFramePr>
        <p:xfrm>
          <a:off x="214313" y="1114425"/>
          <a:ext cx="4643469" cy="5743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428604"/>
            <a:ext cx="7086600" cy="50006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Рынок труда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254469"/>
              </p:ext>
            </p:extLst>
          </p:nvPr>
        </p:nvGraphicFramePr>
        <p:xfrm>
          <a:off x="357188" y="1000125"/>
          <a:ext cx="8429625" cy="182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4962"/>
                <a:gridCol w="1774663"/>
              </a:tblGrid>
              <a:tr h="3353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Показатели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2021г.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7919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состоящих на регистрационном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учете на 01.01.2022 г.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, человек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Calibri"/>
                          <a:cs typeface="Times New Roman"/>
                        </a:rPr>
                        <a:t>1305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3353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Уровень зарегистрированной безработицы на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01.01.2022 г.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, %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Calibri"/>
                          <a:cs typeface="Times New Roman"/>
                        </a:rPr>
                        <a:t>3,1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7919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граждан, признанных безработными на 01.01.2022 г., человек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Calibri"/>
                          <a:cs typeface="Times New Roman"/>
                        </a:rPr>
                        <a:t>209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30BDC-5697-413E-8DEE-7A5646C1918B}" type="slidenum">
              <a:rPr lang="ru-RU"/>
              <a:pPr>
                <a:defRPr/>
              </a:pPr>
              <a:t>25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Трудовые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75"/>
            <a:ext cx="2889250" cy="2786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571875"/>
            <a:ext cx="2857500" cy="2786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3571875"/>
            <a:ext cx="2630487" cy="2786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Транспортная инфраструктура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500063" y="1000125"/>
            <a:ext cx="82867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algn="just"/>
            <a:r>
              <a:rPr lang="ru-RU" sz="1600" b="1">
                <a:solidFill>
                  <a:schemeClr val="bg1"/>
                </a:solidFill>
                <a:latin typeface="Times New Roman" pitchFamily="18" charset="0"/>
              </a:rPr>
              <a:t>Транспортная сеть муниципального района представлена только автомобильным транспортом. Протяженность автомобильных дорог регионального значения составляет 257,5 км. и автомобильных дорог местного значения 2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62,56 </a:t>
            </a:r>
            <a:r>
              <a:rPr lang="ru-RU" sz="1600" b="1">
                <a:solidFill>
                  <a:schemeClr val="bg1"/>
                </a:solidFill>
                <a:latin typeface="Times New Roman" pitchFamily="18" charset="0"/>
              </a:rPr>
              <a:t>км. </a:t>
            </a:r>
          </a:p>
          <a:p>
            <a:pPr indent="449263" algn="just"/>
            <a:r>
              <a:rPr 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Основу транспортной сети района составляют:</a:t>
            </a:r>
            <a:endParaRPr lang="ru-RU" sz="1600" b="1">
              <a:solidFill>
                <a:schemeClr val="bg1"/>
              </a:solidFill>
              <a:latin typeface="Times New Roman" pitchFamily="18" charset="0"/>
            </a:endParaRPr>
          </a:p>
          <a:p>
            <a:pPr indent="449263" algn="just" eaLnBrk="0" hangingPunct="0"/>
            <a:r>
              <a:rPr 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автодорога Дарасун – госграница МНР, которая пересекает район в меридиональном направлении и проходит через с.Дульдурга;</a:t>
            </a:r>
            <a:endParaRPr lang="ru-RU" sz="1600" b="1">
              <a:solidFill>
                <a:schemeClr val="bg1"/>
              </a:solidFill>
              <a:latin typeface="Times New Roman" pitchFamily="18" charset="0"/>
            </a:endParaRPr>
          </a:p>
          <a:p>
            <a:pPr indent="449263" algn="just" eaLnBrk="0" hangingPunct="0"/>
            <a:r>
              <a:rPr 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автодорога Дульдурга – Агинское.</a:t>
            </a:r>
            <a:endParaRPr lang="ru-RU" sz="1600" b="1">
              <a:solidFill>
                <a:schemeClr val="bg1"/>
              </a:solidFill>
              <a:latin typeface="Times New Roman" pitchFamily="18" charset="0"/>
            </a:endParaRPr>
          </a:p>
          <a:p>
            <a:pPr indent="449263" algn="just"/>
            <a:endParaRPr lang="ru-RU" sz="1600"/>
          </a:p>
          <a:p>
            <a:pPr indent="449263" algn="just"/>
            <a:endParaRPr lang="ru-RU" sz="1600" b="1">
              <a:cs typeface="Times New Roman" pitchFamily="18" charset="0"/>
            </a:endParaRPr>
          </a:p>
          <a:p>
            <a:pPr indent="449263" algn="just"/>
            <a:endParaRPr lang="ru-RU" sz="1600" b="1">
              <a:cs typeface="Times New Roman" pitchFamily="18" charset="0"/>
            </a:endParaRPr>
          </a:p>
          <a:p>
            <a:pPr indent="449263" algn="ctr"/>
            <a:r>
              <a:rPr lang="ru-RU" sz="2000" b="1">
                <a:cs typeface="Times New Roman" pitchFamily="18" charset="0"/>
              </a:rPr>
              <a:t>  </a:t>
            </a:r>
            <a:endParaRPr lang="ru-RU" sz="2000">
              <a:cs typeface="Times New Roman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7DC41-ED74-4C53-98E2-384F2A8939B9}" type="slidenum">
              <a:rPr lang="ru-RU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+mn-cs"/>
              </a:rPr>
              <a:t>Экономическое развитие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52" r="71951" b="18050"/>
          <a:stretch>
            <a:fillRect/>
          </a:stretch>
        </p:blipFill>
        <p:spPr bwMode="auto">
          <a:xfrm>
            <a:off x="3214688" y="2786063"/>
            <a:ext cx="5643562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5" t="68211" b="17252"/>
          <a:stretch>
            <a:fillRect/>
          </a:stretch>
        </p:blipFill>
        <p:spPr bwMode="auto">
          <a:xfrm>
            <a:off x="214313" y="2786063"/>
            <a:ext cx="31432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7AA40-9B1E-438F-AD4B-AF7AF50C009F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+mn-cs"/>
              </a:rPr>
              <a:t>Экономическое развитие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Телекоммуникации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214313" y="1000125"/>
            <a:ext cx="8643937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Услуги электросвязи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на территории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района оказывает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Забайкальский филиал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ОАО «Ростелеком».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Во всех поселениях установлены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универсальные таксофоны.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Обеспеченность квартирными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Телефонными аппаратами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сети общего пользования на 1000 человек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составляет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10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 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штук .</a:t>
            </a:r>
          </a:p>
          <a:p>
            <a:pPr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Сотовая связь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– в 10 населенных пунктах,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включая районный центр.</a:t>
            </a:r>
          </a:p>
          <a:p>
            <a:pPr algn="r"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Услуги почтовой связи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оказывают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10 стационарных отделений связи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УФПС Забайкальского края –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филиала ФГУП «Почта России».</a:t>
            </a:r>
          </a:p>
          <a:p>
            <a:pPr algn="r">
              <a:defRPr/>
            </a:pPr>
            <a:endParaRPr lang="ru-RU" b="1" u="sng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algn="r"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Доступ в сеть Интернет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во всех населенных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пунктах </a:t>
            </a: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3763" y="1143000"/>
            <a:ext cx="4225925" cy="3071813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97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357688"/>
            <a:ext cx="4429125" cy="2286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>
                  <a:noFill/>
                </a:ln>
                <a:solidFill>
                  <a:srgbClr val="80008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Системообразующие предприятия района</a:t>
            </a:r>
            <a:endParaRPr lang="ru-RU" sz="3600" i="1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A9FCAE-10C3-43B4-BA0B-4ED9F362B2C5}" type="slidenum">
              <a:rPr lang="ru-RU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423018"/>
              </p:ext>
            </p:extLst>
          </p:nvPr>
        </p:nvGraphicFramePr>
        <p:xfrm>
          <a:off x="285750" y="1333500"/>
          <a:ext cx="8643938" cy="4170042"/>
        </p:xfrm>
        <a:graphic>
          <a:graphicData uri="http://schemas.openxmlformats.org/drawingml/2006/table">
            <a:tbl>
              <a:tblPr/>
              <a:tblGrid>
                <a:gridCol w="3000385"/>
                <a:gridCol w="3319147"/>
                <a:gridCol w="2324406"/>
              </a:tblGrid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предприятия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телефон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выпускаемой продукции/оказываемые услуги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Сельскохозяйственный производственный кооператив «Эрдэм»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687211, село Алханай, ул.Далаева,17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3-61-35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Агрокооператив «Таптанай»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687213, село Таптанай, ул. Калинина,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3-91-32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Сельскохозяйственный производственный кооператив «Племзавод «Родина»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687218, село Зуткулей, ул.Ленина, 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3-21-44, 3-21-42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7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Племенное хозяйство «Онон»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687217, село Токчин, ул. Ленина, 15,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3-31-45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Сельскохозяйственный производственный кооператив «Шандали»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687216, село Чиндалей, ул.Б.Цыренова,75, 3-11-42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5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Агрокооператив «Бальзино»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687212, село Бальзино, ул. Школьная, 2,  3-81-10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1124744"/>
            <a:ext cx="7858180" cy="43818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Финансово-кредитные учреждения</a:t>
            </a:r>
            <a:r>
              <a:rPr lang="en-US" sz="3600" i="1" dirty="0" smtClean="0">
                <a:solidFill>
                  <a:srgbClr val="800080"/>
                </a:solidFill>
                <a:effectLst/>
                <a:latin typeface="+mn-lt"/>
              </a:rPr>
              <a:t/>
            </a:r>
            <a:br>
              <a:rPr lang="en-US" sz="3600" i="1" dirty="0" smtClean="0">
                <a:solidFill>
                  <a:srgbClr val="800080"/>
                </a:solidFill>
                <a:effectLst/>
                <a:latin typeface="+mn-lt"/>
              </a:rPr>
            </a:b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7E305-019A-4CC1-B836-3330375B962D}" type="slidenum">
              <a:rPr lang="ru-RU"/>
              <a:pPr>
                <a:defRPr/>
              </a:pPr>
              <a:t>29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500063" y="2286000"/>
            <a:ext cx="7858125" cy="438150"/>
          </a:xfrm>
          <a:prstGeom prst="rect">
            <a:avLst/>
          </a:prstGeom>
        </p:spPr>
        <p:txBody>
          <a:bodyPr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518959"/>
              </p:ext>
            </p:extLst>
          </p:nvPr>
        </p:nvGraphicFramePr>
        <p:xfrm>
          <a:off x="285750" y="1357313"/>
          <a:ext cx="8572500" cy="2333408"/>
        </p:xfrm>
        <a:graphic>
          <a:graphicData uri="http://schemas.openxmlformats.org/drawingml/2006/table">
            <a:tbl>
              <a:tblPr/>
              <a:tblGrid>
                <a:gridCol w="8572500"/>
              </a:tblGrid>
              <a:tr h="346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Фонд поддержки малого предпринимательства Дульдургинского района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48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Сельскохозяйственный потребительский кредитный кооператив «Нива»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2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Дульдургинский филиал 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ПАО </a:t>
                      </a: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«Сбербанк»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4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Дополнительный офис  в с. Дульдурга 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АО </a:t>
                      </a: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«Россельхозбанк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Кредитный потребительский кооператив граждан «Надежда»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5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Кредитный потребительский кооператив граждан «Шанс»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421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Сельскохозяйственный</a:t>
                      </a:r>
                      <a:r>
                        <a:rPr lang="ru-RU" sz="1800" b="0" i="0" baseline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потребительский кредитный кооператив «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Узон»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7154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История муниципального района «Дульдургинский район»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571500"/>
            <a:ext cx="5500687" cy="5000625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 smtClean="0">
              <a:latin typeface="+mj-lt"/>
            </a:endParaRPr>
          </a:p>
          <a:p>
            <a:pPr marL="0" indent="-41148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2400" b="1" dirty="0" smtClean="0"/>
          </a:p>
          <a:p>
            <a:pPr marL="0" indent="-41148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b="1" i="1" dirty="0" smtClean="0">
                <a:solidFill>
                  <a:schemeClr val="bg1"/>
                </a:solidFill>
              </a:rPr>
              <a:t>Дульдургинский район образован Указом Президиума Верховного Совета РСФСР от 16 января 1941 года в составе Агинского Бурят-Монгольского национального округа.</a:t>
            </a:r>
          </a:p>
          <a:p>
            <a:pPr marL="0" indent="-41148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b="1" i="1" dirty="0" smtClean="0">
                <a:solidFill>
                  <a:schemeClr val="bg1"/>
                </a:solidFill>
              </a:rPr>
              <a:t> В 2016 году Дульдургинскому району исполнилось 75 лет.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11CF3C-F5CE-4527-9E64-3BBFA308B44D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5125" name="Рисунок 5" descr="P1190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17632" r="2496"/>
          <a:stretch>
            <a:fillRect/>
          </a:stretch>
        </p:blipFill>
        <p:spPr bwMode="auto">
          <a:xfrm>
            <a:off x="4857750" y="4429125"/>
            <a:ext cx="3414713" cy="22145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Рисунок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071563"/>
            <a:ext cx="2500312" cy="1806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857500"/>
            <a:ext cx="2476500" cy="1857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429125"/>
            <a:ext cx="3857625" cy="2260600"/>
          </a:xfrm>
          <a:prstGeom prst="rect">
            <a:avLst/>
          </a:prstGeom>
          <a:noFill/>
          <a:ln w="9525" algn="in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7AEF4-B318-4C91-9B28-9270B965DEA8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188640"/>
            <a:ext cx="61926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800080"/>
                </a:solidFill>
                <a:latin typeface="+mn-lt"/>
              </a:rPr>
              <a:t>Структура доходов бюджета муниципального района за </a:t>
            </a:r>
            <a:r>
              <a:rPr lang="ru-RU" sz="2800" b="1" i="1" dirty="0" smtClean="0">
                <a:solidFill>
                  <a:srgbClr val="800080"/>
                </a:solidFill>
                <a:latin typeface="+mn-lt"/>
              </a:rPr>
              <a:t>2021год</a:t>
            </a:r>
            <a:r>
              <a:rPr lang="en-US" sz="2800" b="1" i="1" dirty="0">
                <a:solidFill>
                  <a:srgbClr val="800080"/>
                </a:solidFill>
                <a:latin typeface="+mn-lt"/>
              </a:rPr>
              <a:t/>
            </a:r>
            <a:br>
              <a:rPr lang="en-US" sz="2800" b="1" i="1" dirty="0">
                <a:solidFill>
                  <a:srgbClr val="800080"/>
                </a:solidFill>
                <a:latin typeface="+mn-lt"/>
              </a:rPr>
            </a:br>
            <a:endParaRPr lang="ru-RU" sz="2800" b="1" dirty="0">
              <a:latin typeface="+mn-lt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6697529"/>
              </p:ext>
            </p:extLst>
          </p:nvPr>
        </p:nvGraphicFramePr>
        <p:xfrm>
          <a:off x="539552" y="1173956"/>
          <a:ext cx="8136904" cy="4991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685590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858180" cy="5715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Налоговый потенциал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2771" name="Текст 2"/>
          <p:cNvSpPr>
            <a:spLocks noGrp="1"/>
          </p:cNvSpPr>
          <p:nvPr>
            <p:ph type="body" idx="1"/>
          </p:nvPr>
        </p:nvSpPr>
        <p:spPr>
          <a:xfrm>
            <a:off x="0" y="642938"/>
            <a:ext cx="9144000" cy="785812"/>
          </a:xfrm>
        </p:spPr>
        <p:txBody>
          <a:bodyPr/>
          <a:lstStyle/>
          <a:p>
            <a:pPr marL="73025"/>
            <a:r>
              <a:rPr lang="ru-RU" sz="1600" i="1" smtClean="0">
                <a:solidFill>
                  <a:schemeClr val="bg1"/>
                </a:solidFill>
              </a:rPr>
              <a:t>Структура налоговых и неналоговых доходов бюджета:</a:t>
            </a:r>
          </a:p>
          <a:p>
            <a:pPr marL="73025"/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31DE2E-F8F8-4497-A703-F233C661797D}" type="slidenum">
              <a:rPr lang="ru-RU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Финансовые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428625" y="0"/>
            <a:ext cx="7858125" cy="785813"/>
          </a:xfrm>
          <a:prstGeom prst="rect">
            <a:avLst/>
          </a:prstGeom>
        </p:spPr>
        <p:txBody>
          <a:bodyPr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564302196"/>
              </p:ext>
            </p:extLst>
          </p:nvPr>
        </p:nvGraphicFramePr>
        <p:xfrm>
          <a:off x="251520" y="908720"/>
          <a:ext cx="849694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428604"/>
            <a:ext cx="8929718" cy="42862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Муниципальные программы, </a:t>
            </a:r>
            <a:b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</a:b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принятые к финансированию  в 2021 году</a:t>
            </a:r>
            <a:endParaRPr lang="ru-RU" sz="24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7FB24-FEF2-43F5-8100-A81002ED4A55}" type="slidenum">
              <a:rPr lang="ru-RU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Финансовые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42875" y="1143000"/>
            <a:ext cx="9001125" cy="58477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№ п/п	          Наименование программы	</a:t>
            </a:r>
            <a:endParaRPr lang="ru-RU" i="1" dirty="0" smtClean="0">
              <a:solidFill>
                <a:schemeClr val="bg1"/>
              </a:solidFill>
              <a:latin typeface="+mn-lt"/>
              <a:cs typeface="+mn-cs"/>
            </a:endParaRPr>
          </a:p>
          <a:p>
            <a:pPr algn="just">
              <a:defRPr/>
            </a:pPr>
            <a:r>
              <a:rPr lang="ru-RU" i="1" dirty="0" smtClean="0">
                <a:solidFill>
                  <a:schemeClr val="bg1"/>
                </a:solidFill>
                <a:latin typeface="+mn-lt"/>
                <a:cs typeface="+mn-cs"/>
              </a:rPr>
              <a:t>	                                                                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1.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"Обеспечение сохранности Архивного фонда РФ в  муниципальном районе "Дульдургинский район" на 2020 - 2022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2.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"Развитие муниципальной службы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3.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"Обеспечение управления недвижимостью, реформирование и регулирование земельных и имущественных отношений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4. МП «Комплексное развитие транспортной инфраструктуры муниципального района «Дульдургинский район» на 2020-2022гг.»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5.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"Профилактика безнадзорности и правонарушений среди несовершеннолетних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гг."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6.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"Развитие ЕДДС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7.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"Противодействие коррупции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8.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"Повышение безопасности дорожного движения на территории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9.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"Профилактика правонарушений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10.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"Содействие занятости населения в МР ДР 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11.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"Комплексное развитие сельских территорий в МР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ДР на 2020-2025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12.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"Развитие субъектов малого и среднего предпринимательства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sz="1400" dirty="0"/>
              <a:t>	</a:t>
            </a:r>
            <a:r>
              <a:rPr lang="ru-RU" sz="1400" i="1" dirty="0">
                <a:solidFill>
                  <a:schemeClr val="bg1"/>
                </a:solidFill>
                <a:latin typeface="+mn-lt"/>
                <a:cs typeface="+mn-cs"/>
              </a:rPr>
              <a:t>						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357166"/>
            <a:ext cx="8929718" cy="64294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Муниципальные программы, </a:t>
            </a:r>
            <a:b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</a:b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принятые к финансированию  в 2021 году</a:t>
            </a:r>
            <a:endParaRPr lang="ru-RU" sz="24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D2914A-9F5D-441D-A469-840469584DF5}" type="slidenum">
              <a:rPr lang="ru-RU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Финансовые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42875" y="1143000"/>
            <a:ext cx="9001125" cy="47397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№ п/п	          Наименование программы		                                                                </a:t>
            </a:r>
          </a:p>
          <a:p>
            <a:pPr>
              <a:tabLst>
                <a:tab pos="271463" algn="l"/>
              </a:tabLst>
              <a:defRPr/>
            </a:pPr>
            <a:endParaRPr lang="ru-RU" i="1" dirty="0" smtClean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13. МП "Модернизация объектов коммунальной инфраструктуры в МР ДР на 2020 - 2022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14. МП "Энергосбережение на территории  МР ДР на 2020 - 2022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15. МП "Благоустройство населенных пунктов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16. МП "Территориальное планирование и обеспечение градостроительной деятельности на территории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17. МП "Развитие дошкольного образования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18. МП "Развитие общего и дополнительного образования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гг."</a:t>
            </a:r>
            <a:endParaRPr lang="ru-RU" i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19. МП «Организация отдыха, оздоровления и временной трудовой занятости детей и подростков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гг.»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20. МП "Развитие культуры в МР ДР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21. МП "Развитие физической культуры и спорта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22. МП "Развитие молодежной политики в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endParaRPr lang="ru-RU" i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tabLst>
                <a:tab pos="271463" algn="l"/>
              </a:tabLst>
              <a:defRPr/>
            </a:pPr>
            <a:endParaRPr lang="ru-RU" sz="1400" i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51DF57-A3A4-43F1-96E6-EE6371EEE19C}" type="slidenum">
              <a:rPr lang="ru-RU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1143000"/>
            <a:ext cx="2357437" cy="1990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4657725"/>
            <a:ext cx="2357437" cy="2200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2875" y="2714625"/>
            <a:ext cx="6643688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174625"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Объем отгруженных товаров собственного производства, выполненных работ и услуг собственными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силами составил </a:t>
            </a:r>
            <a:r>
              <a:rPr lang="en-US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686,9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млн. рублей, или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</a:t>
            </a:r>
            <a:r>
              <a:rPr lang="en-US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18,3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%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в сопоставимых ценах к уровню предыдущего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года.</a:t>
            </a: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174625"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структуре обрабатывающего производства издательская и полиграфическая деятельность занимает 3,2 %, обработка древесины и производство изделий из дерева – 4,6 %, производство пищевых продуктов, включая напитки – 92,2 %. </a:t>
            </a:r>
            <a:endParaRPr lang="ru-RU" sz="1600" dirty="0" smtClean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174625"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муниципальном районе осуществляется производство хлеба и хлебобулочных изделий, кондитерских изделий, производство мясных полуфабрикатов и осуществляется добыча полезных ископаемых. </a:t>
            </a:r>
          </a:p>
          <a:p>
            <a:pPr indent="174625" algn="just"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174625" algn="just">
              <a:buFontTx/>
              <a:buChar char="-"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41247829"/>
              </p:ext>
            </p:extLst>
          </p:nvPr>
        </p:nvGraphicFramePr>
        <p:xfrm>
          <a:off x="108559" y="573916"/>
          <a:ext cx="6643688" cy="255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500034" y="785794"/>
            <a:ext cx="4714908" cy="4214842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7543824" cy="35719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Сельское хозяйство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571500" y="857250"/>
            <a:ext cx="4572000" cy="4000500"/>
          </a:xfrm>
        </p:spPr>
        <p:txBody>
          <a:bodyPr>
            <a:normAutofit fontScale="92500" lnSpcReduction="10000"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u="sng" dirty="0" smtClean="0">
                <a:solidFill>
                  <a:schemeClr val="bg1"/>
                </a:solidFill>
              </a:rPr>
              <a:t>Сельскохозяйственные предприятия</a:t>
            </a:r>
            <a:r>
              <a:rPr lang="ru-RU" sz="1800" b="1" dirty="0" smtClean="0">
                <a:solidFill>
                  <a:schemeClr val="bg1"/>
                </a:solidFill>
              </a:rPr>
              <a:t>: 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dirty="0">
                <a:solidFill>
                  <a:schemeClr val="bg1"/>
                </a:solidFill>
              </a:rPr>
              <a:t>5</a:t>
            </a:r>
            <a:r>
              <a:rPr lang="ru-RU" sz="1800" b="1" dirty="0" smtClean="0">
                <a:solidFill>
                  <a:schemeClr val="bg1"/>
                </a:solidFill>
              </a:rPr>
              <a:t> сельскохозяйственных предприятий, 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26 </a:t>
            </a:r>
            <a:r>
              <a:rPr lang="ru-RU" sz="1800" b="1" dirty="0">
                <a:solidFill>
                  <a:schemeClr val="bg1"/>
                </a:solidFill>
              </a:rPr>
              <a:t>крестьянских (фермерских) </a:t>
            </a:r>
            <a:r>
              <a:rPr lang="ru-RU" sz="1800" b="1" dirty="0" smtClean="0">
                <a:solidFill>
                  <a:schemeClr val="bg1"/>
                </a:solidFill>
              </a:rPr>
              <a:t>хозяйств,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4534 личных подсобных хозяйств.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u="sng" dirty="0" smtClean="0">
                <a:solidFill>
                  <a:schemeClr val="bg1"/>
                </a:solidFill>
              </a:rPr>
              <a:t>3 племенных репродуктора</a:t>
            </a:r>
            <a:r>
              <a:rPr lang="ru-RU" sz="1800" b="1" dirty="0" smtClean="0">
                <a:solidFill>
                  <a:schemeClr val="bg1"/>
                </a:solidFill>
              </a:rPr>
              <a:t>:</a:t>
            </a:r>
          </a:p>
          <a:p>
            <a:pPr algn="just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- Колхоз «Родина» – племенной завод по разведению овец агинской  породы;</a:t>
            </a:r>
          </a:p>
          <a:p>
            <a:pPr algn="just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- Племенное хозяйство «Онон» – племенной репродуктор по разведению  овец забайкальской породы;</a:t>
            </a:r>
          </a:p>
          <a:p>
            <a:pPr algn="just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- Агрокооператив «Таптанай» – племенной репродуктор по                                                                             разведению лошадей забайкальской породы.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3E654F-F8B8-430F-8927-DCCBCB8AE6F5}" type="slidenum">
              <a:rPr lang="ru-RU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5" descr="D:\Documents and Settings\Admin\Рабочий стол\Фотографии\журнал\Выставка 2013 ПХ Онон\DSC029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5072074"/>
            <a:ext cx="3071834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D:\Documents and Settings\Admin\Рабочий стол\Фотографии\журнал\Выставка 2013 ПХ Онон\DSC02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5072074"/>
            <a:ext cx="2928958" cy="157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3" descr="D:\Documents and Settings\Admin\Рабочий стол\Фотографии\фотовыставка к дню р сх\Новая папка\Командировка по посевной Зуткуле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2500306"/>
            <a:ext cx="321471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500042"/>
            <a:ext cx="3214710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" descr="D:\Documents and Settings\Admin\Мои документы\День сх 2015г\жеребено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5072074"/>
            <a:ext cx="2786082" cy="157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186766" cy="35719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Сельское хозяйство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EF075-0BA4-48F0-994C-9DD3050EFF35}" type="slidenum">
              <a:rPr lang="ru-RU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TextBox 6"/>
          <p:cNvSpPr txBox="1">
            <a:spLocks noChangeArrowheads="1"/>
          </p:cNvSpPr>
          <p:nvPr/>
        </p:nvSpPr>
        <p:spPr bwMode="auto">
          <a:xfrm>
            <a:off x="2071688" y="785813"/>
            <a:ext cx="5572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Произведено в хозяйствах всех категорий: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054862"/>
              </p:ext>
            </p:extLst>
          </p:nvPr>
        </p:nvGraphicFramePr>
        <p:xfrm>
          <a:off x="428625" y="1155700"/>
          <a:ext cx="8358189" cy="1562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438"/>
                <a:gridCol w="1500188"/>
                <a:gridCol w="3357563"/>
              </a:tblGrid>
              <a:tr h="565049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За 2021г.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 роста к уровню предыдущего года, 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35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Скота и птицы на убой в живом весе,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тонн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4018,6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104,8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35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Молока, тонн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16215,1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100,1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35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Яиц, тыс. шт.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1011,8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99,7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31777" name="TextBox 12"/>
          <p:cNvSpPr txBox="1">
            <a:spLocks noChangeArrowheads="1"/>
          </p:cNvSpPr>
          <p:nvPr/>
        </p:nvSpPr>
        <p:spPr bwMode="auto">
          <a:xfrm>
            <a:off x="1714500" y="3214688"/>
            <a:ext cx="6072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 хозяйствах всех категорий насчитывается: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49430"/>
              </p:ext>
            </p:extLst>
          </p:nvPr>
        </p:nvGraphicFramePr>
        <p:xfrm>
          <a:off x="428625" y="3786188"/>
          <a:ext cx="8391525" cy="173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5320"/>
                <a:gridCol w="1442244"/>
                <a:gridCol w="3533961"/>
              </a:tblGrid>
              <a:tr h="518052"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 01.12.2021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г.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 роста к уровню предыдущего года, 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Крупного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рогатого скота, голов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24248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98,2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Свиней, голов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1382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95,6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Овец и коз, голов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21194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95,6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Лошадей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4163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99,5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3571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Строительство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3E8EC-8210-446D-ADB5-DEEE4D7BAC07}" type="slidenum">
              <a:rPr lang="ru-RU"/>
              <a:pPr>
                <a:defRPr/>
              </a:pPr>
              <a:t>37</a:t>
            </a:fld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sp>
        <p:nvSpPr>
          <p:cNvPr id="32780" name="TextBox 11"/>
          <p:cNvSpPr txBox="1">
            <a:spLocks noChangeArrowheads="1"/>
          </p:cNvSpPr>
          <p:nvPr/>
        </p:nvSpPr>
        <p:spPr bwMode="auto">
          <a:xfrm>
            <a:off x="500063" y="857250"/>
            <a:ext cx="82867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6088" algn="just">
              <a:defRPr/>
            </a:pPr>
            <a:endParaRPr lang="ru-RU" b="1" i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446088" algn="just">
              <a:defRPr/>
            </a:pP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Введено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в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эксплуатацию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20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21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году 1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частных жилых домов общей площадью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123 </a:t>
            </a:r>
            <a:r>
              <a:rPr lang="ru-RU" b="1" i="1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кв.м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.</a:t>
            </a:r>
          </a:p>
          <a:p>
            <a:pPr indent="446088" algn="just">
              <a:defRPr/>
            </a:pP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Выдано 25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разрешений на строительство жилых домов, хозяйственных построек и капитальный ремонт жилых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домов.</a:t>
            </a:r>
            <a:endParaRPr lang="en-US" b="1" i="1" dirty="0" smtClean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714356"/>
            <a:ext cx="8501122" cy="14287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Развитие торговли </a:t>
            </a:r>
            <a:b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</a:b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и потребительского рынка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19B349-FCCF-4195-A004-A6270BF2BB2B}" type="slidenum">
              <a:rPr lang="ru-RU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214282" y="2786058"/>
            <a:ext cx="4357718" cy="928694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u="sng" dirty="0">
                <a:solidFill>
                  <a:schemeClr val="bg1"/>
                </a:solidFill>
              </a:rPr>
              <a:t>Организации розничной торговли </a:t>
            </a:r>
            <a:r>
              <a:rPr lang="ru-RU" sz="1300" b="1" u="sng" dirty="0" smtClean="0">
                <a:solidFill>
                  <a:schemeClr val="bg1"/>
                </a:solidFill>
              </a:rPr>
              <a:t>– </a:t>
            </a:r>
            <a:r>
              <a:rPr lang="ru-RU" sz="1300" b="1" u="sng" dirty="0" smtClean="0">
                <a:solidFill>
                  <a:schemeClr val="bg1"/>
                </a:solidFill>
              </a:rPr>
              <a:t>78 </a:t>
            </a:r>
            <a:r>
              <a:rPr lang="ru-RU" sz="1300" b="1" u="sng" dirty="0" smtClean="0">
                <a:solidFill>
                  <a:schemeClr val="bg1"/>
                </a:solidFill>
              </a:rPr>
              <a:t>ед</a:t>
            </a:r>
            <a:r>
              <a:rPr lang="ru-RU" sz="1300" b="1" u="sng" dirty="0">
                <a:solidFill>
                  <a:schemeClr val="bg1"/>
                </a:solidFill>
              </a:rPr>
              <a:t>.</a:t>
            </a:r>
          </a:p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</a:rPr>
              <a:t>магазины  - </a:t>
            </a:r>
            <a:r>
              <a:rPr lang="ru-RU" sz="1400" b="1" dirty="0" smtClean="0">
                <a:solidFill>
                  <a:schemeClr val="bg1"/>
                </a:solidFill>
              </a:rPr>
              <a:t>74 </a:t>
            </a:r>
            <a:r>
              <a:rPr lang="ru-RU" sz="1400" b="1" dirty="0">
                <a:solidFill>
                  <a:schemeClr val="bg1"/>
                </a:solidFill>
              </a:rPr>
              <a:t>ед.</a:t>
            </a:r>
          </a:p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</a:rPr>
              <a:t>аптеки и аптечные магазины </a:t>
            </a:r>
            <a:r>
              <a:rPr lang="ru-RU" sz="1400" b="1" dirty="0" smtClean="0">
                <a:solidFill>
                  <a:schemeClr val="bg1"/>
                </a:solidFill>
              </a:rPr>
              <a:t>–4 ед</a:t>
            </a:r>
            <a:r>
              <a:rPr lang="ru-RU" sz="1400" b="1" dirty="0">
                <a:solidFill>
                  <a:schemeClr val="bg1"/>
                </a:solidFill>
              </a:rPr>
              <a:t>.</a:t>
            </a: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732" name="TextBox 10"/>
          <p:cNvSpPr txBox="1">
            <a:spLocks noChangeArrowheads="1"/>
          </p:cNvSpPr>
          <p:nvPr/>
        </p:nvSpPr>
        <p:spPr bwMode="auto">
          <a:xfrm>
            <a:off x="857250" y="2286000"/>
            <a:ext cx="7358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Количество</a:t>
            </a:r>
            <a:r>
              <a:rPr lang="ru-RU" sz="1600" b="1" dirty="0">
                <a:latin typeface="+mn-lt"/>
                <a:cs typeface="+mn-cs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организаций потребительского рынка на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+mn-cs"/>
              </a:rPr>
              <a:t>01.10.2022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+mn-cs"/>
              </a:rPr>
              <a:t>года</a:t>
            </a:r>
            <a:endParaRPr lang="ru-RU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14876" y="2786058"/>
            <a:ext cx="4286280" cy="928694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00" b="1" u="sng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1300" b="1" u="sng" dirty="0">
                <a:solidFill>
                  <a:schemeClr val="bg1"/>
                </a:solidFill>
              </a:rPr>
              <a:t>Организации общественного питания – </a:t>
            </a:r>
            <a:r>
              <a:rPr lang="ru-RU" sz="1300" b="1" u="sng" dirty="0" smtClean="0">
                <a:solidFill>
                  <a:schemeClr val="bg1"/>
                </a:solidFill>
              </a:rPr>
              <a:t>5 </a:t>
            </a:r>
            <a:r>
              <a:rPr lang="ru-RU" sz="1300" b="1" u="sng" dirty="0">
                <a:solidFill>
                  <a:schemeClr val="bg1"/>
                </a:solidFill>
              </a:rPr>
              <a:t>ед</a:t>
            </a:r>
            <a:r>
              <a:rPr lang="ru-RU" sz="1300" b="1" u="sng" dirty="0" smtClean="0">
                <a:solidFill>
                  <a:schemeClr val="bg1"/>
                </a:solidFill>
              </a:rPr>
              <a:t>.</a:t>
            </a:r>
            <a:r>
              <a:rPr lang="ru-RU" sz="1300" b="1" dirty="0" smtClean="0">
                <a:solidFill>
                  <a:schemeClr val="bg1"/>
                </a:solidFill>
              </a:rPr>
              <a:t> </a:t>
            </a:r>
            <a:endParaRPr lang="ru-RU" sz="1300" b="1" dirty="0">
              <a:solidFill>
                <a:schemeClr val="bg1"/>
              </a:solidFill>
            </a:endParaRP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</a:endParaRP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78865" y="3867156"/>
            <a:ext cx="4286280" cy="571504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u="sng" dirty="0">
                <a:solidFill>
                  <a:schemeClr val="bg1"/>
                </a:solidFill>
              </a:rPr>
              <a:t>Организации бытового обслуживания – 24 ед.</a:t>
            </a: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00100" y="1500174"/>
            <a:ext cx="7286676" cy="714380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1"/>
                </a:solidFill>
              </a:rPr>
              <a:t>Обеспеченность населения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(на 1000 жителей)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торговыми  площадями </a:t>
            </a:r>
            <a:r>
              <a:rPr lang="ru-RU" sz="1400" b="1" dirty="0" smtClean="0">
                <a:solidFill>
                  <a:schemeClr val="bg1"/>
                </a:solidFill>
              </a:rPr>
              <a:t>– 310 кв</a:t>
            </a:r>
            <a:r>
              <a:rPr lang="ru-RU" sz="1400" b="1" dirty="0">
                <a:solidFill>
                  <a:schemeClr val="bg1"/>
                </a:solidFill>
              </a:rPr>
              <a:t>. м, посадочными местами – 1056 ед.</a:t>
            </a:r>
          </a:p>
        </p:txBody>
      </p:sp>
      <p:pic>
        <p:nvPicPr>
          <p:cNvPr id="399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31563" y="-16859250"/>
            <a:ext cx="10001250" cy="707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1" name="Диаграмма 3"/>
          <p:cNvPicPr>
            <a:picLocks/>
          </p:cNvPicPr>
          <p:nvPr/>
        </p:nvPicPr>
        <p:blipFill>
          <a:blip r:embed="rId3"/>
          <a:srcRect l="7536" t="16586" r="9888"/>
          <a:stretch>
            <a:fillRect/>
          </a:stretch>
        </p:blipFill>
        <p:spPr bwMode="auto">
          <a:xfrm>
            <a:off x="214313" y="4500563"/>
            <a:ext cx="292892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Содержимое 3" descr="DSC_93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4500570"/>
            <a:ext cx="3071834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Содержимое 5" descr="DSC_95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4500570"/>
            <a:ext cx="2714644" cy="2143140"/>
          </a:xfrm>
          <a:prstGeom prst="rect">
            <a:avLst/>
          </a:prstGeom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B1D4C-7C6D-40A8-A3A3-9C80FCDBB503}" type="slidenum">
              <a:rPr lang="ru-RU"/>
              <a:pPr>
                <a:defRPr/>
              </a:pPr>
              <a:t>39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501122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Малый и средний бизнес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4828" name="TextBox 12"/>
          <p:cNvSpPr txBox="1">
            <a:spLocks noChangeArrowheads="1"/>
          </p:cNvSpPr>
          <p:nvPr/>
        </p:nvSpPr>
        <p:spPr bwMode="auto">
          <a:xfrm>
            <a:off x="1428750" y="785813"/>
            <a:ext cx="6143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Структура видов экономической деятельности субъектов малого предпринимательства</a:t>
            </a:r>
          </a:p>
        </p:txBody>
      </p:sp>
      <p:sp>
        <p:nvSpPr>
          <p:cNvPr id="31759" name="TextBox 16"/>
          <p:cNvSpPr txBox="1">
            <a:spLocks noChangeArrowheads="1"/>
          </p:cNvSpPr>
          <p:nvPr/>
        </p:nvSpPr>
        <p:spPr bwMode="auto">
          <a:xfrm>
            <a:off x="179388" y="6165850"/>
            <a:ext cx="89646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Доминирующей сферой деятельности субъектов малого предпринимательства в районе остается торговля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32662458"/>
              </p:ext>
            </p:extLst>
          </p:nvPr>
        </p:nvGraphicFramePr>
        <p:xfrm>
          <a:off x="869183" y="1400845"/>
          <a:ext cx="7703345" cy="4765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43998" cy="14287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</a:rPr>
              <a:t>Административно-территориальное деление муниципального района «Дульдургинский район»</a:t>
            </a:r>
            <a:endParaRPr lang="ru-RU" sz="28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285750" y="5429250"/>
            <a:ext cx="8572500" cy="1071563"/>
          </a:xfrm>
        </p:spPr>
        <p:txBody>
          <a:bodyPr>
            <a:normAutofit fontScale="25000" lnSpcReduction="20000"/>
          </a:bodyPr>
          <a:lstStyle/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МР Дульдургинский район» состоит из 10 сельских поселений, объединяющих 11 населенных пунктов:</a:t>
            </a:r>
          </a:p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1. СП «Дульдурга»        4. СП «Бальзино»                7.  СП «Иля»             10. СП «Чиндалей»              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2. СП «Алханай»            5. СП «Узон»                         8. СП «Таптанай»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3. СП «Ара-Иля»            6.  СП «Зуткулей»               9. СП «Токчин»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2EF6A-D71A-403E-9F14-B9190C8F662A}" type="slidenum">
              <a:rPr lang="ru-RU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1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785813"/>
            <a:ext cx="7715250" cy="483552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50959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Поддержка малого предпринимательства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88" y="785813"/>
            <a:ext cx="8329612" cy="3714750"/>
          </a:xfrm>
        </p:spPr>
        <p:txBody>
          <a:bodyPr>
            <a:noAutofit/>
          </a:bodyPr>
          <a:lstStyle/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400" b="1" dirty="0" smtClean="0">
                <a:latin typeface="+mj-lt"/>
              </a:rPr>
              <a:t>         </a:t>
            </a:r>
            <a:r>
              <a:rPr lang="ru-RU" i="1" dirty="0" smtClean="0">
                <a:solidFill>
                  <a:schemeClr val="bg1"/>
                </a:solidFill>
              </a:rPr>
              <a:t>На территории муниципального района «Дульдургинский район» действует </a:t>
            </a:r>
            <a:r>
              <a:rPr lang="ru-RU" i="1" u="sng" dirty="0" smtClean="0">
                <a:solidFill>
                  <a:schemeClr val="bg1"/>
                </a:solidFill>
              </a:rPr>
              <a:t>Муниципальная программа «Развитие субъектов малого и среднего предпринимательства в муниципальном районе «Дульдургинский район» на 2020-2022 годы»</a:t>
            </a:r>
          </a:p>
          <a:p>
            <a:pPr marL="73025" algn="ctr">
              <a:defRPr/>
            </a:pPr>
            <a:r>
              <a:rPr lang="ru-RU" b="1" i="1" dirty="0" smtClean="0">
                <a:solidFill>
                  <a:schemeClr val="bg1"/>
                </a:solidFill>
              </a:rPr>
              <a:t>Инфраструктура поддержки малого предпринимательства на территории Дульдургинского района включает:</a:t>
            </a:r>
          </a:p>
          <a:p>
            <a:pPr marL="73025" algn="just">
              <a:defRPr/>
            </a:pPr>
            <a:r>
              <a:rPr lang="ru-RU" i="1" dirty="0" smtClean="0">
                <a:solidFill>
                  <a:schemeClr val="bg1"/>
                </a:solidFill>
              </a:rPr>
              <a:t>1) 1 фонда поддержки малого предпринимательства: муниципального района «Дульдургинский район», сельского поселения «Дульдурга». </a:t>
            </a:r>
          </a:p>
          <a:p>
            <a:pPr marL="73025" algn="just">
              <a:defRPr/>
            </a:pPr>
            <a:r>
              <a:rPr lang="ru-RU" i="1" dirty="0" smtClean="0">
                <a:solidFill>
                  <a:schemeClr val="bg1"/>
                </a:solidFill>
              </a:rPr>
              <a:t>2) 4 сельскохозяйственных потребительских кредитных кооперативов.</a:t>
            </a:r>
          </a:p>
          <a:p>
            <a:pPr marL="0" indent="174625" algn="just">
              <a:defRPr/>
            </a:pPr>
            <a:r>
              <a:rPr lang="ru-RU" i="1" dirty="0" smtClean="0">
                <a:solidFill>
                  <a:schemeClr val="bg1"/>
                </a:solidFill>
              </a:rPr>
              <a:t>Распоряжением администрации муниципального района «Дульдургинский район» от 13 апреля 2010 года № 18 создан Центр поддержки малого предпринимательства муниципального района «Дульдургинский район». 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i="1" dirty="0" smtClean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  <a:defRPr/>
            </a:pPr>
            <a:endParaRPr lang="ru-RU" b="1" i="1" dirty="0" smtClean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FEC385-CD9A-43A3-AC41-210833795D5A}" type="slidenum">
              <a:rPr lang="ru-RU"/>
              <a:pPr>
                <a:defRPr/>
              </a:pPr>
              <a:t>40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0"/>
            <a:ext cx="8715436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50959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Поддержка малого предпринимательства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40963" name="Текст 2"/>
          <p:cNvSpPr>
            <a:spLocks noGrp="1"/>
          </p:cNvSpPr>
          <p:nvPr>
            <p:ph type="body" idx="1"/>
          </p:nvPr>
        </p:nvSpPr>
        <p:spPr>
          <a:xfrm>
            <a:off x="357188" y="785813"/>
            <a:ext cx="8329612" cy="5786437"/>
          </a:xfrm>
        </p:spPr>
        <p:txBody>
          <a:bodyPr/>
          <a:lstStyle/>
          <a:p>
            <a:pPr marL="73025" algn="ctr">
              <a:defRPr/>
            </a:pPr>
            <a:r>
              <a:rPr lang="ru-RU" b="1" i="1" dirty="0" smtClean="0"/>
              <a:t> </a:t>
            </a:r>
            <a:r>
              <a:rPr lang="ru-RU" b="1" i="1" dirty="0" smtClean="0">
                <a:solidFill>
                  <a:schemeClr val="bg1"/>
                </a:solidFill>
              </a:rPr>
              <a:t>Формы поддержки малого предпринимательства: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r>
              <a:rPr lang="ru-RU" i="1" dirty="0" smtClean="0">
                <a:solidFill>
                  <a:schemeClr val="bg1"/>
                </a:solidFill>
              </a:rPr>
              <a:t>Финансово-кредитная поддержка субъектов малого и среднего предпринимательства, личных подсобных хозяйств;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r>
              <a:rPr lang="ru-RU" i="1" dirty="0" smtClean="0">
                <a:solidFill>
                  <a:schemeClr val="bg1"/>
                </a:solidFill>
              </a:rPr>
              <a:t>Организация участия в краевых, окружных и районных конкурсах;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r>
              <a:rPr lang="ru-RU" i="1" dirty="0" smtClean="0">
                <a:solidFill>
                  <a:schemeClr val="bg1"/>
                </a:solidFill>
              </a:rPr>
              <a:t>Информационная поддержка субъектов малого и среднего предпринимательства муниципального района и организаций, образующих инфраструктуру поддержки субъектов малого предпринимательства муниципального района.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endParaRPr lang="ru-RU" i="1" dirty="0" smtClean="0">
              <a:solidFill>
                <a:schemeClr val="bg1"/>
              </a:solidFill>
            </a:endParaRPr>
          </a:p>
          <a:p>
            <a:pPr marL="530225" indent="-457200">
              <a:buFont typeface="+mj-lt"/>
              <a:buAutoNum type="arabicPeriod"/>
              <a:defRPr/>
            </a:pPr>
            <a:endParaRPr lang="ru-RU" i="1" dirty="0" smtClean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32DC3E-CB0F-4CB1-B20E-9E454D7041F3}" type="slidenum">
              <a:rPr lang="ru-RU"/>
              <a:pPr>
                <a:defRPr/>
              </a:pPr>
              <a:t>41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0"/>
            <a:ext cx="8715436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9872" y="4293096"/>
            <a:ext cx="7086600" cy="15097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7AEF4-B318-4C91-9B28-9270B965DEA8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764704"/>
            <a:ext cx="8229600" cy="1785950"/>
          </a:xfrm>
          <a:prstGeom prst="rect">
            <a:avLst/>
          </a:prstGeo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800" b="1" kern="1200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Инвестиционный проект</a:t>
            </a:r>
            <a:r>
              <a:rPr lang="ru-RU" sz="3600" i="1" dirty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/>
            </a:r>
            <a:br>
              <a:rPr lang="ru-RU" sz="3600" i="1" dirty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</a:br>
            <a:r>
              <a:rPr lang="ru-RU" sz="3600" i="1" dirty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Шорная мастерская при туристической </a:t>
            </a: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базе</a:t>
            </a:r>
            <a:r>
              <a:rPr lang="ru-RU" sz="3600" i="1" dirty="0" smtClean="0">
                <a:latin typeface="+mn-lt"/>
                <a:ea typeface="Times New Roman"/>
                <a:cs typeface="Times New Roman"/>
              </a:rPr>
              <a:t/>
            </a:r>
            <a:br>
              <a:rPr lang="ru-RU" sz="3600" i="1" dirty="0" smtClean="0">
                <a:latin typeface="+mn-lt"/>
                <a:ea typeface="Times New Roman"/>
                <a:cs typeface="Times New Roman"/>
              </a:rPr>
            </a:br>
            <a:endParaRPr lang="ru-RU" sz="3600" i="1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2204864"/>
            <a:ext cx="4259263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bg1"/>
                </a:solidFill>
                <a:latin typeface="+mn-lt"/>
                <a:cs typeface="+mn-cs"/>
              </a:rPr>
              <a:t>Инициатор проекта: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ИП ГКФХ </a:t>
            </a:r>
            <a:r>
              <a:rPr lang="ru-RU" sz="2000" b="1" i="1" dirty="0" err="1">
                <a:solidFill>
                  <a:schemeClr val="bg1"/>
                </a:solidFill>
                <a:latin typeface="+mn-lt"/>
                <a:cs typeface="+mn-cs"/>
              </a:rPr>
              <a:t>Дулмажапов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2000" b="1" i="1" dirty="0" smtClean="0">
                <a:solidFill>
                  <a:schemeClr val="bg1"/>
                </a:solidFill>
                <a:latin typeface="+mn-lt"/>
                <a:cs typeface="+mn-cs"/>
              </a:rPr>
              <a:t>Б.Б.</a:t>
            </a:r>
            <a:endParaRPr lang="ru-RU" sz="2000" b="1" i="1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i="1" u="sng" dirty="0" smtClean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u="sng" dirty="0" smtClean="0">
                <a:solidFill>
                  <a:schemeClr val="bg1"/>
                </a:solidFill>
                <a:latin typeface="+mn-lt"/>
                <a:cs typeface="+mn-cs"/>
              </a:rPr>
              <a:t>Объем </a:t>
            </a:r>
            <a:r>
              <a:rPr lang="ru-RU" sz="2000" b="1" i="1" u="sng" dirty="0">
                <a:solidFill>
                  <a:schemeClr val="bg1"/>
                </a:solidFill>
                <a:latin typeface="+mn-lt"/>
                <a:cs typeface="+mn-cs"/>
              </a:rPr>
              <a:t>инвестиций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bg1"/>
                </a:solidFill>
                <a:latin typeface="+mn-lt"/>
                <a:cs typeface="+mn-cs"/>
              </a:rPr>
              <a:t>320,0 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тыс.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00500" y="5715000"/>
            <a:ext cx="48133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u="sng" dirty="0">
                <a:solidFill>
                  <a:schemeClr val="bg1"/>
                </a:solidFill>
                <a:latin typeface="+mn-lt"/>
                <a:cs typeface="+mn-cs"/>
              </a:rPr>
              <a:t>Срок окупаемости проекта: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+mn-lt"/>
                <a:cs typeface="+mn-cs"/>
              </a:rPr>
              <a:t>24 месяца</a:t>
            </a:r>
            <a:endParaRPr lang="ru-RU" sz="20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28691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7AEF4-B318-4C91-9B28-9270B965DEA8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004758"/>
              </p:ext>
            </p:extLst>
          </p:nvPr>
        </p:nvGraphicFramePr>
        <p:xfrm>
          <a:off x="395536" y="188640"/>
          <a:ext cx="8352928" cy="6120682"/>
        </p:xfrm>
        <a:graphic>
          <a:graphicData uri="http://schemas.openxmlformats.org/drawingml/2006/table">
            <a:tbl>
              <a:tblPr firstRow="1" firstCol="1" bandRow="1" bandCol="1">
                <a:tableStyleId>{35758FB7-9AC5-4552-8A53-C91805E547FA}</a:tableStyleId>
              </a:tblPr>
              <a:tblGrid>
                <a:gridCol w="4018855"/>
                <a:gridCol w="4334073"/>
              </a:tblGrid>
              <a:tr h="17303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984"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Создание шорной мастерской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449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Сельское хозяйство, обрабатывающая промышленность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Разведение молочного крупного рогатого скота, производство сырого молока (01.41) Производство кожи и изделий из кожи (15)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Место реализации проекта/адрес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Забайкальский край, </a:t>
                      </a:r>
                      <a:r>
                        <a:rPr lang="en-US" sz="1100">
                          <a:effectLst/>
                        </a:rPr>
                        <a:t>c</a:t>
                      </a:r>
                      <a:r>
                        <a:rPr lang="ru-RU" sz="1100">
                          <a:effectLst/>
                        </a:rPr>
                        <a:t>.Токчин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Организатор проекта/инициатор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ИП ГКФХ Дулмажапов Баир Бадмаевич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5190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Почтовый адрес,телефон,факс,е-</a:t>
                      </a:r>
                      <a:r>
                        <a:rPr lang="en-US" sz="1100">
                          <a:effectLst/>
                        </a:rPr>
                        <a:t>mail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687217, Забайкальский край, Дульдургинский район, сельское поселение «Токчин», ул. Школьная,18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89144859345 – Дулмажапов Баир Бадмаевич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3460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Цель проекта 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22225" algn="just"/>
                      <a:r>
                        <a:rPr lang="ru-RU" sz="1100">
                          <a:effectLst/>
                        </a:rPr>
                        <a:t>Создание шорной мастерской при туристической базе «Юсэн туг»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0381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Описание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22225" algn="just"/>
                      <a:r>
                        <a:rPr lang="ru-RU" sz="1100">
                          <a:effectLst/>
                        </a:rPr>
                        <a:t>Проект предусматривает организацию шорной мастерской при туристической базе «Юсэн туг». В шорной мастерской предполагается изготавливать изделия из кожи, дерева и металла. Для изготовления изделий необходимо приобрести оборудование и производственное сырье. Произведенные изделия можно отнести к народным художественным промыслам. 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Степень готовности проектной документации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Наличие экспертизы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Наличие бизнес-плана или ТЭО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+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Объем инвестиций (тыс. руб.)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320,00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2493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Способ привлечений инвестиций (источники инвестиций)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Собственные, заемные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Срок окупаемости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2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Число создаваемых рабочих мест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Срок реализации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2020-2022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Инвестор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ИП ГКФХ Дулмажапов Баир Бадмаевич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Почтовый адрес, телефон, факс,</a:t>
                      </a:r>
                      <a:r>
                        <a:rPr lang="en-US" sz="1100">
                          <a:effectLst/>
                        </a:rPr>
                        <a:t>e</a:t>
                      </a:r>
                      <a:r>
                        <a:rPr lang="ru-RU" sz="1100">
                          <a:effectLst/>
                        </a:rPr>
                        <a:t>-</a:t>
                      </a:r>
                      <a:r>
                        <a:rPr lang="en-US" sz="1100">
                          <a:effectLst/>
                        </a:rPr>
                        <a:t>mail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3460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Наличие земельного участка (при наличии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указать площадь участка, кадастровый номер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80:03:130201:655, 15 000 кв. м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6921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Наличие инженерной инфраструктуры или наличие возможности подключения  к сетям водо-,</a:t>
                      </a:r>
                      <a:r>
                        <a:rPr lang="ru-RU" sz="1100" dirty="0" err="1">
                          <a:effectLst/>
                        </a:rPr>
                        <a:t>энерго</a:t>
                      </a:r>
                      <a:r>
                        <a:rPr lang="ru-RU" sz="1100" dirty="0">
                          <a:effectLst/>
                        </a:rPr>
                        <a:t>-и теплоснабжения: наличие технической возможности подключения к телефонной связи и </a:t>
                      </a:r>
                      <a:r>
                        <a:rPr lang="ru-RU" sz="1100" dirty="0" err="1">
                          <a:effectLst/>
                        </a:rPr>
                        <a:t>т.д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Да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8522134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14338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</a:rPr>
              <a:t>Перечень основных показателей социально-экономического развития МР «Дульдургинский район»</a:t>
            </a:r>
            <a:endParaRPr lang="ru-RU" sz="28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819129"/>
              </p:ext>
            </p:extLst>
          </p:nvPr>
        </p:nvGraphicFramePr>
        <p:xfrm>
          <a:off x="0" y="857250"/>
          <a:ext cx="9144001" cy="6161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20"/>
                <a:gridCol w="2571768"/>
                <a:gridCol w="1357322"/>
                <a:gridCol w="785818"/>
                <a:gridCol w="785818"/>
                <a:gridCol w="785818"/>
                <a:gridCol w="714380"/>
                <a:gridCol w="785818"/>
                <a:gridCol w="1071539"/>
              </a:tblGrid>
              <a:tr h="511836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№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Единица измерения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Индикаторы социально-экономического развития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1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2017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2018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dirty="0"/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2021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dirty="0"/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01.10.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4064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человек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14,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14,0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Индекс промышленного производства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% к предыдущему году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94,9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97,3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118,3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106,8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83,4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120,86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9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3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Объем произведенной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продукции промышленного производства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рублей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37,</a:t>
                      </a:r>
                      <a:r>
                        <a:rPr lang="en-US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39,2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53,1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31,2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51,7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4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Индекс производства продукции сельского хозяйства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 % к предыдущему году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99,3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94,6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92,1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Объем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произведенной продукции сельского хозяйства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рублей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59,8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64,5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61,9</a:t>
                      </a: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1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Доля собственных доходов бюджета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11,4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11,7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9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7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 роста объема инвестиций в основной капитал за счет всех источников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финансирования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сопостав. ценах в % к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предыдущему году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277,14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165,84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130,00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119,4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143,1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594519"/>
              </p:ext>
            </p:extLst>
          </p:nvPr>
        </p:nvGraphicFramePr>
        <p:xfrm>
          <a:off x="0" y="142875"/>
          <a:ext cx="9143999" cy="6373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596"/>
                <a:gridCol w="2500331"/>
                <a:gridCol w="1143008"/>
                <a:gridCol w="785818"/>
                <a:gridCol w="785818"/>
                <a:gridCol w="785818"/>
                <a:gridCol w="785818"/>
                <a:gridCol w="714380"/>
                <a:gridCol w="1214412"/>
              </a:tblGrid>
              <a:tr h="506734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№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Единица измерения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Индикаторы социально-экономического развития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1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2016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2017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2018</a:t>
                      </a:r>
                      <a:r>
                        <a:rPr lang="ru-RU" sz="1400" b="1" baseline="0" dirty="0" smtClean="0"/>
                        <a:t> год</a:t>
                      </a:r>
                      <a:endParaRPr lang="ru-RU" sz="1400" b="1" dirty="0"/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2019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2020</a:t>
                      </a:r>
                      <a:r>
                        <a:rPr lang="ru-RU" sz="1400" b="1" baseline="0" dirty="0" smtClean="0"/>
                        <a:t> год</a:t>
                      </a:r>
                      <a:endParaRPr lang="ru-RU" sz="1400" b="1" dirty="0"/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2021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8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Объем инвестиций в основной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капитал за счет всех источников финансирования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рублей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5,6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17,44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599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роста объема работ, выполненных по виду деятельности «строительство»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 сопостав. ценах в % к</a:t>
                      </a:r>
                      <a:r>
                        <a:rPr kumimoji="0" lang="ru-RU" sz="14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предыдущему году</a:t>
                      </a: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22,7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37,9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124,22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1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10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занятых в экономике (в среднем за год)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человек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2,3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2,3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11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Доля занятых в малом бизнесе от занятых в экономике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16,7</a:t>
                      </a:r>
                      <a:endParaRPr lang="ru-RU" sz="1400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18,1</a:t>
                      </a:r>
                      <a:endParaRPr lang="ru-RU" sz="1400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8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Число субъектов малого предпринимательства в расчете на 10000 человек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248,6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194,5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207,4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138,1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194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13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Общая площадь  жилых помещений,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приходящихся в среднем на 1 жителя, всего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кв. м.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20,56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21,08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21,25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21,40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21,47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21,70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1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14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том числе введенная в действие за год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кв. м.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0,24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0,11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0,11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0,01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DE80D-F359-4D25-9C69-53DE8F1B3AB8}" type="slidenum">
              <a:rPr lang="ru-RU"/>
              <a:pPr>
                <a:defRPr/>
              </a:pPr>
              <a:t>45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788762"/>
              </p:ext>
            </p:extLst>
          </p:nvPr>
        </p:nvGraphicFramePr>
        <p:xfrm>
          <a:off x="0" y="142875"/>
          <a:ext cx="9143999" cy="447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7"/>
                <a:gridCol w="2071695"/>
                <a:gridCol w="1071566"/>
                <a:gridCol w="928691"/>
                <a:gridCol w="928691"/>
                <a:gridCol w="928691"/>
                <a:gridCol w="857253"/>
                <a:gridCol w="857253"/>
                <a:gridCol w="1071532"/>
              </a:tblGrid>
              <a:tr h="506961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№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Единица измерения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Индикаторы социально-экономического развития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2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2016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2017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2018</a:t>
                      </a:r>
                      <a:r>
                        <a:rPr lang="ru-RU" sz="1400" b="1" baseline="0" dirty="0" smtClean="0"/>
                        <a:t> год</a:t>
                      </a:r>
                      <a:endParaRPr lang="ru-RU" sz="1400" b="1" dirty="0"/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2019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2020</a:t>
                      </a:r>
                      <a:r>
                        <a:rPr lang="ru-RU" sz="1400" b="1" baseline="0" dirty="0" smtClean="0"/>
                        <a:t> год</a:t>
                      </a:r>
                      <a:endParaRPr lang="ru-RU" sz="1400" b="1" dirty="0"/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2021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2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том числе благоустроенная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кв. м. на человека           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-</a:t>
                      </a:r>
                      <a:endParaRPr lang="ru-RU" sz="1800" b="1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-</a:t>
                      </a:r>
                      <a:endParaRPr lang="ru-RU" sz="1800" b="1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Среднемесячная заработная плата одного работника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20391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28569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31270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34094,3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36238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17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Среднедушевые денежные доходы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9671,6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9970,8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11051,6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13080,6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13186,4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13613,3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Оборот розничной торговли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44413,5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42370,7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52200,7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45100,0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48600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55800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19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официально зарегистрированной безработицы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69824-9179-46C8-B091-B69439A7A148}" type="slidenum">
              <a:rPr lang="ru-RU"/>
              <a:pPr>
                <a:defRPr/>
              </a:pPr>
              <a:t>46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950" y="404813"/>
            <a:ext cx="8929688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800080"/>
                </a:solidFill>
                <a:latin typeface="+mn-lt"/>
                <a:cs typeface="Arial" pitchFamily="34" charset="0"/>
              </a:rPr>
              <a:t>Администрация муниципального района «Дульдургинский район»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800080"/>
                </a:solidFill>
                <a:latin typeface="+mn-lt"/>
                <a:cs typeface="Arial" pitchFamily="34" charset="0"/>
              </a:rPr>
              <a:t>Забайкальского края</a:t>
            </a: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/>
            </a:r>
            <a:b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Адрес: 687200, Забайкальский край,</a:t>
            </a:r>
            <a:b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Дульдургинский район, с. Дульдурга, ул. Советская, 28, e-mail: </a:t>
            </a:r>
            <a:r>
              <a:rPr lang="en-US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admduldurga</a:t>
            </a: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.ru</a:t>
            </a:r>
            <a:r>
              <a:rPr lang="ru-RU" sz="1600" dirty="0">
                <a:latin typeface="+mn-lt"/>
                <a:cs typeface="Arial" pitchFamily="34" charset="0"/>
              </a:rPr>
              <a:t/>
            </a:r>
            <a:br>
              <a:rPr lang="ru-RU" sz="1600" dirty="0">
                <a:latin typeface="+mn-lt"/>
                <a:cs typeface="Arial" pitchFamily="34" charset="0"/>
              </a:rPr>
            </a:b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Дугаржапов Базар Самбаевич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глава муниципального района «Дульдургинский район», телефон: 8(30256) 2-14-40, факс: 8(30256) 2-13-80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Мункуев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Аюша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Мижитдоржиевич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–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первый заместитель руководителя администрации муниципального района «Дульдургинский район» по экономическому и территориальному развитию, телефон: 8(30256) 2-15-67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Жамбалова Мыдыгма Бальжинимаевна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заместитель руководителя администрации муниципального района «Дульдургинский район», председатель комитета по социальной политике,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2-13-04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Бадмаев Доржижаб Банзаракшиевич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- заместитель руководителя администрации муниципального района «Дульдургинский район», начальник управления сельского хозяйства,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2-15-19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Ракшаева Надежда Дондоковна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– начальник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отдела экономики, управления имуществом и земельным отношениям администрации муниципального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района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«Дульдургинский район»,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2-21-46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Цыбенов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Дондок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Басагадаевич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начальник управления по обеспечению деятельности администрации муниципального района «Дульдургинский район»,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2-12-49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Приемная администрации: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Цыремжитова Бальжима Цыренжаповна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секретарь,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телефон: 8(30256) 2-14-40, факс: 8(30256) 2-13-80</a:t>
            </a:r>
            <a:br>
              <a:rPr lang="ru-RU" sz="1600" dirty="0">
                <a:solidFill>
                  <a:prstClr val="black"/>
                </a:solidFill>
                <a:latin typeface="Times New Roman"/>
                <a:cs typeface="Arial" pitchFamily="34" charset="0"/>
              </a:rPr>
            </a:b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06F72-9D50-4534-8865-B54B0CDEB605}" type="slidenum">
              <a:rPr lang="ru-RU"/>
              <a:pPr>
                <a:defRPr/>
              </a:pPr>
              <a:t>47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50" y="2143125"/>
            <a:ext cx="8858250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solidFill>
                <a:srgbClr val="800080"/>
              </a:solidFill>
              <a:latin typeface="+mn-lt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800080"/>
                </a:solidFill>
                <a:latin typeface="+mn-lt"/>
                <a:cs typeface="Arial" pitchFamily="34" charset="0"/>
              </a:rPr>
              <a:t>СПАСИБО ЗА ВНИМАНИЕ!</a:t>
            </a:r>
            <a:r>
              <a:rPr lang="ru-RU" sz="4400" dirty="0">
                <a:latin typeface="+mn-lt"/>
                <a:cs typeface="Arial" pitchFamily="34" charset="0"/>
              </a:rPr>
              <a:t/>
            </a:r>
            <a:br>
              <a:rPr lang="ru-RU" sz="4400" dirty="0">
                <a:latin typeface="+mn-lt"/>
                <a:cs typeface="Arial" pitchFamily="34" charset="0"/>
              </a:rPr>
            </a:br>
            <a:endParaRPr lang="ru-RU" sz="44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F4572-A5F4-4E8F-863B-335ABDD063E2}" type="slidenum">
              <a:rPr lang="ru-RU"/>
              <a:pPr>
                <a:defRPr/>
              </a:pPr>
              <a:t>48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43998" cy="121444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Площади территорий сельских поселений</a:t>
            </a:r>
            <a:br>
              <a:rPr lang="ru-RU" sz="28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</a:b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муниципального района «Дульдургинский район»</a:t>
            </a:r>
            <a:r>
              <a:rPr lang="ru-RU" sz="2800" dirty="0" smtClean="0">
                <a:solidFill>
                  <a:schemeClr val="bg1"/>
                </a:solidFill>
                <a:effectLst/>
                <a:latin typeface="+mn-lt"/>
                <a:ea typeface="Times New Roman"/>
                <a:cs typeface="Times New Roman"/>
              </a:rPr>
              <a:t/>
            </a:r>
            <a:br>
              <a:rPr lang="ru-RU" sz="2800" dirty="0" smtClean="0">
                <a:solidFill>
                  <a:schemeClr val="bg1"/>
                </a:solidFill>
                <a:effectLst/>
                <a:latin typeface="+mn-lt"/>
                <a:ea typeface="Times New Roman"/>
                <a:cs typeface="Times New Roman"/>
              </a:rPr>
            </a:br>
            <a:endParaRPr lang="ru-RU" sz="28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285750" y="5429250"/>
            <a:ext cx="8572500" cy="1071563"/>
          </a:xfrm>
        </p:spPr>
        <p:txBody>
          <a:bodyPr>
            <a:normAutofit/>
          </a:bodyPr>
          <a:lstStyle/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D3AF8-291A-4CDF-BF57-38070C100D6A}" type="slidenum">
              <a:rPr lang="ru-RU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285750" y="1143000"/>
          <a:ext cx="8643938" cy="5357816"/>
        </p:xfrm>
        <a:graphic>
          <a:graphicData uri="http://schemas.openxmlformats.org/drawingml/2006/table">
            <a:tbl>
              <a:tblPr/>
              <a:tblGrid>
                <a:gridCol w="5987084"/>
                <a:gridCol w="1515718"/>
                <a:gridCol w="1141136"/>
              </a:tblGrid>
              <a:tr h="8786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ПОСЕЛЕНИЕ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ТЕРРИТОРИИ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(КВ. КМ)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«ДУЛЬДУРГА»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84,56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«АЛХАНАЙ»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1372,99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19,11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«АРА-ИЛЯ»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148,18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«БАЛЬЗИНО»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2506,30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34,88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«ЗУТКУЛЕЙ»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632,70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8,80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«ИЛЯ»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440,05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«ТАПТАНАЙ»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843,66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11,74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«ТОКЧИН»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308,82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«УЗОН»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465,61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«ЧИНДАЛЕЙ»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382,85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5,33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3571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Географическое положение</a:t>
            </a:r>
            <a:endParaRPr lang="ru-RU" sz="3600" i="1" dirty="0">
              <a:solidFill>
                <a:srgbClr val="800080"/>
              </a:solidFill>
              <a:effectLst/>
              <a:latin typeface="+mn-lt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6250" y="928688"/>
            <a:ext cx="4857750" cy="5929312"/>
          </a:xfrm>
        </p:spPr>
        <p:txBody>
          <a:bodyPr>
            <a:noAutofit/>
          </a:bodyPr>
          <a:lstStyle/>
          <a:p>
            <a:pPr marL="87313" indent="-87313" algn="ctr">
              <a:lnSpc>
                <a:spcPct val="150000"/>
              </a:lnSpc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Дульдургинский район расположен в юго-западной части Забайкальского края, </a:t>
            </a:r>
          </a:p>
          <a:p>
            <a:pPr marL="87313" indent="-87313" algn="ctr">
              <a:lnSpc>
                <a:spcPct val="150000"/>
              </a:lnSpc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в 192 километрах от краевого центра, города Читы, и в 90 километрах от поселка Агинское, центра Агинского Бурятского округа. Дульдургинский административный район входит в состав Забайкальского края. </a:t>
            </a:r>
          </a:p>
          <a:p>
            <a:pPr marL="87313" indent="-8731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Граничит на востоке с Агинским районом, на севере с Читинским и Карымским, на юге с Акшинским и Ононским, </a:t>
            </a:r>
          </a:p>
          <a:p>
            <a:pPr marL="87313" indent="-8731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на западе с Улетовским.</a:t>
            </a:r>
          </a:p>
          <a:p>
            <a:pPr marL="0" indent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ru-RU" sz="1800" b="1" i="1" dirty="0" smtClean="0">
                <a:solidFill>
                  <a:schemeClr val="bg1"/>
                </a:solidFill>
              </a:rPr>
              <a:t>Центр – село Дульдурга. </a:t>
            </a: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F1D8A-5633-4DEE-9B23-ADF32F1A8A16}" type="slidenum">
              <a:rPr lang="ru-RU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Общие сведения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200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1143000"/>
            <a:ext cx="4000500" cy="4714875"/>
          </a:xfrm>
        </p:spPr>
      </p:pic>
      <p:sp>
        <p:nvSpPr>
          <p:cNvPr id="12" name="TextBox 11"/>
          <p:cNvSpPr txBox="1"/>
          <p:nvPr/>
        </p:nvSpPr>
        <p:spPr>
          <a:xfrm>
            <a:off x="714375" y="2000250"/>
            <a:ext cx="15001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latin typeface="+mn-lt"/>
                <a:cs typeface="+mn-cs"/>
              </a:rPr>
              <a:t>Забайкальский край</a:t>
            </a:r>
          </a:p>
          <a:p>
            <a:pPr>
              <a:defRPr/>
            </a:pPr>
            <a:r>
              <a:rPr lang="ru-RU" sz="800" dirty="0">
                <a:solidFill>
                  <a:schemeClr val="bg1"/>
                </a:solidFill>
                <a:latin typeface="+mn-lt"/>
                <a:cs typeface="+mn-cs"/>
              </a:rPr>
              <a:t>   </a:t>
            </a:r>
          </a:p>
          <a:p>
            <a:pPr>
              <a:defRPr/>
            </a:pPr>
            <a:endParaRPr lang="ru-RU" sz="800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latin typeface="+mn-lt"/>
                <a:cs typeface="+mn-cs"/>
              </a:rPr>
              <a:t>Дульдургинский  район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8625" y="2000250"/>
            <a:ext cx="214313" cy="1428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28625" y="2428875"/>
            <a:ext cx="214313" cy="142875"/>
          </a:xfrm>
          <a:prstGeom prst="rect">
            <a:avLst/>
          </a:prstGeom>
          <a:solidFill>
            <a:srgbClr val="06C0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313" y="1285875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CABB7-5BEE-4EEB-AF3E-7E8A00380CB9}" type="slidenum">
              <a:rPr lang="ru-RU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Общие сведения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Климатические условия</a:t>
            </a:r>
            <a:r>
              <a:rPr lang="ru-RU" sz="3600" i="1" dirty="0" smtClean="0">
                <a:solidFill>
                  <a:schemeClr val="bg1"/>
                </a:solidFill>
                <a:effectLst/>
                <a:latin typeface="+mn-lt"/>
              </a:rPr>
              <a:t/>
            </a:r>
            <a:br>
              <a:rPr lang="ru-RU" sz="3600" i="1" dirty="0" smtClean="0">
                <a:solidFill>
                  <a:schemeClr val="bg1"/>
                </a:solidFill>
                <a:effectLst/>
                <a:latin typeface="+mn-lt"/>
              </a:rPr>
            </a:br>
            <a:endParaRPr lang="ru-RU" sz="3600" i="1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224" name="Содержимое 15"/>
          <p:cNvSpPr>
            <a:spLocks noGrp="1"/>
          </p:cNvSpPr>
          <p:nvPr>
            <p:ph sz="half" idx="2"/>
          </p:nvPr>
        </p:nvSpPr>
        <p:spPr>
          <a:xfrm flipH="1">
            <a:off x="571500" y="785813"/>
            <a:ext cx="7858125" cy="2571750"/>
          </a:xfrm>
        </p:spPr>
        <p:txBody>
          <a:bodyPr/>
          <a:lstStyle/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Климат резко-континентальный.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Лето сухое, жаркое.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Средняя температура в июле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 +16 ÷ +18 °C (максимальная + 38 °C).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Зима холодная, солнечная. Средняя температура в январе −22 ÷ −24 °C (абс. минимум −47 °C). Весна поздняя, холодная, наступает во второй половине апреля и продолжается до конца мая.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Осень скоротечна.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Осадков выпадает от 300 до 400 мм/год.</a:t>
            </a:r>
          </a:p>
          <a:p>
            <a:endParaRPr lang="ru-RU" smtClean="0"/>
          </a:p>
        </p:txBody>
      </p:sp>
      <p:pic>
        <p:nvPicPr>
          <p:cNvPr id="92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357563"/>
            <a:ext cx="3357562" cy="25098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357563"/>
            <a:ext cx="3286125" cy="24653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929063"/>
            <a:ext cx="2714625" cy="26019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http://im8-tub-ru.yandex.net/i?id=107160840-67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857250"/>
            <a:ext cx="871537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63" y="857250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80D4A-02A2-42E0-AC9F-7279B3506321}" type="slidenum">
              <a:rPr lang="ru-RU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Полезные ископаемые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357188" y="857250"/>
          <a:ext cx="8501062" cy="52736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42273"/>
                <a:gridCol w="2087980"/>
                <a:gridCol w="1715127"/>
                <a:gridCol w="3355682"/>
              </a:tblGrid>
              <a:tr h="5182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Полезное ископаемое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Месторождение 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Запасы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Степень освоенности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месторождения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</a:tr>
              <a:tr h="1585151">
                <a:tc rowSpan="2"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Руда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Марганец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Рудное поле (223 кв.км.) располагается в северной части Акшинского узла на водоразделе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р. Улача-Загатай.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По категории Р3 = 28,5 млн. т. руды (до глубины 30 м.) со средним содержанием марганца 8-10%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Выделено тематическими работами (Павленко,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1998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) по данным предшественников, включает 5 проявлений, 39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пунктов минерализации и несколько перспективных участков. На глубину не изучено.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</a:tr>
              <a:tr h="2438694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Водораздел п. Гуртуй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и правый распадок п. Улястуй. На северо-западном фланге примыкает к Булуктуйскому проявлению.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По категории Р2 окисленных марганцевых руд до глубины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30 м. с учетом коэффициента рудоносности (0,2) составляют 18,5 млн.т. для открытой отработки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Верхне-Гуртуйское проявление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представляет систему близпараллельных минерализованных зон мощностью до 25 м. с относительно высоким содержанием марганца. Минерализованная зона при видимой мощности 500 м. прослежена на 2,5 км. Зона характеризуется гнездово-прожилково-вкрапленным гетит-псиломелан-пиролюзитовой минерализацией.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</a:tr>
              <a:tr h="73160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Флюорит 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Дульдургин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ское месторождение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41 тыс.т., при среднем содержании 56,6%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Представлено кварц-флюоритовыми жилами мощностью до 3,2 м., прослеженными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до 220 м.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63" y="857250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ADA3B-BEC6-4A76-BC82-9260B16F6F0D}" type="slidenum">
              <a:rPr lang="ru-RU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Полезные ископаемые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428625" y="857250"/>
          <a:ext cx="8143876" cy="399267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85875"/>
                <a:gridCol w="2000250"/>
                <a:gridCol w="1643063"/>
                <a:gridCol w="3214688"/>
              </a:tblGrid>
              <a:tr h="51809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Полезное ископаемое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Месторождение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Запасы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Степень освоенности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месторождения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1371510"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Золото рудное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Илинское месторождение приурочено к СВ Дыбыкса-Илинской зоне разломов.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Запасы+ресурсы принятые к сведению+металлогенический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потенциал объекта оценивается в 12 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Золотое оруднение локализуется в березитизированных эруптивных брекчиях. Рудные тела объединены в Восточную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и Западную рудные зоны. Рудные тела прослежены до глубины 350 м.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1371510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Дыбыксинское месторождение находится в 6 км. к ЮЗ от Илинского.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Извлечение золота в концентрат -72%, по категории С1+С2+Р1 около 9,5 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Рудные тела приурочены к зоне дробления граносиенит-порфиров и представлены веретенообразными телами падающими под углами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40-60 град. Основное рудное тело 420*65-100*5-50 м.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7314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Россыпное золото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Тура-Илинский район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Категория Р3 – 900 кг., Р2-80 кг., Р1-580 кг.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</a:tbl>
          </a:graphicData>
        </a:graphic>
      </p:graphicFrame>
      <p:pic>
        <p:nvPicPr>
          <p:cNvPr id="11298" name="Picture 2" descr="http://im2-tub-ru.yandex.net/i?id=75007302-03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983163"/>
            <a:ext cx="211931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9" name="Picture 4" descr="http://im7-tub-ru.yandex.net/i?id=11370856-37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5000625"/>
            <a:ext cx="2357437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6">
    <a:dk1>
      <a:sysClr val="windowText" lastClr="000000"/>
    </a:dk1>
    <a:lt1>
      <a:sysClr val="window" lastClr="FFFFFF"/>
    </a:lt1>
    <a:dk2>
      <a:srgbClr val="C1C1C1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  <a:fontScheme name="Апекс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ppt/theme/themeOverride2.xml><?xml version="1.0" encoding="utf-8"?>
<a:themeOverride xmlns:a="http://schemas.openxmlformats.org/drawingml/2006/main">
  <a:clrScheme name="Другая 6">
    <a:dk1>
      <a:sysClr val="windowText" lastClr="000000"/>
    </a:dk1>
    <a:lt1>
      <a:sysClr val="window" lastClr="FFFFFF"/>
    </a:lt1>
    <a:dk2>
      <a:srgbClr val="C1C1C1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  <a:fontScheme name="Апекс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33823</TotalTime>
  <Words>4105</Words>
  <Application>Microsoft Office PowerPoint</Application>
  <PresentationFormat>Экран (4:3)</PresentationFormat>
  <Paragraphs>1029</Paragraphs>
  <Slides>48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0" baseType="lpstr">
      <vt:lpstr>Апекс</vt:lpstr>
      <vt:lpstr>Лист Microsoft Excel 97-2003</vt:lpstr>
      <vt:lpstr>Инвестиционный паспорт муниципального района «Дульдургинский район»</vt:lpstr>
      <vt:lpstr>Презентация PowerPoint</vt:lpstr>
      <vt:lpstr>История муниципального района «Дульдургинский район»</vt:lpstr>
      <vt:lpstr>Административно-территориальное деление муниципального района «Дульдургинский район»</vt:lpstr>
      <vt:lpstr>Площади территорий сельских поселений муниципального района «Дульдургинский район» </vt:lpstr>
      <vt:lpstr>Географическое положение</vt:lpstr>
      <vt:lpstr>Климатические условия </vt:lpstr>
      <vt:lpstr>Полезные ископаемые</vt:lpstr>
      <vt:lpstr>Полезные ископаемые</vt:lpstr>
      <vt:lpstr>Полезные ископаемые</vt:lpstr>
      <vt:lpstr>Земельные ресурсы</vt:lpstr>
      <vt:lpstr>Водные ресурсы</vt:lpstr>
      <vt:lpstr>Лесной фонд</vt:lpstr>
      <vt:lpstr>Туризм</vt:lpstr>
      <vt:lpstr>Туризм</vt:lpstr>
      <vt:lpstr>Туризм</vt:lpstr>
      <vt:lpstr>Туризм</vt:lpstr>
      <vt:lpstr>Туризм</vt:lpstr>
      <vt:lpstr>Образование</vt:lpstr>
      <vt:lpstr>Презентация PowerPoint</vt:lpstr>
      <vt:lpstr>Культура</vt:lpstr>
      <vt:lpstr>Физическая культура и спорт</vt:lpstr>
      <vt:lpstr>Демография</vt:lpstr>
      <vt:lpstr>Трудовые ресурсы</vt:lpstr>
      <vt:lpstr>Рынок труда</vt:lpstr>
      <vt:lpstr>Транспортная инфраструктура</vt:lpstr>
      <vt:lpstr>Телекоммуникации</vt:lpstr>
      <vt:lpstr>Системообразующие предприятия района</vt:lpstr>
      <vt:lpstr>Финансово-кредитные учреждения </vt:lpstr>
      <vt:lpstr>Презентация PowerPoint</vt:lpstr>
      <vt:lpstr>Налоговый потенциал</vt:lpstr>
      <vt:lpstr>Муниципальные программы,  принятые к финансированию  в 2021 году</vt:lpstr>
      <vt:lpstr>Муниципальные программы,  принятые к финансированию  в 2021 году</vt:lpstr>
      <vt:lpstr>Презентация PowerPoint</vt:lpstr>
      <vt:lpstr>Сельское хозяйство</vt:lpstr>
      <vt:lpstr>Сельское хозяйство</vt:lpstr>
      <vt:lpstr>Строительство</vt:lpstr>
      <vt:lpstr>Развитие торговли  и потребительского рынка</vt:lpstr>
      <vt:lpstr>Малый и средний бизнес</vt:lpstr>
      <vt:lpstr>Поддержка малого предпринимательства</vt:lpstr>
      <vt:lpstr>Поддержка малого предпринимательства</vt:lpstr>
      <vt:lpstr>Презентация PowerPoint</vt:lpstr>
      <vt:lpstr>Презентация PowerPoint</vt:lpstr>
      <vt:lpstr>Перечень основных показателей социально-экономического развития МР «Дульдургинский район»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муниципального района «Карымский район»</dc:title>
  <dc:creator>Туяна</dc:creator>
  <cp:lastModifiedBy>admin</cp:lastModifiedBy>
  <cp:revision>1576</cp:revision>
  <cp:lastPrinted>2022-04-01T01:33:24Z</cp:lastPrinted>
  <dcterms:modified xsi:type="dcterms:W3CDTF">2022-11-01T07:02:54Z</dcterms:modified>
</cp:coreProperties>
</file>