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2A3890"/>
    <a:srgbClr val="000099"/>
    <a:srgbClr val="3366FF"/>
    <a:srgbClr val="8D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Pt>
            <c:idx val="0"/>
            <c:bubble3D val="0"/>
            <c:explosion val="2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634-46C5-8E2F-5116528E69C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634-46C5-8E2F-5116528E69C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634-46C5-8E2F-5116528E69CE}"/>
              </c:ext>
            </c:extLst>
          </c:dPt>
          <c:dLbls>
            <c:dLbl>
              <c:idx val="0"/>
              <c:layout>
                <c:manualLayout>
                  <c:x val="7.7966242928808605E-2"/>
                  <c:y val="-0.1207337369848876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ea typeface="+mn-ea"/>
                        <a:cs typeface="+mn-cs"/>
                      </a:defRPr>
                    </a:pPr>
                    <a:fld id="{8AA66FA7-D9BA-44D8-BFC4-2FDB00862526}" type="CATEGORYNAME">
                      <a:rPr lang="ru-RU" sz="2000" smtClean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[ИМЯ КАТЕГОРИИ]</a:t>
                    </a:fld>
                    <a:endParaRPr lang="ru-RU" sz="2000" baseline="0" dirty="0" smtClean="0"/>
                  </a:p>
                  <a:p>
                    <a:pPr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fld id="{49AF1B30-0021-4FC6-9F5D-D8FD3F934547}" type="VALUE">
                      <a:rPr lang="ru-RU" sz="2000" baseline="0" smtClean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[ЗНАЧЕНИЕ]</a:t>
                    </a:fld>
                    <a:r>
                      <a:rPr lang="ru-RU" sz="2000" baseline="0" dirty="0" smtClean="0"/>
                      <a:t> </a:t>
                    </a:r>
                    <a:r>
                      <a:rPr lang="ru-RU" sz="2000" baseline="0" dirty="0" err="1" smtClean="0"/>
                      <a:t>т.р</a:t>
                    </a:r>
                    <a:r>
                      <a:rPr lang="ru-RU" sz="2000" baseline="0" dirty="0" smtClean="0"/>
                      <a:t>.</a:t>
                    </a:r>
                  </a:p>
                  <a:p>
                    <a:pPr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baseline="0" dirty="0" smtClean="0"/>
                      <a:t> </a:t>
                    </a:r>
                    <a:fld id="{0D51D81A-B5E4-43D8-9923-F9667DE8FE22}" type="PERCENTAGE">
                      <a:rPr lang="ru-RU" sz="2000" baseline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[ПРОЦЕНТ]</a:t>
                    </a:fld>
                    <a:endParaRPr lang="ru-RU" sz="2000" baseline="0" dirty="0" smtClean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2A3890"/>
                      </a:solidFill>
                      <a:latin typeface="Monotype Corsiva" panose="03010101010201010101" pitchFamily="66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294503039045438"/>
                      <c:h val="0.216800308432745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634-46C5-8E2F-5116528E69CE}"/>
                </c:ext>
              </c:extLst>
            </c:dLbl>
            <c:dLbl>
              <c:idx val="1"/>
              <c:layout>
                <c:manualLayout>
                  <c:x val="-0.41752173875843335"/>
                  <c:y val="9.459723533227025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0">
                    <a:no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0" i="0" u="none" strike="noStrike" kern="1200" baseline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Иные МБТ 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baseline="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8 619,9 </a:t>
                    </a:r>
                    <a:r>
                      <a:rPr lang="ru-RU" sz="2000" baseline="0" dirty="0" err="1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т.р</a:t>
                    </a:r>
                    <a:r>
                      <a:rPr lang="ru-RU" sz="2000" baseline="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.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14%</a:t>
                    </a:r>
                    <a:endParaRPr lang="ru-RU" sz="2000" dirty="0">
                      <a:solidFill>
                        <a:srgbClr val="2A3890"/>
                      </a:solidFill>
                      <a:latin typeface="Monotype Corsiva" panose="03010101010201010101" pitchFamily="66" charset="0"/>
                    </a:endParaRP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0">
                  <a:noAutofit/>
                </a:bodyPr>
                <a:lstStyle/>
                <a:p>
                  <a:pPr marL="0" marR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400" b="0" i="0" u="none" strike="noStrike" kern="1200" baseline="0">
                      <a:solidFill>
                        <a:srgbClr val="2A3890"/>
                      </a:solidFill>
                      <a:latin typeface="Monotype Corsiva" panose="03010101010201010101" pitchFamily="66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340468490358272"/>
                      <c:h val="0.246527336342844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634-46C5-8E2F-5116528E69CE}"/>
                </c:ext>
              </c:extLst>
            </c:dLbl>
            <c:dLbl>
              <c:idx val="2"/>
              <c:layout>
                <c:manualLayout>
                  <c:x val="2.422797024953776E-2"/>
                  <c:y val="9.190285362406404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ea typeface="+mn-ea"/>
                        <a:cs typeface="+mn-cs"/>
                      </a:defRPr>
                    </a:pPr>
                    <a:fld id="{E1D3807A-AEC8-484B-810D-4298807ADD40}" type="CATEGORYNAME">
                      <a:rPr lang="ru-RU" sz="2000" smtClean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[ИМЯ КАТЕГОРИИ]</a:t>
                    </a:fld>
                    <a:endParaRPr lang="ru-RU" sz="2000" baseline="0" dirty="0" smtClean="0"/>
                  </a:p>
                  <a:p>
                    <a:pPr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baseline="0" dirty="0" smtClean="0"/>
                      <a:t> </a:t>
                    </a:r>
                    <a:fld id="{13A5695D-B710-4E5F-A658-A42F7E134612}" type="VALUE">
                      <a:rPr lang="ru-RU" sz="2000" baseline="0" smtClean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[ЗНАЧЕНИЕ]</a:t>
                    </a:fld>
                    <a:r>
                      <a:rPr lang="ru-RU" sz="2000" baseline="0" dirty="0" smtClean="0"/>
                      <a:t> </a:t>
                    </a:r>
                    <a:r>
                      <a:rPr lang="ru-RU" sz="2000" baseline="0" dirty="0" err="1" smtClean="0"/>
                      <a:t>т.р</a:t>
                    </a:r>
                    <a:r>
                      <a:rPr lang="ru-RU" sz="2000" baseline="0" dirty="0" smtClean="0"/>
                      <a:t>.</a:t>
                    </a:r>
                  </a:p>
                  <a:p>
                    <a:pPr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baseline="0" dirty="0" smtClean="0"/>
                      <a:t> </a:t>
                    </a:r>
                    <a:fld id="{50660FF4-FA7F-406C-A3EE-99988A8C058D}" type="PERCENTAGE">
                      <a:rPr lang="ru-RU" sz="2000" baseline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[ПРОЦЕНТ]</a:t>
                    </a:fld>
                    <a:endParaRPr lang="ru-RU" sz="2000" baseline="0" dirty="0" smtClean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2A3890"/>
                      </a:solidFill>
                      <a:latin typeface="Monotype Corsiva" panose="03010101010201010101" pitchFamily="66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415170501036804"/>
                      <c:h val="0.225147621593439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634-46C5-8E2F-5116528E69CE}"/>
                </c:ext>
              </c:extLst>
            </c:dLbl>
            <c:dLbl>
              <c:idx val="3"/>
              <c:layout>
                <c:manualLayout>
                  <c:x val="-0.1541666666666667"/>
                  <c:y val="0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34-46C5-8E2F-5116528E69CE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2A3890"/>
                    </a:solidFill>
                    <a:latin typeface="Monotype Corsiva" panose="03010101010201010101" pitchFamily="66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Дотация</c:v>
                </c:pt>
                <c:pt idx="1">
                  <c:v>Иные МБТ</c:v>
                </c:pt>
                <c:pt idx="2">
                  <c:v>Субвенции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 formatCode="#,##0">
                  <c:v>54610.1</c:v>
                </c:pt>
                <c:pt idx="1">
                  <c:v>8619.9</c:v>
                </c:pt>
                <c:pt idx="2" formatCode="#,##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634-46C5-8E2F-5116528E6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rAngAx val="0"/>
    </c:view3D>
    <c:floor>
      <c:thickness val="0"/>
      <c:spPr>
        <a:blipFill>
          <a:blip xmlns:r="http://schemas.openxmlformats.org/officeDocument/2006/relationships" r:embed="rId3">
            <a:alphaModFix amt="67000"/>
          </a:blip>
          <a:tile tx="0" ty="0" sx="100000" sy="100000" flip="none" algn="tl"/>
        </a:blipFill>
        <a:ln>
          <a:noFill/>
        </a:ln>
        <a:effectLst/>
        <a:sp3d/>
      </c:spPr>
    </c:floor>
    <c:sideWall>
      <c:thickness val="0"/>
      <c:spPr>
        <a:gradFill>
          <a:gsLst>
            <a:gs pos="0">
              <a:srgbClr val="2A3890"/>
            </a:gs>
            <a:gs pos="40000">
              <a:schemeClr val="accent1">
                <a:lumMod val="45000"/>
                <a:lumOff val="55000"/>
              </a:schemeClr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60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rgbClr val="2A3890"/>
            </a:gs>
            <a:gs pos="40000">
              <a:schemeClr val="accent1">
                <a:lumMod val="45000"/>
                <a:lumOff val="55000"/>
              </a:schemeClr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60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2023г.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>
              <a:softEdge rad="0"/>
            </a:effectLst>
            <a:sp3d/>
          </c:spPr>
          <c:invertIfNegative val="0"/>
          <c:dLbls>
            <c:dLbl>
              <c:idx val="0"/>
              <c:layout>
                <c:manualLayout>
                  <c:x val="1.4696141649512915E-3"/>
                  <c:y val="0.2171940898203417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rgbClr val="2A3890"/>
                      </a:solidFill>
                      <a:latin typeface="Monotype Corsiva" panose="03010101010201010101" pitchFamily="66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FD3-4B31-A5F9-506755388A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2A3890"/>
                    </a:solidFill>
                    <a:latin typeface="Monotype Corsiva" panose="03010101010201010101" pitchFamily="66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Платежи по муниципальному долгу,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D3-4B31-A5F9-506755388A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4696141649513993E-3"/>
                  <c:y val="0.219690573611380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FD3-4B31-A5F9-506755388AD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2A3890"/>
                    </a:solidFill>
                    <a:latin typeface="Monotype Corsiva" panose="03010101010201010101" pitchFamily="66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Платежи по муниципальному долгу, тыс.руб.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D3-4B31-A5F9-506755388A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2025г.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8784566598054895E-3"/>
                  <c:y val="0.219690573611380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FD3-4B31-A5F9-506755388AD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2A3890"/>
                    </a:solidFill>
                    <a:latin typeface="Monotype Corsiva" panose="03010101010201010101" pitchFamily="66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Платежи по муниципальному долгу, тыс.руб.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D3-4B31-A5F9-506755388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100"/>
        <c:shape val="box"/>
        <c:axId val="393494968"/>
        <c:axId val="337036256"/>
        <c:axId val="0"/>
      </c:bar3DChart>
      <c:catAx>
        <c:axId val="39349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2A3890"/>
                </a:solidFill>
                <a:latin typeface="Monotype Corsiva" panose="03010101010201010101" pitchFamily="66" charset="0"/>
                <a:ea typeface="+mn-ea"/>
                <a:cs typeface="+mn-cs"/>
              </a:defRPr>
            </a:pPr>
            <a:endParaRPr lang="ru-RU"/>
          </a:p>
        </c:txPr>
        <c:crossAx val="337036256"/>
        <c:crosses val="autoZero"/>
        <c:auto val="1"/>
        <c:lblAlgn val="ctr"/>
        <c:lblOffset val="100"/>
        <c:noMultiLvlLbl val="0"/>
      </c:catAx>
      <c:valAx>
        <c:axId val="33703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2A3890"/>
                </a:solidFill>
                <a:latin typeface="Monotype Corsiva" panose="03010101010201010101" pitchFamily="66" charset="0"/>
                <a:ea typeface="+mn-ea"/>
                <a:cs typeface="+mn-cs"/>
              </a:defRPr>
            </a:pPr>
            <a:endParaRPr lang="ru-RU"/>
          </a:p>
        </c:txPr>
        <c:crossAx val="393494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8431190350443963"/>
          <c:y val="2.9957805492460913E-2"/>
          <c:w val="0.40492313802199653"/>
          <c:h val="6.89939661755932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2A3890"/>
              </a:solidFill>
              <a:latin typeface="Monotype Corsiva" panose="03010101010201010101" pitchFamily="66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rgbClr val="2A3890"/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8972" y="2459865"/>
            <a:ext cx="9144000" cy="1970467"/>
          </a:xfrm>
          <a:prstGeom prst="roundRect">
            <a:avLst/>
          </a:prstGeom>
          <a:solidFill>
            <a:schemeClr val="lt1">
              <a:alpha val="67000"/>
            </a:schemeClr>
          </a:solidFill>
          <a:ln>
            <a:solidFill>
              <a:srgbClr val="CC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40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 муниципального района  “Дульдургинский район”</a:t>
            </a:r>
            <a:br>
              <a:rPr lang="ru-RU" sz="4000" b="1" dirty="0">
                <a:solidFill>
                  <a:srgbClr val="CC0000"/>
                </a:solidFill>
                <a:latin typeface="Monotype Corsiva" panose="03010101010201010101" pitchFamily="66" charset="0"/>
              </a:rPr>
            </a:br>
            <a:r>
              <a:rPr lang="ru-RU" sz="40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на 2023 год и плановый период  2024-2025 гг</a:t>
            </a:r>
            <a:r>
              <a:rPr lang="ru-RU" sz="40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</a:t>
            </a:r>
            <a:endParaRPr lang="ru-RU" sz="4000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28689" y="5318974"/>
            <a:ext cx="2704565" cy="450761"/>
          </a:xfrm>
          <a:prstGeom prst="roundRect">
            <a:avLst/>
          </a:prstGeom>
          <a:solidFill>
            <a:schemeClr val="lt1">
              <a:alpha val="67000"/>
            </a:schemeClr>
          </a:solidFill>
          <a:ln>
            <a:solidFill>
              <a:srgbClr val="CC0000"/>
            </a:solidFill>
          </a:ln>
        </p:spPr>
        <p:txBody>
          <a:bodyPr anchor="ctr">
            <a:normAutofit lnSpcReduction="10000"/>
          </a:bodyPr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 для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граждан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8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2452619" y="5273898"/>
            <a:ext cx="7286760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52619" y="4172755"/>
            <a:ext cx="7286760" cy="1101143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62547" y="3245476"/>
            <a:ext cx="7286760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66146" y="2189407"/>
            <a:ext cx="2259706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часть районного бюджета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6146" y="2163650"/>
            <a:ext cx="2259706" cy="79848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Объем</a:t>
            </a:r>
            <a:r>
              <a:rPr lang="ru-RU" sz="2000" spc="-15" dirty="0">
                <a:solidFill>
                  <a:srgbClr val="2A3890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spc="-30" dirty="0">
                <a:solidFill>
                  <a:srgbClr val="2A3890"/>
                </a:solidFill>
                <a:latin typeface="Monotype Corsiva" panose="03010101010201010101" pitchFamily="66" charset="0"/>
              </a:rPr>
              <a:t>расходов</a:t>
            </a:r>
            <a:r>
              <a:rPr lang="ru-RU" sz="2000" spc="-15" dirty="0">
                <a:solidFill>
                  <a:srgbClr val="2A3890"/>
                </a:solidFill>
                <a:latin typeface="Monotype Corsiva" panose="03010101010201010101" pitchFamily="66" charset="0"/>
              </a:rPr>
              <a:t> </a:t>
            </a:r>
            <a:endParaRPr lang="ru-RU" sz="2000" spc="-15" dirty="0" smtClean="0">
              <a:solidFill>
                <a:srgbClr val="2A3890"/>
              </a:solidFill>
              <a:latin typeface="Monotype Corsiva" panose="03010101010201010101" pitchFamily="66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spc="-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районного</a:t>
            </a:r>
            <a:r>
              <a:rPr lang="ru-RU" sz="2000" spc="-1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spc="-10" dirty="0">
                <a:solidFill>
                  <a:srgbClr val="2A3890"/>
                </a:solidFill>
                <a:latin typeface="Monotype Corsiva" panose="03010101010201010101" pitchFamily="66" charset="0"/>
              </a:rPr>
              <a:t>бюджета</a:t>
            </a:r>
            <a:endParaRPr lang="ru-RU" sz="2000" dirty="0" smtClean="0">
              <a:solidFill>
                <a:srgbClr val="2A389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039154" y="3071612"/>
            <a:ext cx="8113691" cy="3786388"/>
          </a:xfrm>
          <a:prstGeom prst="round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5080" indent="0" algn="ctr">
              <a:lnSpc>
                <a:spcPct val="114999"/>
              </a:lnSpc>
              <a:spcBef>
                <a:spcPts val="100"/>
              </a:spcBef>
              <a:buSzPct val="94444"/>
              <a:buNone/>
              <a:tabLst>
                <a:tab pos="151765" algn="l"/>
              </a:tabLst>
            </a:pPr>
            <a:r>
              <a:rPr lang="ru-RU" sz="2200" b="1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2023г.</a:t>
            </a: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9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-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856 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530,3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</a:t>
            </a:r>
            <a:r>
              <a:rPr lang="ru-RU" sz="2200" spc="-1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руб</a:t>
            </a:r>
            <a:r>
              <a:rPr lang="ru-RU" sz="2200" spc="-1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.,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endParaRPr lang="ru-RU" sz="2200" spc="-5" dirty="0" smtClean="0">
              <a:solidFill>
                <a:srgbClr val="2A3890"/>
              </a:solidFill>
              <a:latin typeface="Monotype Corsiva" panose="03010101010201010101" pitchFamily="66" charset="0"/>
              <a:cs typeface="Roboto"/>
            </a:endParaRPr>
          </a:p>
          <a:p>
            <a:pPr marL="0" marR="5080" indent="0" algn="ctr">
              <a:lnSpc>
                <a:spcPct val="114999"/>
              </a:lnSpc>
              <a:spcBef>
                <a:spcPts val="100"/>
              </a:spcBef>
              <a:buSzPct val="94444"/>
              <a:buNone/>
              <a:tabLst>
                <a:tab pos="151765" algn="l"/>
              </a:tabLst>
            </a:pPr>
            <a:r>
              <a:rPr lang="ru-RU" sz="2200" spc="-4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из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них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162 294,4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руб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</a:t>
            </a:r>
            <a:r>
              <a:rPr lang="ru-RU" sz="2200" spc="-43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за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счет налоговых </a:t>
            </a:r>
            <a:r>
              <a:rPr lang="ru-RU" sz="2200" spc="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неналоговых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доходов</a:t>
            </a:r>
            <a:endParaRPr lang="ru-RU" sz="2200" dirty="0">
              <a:solidFill>
                <a:srgbClr val="2A3890"/>
              </a:solidFill>
              <a:latin typeface="Monotype Corsiva" panose="03010101010201010101" pitchFamily="66" charset="0"/>
              <a:cs typeface="Roboto"/>
            </a:endParaRPr>
          </a:p>
          <a:p>
            <a:pPr marL="0" marR="5080" indent="0" algn="ctr">
              <a:lnSpc>
                <a:spcPct val="114999"/>
              </a:lnSpc>
              <a:spcBef>
                <a:spcPts val="1200"/>
              </a:spcBef>
              <a:buSzPct val="94444"/>
              <a:buNone/>
              <a:tabLst>
                <a:tab pos="151765" algn="l"/>
              </a:tabLst>
            </a:pPr>
            <a:r>
              <a:rPr lang="ru-RU" sz="2200" b="1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2024г.</a:t>
            </a: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9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-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667 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991,5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</a:t>
            </a:r>
            <a:r>
              <a:rPr lang="ru-RU" sz="2200" spc="-1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руб.,</a:t>
            </a:r>
          </a:p>
          <a:p>
            <a:pPr marL="0" marR="5080" indent="0" algn="ctr">
              <a:lnSpc>
                <a:spcPct val="114999"/>
              </a:lnSpc>
              <a:spcBef>
                <a:spcPts val="1200"/>
              </a:spcBef>
              <a:buSzPct val="94444"/>
              <a:buNone/>
              <a:tabLst>
                <a:tab pos="151765" algn="l"/>
              </a:tabLst>
            </a:pP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из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них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163 680,60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тыс. руб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</a:t>
            </a:r>
            <a:r>
              <a:rPr lang="ru-RU" sz="2200" spc="-43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за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счет налоговых </a:t>
            </a:r>
            <a:r>
              <a:rPr lang="ru-RU" sz="2200" spc="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неналоговых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доходов</a:t>
            </a:r>
            <a:endParaRPr lang="ru-RU" sz="2200" dirty="0">
              <a:solidFill>
                <a:srgbClr val="2A3890"/>
              </a:solidFill>
              <a:latin typeface="Monotype Corsiva" panose="03010101010201010101" pitchFamily="66" charset="0"/>
              <a:cs typeface="Roboto"/>
            </a:endParaRPr>
          </a:p>
          <a:p>
            <a:pPr marL="0" marR="5080" indent="0" algn="ctr">
              <a:lnSpc>
                <a:spcPct val="114999"/>
              </a:lnSpc>
              <a:spcBef>
                <a:spcPts val="1200"/>
              </a:spcBef>
              <a:buSzPct val="94444"/>
              <a:buNone/>
              <a:tabLst>
                <a:tab pos="151765" algn="l"/>
              </a:tabLst>
            </a:pPr>
            <a:r>
              <a:rPr lang="ru-RU" sz="2200" b="1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2025г.</a:t>
            </a: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9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-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723 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085,2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</a:t>
            </a:r>
            <a:r>
              <a:rPr lang="ru-RU" sz="2200" spc="-1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руб.,</a:t>
            </a:r>
          </a:p>
          <a:p>
            <a:pPr marL="0" marR="5080" indent="0" algn="ctr">
              <a:lnSpc>
                <a:spcPct val="114999"/>
              </a:lnSpc>
              <a:spcBef>
                <a:spcPts val="1200"/>
              </a:spcBef>
              <a:buSzPct val="94444"/>
              <a:buNone/>
              <a:tabLst>
                <a:tab pos="151765" algn="l"/>
              </a:tabLst>
            </a:pP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из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них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165 474,20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тыс. руб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</a:t>
            </a:r>
            <a:r>
              <a:rPr lang="ru-RU" sz="2200" spc="-43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за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счет налоговых </a:t>
            </a:r>
            <a:r>
              <a:rPr lang="ru-RU" sz="2200" spc="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неналоговых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доходов</a:t>
            </a:r>
            <a:endParaRPr lang="ru-RU" sz="2200" dirty="0">
              <a:solidFill>
                <a:srgbClr val="2A3890"/>
              </a:solidFill>
              <a:latin typeface="Monotype Corsiva" panose="03010101010201010101" pitchFamily="66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9012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часть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районного </a:t>
            </a:r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бюджета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11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41220"/>
              </p:ext>
            </p:extLst>
          </p:nvPr>
        </p:nvGraphicFramePr>
        <p:xfrm>
          <a:off x="1603741" y="1764405"/>
          <a:ext cx="8145566" cy="4610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0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648">
                  <a:extLst>
                    <a:ext uri="{9D8B030D-6E8A-4147-A177-3AD203B41FA5}">
                      <a16:colId xmlns:a16="http://schemas.microsoft.com/office/drawing/2014/main" val="3908651348"/>
                    </a:ext>
                  </a:extLst>
                </a:gridCol>
              </a:tblGrid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1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Наименование статьи расхода</a:t>
                      </a:r>
                      <a:endParaRPr sz="2000" b="1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1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тыс. руб.</a:t>
                      </a:r>
                      <a:endParaRPr sz="2000" b="1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1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%</a:t>
                      </a:r>
                      <a:endParaRPr sz="2000" b="1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081632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1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Всего расходов, тыс.руб.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1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856</a:t>
                      </a:r>
                      <a:r>
                        <a:rPr lang="ru-RU" sz="2000" b="1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530,3</a:t>
                      </a:r>
                      <a:endParaRPr sz="2000" b="1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1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100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Общегосударственные вопросы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48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115,8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5,62</a:t>
                      </a: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Национальная безопасность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027,9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0,47</a:t>
                      </a: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Национальная экономика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9182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44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012,6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5,14</a:t>
                      </a: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Жилищно-коммунальное хозяйство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280,6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0,85</a:t>
                      </a: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Образование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618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221,1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72,18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Культура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9182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</a:t>
                      </a: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476,9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3,56</a:t>
                      </a: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Социальная политика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9182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</a:t>
                      </a: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450,2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3,2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Физическая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культура и спорт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13 709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1,6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Обслуживание муниципального долга</a:t>
                      </a:r>
                      <a:endParaRPr sz="2000" b="0" spc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4,2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0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Межбюджетные </a:t>
                      </a:r>
                      <a:r>
                        <a:rPr sz="2000" b="0" spc="0" dirty="0" err="1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трансферты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9182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63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232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7,38</a:t>
                      </a: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75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477296" y="1519706"/>
            <a:ext cx="4790941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часть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районного </a:t>
            </a:r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бюджета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11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143603"/>
              </p:ext>
            </p:extLst>
          </p:nvPr>
        </p:nvGraphicFramePr>
        <p:xfrm>
          <a:off x="1668136" y="3271232"/>
          <a:ext cx="8145566" cy="230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0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817">
                  <a:extLst>
                    <a:ext uri="{9D8B030D-6E8A-4147-A177-3AD203B41FA5}">
                      <a16:colId xmlns:a16="http://schemas.microsoft.com/office/drawing/2014/main" val="3908651348"/>
                    </a:ext>
                  </a:extLst>
                </a:gridCol>
                <a:gridCol w="1432817">
                  <a:extLst>
                    <a:ext uri="{9D8B030D-6E8A-4147-A177-3AD203B41FA5}">
                      <a16:colId xmlns:a16="http://schemas.microsoft.com/office/drawing/2014/main" val="887284622"/>
                    </a:ext>
                  </a:extLst>
                </a:gridCol>
              </a:tblGrid>
              <a:tr h="576330">
                <a:tc>
                  <a:txBody>
                    <a:bodyPr/>
                    <a:lstStyle/>
                    <a:p>
                      <a:pPr algn="ctr" fontAlgn="b"/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2023г.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2024г.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2025г.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081632"/>
                  </a:ext>
                </a:extLst>
              </a:tr>
              <a:tr h="576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Образование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618</a:t>
                      </a:r>
                      <a:r>
                        <a:rPr lang="ru-RU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221,1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451</a:t>
                      </a:r>
                      <a:r>
                        <a:rPr lang="ru-RU" sz="2400" b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612,1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496</a:t>
                      </a:r>
                      <a:r>
                        <a:rPr lang="ru-RU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122,2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Культура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30</a:t>
                      </a:r>
                      <a:r>
                        <a:rPr lang="ru-RU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476,9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26</a:t>
                      </a:r>
                      <a:r>
                        <a:rPr lang="ru-RU" sz="2400" b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264,4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26 </a:t>
                      </a:r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264,2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Социальная </a:t>
                      </a:r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политика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27</a:t>
                      </a:r>
                      <a:r>
                        <a:rPr lang="ru-RU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450,2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22</a:t>
                      </a:r>
                      <a:r>
                        <a:rPr lang="ru-RU" sz="2400" b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436,4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25 695,7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477296" y="1584100"/>
            <a:ext cx="4790941" cy="79848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Расходы в социальных сферах на 2023 год и  плановый период 2024-2025 годов, тыс</a:t>
            </a:r>
            <a:r>
              <a:rPr lang="ru-RU" sz="2000" spc="1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024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174642" y="2125011"/>
            <a:ext cx="5396248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часть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районного </a:t>
            </a:r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бюджета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11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26473"/>
              </p:ext>
            </p:extLst>
          </p:nvPr>
        </p:nvGraphicFramePr>
        <p:xfrm>
          <a:off x="2872311" y="3528809"/>
          <a:ext cx="5698579" cy="20992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4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4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975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Социальн</a:t>
                      </a:r>
                      <a:r>
                        <a:rPr sz="2400" b="0" dirty="0" err="1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ое</a:t>
                      </a:r>
                      <a:r>
                        <a:rPr sz="2400" b="0" spc="-3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sz="2400" b="0" spc="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обеспечение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</a:t>
                      </a: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00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081632"/>
                  </a:ext>
                </a:extLst>
              </a:tr>
              <a:tr h="69975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400" b="0" spc="-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Охрана</a:t>
                      </a:r>
                      <a:r>
                        <a:rPr sz="2400" b="0" spc="-2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sz="2400" b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семьи</a:t>
                      </a:r>
                      <a:r>
                        <a:rPr sz="2400" b="0" spc="-2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sz="2400" b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и</a:t>
                      </a:r>
                      <a:r>
                        <a:rPr sz="2400" b="0" spc="-2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детства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27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350,2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75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Всего</a:t>
                      </a:r>
                      <a:endParaRPr sz="2400" b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27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450,2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174642" y="2189405"/>
            <a:ext cx="5396248" cy="79848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Структура расходов районного бюджета по разделу  “Социальная политика” на 2023 год, тыс</a:t>
            </a:r>
            <a:r>
              <a:rPr lang="ru-RU" sz="2000" spc="1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25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287" y="425963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Финансовая помощь бюджетам сельских поселений в 2023 году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957928210"/>
              </p:ext>
            </p:extLst>
          </p:nvPr>
        </p:nvGraphicFramePr>
        <p:xfrm>
          <a:off x="1854557" y="1751526"/>
          <a:ext cx="8448541" cy="4829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68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287" y="27141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Муниципальный долг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837216848"/>
              </p:ext>
            </p:extLst>
          </p:nvPr>
        </p:nvGraphicFramePr>
        <p:xfrm>
          <a:off x="1545464" y="1596980"/>
          <a:ext cx="8641724" cy="5087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460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1730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Контактная информация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7293"/>
            <a:ext cx="8099738" cy="4351338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“Бюджет для граждан” подготовлен:</a:t>
            </a:r>
          </a:p>
          <a:p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Комитетом по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финансам  администрации </a:t>
            </a:r>
            <a:endParaRPr lang="ru-RU" dirty="0" smtClean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муниципального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района “Дульдургинский район”</a:t>
            </a:r>
          </a:p>
          <a:p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Адрес: с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 Дульдурга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, ул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 Советская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, д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 28  </a:t>
            </a:r>
            <a:endParaRPr lang="ru-RU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Телефон: 8(30256)2-14-99, 2-13-75</a:t>
            </a:r>
          </a:p>
          <a:p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Электронная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почта: </a:t>
            </a:r>
            <a:r>
              <a:rPr lang="ru-RU" u="sng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ﬁnduld@mail.ru</a:t>
            </a:r>
          </a:p>
          <a:p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Информацию о бюджете можно получить на официальном сайте  администрации муниципального района “Дульдургинский район” по  </a:t>
            </a:r>
            <a:r>
              <a:rPr lang="ru-RU" dirty="0" err="1" smtClean="0">
                <a:solidFill>
                  <a:srgbClr val="CC0000"/>
                </a:solidFill>
                <a:latin typeface="Monotype Corsiva" panose="03010101010201010101" pitchFamily="66" charset="0"/>
              </a:rPr>
              <a:t>адреcу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: </a:t>
            </a:r>
            <a:r>
              <a:rPr lang="ru-RU" u="sng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duldurga.ru</a:t>
            </a:r>
            <a:endParaRPr lang="ru-RU" u="sng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8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1730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Оглавление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7293"/>
            <a:ext cx="10515600" cy="4351338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Что такое “Бюджет для граждан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”</a:t>
            </a:r>
            <a:endParaRPr lang="ru-RU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понятия и термины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направления бюджетной политики на 2023 год 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и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плановый период  2024-2025 годов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параметры районного бюджета на 2023 год и  плановый период 2024-2025 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годов</a:t>
            </a:r>
            <a:endParaRPr lang="ru-RU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Доходная часть районного бюджета 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часть районного бюджета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Финансовая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помощь бюджетам сельских поселений 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в 2023 году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Муниципальный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долг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Контактная информация</a:t>
            </a:r>
            <a:endParaRPr lang="ru-RU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93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036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Что такое “Бюджет для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граждан»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05930"/>
            <a:ext cx="10515600" cy="3956989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«Бюджет для граждан» ознакомит вас с параметрами  основного финансового документа Дульдургинского 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района –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бюджета района на 2023 год и на плановый период 2024 и  2025 годов.</a:t>
            </a:r>
          </a:p>
          <a:p>
            <a:pPr algn="just"/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Представленная информация предназначена для  широкого круга пользователей и будет интересна и полезна  как студентам, педагогам, врачам, молодым семьям, так 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и муниципальным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служащим, пенсионерам и другим  категориям населения, так как бюджет района затрагивает  интересы каждого жителя Дульдургинского района.</a:t>
            </a:r>
          </a:p>
          <a:p>
            <a:pPr algn="just"/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Мы постарались в доступной и понятной форме для  граждан представить основные показатели бюджета района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</a:t>
            </a:r>
            <a:endParaRPr lang="ru-RU" sz="2400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82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понятия и термины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3755" y="1465017"/>
            <a:ext cx="10515600" cy="5167603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Бюджет–форма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образования и расходования денежных средств,  предназначенных для финансового обеспечения задач и функций  государства и местного самоуправления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</a:t>
            </a:r>
          </a:p>
          <a:p>
            <a:pPr algn="just"/>
            <a:r>
              <a:rPr lang="ru-RU" sz="24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Консолидированный </a:t>
            </a:r>
            <a:r>
              <a:rPr lang="ru-RU" sz="2400" dirty="0">
                <a:solidFill>
                  <a:srgbClr val="2A3890"/>
                </a:solidFill>
                <a:latin typeface="Monotype Corsiva" panose="03010101010201010101" pitchFamily="66" charset="0"/>
              </a:rPr>
              <a:t>бюджет – свод бюджетов бюджетной системы  Российской Федерации на соответствующей территории (за  исключением бюджетов государственных внебюджетных фондов) без  учета межбюджетных трансфертов между этими бюджетами</a:t>
            </a:r>
            <a:r>
              <a:rPr lang="ru-RU" sz="24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</a:t>
            </a:r>
          </a:p>
          <a:p>
            <a:pPr algn="just"/>
            <a:endParaRPr lang="ru-RU" sz="2400" dirty="0" smtClean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2400" dirty="0">
                <a:solidFill>
                  <a:srgbClr val="2A3890"/>
                </a:solidFill>
                <a:latin typeface="Monotype Corsiva" panose="03010101010201010101" pitchFamily="66" charset="0"/>
              </a:rPr>
              <a:t>Бюджет  муниципального района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2A3890"/>
                </a:solidFill>
                <a:latin typeface="Monotype Corsiva" panose="03010101010201010101" pitchFamily="66" charset="0"/>
              </a:rPr>
              <a:t>+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2A3890"/>
                </a:solidFill>
                <a:latin typeface="Monotype Corsiva" panose="03010101010201010101" pitchFamily="66" charset="0"/>
              </a:rPr>
              <a:t>Бюджеты сельских поселений</a:t>
            </a:r>
          </a:p>
          <a:p>
            <a:pPr marL="0" indent="0" algn="ctr">
              <a:buNone/>
            </a:pPr>
            <a:endParaRPr lang="ru-RU" sz="2400" dirty="0" smtClean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92451" y="4726546"/>
            <a:ext cx="4018208" cy="412124"/>
          </a:xfrm>
          <a:prstGeom prst="roundRect">
            <a:avLst/>
          </a:prstGeom>
          <a:noFill/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2451" y="5686022"/>
            <a:ext cx="4018208" cy="412124"/>
          </a:xfrm>
          <a:prstGeom prst="roundRect">
            <a:avLst/>
          </a:prstGeom>
          <a:noFill/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33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7031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понятия и термины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7293"/>
            <a:ext cx="10515600" cy="4351338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Дотации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предоставляются без определения конкретной цели их  использования (Вы даете своему ребенку карманные деньги)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rgbClr val="FFC000"/>
                </a:solidFill>
                <a:latin typeface="Monotype Corsiva" panose="03010101010201010101" pitchFamily="66" charset="0"/>
              </a:rPr>
              <a:t>Субвенции предоставляются на финансирование переданных  другим публично-правовым образованиям полномочий (Вы  даете своему ребенку деньги и посылаете его в магазин купить  продукты по списку)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Субсидии предоставляются на условиях долевого  софинансирования расходов других бюджетов (Вы добавляете  денег для того, чтобы ваш ребенок купил себе новый телефон (а  остальные он накопил сам</a:t>
            </a:r>
            <a:r>
              <a:rPr lang="ru-RU" sz="2400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rgbClr val="2A3890"/>
                </a:solidFill>
                <a:latin typeface="Monotype Corsiva" panose="03010101010201010101" pitchFamily="66" charset="0"/>
              </a:rPr>
              <a:t>Межбюджетные трансферты - денежные средства,  перечисляемые из одного бюджета бюджетной системы  Российской Федерации </a:t>
            </a:r>
            <a:r>
              <a:rPr lang="ru-RU" sz="24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другому</a:t>
            </a:r>
            <a:endParaRPr lang="ru-RU" sz="2400" dirty="0">
              <a:solidFill>
                <a:srgbClr val="2A389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14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620" y="435668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направления бюджетной политики на 2023 год и плановый период  2024-2025 годов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429" y="1761231"/>
            <a:ext cx="10895526" cy="4974420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Autofit/>
          </a:bodyPr>
          <a:lstStyle/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C0000"/>
                </a:solidFill>
                <a:latin typeface="Monotype Corsiva" panose="03010101010201010101" pitchFamily="66" charset="0"/>
              </a:rPr>
              <a:t>Принятие мер, направленных на увеличение налогового потенциала района: сокращение недоимки, проведение  заседаний межведомственных комиссий, повышение эффективности управления муниципальными активами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C0000"/>
                </a:solidFill>
                <a:latin typeface="Monotype Corsiva" panose="03010101010201010101" pitchFamily="66" charset="0"/>
              </a:rPr>
              <a:t>Повышение эффективности бюджетных расходов, недопущение принятия новых расходных обязательств, не  обеспеченных доходными источниками, достижение целевых показателей, утвержденных муниципальными  программами, использование механизмов повышения результативности бюджетных расходов, стимулов для  выявления и использования резервов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C0000"/>
                </a:solidFill>
                <a:latin typeface="Monotype Corsiva" panose="03010101010201010101" pitchFamily="66" charset="0"/>
              </a:rPr>
              <a:t>Инициативы и предложения по принятию новых расходных обязательств будут рассматриваться исключительно после  соответствующей оценки их эффективности, пересмотра нормативных правовых актов, устанавливающих  действующие расходные обязательства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C0000"/>
                </a:solidFill>
                <a:latin typeface="Monotype Corsiva" panose="03010101010201010101" pitchFamily="66" charset="0"/>
              </a:rPr>
              <a:t>Продолжение работы по оптимизации структуры бюджетной сети за счет ликвидации или преобразования  муниципальных учреждений, не оказывающих услуги, непосредственно направленные на реализацию полномочий  органов местного самоуправления, а также не соответствующие профилю уполномоченного органа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C0000"/>
                </a:solidFill>
                <a:latin typeface="Monotype Corsiva" panose="03010101010201010101" pitchFamily="66" charset="0"/>
              </a:rPr>
              <a:t>Сохранение преемственности определенных раннее приоритетов и их достижение с учетом необходимости реализации  указов Президента Российской Федерации в части повышения оплаты труда отдельных категорий работников  организаций в сферах образования, культуры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C0000"/>
                </a:solidFill>
                <a:latin typeface="Monotype Corsiva" panose="03010101010201010101" pitchFamily="66" charset="0"/>
              </a:rPr>
              <a:t>Повышение эффективности ведомственного финансового контроля, усиление контроля за улучшением качества  оказываемых услуг муниципальными учреждениями</a:t>
            </a:r>
          </a:p>
        </p:txBody>
      </p:sp>
    </p:spTree>
    <p:extLst>
      <p:ext uri="{BB962C8B-B14F-4D97-AF65-F5344CB8AC3E}">
        <p14:creationId xmlns:p14="http://schemas.microsoft.com/office/powerpoint/2010/main" val="24305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115" y="6546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параметры районного бюджета на 2023 год и  плановый период 2024-2025 годов, тыс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 руб</a:t>
            </a:r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.</a:t>
            </a:r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49969"/>
              </p:ext>
            </p:extLst>
          </p:nvPr>
        </p:nvGraphicFramePr>
        <p:xfrm>
          <a:off x="2537273" y="2940942"/>
          <a:ext cx="6175284" cy="2236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4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0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3г.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4г.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5г.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2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Доходы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858</a:t>
                      </a:r>
                      <a:r>
                        <a:rPr lang="ru-RU" sz="20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550,3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670</a:t>
                      </a:r>
                      <a:r>
                        <a:rPr lang="ru-RU" sz="20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011,5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725</a:t>
                      </a:r>
                      <a:r>
                        <a:rPr lang="ru-RU" sz="20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105,2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2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Расходы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856</a:t>
                      </a:r>
                      <a:r>
                        <a:rPr lang="ru-RU" sz="20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530,3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</a:t>
                      </a: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67</a:t>
                      </a:r>
                      <a:r>
                        <a:rPr lang="ru-RU" sz="20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991,5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723</a:t>
                      </a:r>
                      <a:r>
                        <a:rPr lang="ru-RU" sz="20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085,2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3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Профицит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 </a:t>
                      </a: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020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 </a:t>
                      </a: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020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</a:t>
                      </a:r>
                      <a:r>
                        <a:rPr lang="ru-RU" sz="2000" b="0" spc="-5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020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4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348507" y="3116688"/>
            <a:ext cx="5460642" cy="3515932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48507" y="1764406"/>
            <a:ext cx="5460642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Доходная часть районного бюджета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028" y="1596981"/>
            <a:ext cx="10515600" cy="503563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Структура доходов бюджета муниципального района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“Дульдургинский  район” на 2023 год</a:t>
            </a:r>
          </a:p>
          <a:p>
            <a:pPr marL="0" indent="0" algn="ctr">
              <a:lnSpc>
                <a:spcPct val="100000"/>
              </a:lnSpc>
              <a:buNone/>
            </a:pPr>
            <a:endParaRPr lang="ru-RU" sz="2000" dirty="0">
              <a:solidFill>
                <a:srgbClr val="2A3890"/>
              </a:solidFill>
              <a:latin typeface="Monotype Corsiva" panose="03010101010201010101" pitchFamily="66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Доходы бюджета 2023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(858 550,3 тыс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.)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=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Налоговые и неналоговые доходы 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(162 294,4 тыс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.)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+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Безвозмездные поступления 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(696 255,9 тыс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938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82255" y="1764406"/>
            <a:ext cx="4227490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Доходная часть районного бюджета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82255" y="1828800"/>
            <a:ext cx="4227490" cy="79848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Безвозмездные поступления из краевого  </a:t>
            </a:r>
            <a:endParaRPr lang="ru-RU" sz="2000" dirty="0" smtClean="0">
              <a:solidFill>
                <a:srgbClr val="2A3890"/>
              </a:solidFill>
              <a:latin typeface="Monotype Corsiva" panose="03010101010201010101" pitchFamily="66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бюджета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, тыс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руб.</a:t>
            </a: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035167"/>
              </p:ext>
            </p:extLst>
          </p:nvPr>
        </p:nvGraphicFramePr>
        <p:xfrm>
          <a:off x="2386952" y="2979578"/>
          <a:ext cx="7418096" cy="33545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0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3г.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4г.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5г.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1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Дотация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</a:t>
                      </a: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36</a:t>
                      </a:r>
                      <a:r>
                        <a:rPr lang="ru-RU" sz="2400" b="0" spc="-5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902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181 997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172</a:t>
                      </a:r>
                      <a:r>
                        <a:rPr lang="ru-RU" sz="2400" b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034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427355" marR="335915" indent="-8445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Субвенц</a:t>
                      </a:r>
                      <a:r>
                        <a:rPr lang="ru-RU" sz="2400" b="0" spc="-5" dirty="0" err="1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ии</a:t>
                      </a:r>
                      <a:endParaRPr lang="ru-RU" sz="2400" b="0" spc="-5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301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964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238 095,7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297 635,8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360363" marR="335915" indent="-17463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Субсидии</a:t>
                      </a:r>
                      <a:endParaRPr lang="ru-RU" sz="2400" b="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133 614,7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65 144,3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68 373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360363" marR="335915" indent="-17463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Иные МБТ</a:t>
                      </a: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23 775,2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21 093,9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21 588,2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423594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Всего</a:t>
                      </a: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696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255,9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506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330,9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559</a:t>
                      </a:r>
                      <a:r>
                        <a:rPr lang="ru-RU" sz="2400" b="0" spc="-5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631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0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62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975</Words>
  <Application>Microsoft Office PowerPoint</Application>
  <PresentationFormat>Широкоэкранный</PresentationFormat>
  <Paragraphs>182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Monotype Corsiva</vt:lpstr>
      <vt:lpstr>Roboto</vt:lpstr>
      <vt:lpstr>Times New Roman</vt:lpstr>
      <vt:lpstr>Тема Office</vt:lpstr>
      <vt:lpstr>Бюджет муниципального района  “Дульдургинский район” на 2023 год и плановый период  2024-2025 гг.</vt:lpstr>
      <vt:lpstr>Оглавление</vt:lpstr>
      <vt:lpstr>Что такое “Бюджет для граждан»</vt:lpstr>
      <vt:lpstr>Основные понятия и термины</vt:lpstr>
      <vt:lpstr>Основные понятия и термины</vt:lpstr>
      <vt:lpstr>Основные направления бюджетной политики на 2023 год и плановый период  2024-2025 годов</vt:lpstr>
      <vt:lpstr>Основные параметры районного бюджета на 2023 год и  плановый период 2024-2025 годов, тыс. руб.</vt:lpstr>
      <vt:lpstr>Доходная часть районного бюджета </vt:lpstr>
      <vt:lpstr>Доходная часть районного бюджета </vt:lpstr>
      <vt:lpstr>Расходная часть районного бюджета</vt:lpstr>
      <vt:lpstr>Расходная часть районного бюджета</vt:lpstr>
      <vt:lpstr>Расходная часть районного бюджета</vt:lpstr>
      <vt:lpstr>Расходная часть районного бюджета</vt:lpstr>
      <vt:lpstr>Финансовая помощь бюджетам сельских поселений в 2023 году</vt:lpstr>
      <vt:lpstr>Муниципальный долг</vt:lpstr>
      <vt:lpstr>Контактная информация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муниципального района  “Дульдургинский район” на 2023 год и плановый период  2024-2025 гг.</dc:title>
  <dc:creator>admin</dc:creator>
  <cp:lastModifiedBy>admin</cp:lastModifiedBy>
  <cp:revision>13</cp:revision>
  <dcterms:created xsi:type="dcterms:W3CDTF">2023-03-01T05:51:54Z</dcterms:created>
  <dcterms:modified xsi:type="dcterms:W3CDTF">2023-03-01T07:20:05Z</dcterms:modified>
</cp:coreProperties>
</file>