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31" r:id="rId4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634" y="1653158"/>
            <a:ext cx="7618730" cy="1109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F3E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sng">
                <a:solidFill>
                  <a:srgbClr val="1F3E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1F3E5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sng">
                <a:solidFill>
                  <a:srgbClr val="1F3E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 u="sng">
                <a:solidFill>
                  <a:srgbClr val="1F3E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96225" y="6448425"/>
            <a:ext cx="1076325" cy="23812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575" y="266700"/>
            <a:ext cx="2238375" cy="666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38950" y="104775"/>
            <a:ext cx="2305050" cy="23336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298771"/>
            <a:ext cx="1533524" cy="15592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419" y="434974"/>
            <a:ext cx="8265160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 u="sng">
                <a:solidFill>
                  <a:srgbClr val="1F3E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500" y="1565274"/>
            <a:ext cx="7493000" cy="3014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1F3E58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266700"/>
            <a:ext cx="2238375" cy="666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8950" y="104775"/>
            <a:ext cx="2305050" cy="23336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298771"/>
            <a:ext cx="1533524" cy="155922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5240" marR="5080" indent="277495" algn="ctr">
              <a:lnSpc>
                <a:spcPts val="4210"/>
              </a:lnSpc>
              <a:spcBef>
                <a:spcPts val="310"/>
              </a:spcBef>
            </a:pPr>
            <a:r>
              <a:rPr spc="65" dirty="0" err="1" smtClean="0"/>
              <a:t>Изменения</a:t>
            </a:r>
            <a:r>
              <a:rPr spc="65" dirty="0" smtClean="0"/>
              <a:t> </a:t>
            </a:r>
            <a:r>
              <a:rPr spc="50" dirty="0"/>
              <a:t>по </a:t>
            </a:r>
            <a:r>
              <a:rPr spc="55" dirty="0"/>
              <a:t> </a:t>
            </a:r>
            <a:r>
              <a:rPr spc="80" dirty="0"/>
              <a:t>охране</a:t>
            </a:r>
            <a:r>
              <a:rPr dirty="0"/>
              <a:t> </a:t>
            </a:r>
            <a:r>
              <a:rPr spc="65" dirty="0"/>
              <a:t>труда</a:t>
            </a:r>
            <a:r>
              <a:rPr spc="25" dirty="0"/>
              <a:t> </a:t>
            </a:r>
            <a:r>
              <a:rPr spc="5" dirty="0"/>
              <a:t>для</a:t>
            </a:r>
            <a:r>
              <a:rPr spc="25" dirty="0"/>
              <a:t> </a:t>
            </a:r>
            <a:r>
              <a:rPr spc="165" dirty="0"/>
              <a:t>ОУ</a:t>
            </a:r>
            <a:r>
              <a:rPr spc="-15" dirty="0"/>
              <a:t> </a:t>
            </a:r>
            <a:r>
              <a:rPr spc="-195" dirty="0"/>
              <a:t>с</a:t>
            </a:r>
            <a:r>
              <a:rPr spc="30" dirty="0"/>
              <a:t> </a:t>
            </a:r>
            <a:r>
              <a:rPr spc="114" dirty="0"/>
              <a:t>1.09.2024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77339" y="3255645"/>
            <a:ext cx="5998845" cy="11093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98625" marR="5080" indent="-1685925">
              <a:lnSpc>
                <a:spcPts val="4210"/>
              </a:lnSpc>
              <a:spcBef>
                <a:spcPts val="315"/>
              </a:spcBef>
            </a:pPr>
            <a:r>
              <a:rPr sz="3600" b="1" spc="65" dirty="0">
                <a:solidFill>
                  <a:srgbClr val="F18F38"/>
                </a:solidFill>
                <a:latin typeface="Arial"/>
                <a:cs typeface="Arial"/>
              </a:rPr>
              <a:t>Первая</a:t>
            </a:r>
            <a:r>
              <a:rPr sz="3600" b="1" spc="-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F18F38"/>
                </a:solidFill>
                <a:latin typeface="Arial"/>
                <a:cs typeface="Arial"/>
              </a:rPr>
              <a:t>помощь, </a:t>
            </a:r>
            <a:r>
              <a:rPr sz="3600" b="1" spc="95" dirty="0">
                <a:solidFill>
                  <a:srgbClr val="F18F38"/>
                </a:solidFill>
                <a:latin typeface="Arial"/>
                <a:cs typeface="Arial"/>
              </a:rPr>
              <a:t>аптечки, </a:t>
            </a:r>
            <a:r>
              <a:rPr sz="3600" b="1" spc="-98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600" b="1" spc="50" dirty="0">
                <a:solidFill>
                  <a:srgbClr val="F18F38"/>
                </a:solidFill>
                <a:latin typeface="Arial"/>
                <a:cs typeface="Arial"/>
              </a:rPr>
              <a:t>документы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9262" y="353377"/>
            <a:ext cx="8255634" cy="59023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6675" marR="302895" indent="219075">
              <a:lnSpc>
                <a:spcPts val="1950"/>
              </a:lnSpc>
              <a:spcBef>
                <a:spcPts val="340"/>
              </a:spcBef>
            </a:pPr>
            <a:r>
              <a:rPr sz="1800" b="1" spc="-15" dirty="0">
                <a:solidFill>
                  <a:srgbClr val="1F3E58"/>
                </a:solidFill>
                <a:latin typeface="Arial"/>
                <a:cs typeface="Arial"/>
              </a:rPr>
              <a:t>статья </a:t>
            </a:r>
            <a:r>
              <a:rPr sz="1800" b="1" spc="100" dirty="0">
                <a:solidFill>
                  <a:srgbClr val="1F3E58"/>
                </a:solidFill>
                <a:latin typeface="Arial"/>
                <a:cs typeface="Arial"/>
              </a:rPr>
              <a:t>31 </a:t>
            </a:r>
            <a:r>
              <a:rPr sz="1800" b="1" spc="25" dirty="0">
                <a:solidFill>
                  <a:srgbClr val="1F3E58"/>
                </a:solidFill>
                <a:latin typeface="Arial"/>
                <a:cs typeface="Arial"/>
              </a:rPr>
              <a:t>«Первая </a:t>
            </a:r>
            <a:r>
              <a:rPr sz="1800" b="1" spc="15" dirty="0">
                <a:solidFill>
                  <a:srgbClr val="1F3E58"/>
                </a:solidFill>
                <a:latin typeface="Arial"/>
                <a:cs typeface="Arial"/>
              </a:rPr>
              <a:t>помощь» </a:t>
            </a:r>
            <a:r>
              <a:rPr sz="1800" b="1" spc="35" dirty="0">
                <a:solidFill>
                  <a:srgbClr val="1F3E58"/>
                </a:solidFill>
                <a:latin typeface="Arial"/>
                <a:cs typeface="Arial"/>
              </a:rPr>
              <a:t>Федерального </a:t>
            </a:r>
            <a:r>
              <a:rPr sz="1800" b="1" spc="75" dirty="0">
                <a:solidFill>
                  <a:srgbClr val="1F3E58"/>
                </a:solidFill>
                <a:latin typeface="Arial"/>
                <a:cs typeface="Arial"/>
              </a:rPr>
              <a:t>закона </a:t>
            </a:r>
            <a:r>
              <a:rPr sz="1800" b="1" spc="45" dirty="0">
                <a:solidFill>
                  <a:srgbClr val="1F3E58"/>
                </a:solidFill>
                <a:latin typeface="Arial"/>
                <a:cs typeface="Arial"/>
              </a:rPr>
              <a:t>"Об </a:t>
            </a:r>
            <a:r>
              <a:rPr sz="1800" b="1" spc="5" dirty="0">
                <a:solidFill>
                  <a:srgbClr val="1F3E58"/>
                </a:solidFill>
                <a:latin typeface="Arial"/>
                <a:cs typeface="Arial"/>
              </a:rPr>
              <a:t>основах </a:t>
            </a:r>
            <a:r>
              <a:rPr sz="1800" b="1" spc="1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1F3E58"/>
                </a:solidFill>
                <a:latin typeface="Arial"/>
                <a:cs typeface="Arial"/>
              </a:rPr>
              <a:t>охраны</a:t>
            </a:r>
            <a:r>
              <a:rPr sz="1800" b="1" spc="-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1F3E58"/>
                </a:solidFill>
                <a:latin typeface="Arial"/>
                <a:cs typeface="Arial"/>
              </a:rPr>
              <a:t>здоровья</a:t>
            </a:r>
            <a:r>
              <a:rPr sz="1800" b="1" spc="2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1F3E58"/>
                </a:solidFill>
                <a:latin typeface="Arial"/>
                <a:cs typeface="Arial"/>
              </a:rPr>
              <a:t>граждан</a:t>
            </a:r>
            <a:r>
              <a:rPr sz="1800" b="1" spc="2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1F3E58"/>
                </a:solidFill>
                <a:latin typeface="Arial"/>
                <a:cs typeface="Arial"/>
              </a:rPr>
              <a:t>в</a:t>
            </a:r>
            <a:r>
              <a:rPr sz="1800" b="1" spc="1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E58"/>
                </a:solidFill>
                <a:latin typeface="Arial"/>
                <a:cs typeface="Arial"/>
              </a:rPr>
              <a:t>Российской</a:t>
            </a:r>
            <a:r>
              <a:rPr sz="1800" b="1" spc="3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1F3E58"/>
                </a:solidFill>
                <a:latin typeface="Arial"/>
                <a:cs typeface="Arial"/>
              </a:rPr>
              <a:t>Федерации"</a:t>
            </a:r>
            <a:r>
              <a:rPr sz="1800" b="1" spc="7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F3E58"/>
                </a:solidFill>
                <a:latin typeface="Arial"/>
                <a:cs typeface="Arial"/>
              </a:rPr>
              <a:t>от</a:t>
            </a:r>
            <a:r>
              <a:rPr sz="1800" b="1" spc="2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1F3E58"/>
                </a:solidFill>
                <a:latin typeface="Arial"/>
                <a:cs typeface="Arial"/>
              </a:rPr>
              <a:t>21.11.2011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1925"/>
              </a:lnSpc>
              <a:tabLst>
                <a:tab pos="3456304" algn="l"/>
                <a:tab pos="8242300" algn="l"/>
              </a:tabLst>
            </a:pPr>
            <a:r>
              <a:rPr sz="1800" b="1" u="sng" spc="15" dirty="0">
                <a:solidFill>
                  <a:srgbClr val="1F3E58"/>
                </a:solidFill>
                <a:uFill>
                  <a:solidFill>
                    <a:srgbClr val="EE5852"/>
                  </a:solidFill>
                </a:uFill>
                <a:latin typeface="Arial"/>
                <a:cs typeface="Arial"/>
              </a:rPr>
              <a:t> 	</a:t>
            </a:r>
            <a:r>
              <a:rPr sz="1800" b="1" u="sng" spc="65" dirty="0">
                <a:solidFill>
                  <a:srgbClr val="1F3E58"/>
                </a:solidFill>
                <a:uFill>
                  <a:solidFill>
                    <a:srgbClr val="EE5852"/>
                  </a:solidFill>
                </a:uFill>
                <a:latin typeface="Arial"/>
                <a:cs typeface="Arial"/>
              </a:rPr>
              <a:t>N</a:t>
            </a:r>
            <a:r>
              <a:rPr sz="1800" b="1" u="sng" spc="-30" dirty="0">
                <a:solidFill>
                  <a:srgbClr val="1F3E58"/>
                </a:solidFill>
                <a:uFill>
                  <a:solidFill>
                    <a:srgbClr val="EE5852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85" dirty="0">
                <a:solidFill>
                  <a:srgbClr val="1F3E58"/>
                </a:solidFill>
                <a:uFill>
                  <a:solidFill>
                    <a:srgbClr val="EE5852"/>
                  </a:solidFill>
                </a:uFill>
                <a:latin typeface="Arial"/>
                <a:cs typeface="Arial"/>
              </a:rPr>
              <a:t>323-ФЗ	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Arial"/>
              <a:cs typeface="Arial"/>
            </a:endParaRPr>
          </a:p>
          <a:p>
            <a:pPr marL="35560" marR="588645">
              <a:lnSpc>
                <a:spcPct val="99900"/>
              </a:lnSpc>
            </a:pP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Первая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помощь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оказывается </a:t>
            </a:r>
            <a:r>
              <a:rPr sz="24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в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2600" b="1" spc="-170" dirty="0">
                <a:solidFill>
                  <a:srgbClr val="F18F38"/>
                </a:solidFill>
                <a:latin typeface="Arial"/>
                <a:cs typeface="Arial"/>
              </a:rPr>
              <a:t>с </a:t>
            </a:r>
            <a:r>
              <a:rPr sz="2600" b="1" spc="-16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600" b="1" spc="-30" dirty="0">
                <a:solidFill>
                  <a:srgbClr val="F18F38"/>
                </a:solidFill>
                <a:latin typeface="Arial"/>
                <a:cs typeface="Arial"/>
              </a:rPr>
              <a:t>порядками</a:t>
            </a:r>
            <a:r>
              <a:rPr sz="24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,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утверждаемыми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уполномоченным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органом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исполнительной</a:t>
            </a:r>
            <a:r>
              <a:rPr sz="2400" spc="-1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власти,</a:t>
            </a: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если </a:t>
            </a:r>
            <a:r>
              <a:rPr sz="2400" spc="-6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иное 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предусмотрено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федеральными 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законами, 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и </a:t>
            </a:r>
            <a:r>
              <a:rPr sz="24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включающими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себя:</a:t>
            </a:r>
            <a:endParaRPr sz="2400">
              <a:latin typeface="Microsoft Sans Serif"/>
              <a:cs typeface="Microsoft Sans Serif"/>
            </a:endParaRPr>
          </a:p>
          <a:p>
            <a:pPr marL="382270" indent="-346710">
              <a:lnSpc>
                <a:spcPct val="100000"/>
              </a:lnSpc>
              <a:spcBef>
                <a:spcPts val="2905"/>
              </a:spcBef>
              <a:buClr>
                <a:srgbClr val="F18F38"/>
              </a:buClr>
              <a:buSzPct val="89583"/>
              <a:buFont typeface="Arial"/>
              <a:buAutoNum type="arabicParenR"/>
              <a:tabLst>
                <a:tab pos="382270" algn="l"/>
              </a:tabLst>
            </a:pP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перечень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состояний,</a:t>
            </a:r>
            <a:r>
              <a:rPr sz="24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</a:t>
            </a:r>
            <a:r>
              <a:rPr sz="24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которых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оказывается</a:t>
            </a:r>
            <a:endParaRPr sz="2400">
              <a:latin typeface="Microsoft Sans Serif"/>
              <a:cs typeface="Microsoft Sans Serif"/>
            </a:endParaRPr>
          </a:p>
          <a:p>
            <a:pPr marL="35560">
              <a:lnSpc>
                <a:spcPct val="100000"/>
              </a:lnSpc>
              <a:spcBef>
                <a:spcPts val="45"/>
              </a:spcBef>
            </a:pP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первая</a:t>
            </a:r>
            <a:r>
              <a:rPr sz="2400" spc="-8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помощь;</a:t>
            </a:r>
            <a:endParaRPr sz="2400">
              <a:latin typeface="Microsoft Sans Serif"/>
              <a:cs typeface="Microsoft Sans Serif"/>
            </a:endParaRPr>
          </a:p>
          <a:p>
            <a:pPr marL="382270" indent="-346710">
              <a:lnSpc>
                <a:spcPct val="100000"/>
              </a:lnSpc>
              <a:spcBef>
                <a:spcPts val="2830"/>
              </a:spcBef>
              <a:buClr>
                <a:srgbClr val="F18F38"/>
              </a:buClr>
              <a:buSzPct val="89583"/>
              <a:buFont typeface="Arial"/>
              <a:buAutoNum type="arabicParenR" startAt="2"/>
              <a:tabLst>
                <a:tab pos="382270" algn="l"/>
              </a:tabLst>
            </a:pP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перечень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мероприятий</a:t>
            </a:r>
            <a:r>
              <a:rPr sz="24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</a:t>
            </a:r>
            <a:r>
              <a:rPr sz="24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оказанию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</a:t>
            </a:r>
            <a:r>
              <a:rPr sz="24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помощи;</a:t>
            </a:r>
            <a:endParaRPr sz="2400">
              <a:latin typeface="Microsoft Sans Serif"/>
              <a:cs typeface="Microsoft Sans Serif"/>
            </a:endParaRPr>
          </a:p>
          <a:p>
            <a:pPr marL="35560" marR="687070">
              <a:lnSpc>
                <a:spcPct val="101600"/>
              </a:lnSpc>
              <a:spcBef>
                <a:spcPts val="2860"/>
              </a:spcBef>
              <a:buClr>
                <a:srgbClr val="F18F38"/>
              </a:buClr>
              <a:buSzPct val="89583"/>
              <a:buFont typeface="Arial"/>
              <a:buAutoNum type="arabicParenR" startAt="2"/>
              <a:tabLst>
                <a:tab pos="381000" algn="l"/>
              </a:tabLst>
            </a:pP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последовательность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24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мероприятий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5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400" spc="-6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оказанию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1962" y="0"/>
            <a:ext cx="8230234" cy="6858000"/>
            <a:chOff x="461962" y="0"/>
            <a:chExt cx="8230234" cy="6858000"/>
          </a:xfrm>
        </p:grpSpPr>
        <p:sp>
          <p:nvSpPr>
            <p:cNvPr id="3" name="object 3"/>
            <p:cNvSpPr/>
            <p:nvPr/>
          </p:nvSpPr>
          <p:spPr>
            <a:xfrm>
              <a:off x="461962" y="1147825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525" y="0"/>
              <a:ext cx="683895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Ключевые</a:t>
            </a:r>
            <a:r>
              <a:rPr spc="-75" dirty="0"/>
              <a:t> </a:t>
            </a:r>
            <a:r>
              <a:rPr spc="90" dirty="0"/>
              <a:t>изменения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729803"/>
            <a:ext cx="8035925" cy="391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6075" indent="-334010">
              <a:lnSpc>
                <a:spcPts val="2555"/>
              </a:lnSpc>
              <a:buClr>
                <a:srgbClr val="F18F38"/>
              </a:buClr>
              <a:buSzPct val="107500"/>
              <a:buFont typeface="Arial"/>
              <a:buAutoNum type="arabicParenR"/>
              <a:tabLst>
                <a:tab pos="346710" algn="l"/>
              </a:tabLst>
            </a:pP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Добавлены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новые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состояния,</a:t>
            </a:r>
            <a:r>
              <a:rPr sz="2000" spc="-8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которых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оказывается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первая</a:t>
            </a:r>
            <a:endParaRPr sz="2000">
              <a:latin typeface="Microsoft Sans Serif"/>
              <a:cs typeface="Microsoft Sans Serif"/>
            </a:endParaRPr>
          </a:p>
          <a:p>
            <a:pPr marL="12700" marR="1514475">
              <a:lnSpc>
                <a:spcPct val="100000"/>
              </a:lnSpc>
              <a:spcBef>
                <a:spcPts val="45"/>
              </a:spcBef>
            </a:pP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помощь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(укусы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ядовитых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животных,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судороги,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острые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психологические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состояния);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499"/>
              </a:lnSpc>
              <a:spcBef>
                <a:spcPts val="595"/>
              </a:spcBef>
              <a:buClr>
                <a:srgbClr val="F18F38"/>
              </a:buClr>
              <a:buSzPct val="107500"/>
              <a:buFont typeface="Arial"/>
              <a:buAutoNum type="arabicParenR" startAt="2"/>
              <a:tabLst>
                <a:tab pos="346710" algn="l"/>
              </a:tabLst>
            </a:pP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Мероприятия 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оценке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обстановки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обеспечению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безопасных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условий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оказания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дополнены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обеспечением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безопасности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окружающих,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использованием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медицинских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изделий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обеспечения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собственной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безопасности,</a:t>
            </a:r>
            <a:r>
              <a:rPr sz="2000" spc="-8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информированием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пострадавшего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окружающих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готовности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помощи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начале;</a:t>
            </a:r>
            <a:endParaRPr sz="2000">
              <a:latin typeface="Microsoft Sans Serif"/>
              <a:cs typeface="Microsoft Sans Serif"/>
            </a:endParaRPr>
          </a:p>
          <a:p>
            <a:pPr marL="12700" marR="117475">
              <a:lnSpc>
                <a:spcPct val="101000"/>
              </a:lnSpc>
              <a:spcBef>
                <a:spcPts val="580"/>
              </a:spcBef>
              <a:buClr>
                <a:srgbClr val="F18F38"/>
              </a:buClr>
              <a:buSzPct val="107500"/>
              <a:buFont typeface="Arial"/>
              <a:buAutoNum type="arabicParenR" startAt="2"/>
              <a:tabLst>
                <a:tab pos="283845" algn="l"/>
              </a:tabLst>
            </a:pP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Обзорный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осмотр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пострадавшего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раньше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проводился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после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вызова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скорой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помощи,</a:t>
            </a:r>
            <a:r>
              <a:rPr sz="20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теперь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же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его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нужно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будет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проводить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до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вызова.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Ключевые</a:t>
            </a:r>
            <a:r>
              <a:rPr spc="-75" dirty="0"/>
              <a:t> </a:t>
            </a:r>
            <a:r>
              <a:rPr spc="90" dirty="0"/>
              <a:t>изменения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409382"/>
            <a:ext cx="7724140" cy="34016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0"/>
              </a:spcBef>
              <a:buClr>
                <a:srgbClr val="F18F38"/>
              </a:buClr>
              <a:buSzPct val="102500"/>
              <a:buFont typeface="Arial"/>
              <a:buAutoNum type="arabicParenR" startAt="4"/>
              <a:tabLst>
                <a:tab pos="283845" algn="l"/>
              </a:tabLst>
            </a:pP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Из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методов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остановки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наружных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кровотечений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исключены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пальцевое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прижатие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артерии,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максимальное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сгибание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конечности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в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суставе </a:t>
            </a:r>
            <a:r>
              <a:rPr sz="2000" spc="190" dirty="0">
                <a:solidFill>
                  <a:srgbClr val="1F3E58"/>
                </a:solidFill>
                <a:latin typeface="Microsoft Sans Serif"/>
                <a:cs typeface="Microsoft Sans Serif"/>
              </a:rPr>
              <a:t>-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заменены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другими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способами,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наиболее </a:t>
            </a:r>
            <a:r>
              <a:rPr sz="2000" spc="-5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простыми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эффективными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(прямое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давление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рану,</a:t>
            </a:r>
            <a:r>
              <a:rPr sz="20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давящая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повязка,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жгут);</a:t>
            </a:r>
            <a:endParaRPr sz="2000">
              <a:latin typeface="Microsoft Sans Serif"/>
              <a:cs typeface="Microsoft Sans Serif"/>
            </a:endParaRPr>
          </a:p>
          <a:p>
            <a:pPr marL="12700" marR="492759">
              <a:lnSpc>
                <a:spcPct val="101800"/>
              </a:lnSpc>
              <a:spcBef>
                <a:spcPts val="560"/>
              </a:spcBef>
              <a:buClr>
                <a:srgbClr val="F18F38"/>
              </a:buClr>
              <a:buSzPct val="102500"/>
              <a:buFont typeface="Arial"/>
              <a:buAutoNum type="arabicParenR" startAt="4"/>
              <a:tabLst>
                <a:tab pos="283845" algn="l"/>
              </a:tabLst>
            </a:pP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Появилась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использования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автоматического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наружного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дефибриллятора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его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наличии;</a:t>
            </a:r>
            <a:endParaRPr sz="2000">
              <a:latin typeface="Microsoft Sans Serif"/>
              <a:cs typeface="Microsoft Sans Serif"/>
            </a:endParaRPr>
          </a:p>
          <a:p>
            <a:pPr marL="12700" marR="323850">
              <a:lnSpc>
                <a:spcPct val="101800"/>
              </a:lnSpc>
              <a:spcBef>
                <a:spcPts val="560"/>
              </a:spcBef>
              <a:buClr>
                <a:srgbClr val="F18F38"/>
              </a:buClr>
              <a:buSzPct val="102500"/>
              <a:buFont typeface="Arial"/>
              <a:buAutoNum type="arabicParenR" startAt="4"/>
              <a:tabLst>
                <a:tab pos="283845" algn="l"/>
              </a:tabLst>
            </a:pP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Появилась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оказать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пострадавшему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в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принятии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лекарственных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средств,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3050"/>
              </a:lnSpc>
            </a:pPr>
            <a:r>
              <a:rPr sz="2600" b="1" spc="-45" dirty="0">
                <a:solidFill>
                  <a:srgbClr val="F18F38"/>
                </a:solidFill>
                <a:latin typeface="Arial"/>
                <a:cs typeface="Arial"/>
              </a:rPr>
              <a:t>только</a:t>
            </a:r>
            <a:r>
              <a:rPr sz="2600" b="1" spc="-3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600" b="1" spc="25" dirty="0">
                <a:solidFill>
                  <a:srgbClr val="F18F38"/>
                </a:solidFill>
                <a:latin typeface="Arial"/>
                <a:cs typeface="Arial"/>
              </a:rPr>
              <a:t>ПРОПИСАННЫХ</a:t>
            </a:r>
            <a:r>
              <a:rPr sz="2600" b="1" spc="-3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600" b="1" spc="10" dirty="0">
                <a:solidFill>
                  <a:srgbClr val="F18F38"/>
                </a:solidFill>
                <a:latin typeface="Arial"/>
                <a:cs typeface="Arial"/>
              </a:rPr>
              <a:t>ЕМУ</a:t>
            </a:r>
            <a:r>
              <a:rPr sz="2600" b="1" spc="-6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18F38"/>
                </a:solidFill>
                <a:latin typeface="Arial"/>
                <a:cs typeface="Arial"/>
              </a:rPr>
              <a:t>ВРАЧОМ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Ключевые</a:t>
            </a:r>
            <a:r>
              <a:rPr spc="-75" dirty="0"/>
              <a:t> </a:t>
            </a:r>
            <a:r>
              <a:rPr spc="90" dirty="0"/>
              <a:t>изменения	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5349" y="114300"/>
            <a:ext cx="8943975" cy="6739255"/>
            <a:chOff x="95349" y="114300"/>
            <a:chExt cx="8943975" cy="673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6267450"/>
              <a:ext cx="8367776" cy="5857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304861"/>
              <a:ext cx="8367776" cy="52054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0525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349" y="114300"/>
              <a:ext cx="8943848" cy="6457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558530" cy="5553710"/>
            <a:chOff x="0" y="1304861"/>
            <a:chExt cx="85585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43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190" dirty="0"/>
              <a:t>Кто</a:t>
            </a:r>
            <a:r>
              <a:rPr spc="105" dirty="0"/>
              <a:t> </a:t>
            </a:r>
            <a:r>
              <a:rPr spc="145" dirty="0"/>
              <a:t>подлежит</a:t>
            </a:r>
            <a:r>
              <a:rPr spc="95" dirty="0"/>
              <a:t> </a:t>
            </a:r>
            <a:r>
              <a:rPr spc="70" dirty="0"/>
              <a:t>обучению</a:t>
            </a:r>
            <a:r>
              <a:rPr spc="75" dirty="0"/>
              <a:t> </a:t>
            </a:r>
            <a:r>
              <a:rPr spc="10" dirty="0"/>
              <a:t>ПП?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544891"/>
            <a:ext cx="7717790" cy="4149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223520" indent="-343535">
              <a:lnSpc>
                <a:spcPct val="100000"/>
              </a:lnSpc>
              <a:spcBef>
                <a:spcPts val="125"/>
              </a:spcBef>
              <a:buClr>
                <a:srgbClr val="F18F38"/>
              </a:buClr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работники,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которых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приказом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работодателя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возложены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обязанности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проведению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инструктажа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охране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труда, </a:t>
            </a:r>
            <a:r>
              <a:rPr sz="2000" spc="-5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включающего вопросы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оказания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пострадавшим;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18F38"/>
              </a:buClr>
              <a:buFont typeface="Wingdings"/>
              <a:buChar char=""/>
            </a:pPr>
            <a:endParaRPr sz="315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Clr>
                <a:srgbClr val="F18F38"/>
              </a:buClr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работники</a:t>
            </a:r>
            <a:r>
              <a:rPr sz="20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рабочих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профессий;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18F38"/>
              </a:buClr>
              <a:buFont typeface="Wingdings"/>
              <a:buChar char=""/>
            </a:pPr>
            <a:endParaRPr sz="315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Clr>
                <a:srgbClr val="F18F38"/>
              </a:buClr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лица,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обязанные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оказывать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первую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пострадавшим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в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требованиями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нормативных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правовых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актов;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18F38"/>
              </a:buClr>
              <a:buFont typeface="Wingdings"/>
              <a:buChar char=""/>
            </a:pPr>
            <a:endParaRPr sz="315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lr>
                <a:srgbClr val="F18F38"/>
              </a:buClr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работники,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трудовым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функциям</a:t>
            </a:r>
            <a:r>
              <a:rPr sz="20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которых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отнесено</a:t>
            </a:r>
            <a:endParaRPr sz="20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управление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автотранспортным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средством;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190" dirty="0"/>
              <a:t>Кто</a:t>
            </a:r>
            <a:r>
              <a:rPr spc="105" dirty="0"/>
              <a:t> </a:t>
            </a:r>
            <a:r>
              <a:rPr spc="145" dirty="0"/>
              <a:t>подлежит</a:t>
            </a:r>
            <a:r>
              <a:rPr spc="95" dirty="0"/>
              <a:t> </a:t>
            </a:r>
            <a:r>
              <a:rPr spc="70" dirty="0"/>
              <a:t>обучению</a:t>
            </a:r>
            <a:r>
              <a:rPr spc="75" dirty="0"/>
              <a:t> </a:t>
            </a:r>
            <a:r>
              <a:rPr spc="10" dirty="0"/>
              <a:t>ПП?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544891"/>
            <a:ext cx="7717155" cy="3997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5600" marR="18415" indent="-343535">
              <a:lnSpc>
                <a:spcPct val="100000"/>
              </a:lnSpc>
              <a:spcBef>
                <a:spcPts val="125"/>
              </a:spcBef>
              <a:buClr>
                <a:srgbClr val="F18F38"/>
              </a:buClr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работники,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к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компетенциям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которых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нормативными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правовыми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актами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охране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труда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предъявляются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уметь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оказывать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первую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помощь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пострадавшим;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18F38"/>
              </a:buClr>
              <a:buFont typeface="Wingdings"/>
              <a:buChar char=""/>
            </a:pPr>
            <a:endParaRPr sz="315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100000"/>
              </a:lnSpc>
              <a:buClr>
                <a:srgbClr val="F18F38"/>
              </a:buClr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председатель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(заместители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председателя)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члены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комиссий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проверке знания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требований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охраны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труда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вопросам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оказания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пострадавшим, лица,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проводящие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обучение 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оказанию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пострадавшим,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специалисты 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охране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труда,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а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также члены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комитетов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(комиссий)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охране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труда;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18F38"/>
              </a:buClr>
              <a:buFont typeface="Wingdings"/>
              <a:buChar char=""/>
            </a:pPr>
            <a:endParaRPr sz="3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buClr>
                <a:srgbClr val="F18F38"/>
              </a:buClr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иные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работники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решению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работодателя.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855" y="434974"/>
            <a:ext cx="80187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70" dirty="0"/>
              <a:t>Внеплановое</a:t>
            </a:r>
            <a:r>
              <a:rPr spc="50" dirty="0"/>
              <a:t> </a:t>
            </a:r>
            <a:r>
              <a:rPr spc="70" dirty="0"/>
              <a:t>обучение</a:t>
            </a:r>
            <a:r>
              <a:rPr spc="55" dirty="0"/>
              <a:t> </a:t>
            </a:r>
            <a:r>
              <a:rPr spc="100" dirty="0"/>
              <a:t>по</a:t>
            </a:r>
            <a:r>
              <a:rPr spc="15" dirty="0"/>
              <a:t> </a:t>
            </a:r>
            <a:r>
              <a:rPr spc="10" dirty="0"/>
              <a:t>ПП?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8782" y="1625218"/>
            <a:ext cx="7978775" cy="3997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30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10" dirty="0">
                <a:solidFill>
                  <a:srgbClr val="F18F38"/>
                </a:solidFill>
                <a:latin typeface="Arial"/>
                <a:cs typeface="Arial"/>
              </a:rPr>
              <a:t>Порядок</a:t>
            </a:r>
            <a:r>
              <a:rPr sz="2000" b="1" spc="-3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18F38"/>
                </a:solidFill>
                <a:latin typeface="Arial"/>
                <a:cs typeface="Arial"/>
              </a:rPr>
              <a:t>оказания</a:t>
            </a:r>
            <a:r>
              <a:rPr sz="2000" b="1" spc="3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18F38"/>
                </a:solidFill>
                <a:latin typeface="Arial"/>
                <a:cs typeface="Arial"/>
              </a:rPr>
              <a:t>первой</a:t>
            </a:r>
            <a:r>
              <a:rPr sz="2000" b="1" spc="-5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18F38"/>
                </a:solidFill>
                <a:latin typeface="Arial"/>
                <a:cs typeface="Arial"/>
              </a:rPr>
              <a:t>помощи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,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утв.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Приказом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Минздрава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03.05.2024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№220н, </a:t>
            </a:r>
            <a:r>
              <a:rPr sz="2000" b="1" dirty="0">
                <a:solidFill>
                  <a:srgbClr val="F18F38"/>
                </a:solidFill>
                <a:latin typeface="Arial"/>
                <a:cs typeface="Arial"/>
              </a:rPr>
              <a:t>не </a:t>
            </a:r>
            <a:r>
              <a:rPr sz="2000" b="1" spc="-55" dirty="0">
                <a:solidFill>
                  <a:srgbClr val="F18F38"/>
                </a:solidFill>
                <a:latin typeface="Arial"/>
                <a:cs typeface="Arial"/>
              </a:rPr>
              <a:t>относится </a:t>
            </a:r>
            <a:r>
              <a:rPr sz="2000" b="1" spc="130" dirty="0">
                <a:solidFill>
                  <a:srgbClr val="F18F38"/>
                </a:solidFill>
                <a:latin typeface="Arial"/>
                <a:cs typeface="Arial"/>
              </a:rPr>
              <a:t>к </a:t>
            </a:r>
            <a:r>
              <a:rPr sz="2000" b="1" spc="40" dirty="0">
                <a:solidFill>
                  <a:srgbClr val="F18F38"/>
                </a:solidFill>
                <a:latin typeface="Arial"/>
                <a:cs typeface="Arial"/>
              </a:rPr>
              <a:t>НПА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,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содержащим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государственные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нормативные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охраны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труда;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18F38"/>
              </a:buClr>
              <a:buFont typeface="Wingdings"/>
              <a:buChar char=""/>
            </a:pPr>
            <a:endParaRPr sz="3150">
              <a:latin typeface="Microsoft Sans Serif"/>
              <a:cs typeface="Microsoft Sans Serif"/>
            </a:endParaRPr>
          </a:p>
          <a:p>
            <a:pPr marL="355600" marR="525145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-65" dirty="0">
                <a:solidFill>
                  <a:srgbClr val="F18F38"/>
                </a:solidFill>
                <a:latin typeface="Arial"/>
                <a:cs typeface="Arial"/>
              </a:rPr>
              <a:t>«Тело» </a:t>
            </a:r>
            <a:r>
              <a:rPr sz="2000" b="1" spc="-40" dirty="0">
                <a:solidFill>
                  <a:srgbClr val="F18F38"/>
                </a:solidFill>
                <a:latin typeface="Arial"/>
                <a:cs typeface="Arial"/>
              </a:rPr>
              <a:t>программы </a:t>
            </a:r>
            <a:r>
              <a:rPr sz="2000" b="1" spc="-30" dirty="0">
                <a:solidFill>
                  <a:srgbClr val="F18F38"/>
                </a:solidFill>
                <a:latin typeface="Arial"/>
                <a:cs typeface="Arial"/>
              </a:rPr>
              <a:t>обучения </a:t>
            </a:r>
            <a:r>
              <a:rPr sz="2000" b="1" spc="125" dirty="0">
                <a:solidFill>
                  <a:srgbClr val="F18F38"/>
                </a:solidFill>
                <a:latin typeface="Arial"/>
                <a:cs typeface="Arial"/>
              </a:rPr>
              <a:t>ПП </a:t>
            </a:r>
            <a:r>
              <a:rPr sz="2000" b="1" dirty="0">
                <a:solidFill>
                  <a:srgbClr val="F18F38"/>
                </a:solidFill>
                <a:latin typeface="Arial"/>
                <a:cs typeface="Arial"/>
              </a:rPr>
              <a:t>не </a:t>
            </a:r>
            <a:r>
              <a:rPr sz="2000" b="1" spc="-45" dirty="0">
                <a:solidFill>
                  <a:srgbClr val="F18F38"/>
                </a:solidFill>
                <a:latin typeface="Arial"/>
                <a:cs typeface="Arial"/>
              </a:rPr>
              <a:t>меняется 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,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так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как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меняется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«Приложение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N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2.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Примерные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перечни 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тем 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теоретических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практических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занятий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формирования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программ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обучения 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оказанию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пострадавшим»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Порядка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2464.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Может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поменяться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лекция.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F18F38"/>
              </a:buClr>
              <a:buFont typeface="Wingdings"/>
              <a:buChar char=""/>
            </a:pPr>
            <a:endParaRPr sz="3200">
              <a:latin typeface="Microsoft Sans Serif"/>
              <a:cs typeface="Microsoft Sans Serif"/>
            </a:endParaRPr>
          </a:p>
          <a:p>
            <a:pPr marL="355600" marR="454659" indent="-343535">
              <a:lnSpc>
                <a:spcPct val="100000"/>
              </a:lnSpc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000" b="1" spc="-50" dirty="0">
                <a:solidFill>
                  <a:srgbClr val="F18F38"/>
                </a:solidFill>
                <a:latin typeface="Arial"/>
                <a:cs typeface="Arial"/>
              </a:rPr>
              <a:t>В</a:t>
            </a:r>
            <a:r>
              <a:rPr sz="2000" b="1" spc="-1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000" b="1" spc="30" dirty="0">
                <a:solidFill>
                  <a:srgbClr val="F18F38"/>
                </a:solidFill>
                <a:latin typeface="Arial"/>
                <a:cs typeface="Arial"/>
              </a:rPr>
              <a:t>Приказе</a:t>
            </a:r>
            <a:r>
              <a:rPr sz="2000" b="1" spc="-2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Минздрава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03.05.2024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b="1" spc="45" dirty="0">
                <a:solidFill>
                  <a:srgbClr val="F18F38"/>
                </a:solidFill>
                <a:latin typeface="Arial"/>
                <a:cs typeface="Arial"/>
              </a:rPr>
              <a:t>№220н</a:t>
            </a:r>
            <a:r>
              <a:rPr sz="2000" b="1" spc="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F18F38"/>
                </a:solidFill>
                <a:latin typeface="Arial"/>
                <a:cs typeface="Arial"/>
              </a:rPr>
              <a:t>требований</a:t>
            </a:r>
            <a:r>
              <a:rPr sz="2000" b="1" spc="-4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 </a:t>
            </a:r>
            <a:r>
              <a:rPr sz="2000" spc="-5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проведении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внепланового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обучения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30" dirty="0">
                <a:solidFill>
                  <a:srgbClr val="F18F38"/>
                </a:solidFill>
                <a:latin typeface="Arial"/>
                <a:cs typeface="Arial"/>
              </a:rPr>
              <a:t>нет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59" y="2433955"/>
            <a:ext cx="7894955" cy="124269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05760" marR="5080" indent="-2893695">
              <a:lnSpc>
                <a:spcPct val="101400"/>
              </a:lnSpc>
              <a:spcBef>
                <a:spcPts val="60"/>
              </a:spcBef>
            </a:pPr>
            <a:r>
              <a:rPr u="none" spc="160" dirty="0">
                <a:solidFill>
                  <a:srgbClr val="F18F38"/>
                </a:solidFill>
              </a:rPr>
              <a:t>Аптечки</a:t>
            </a:r>
            <a:r>
              <a:rPr u="none" spc="55" dirty="0">
                <a:solidFill>
                  <a:srgbClr val="F18F38"/>
                </a:solidFill>
              </a:rPr>
              <a:t> </a:t>
            </a:r>
            <a:r>
              <a:rPr u="none" spc="35" dirty="0">
                <a:solidFill>
                  <a:srgbClr val="F18F38"/>
                </a:solidFill>
              </a:rPr>
              <a:t>для</a:t>
            </a:r>
            <a:r>
              <a:rPr u="none" spc="60" dirty="0">
                <a:solidFill>
                  <a:srgbClr val="F18F38"/>
                </a:solidFill>
              </a:rPr>
              <a:t> </a:t>
            </a:r>
            <a:r>
              <a:rPr u="none" spc="155" dirty="0">
                <a:solidFill>
                  <a:srgbClr val="F18F38"/>
                </a:solidFill>
              </a:rPr>
              <a:t>оказания</a:t>
            </a:r>
            <a:r>
              <a:rPr u="none" dirty="0">
                <a:solidFill>
                  <a:srgbClr val="F18F38"/>
                </a:solidFill>
              </a:rPr>
              <a:t> </a:t>
            </a:r>
            <a:r>
              <a:rPr u="none" spc="70" dirty="0">
                <a:solidFill>
                  <a:srgbClr val="F18F38"/>
                </a:solidFill>
              </a:rPr>
              <a:t>первой </a:t>
            </a:r>
            <a:r>
              <a:rPr u="none" spc="-1085" dirty="0">
                <a:solidFill>
                  <a:srgbClr val="F18F38"/>
                </a:solidFill>
              </a:rPr>
              <a:t> </a:t>
            </a:r>
            <a:r>
              <a:rPr u="none" spc="90" dirty="0">
                <a:solidFill>
                  <a:srgbClr val="F18F38"/>
                </a:solidFill>
              </a:rPr>
              <a:t>помощи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90586"/>
            <a:ext cx="8634730" cy="5467985"/>
            <a:chOff x="0" y="1390586"/>
            <a:chExt cx="8634730" cy="5467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24" y="6143625"/>
              <a:ext cx="8129651" cy="709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4" y="1390586"/>
              <a:ext cx="8129651" cy="4995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649" y="1485900"/>
              <a:ext cx="7886700" cy="4752975"/>
            </a:xfrm>
            <a:custGeom>
              <a:avLst/>
              <a:gdLst/>
              <a:ahLst/>
              <a:cxnLst/>
              <a:rect l="l" t="t" r="r" b="b"/>
              <a:pathLst>
                <a:path w="7886700" h="4752975">
                  <a:moveTo>
                    <a:pt x="788670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7886700" y="4752975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81300" y="742823"/>
            <a:ext cx="3733800" cy="5848451"/>
            <a:chOff x="2781300" y="742823"/>
            <a:chExt cx="3733800" cy="5848451"/>
          </a:xfrm>
        </p:grpSpPr>
        <p:sp>
          <p:nvSpPr>
            <p:cNvPr id="8" name="object 8"/>
            <p:cNvSpPr/>
            <p:nvPr/>
          </p:nvSpPr>
          <p:spPr>
            <a:xfrm>
              <a:off x="5934075" y="6581749"/>
              <a:ext cx="581025" cy="9525"/>
            </a:xfrm>
            <a:custGeom>
              <a:avLst/>
              <a:gdLst/>
              <a:ahLst/>
              <a:cxnLst/>
              <a:rect l="l" t="t" r="r" b="b"/>
              <a:pathLst>
                <a:path w="581025" h="9525">
                  <a:moveTo>
                    <a:pt x="58102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81025" y="9524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18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2475" y="2581211"/>
              <a:ext cx="1824101" cy="9191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1300" y="2581211"/>
              <a:ext cx="1843151" cy="9096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742823"/>
              <a:ext cx="2938526" cy="18812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8525" y="1038098"/>
              <a:ext cx="2957576" cy="1900301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48454" y="1761553"/>
            <a:ext cx="15544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none" spc="60" dirty="0"/>
              <a:t>А</a:t>
            </a:r>
            <a:r>
              <a:rPr sz="2400" u="none" spc="120" dirty="0"/>
              <a:t>П</a:t>
            </a:r>
            <a:r>
              <a:rPr sz="2400" u="none" spc="130" dirty="0"/>
              <a:t>Т</a:t>
            </a:r>
            <a:r>
              <a:rPr sz="2400" u="none" spc="-110" dirty="0"/>
              <a:t>Е</a:t>
            </a:r>
            <a:r>
              <a:rPr sz="2400" u="none" spc="130" dirty="0"/>
              <a:t>ЧКА</a:t>
            </a:r>
            <a:endParaRPr sz="2400"/>
          </a:p>
        </p:txBody>
      </p:sp>
      <p:grpSp>
        <p:nvGrpSpPr>
          <p:cNvPr id="15" name="object 15"/>
          <p:cNvGrpSpPr/>
          <p:nvPr/>
        </p:nvGrpSpPr>
        <p:grpSpPr>
          <a:xfrm>
            <a:off x="1333500" y="3448050"/>
            <a:ext cx="3281679" cy="2195830"/>
            <a:chOff x="1333500" y="3448050"/>
            <a:chExt cx="3281679" cy="219583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3500" y="3448050"/>
              <a:ext cx="2948051" cy="18812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57350" y="3743261"/>
              <a:ext cx="2957576" cy="190030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924050" y="4282503"/>
            <a:ext cx="2430780" cy="7632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614045" marR="5080" indent="-601980">
              <a:lnSpc>
                <a:spcPct val="101600"/>
              </a:lnSpc>
              <a:spcBef>
                <a:spcPts val="55"/>
              </a:spcBef>
            </a:pPr>
            <a:r>
              <a:rPr sz="2400" b="1" spc="15" dirty="0">
                <a:solidFill>
                  <a:srgbClr val="1F3E58"/>
                </a:solidFill>
                <a:latin typeface="Arial"/>
                <a:cs typeface="Arial"/>
              </a:rPr>
              <a:t>Аптечка</a:t>
            </a:r>
            <a:r>
              <a:rPr sz="2400" b="1" spc="-7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1F3E58"/>
                </a:solidFill>
                <a:latin typeface="Arial"/>
                <a:cs typeface="Arial"/>
              </a:rPr>
              <a:t>первой </a:t>
            </a:r>
            <a:r>
              <a:rPr sz="2400" b="1" spc="-6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1F3E58"/>
                </a:solidFill>
                <a:latin typeface="Arial"/>
                <a:cs typeface="Arial"/>
              </a:rPr>
              <a:t>помощи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886325" y="3457575"/>
            <a:ext cx="3272154" cy="2195830"/>
            <a:chOff x="4886325" y="3457575"/>
            <a:chExt cx="3272154" cy="219583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86325" y="3457575"/>
              <a:ext cx="2948051" cy="18812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0650" y="3752786"/>
              <a:ext cx="2957576" cy="190030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75604" y="4106227"/>
            <a:ext cx="2430145" cy="11449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ctr">
              <a:lnSpc>
                <a:spcPct val="103000"/>
              </a:lnSpc>
              <a:spcBef>
                <a:spcPts val="15"/>
              </a:spcBef>
            </a:pPr>
            <a:r>
              <a:rPr sz="2400" b="1" spc="15" dirty="0">
                <a:solidFill>
                  <a:srgbClr val="1F3E58"/>
                </a:solidFill>
                <a:latin typeface="Arial"/>
                <a:cs typeface="Arial"/>
              </a:rPr>
              <a:t>Аптечка</a:t>
            </a:r>
            <a:r>
              <a:rPr sz="2400" b="1" spc="-8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1F3E58"/>
                </a:solidFill>
                <a:latin typeface="Arial"/>
                <a:cs typeface="Arial"/>
              </a:rPr>
              <a:t>первой </a:t>
            </a:r>
            <a:r>
              <a:rPr sz="2400" b="1" spc="-6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1F3E58"/>
                </a:solidFill>
                <a:latin typeface="Arial"/>
                <a:cs typeface="Arial"/>
              </a:rPr>
              <a:t>медицинской </a:t>
            </a:r>
            <a:r>
              <a:rPr sz="2400" b="1" spc="-2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1F3E58"/>
                </a:solidFill>
                <a:latin typeface="Arial"/>
                <a:cs typeface="Arial"/>
              </a:rPr>
              <a:t>помощи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827" y="1982088"/>
            <a:ext cx="6714490" cy="18529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318260">
              <a:lnSpc>
                <a:spcPct val="101400"/>
              </a:lnSpc>
              <a:spcBef>
                <a:spcPts val="60"/>
              </a:spcBef>
            </a:pPr>
            <a:r>
              <a:rPr u="none" spc="65" dirty="0">
                <a:solidFill>
                  <a:srgbClr val="F18F38"/>
                </a:solidFill>
              </a:rPr>
              <a:t>Новые </a:t>
            </a:r>
            <a:r>
              <a:rPr u="none" spc="75" dirty="0">
                <a:solidFill>
                  <a:srgbClr val="F18F38"/>
                </a:solidFill>
              </a:rPr>
              <a:t>правила </a:t>
            </a:r>
            <a:r>
              <a:rPr u="none" spc="80" dirty="0">
                <a:solidFill>
                  <a:srgbClr val="F18F38"/>
                </a:solidFill>
              </a:rPr>
              <a:t> </a:t>
            </a:r>
            <a:r>
              <a:rPr u="none" spc="155" dirty="0">
                <a:solidFill>
                  <a:srgbClr val="F18F38"/>
                </a:solidFill>
              </a:rPr>
              <a:t>оказания</a:t>
            </a:r>
            <a:r>
              <a:rPr u="none" spc="60" dirty="0">
                <a:solidFill>
                  <a:srgbClr val="F18F38"/>
                </a:solidFill>
              </a:rPr>
              <a:t> </a:t>
            </a:r>
            <a:r>
              <a:rPr u="none" spc="70" dirty="0">
                <a:solidFill>
                  <a:srgbClr val="F18F38"/>
                </a:solidFill>
              </a:rPr>
              <a:t>первой</a:t>
            </a:r>
            <a:r>
              <a:rPr u="none" spc="45" dirty="0">
                <a:solidFill>
                  <a:srgbClr val="F18F38"/>
                </a:solidFill>
              </a:rPr>
              <a:t> </a:t>
            </a:r>
            <a:r>
              <a:rPr u="none" spc="90" dirty="0">
                <a:solidFill>
                  <a:srgbClr val="F18F38"/>
                </a:solidFill>
              </a:rPr>
              <a:t>помощи</a:t>
            </a:r>
          </a:p>
          <a:p>
            <a:pPr marL="1444625">
              <a:lnSpc>
                <a:spcPct val="100000"/>
              </a:lnSpc>
              <a:spcBef>
                <a:spcPts val="65"/>
              </a:spcBef>
            </a:pPr>
            <a:r>
              <a:rPr u="none" spc="65" dirty="0">
                <a:solidFill>
                  <a:srgbClr val="F18F38"/>
                </a:solidFill>
              </a:rPr>
              <a:t>пострадавшим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90586"/>
            <a:ext cx="8634730" cy="5467985"/>
            <a:chOff x="0" y="1390586"/>
            <a:chExt cx="8634730" cy="5467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24" y="6143625"/>
              <a:ext cx="8129651" cy="709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4" y="1390586"/>
              <a:ext cx="8129651" cy="4995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650" y="1485899"/>
              <a:ext cx="7886700" cy="4752975"/>
            </a:xfrm>
            <a:custGeom>
              <a:avLst/>
              <a:gdLst/>
              <a:ahLst/>
              <a:cxnLst/>
              <a:rect l="l" t="t" r="r" b="b"/>
              <a:pathLst>
                <a:path w="7886700" h="4752975">
                  <a:moveTo>
                    <a:pt x="7886700" y="4691062"/>
                  </a:moveTo>
                  <a:lnTo>
                    <a:pt x="0" y="4691062"/>
                  </a:lnTo>
                  <a:lnTo>
                    <a:pt x="0" y="4752975"/>
                  </a:lnTo>
                  <a:lnTo>
                    <a:pt x="7886700" y="4752975"/>
                  </a:lnTo>
                  <a:lnTo>
                    <a:pt x="7886700" y="4691062"/>
                  </a:lnTo>
                  <a:close/>
                </a:path>
                <a:path w="7886700" h="4752975">
                  <a:moveTo>
                    <a:pt x="7886700" y="0"/>
                  </a:moveTo>
                  <a:lnTo>
                    <a:pt x="0" y="0"/>
                  </a:lnTo>
                  <a:lnTo>
                    <a:pt x="0" y="2386012"/>
                  </a:lnTo>
                  <a:lnTo>
                    <a:pt x="7886700" y="2386012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03212" y="3865562"/>
            <a:ext cx="8585200" cy="2726055"/>
            <a:chOff x="303212" y="3865562"/>
            <a:chExt cx="8585200" cy="2726055"/>
          </a:xfrm>
        </p:grpSpPr>
        <p:sp>
          <p:nvSpPr>
            <p:cNvPr id="8" name="object 8"/>
            <p:cNvSpPr/>
            <p:nvPr/>
          </p:nvSpPr>
          <p:spPr>
            <a:xfrm>
              <a:off x="5934075" y="6581749"/>
              <a:ext cx="581025" cy="9525"/>
            </a:xfrm>
            <a:custGeom>
              <a:avLst/>
              <a:gdLst/>
              <a:ahLst/>
              <a:cxnLst/>
              <a:rect l="l" t="t" r="r" b="b"/>
              <a:pathLst>
                <a:path w="581025" h="9525">
                  <a:moveTo>
                    <a:pt x="58102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81025" y="9524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18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7450" y="6457950"/>
              <a:ext cx="142875" cy="1333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9562" y="3871912"/>
              <a:ext cx="8572500" cy="904875"/>
            </a:xfrm>
            <a:custGeom>
              <a:avLst/>
              <a:gdLst/>
              <a:ahLst/>
              <a:cxnLst/>
              <a:rect l="l" t="t" r="r" b="b"/>
              <a:pathLst>
                <a:path w="8572500" h="904875">
                  <a:moveTo>
                    <a:pt x="0" y="904875"/>
                  </a:moveTo>
                  <a:lnTo>
                    <a:pt x="8572500" y="904875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904875"/>
                  </a:lnTo>
                  <a:close/>
                </a:path>
              </a:pathLst>
            </a:custGeom>
            <a:solidFill>
              <a:srgbClr val="F5A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562" y="3871912"/>
              <a:ext cx="8572500" cy="2181225"/>
            </a:xfrm>
            <a:custGeom>
              <a:avLst/>
              <a:gdLst/>
              <a:ahLst/>
              <a:cxnLst/>
              <a:rect l="l" t="t" r="r" b="b"/>
              <a:pathLst>
                <a:path w="8572500" h="2181225">
                  <a:moveTo>
                    <a:pt x="0" y="2181225"/>
                  </a:moveTo>
                  <a:lnTo>
                    <a:pt x="8572500" y="2181225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218122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9562" y="4776787"/>
              <a:ext cx="8572500" cy="1400175"/>
            </a:xfrm>
            <a:custGeom>
              <a:avLst/>
              <a:gdLst/>
              <a:ahLst/>
              <a:cxnLst/>
              <a:rect l="l" t="t" r="r" b="b"/>
              <a:pathLst>
                <a:path w="8572500" h="1400175">
                  <a:moveTo>
                    <a:pt x="8572500" y="0"/>
                  </a:moveTo>
                  <a:lnTo>
                    <a:pt x="0" y="0"/>
                  </a:lnTo>
                  <a:lnTo>
                    <a:pt x="0" y="1400175"/>
                  </a:lnTo>
                  <a:lnTo>
                    <a:pt x="8572500" y="1400175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9562" y="4776787"/>
              <a:ext cx="8572500" cy="1400175"/>
            </a:xfrm>
            <a:custGeom>
              <a:avLst/>
              <a:gdLst/>
              <a:ahLst/>
              <a:cxnLst/>
              <a:rect l="l" t="t" r="r" b="b"/>
              <a:pathLst>
                <a:path w="8572500" h="1400175">
                  <a:moveTo>
                    <a:pt x="0" y="1400175"/>
                  </a:moveTo>
                  <a:lnTo>
                    <a:pt x="8572500" y="1400175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1400175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3252" y="4196079"/>
            <a:ext cx="7944484" cy="18827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750" b="1" spc="30" dirty="0">
                <a:solidFill>
                  <a:srgbClr val="1F3E58"/>
                </a:solidFill>
                <a:latin typeface="Arial"/>
                <a:cs typeface="Arial"/>
              </a:rPr>
              <a:t>После</a:t>
            </a:r>
            <a:r>
              <a:rPr sz="2750" b="1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100" dirty="0">
                <a:solidFill>
                  <a:srgbClr val="1F3E58"/>
                </a:solidFill>
                <a:latin typeface="Arial"/>
                <a:cs typeface="Arial"/>
              </a:rPr>
              <a:t>01.09.2024</a:t>
            </a:r>
            <a:endParaRPr sz="2750">
              <a:latin typeface="Arial"/>
              <a:cs typeface="Arial"/>
            </a:endParaRPr>
          </a:p>
          <a:p>
            <a:pPr marL="12700" marR="5080" algn="ctr">
              <a:lnSpc>
                <a:spcPct val="102200"/>
              </a:lnSpc>
              <a:spcBef>
                <a:spcPts val="1475"/>
              </a:spcBef>
            </a:pPr>
            <a:r>
              <a:rPr sz="2000" b="1" spc="45" dirty="0">
                <a:solidFill>
                  <a:srgbClr val="1F3E58"/>
                </a:solidFill>
                <a:latin typeface="Arial"/>
                <a:cs typeface="Arial"/>
              </a:rPr>
              <a:t>Приказ</a:t>
            </a:r>
            <a:r>
              <a:rPr sz="2000" b="1" spc="-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3E58"/>
                </a:solidFill>
                <a:latin typeface="Arial"/>
                <a:cs typeface="Arial"/>
              </a:rPr>
              <a:t>Минздрава</a:t>
            </a:r>
            <a:r>
              <a:rPr sz="2000" b="1" spc="-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1F3E58"/>
                </a:solidFill>
                <a:latin typeface="Arial"/>
                <a:cs typeface="Arial"/>
              </a:rPr>
              <a:t>РФ</a:t>
            </a:r>
            <a:r>
              <a:rPr sz="2000" b="1" spc="-10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от</a:t>
            </a:r>
            <a:r>
              <a:rPr sz="2000" b="1" spc="-2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1F3E58"/>
                </a:solidFill>
                <a:latin typeface="Arial"/>
                <a:cs typeface="Arial"/>
              </a:rPr>
              <a:t>24.05.2024</a:t>
            </a:r>
            <a:r>
              <a:rPr sz="2000" b="1" spc="-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F3E58"/>
                </a:solidFill>
                <a:latin typeface="Arial"/>
                <a:cs typeface="Arial"/>
              </a:rPr>
              <a:t>№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65" dirty="0">
                <a:solidFill>
                  <a:srgbClr val="1F3E58"/>
                </a:solidFill>
                <a:latin typeface="Arial"/>
                <a:cs typeface="Arial"/>
              </a:rPr>
              <a:t>261н</a:t>
            </a:r>
            <a:r>
              <a:rPr sz="2000" b="1" spc="-6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«Об</a:t>
            </a:r>
            <a:r>
              <a:rPr sz="2000" b="1" spc="-11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F3E58"/>
                </a:solidFill>
                <a:latin typeface="Arial"/>
                <a:cs typeface="Arial"/>
              </a:rPr>
              <a:t>утверждении </a:t>
            </a:r>
            <a:r>
              <a:rPr sz="2000" b="1" spc="-5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требований </a:t>
            </a:r>
            <a:r>
              <a:rPr sz="2000" b="1" spc="130" dirty="0">
                <a:solidFill>
                  <a:srgbClr val="1F3E58"/>
                </a:solidFill>
                <a:latin typeface="Arial"/>
                <a:cs typeface="Arial"/>
              </a:rPr>
              <a:t>к </a:t>
            </a:r>
            <a:r>
              <a:rPr sz="2000" b="1" spc="-5" dirty="0">
                <a:solidFill>
                  <a:srgbClr val="1F3E58"/>
                </a:solidFill>
                <a:latin typeface="Arial"/>
                <a:cs typeface="Arial"/>
              </a:rPr>
              <a:t>комплектации </a:t>
            </a:r>
            <a:r>
              <a:rPr sz="2000" b="1" spc="10" dirty="0">
                <a:solidFill>
                  <a:srgbClr val="1F3E58"/>
                </a:solidFill>
                <a:latin typeface="Arial"/>
                <a:cs typeface="Arial"/>
              </a:rPr>
              <a:t>аптечки </a:t>
            </a:r>
            <a:r>
              <a:rPr sz="2000" b="1" spc="-35" dirty="0">
                <a:solidFill>
                  <a:srgbClr val="1F3E58"/>
                </a:solidFill>
                <a:latin typeface="Arial"/>
                <a:cs typeface="Arial"/>
              </a:rPr>
              <a:t>для </a:t>
            </a:r>
            <a:r>
              <a:rPr sz="2000" b="1" spc="10" dirty="0">
                <a:solidFill>
                  <a:srgbClr val="1F3E58"/>
                </a:solidFill>
                <a:latin typeface="Arial"/>
                <a:cs typeface="Arial"/>
              </a:rPr>
              <a:t>оказания 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первой 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помощи</a:t>
            </a:r>
            <a:r>
              <a:rPr sz="2000" b="1" spc="-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1F3E58"/>
                </a:solidFill>
                <a:latin typeface="Arial"/>
                <a:cs typeface="Arial"/>
              </a:rPr>
              <a:t>с</a:t>
            </a:r>
            <a:r>
              <a:rPr sz="2000" b="1" spc="-3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3E58"/>
                </a:solidFill>
                <a:latin typeface="Arial"/>
                <a:cs typeface="Arial"/>
              </a:rPr>
              <a:t>применением</a:t>
            </a:r>
            <a:r>
              <a:rPr sz="2000" b="1" spc="1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медицинских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F3E58"/>
                </a:solidFill>
                <a:latin typeface="Arial"/>
                <a:cs typeface="Arial"/>
              </a:rPr>
              <a:t>изделий</a:t>
            </a:r>
            <a:r>
              <a:rPr sz="2000" b="1" spc="-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80" dirty="0">
                <a:solidFill>
                  <a:srgbClr val="1F3E58"/>
                </a:solidFill>
                <a:latin typeface="Arial"/>
                <a:cs typeface="Arial"/>
              </a:rPr>
              <a:t>в</a:t>
            </a:r>
            <a:r>
              <a:rPr sz="2000" b="1" spc="-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1F3E58"/>
                </a:solidFill>
                <a:latin typeface="Arial"/>
                <a:cs typeface="Arial"/>
              </a:rPr>
              <a:t>организациях, </a:t>
            </a:r>
            <a:r>
              <a:rPr sz="2000" b="1" spc="-5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1F3E58"/>
                </a:solidFill>
                <a:latin typeface="Arial"/>
                <a:cs typeface="Arial"/>
              </a:rPr>
              <a:t>осуществляющих 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образовательную</a:t>
            </a:r>
            <a:r>
              <a:rPr sz="2000" b="1" spc="-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65" dirty="0">
                <a:solidFill>
                  <a:srgbClr val="1F3E58"/>
                </a:solidFill>
                <a:latin typeface="Arial"/>
                <a:cs typeface="Arial"/>
              </a:rPr>
              <a:t>деятельность»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3212" y="931925"/>
            <a:ext cx="8585835" cy="2946400"/>
            <a:chOff x="303212" y="931925"/>
            <a:chExt cx="8585835" cy="2946400"/>
          </a:xfrm>
        </p:grpSpPr>
        <p:sp>
          <p:nvSpPr>
            <p:cNvPr id="16" name="object 16"/>
            <p:cNvSpPr/>
            <p:nvPr/>
          </p:nvSpPr>
          <p:spPr>
            <a:xfrm>
              <a:off x="309562" y="938275"/>
              <a:ext cx="8573135" cy="2933700"/>
            </a:xfrm>
            <a:custGeom>
              <a:avLst/>
              <a:gdLst/>
              <a:ahLst/>
              <a:cxnLst/>
              <a:rect l="l" t="t" r="r" b="b"/>
              <a:pathLst>
                <a:path w="8573135" h="2933700">
                  <a:moveTo>
                    <a:pt x="8572563" y="0"/>
                  </a:moveTo>
                  <a:lnTo>
                    <a:pt x="0" y="0"/>
                  </a:lnTo>
                  <a:lnTo>
                    <a:pt x="0" y="1906143"/>
                  </a:lnTo>
                  <a:lnTo>
                    <a:pt x="3919537" y="1906143"/>
                  </a:lnTo>
                  <a:lnTo>
                    <a:pt x="3919537" y="2200275"/>
                  </a:lnTo>
                  <a:lnTo>
                    <a:pt x="3552888" y="2200275"/>
                  </a:lnTo>
                  <a:lnTo>
                    <a:pt x="4286313" y="2933700"/>
                  </a:lnTo>
                  <a:lnTo>
                    <a:pt x="5019738" y="2200275"/>
                  </a:lnTo>
                  <a:lnTo>
                    <a:pt x="4652962" y="2200275"/>
                  </a:lnTo>
                  <a:lnTo>
                    <a:pt x="4652962" y="1906143"/>
                  </a:lnTo>
                  <a:lnTo>
                    <a:pt x="8572563" y="1906143"/>
                  </a:lnTo>
                  <a:lnTo>
                    <a:pt x="857256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562" y="938275"/>
              <a:ext cx="8573135" cy="2933700"/>
            </a:xfrm>
            <a:custGeom>
              <a:avLst/>
              <a:gdLst/>
              <a:ahLst/>
              <a:cxnLst/>
              <a:rect l="l" t="t" r="r" b="b"/>
              <a:pathLst>
                <a:path w="8573135" h="2933700">
                  <a:moveTo>
                    <a:pt x="8572563" y="1906143"/>
                  </a:moveTo>
                  <a:lnTo>
                    <a:pt x="4652962" y="1906143"/>
                  </a:lnTo>
                  <a:lnTo>
                    <a:pt x="4652962" y="2200275"/>
                  </a:lnTo>
                  <a:lnTo>
                    <a:pt x="5019738" y="2200275"/>
                  </a:lnTo>
                  <a:lnTo>
                    <a:pt x="4286313" y="2933700"/>
                  </a:lnTo>
                  <a:lnTo>
                    <a:pt x="3552888" y="2200275"/>
                  </a:lnTo>
                  <a:lnTo>
                    <a:pt x="3919537" y="2200275"/>
                  </a:lnTo>
                  <a:lnTo>
                    <a:pt x="3919537" y="1906143"/>
                  </a:lnTo>
                  <a:lnTo>
                    <a:pt x="0" y="1906143"/>
                  </a:lnTo>
                  <a:lnTo>
                    <a:pt x="0" y="0"/>
                  </a:lnTo>
                  <a:lnTo>
                    <a:pt x="8572563" y="0"/>
                  </a:lnTo>
                  <a:lnTo>
                    <a:pt x="8572563" y="190614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562" y="1909825"/>
              <a:ext cx="8572500" cy="1000125"/>
            </a:xfrm>
            <a:custGeom>
              <a:avLst/>
              <a:gdLst/>
              <a:ahLst/>
              <a:cxnLst/>
              <a:rect l="l" t="t" r="r" b="b"/>
              <a:pathLst>
                <a:path w="8572500" h="1000125">
                  <a:moveTo>
                    <a:pt x="8572500" y="0"/>
                  </a:moveTo>
                  <a:lnTo>
                    <a:pt x="0" y="0"/>
                  </a:lnTo>
                  <a:lnTo>
                    <a:pt x="0" y="1000125"/>
                  </a:lnTo>
                  <a:lnTo>
                    <a:pt x="8572500" y="1000125"/>
                  </a:lnTo>
                  <a:lnTo>
                    <a:pt x="8572500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9562" y="1909825"/>
              <a:ext cx="8572500" cy="1000125"/>
            </a:xfrm>
            <a:custGeom>
              <a:avLst/>
              <a:gdLst/>
              <a:ahLst/>
              <a:cxnLst/>
              <a:rect l="l" t="t" r="r" b="b"/>
              <a:pathLst>
                <a:path w="8572500" h="1000125">
                  <a:moveTo>
                    <a:pt x="0" y="1000125"/>
                  </a:moveTo>
                  <a:lnTo>
                    <a:pt x="8572500" y="1000125"/>
                  </a:lnTo>
                  <a:lnTo>
                    <a:pt x="8572500" y="0"/>
                  </a:lnTo>
                  <a:lnTo>
                    <a:pt x="0" y="0"/>
                  </a:lnTo>
                  <a:lnTo>
                    <a:pt x="0" y="1000125"/>
                  </a:lnTo>
                  <a:close/>
                </a:path>
              </a:pathLst>
            </a:custGeom>
            <a:ln w="1270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92137" y="1184274"/>
            <a:ext cx="8004175" cy="1673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750" b="1" spc="200" dirty="0">
                <a:solidFill>
                  <a:srgbClr val="1F3E58"/>
                </a:solidFill>
                <a:latin typeface="Arial"/>
                <a:cs typeface="Arial"/>
              </a:rPr>
              <a:t>До</a:t>
            </a:r>
            <a:r>
              <a:rPr sz="2750" b="1" spc="-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100" dirty="0">
                <a:solidFill>
                  <a:srgbClr val="1F3E58"/>
                </a:solidFill>
                <a:latin typeface="Arial"/>
                <a:cs typeface="Arial"/>
              </a:rPr>
              <a:t>01.09.2024</a:t>
            </a:r>
            <a:endParaRPr sz="2750">
              <a:latin typeface="Arial"/>
              <a:cs typeface="Arial"/>
            </a:endParaRPr>
          </a:p>
          <a:p>
            <a:pPr marL="12700" marR="5080" algn="ctr">
              <a:lnSpc>
                <a:spcPct val="103299"/>
              </a:lnSpc>
              <a:spcBef>
                <a:spcPts val="2195"/>
              </a:spcBef>
            </a:pPr>
            <a:r>
              <a:rPr sz="2000" b="1" spc="60" dirty="0">
                <a:solidFill>
                  <a:srgbClr val="1F3E58"/>
                </a:solidFill>
                <a:latin typeface="Arial"/>
                <a:cs typeface="Arial"/>
              </a:rPr>
              <a:t>П</a:t>
            </a:r>
            <a:r>
              <a:rPr sz="2000" b="1" spc="45" dirty="0">
                <a:solidFill>
                  <a:srgbClr val="1F3E58"/>
                </a:solidFill>
                <a:latin typeface="Arial"/>
                <a:cs typeface="Arial"/>
              </a:rPr>
              <a:t>р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r>
              <a:rPr sz="2000" b="1" spc="120" dirty="0">
                <a:solidFill>
                  <a:srgbClr val="1F3E58"/>
                </a:solidFill>
                <a:latin typeface="Arial"/>
                <a:cs typeface="Arial"/>
              </a:rPr>
              <a:t>к</a:t>
            </a:r>
            <a:r>
              <a:rPr sz="2000" b="1" spc="10" dirty="0">
                <a:solidFill>
                  <a:srgbClr val="1F3E58"/>
                </a:solidFill>
                <a:latin typeface="Arial"/>
                <a:cs typeface="Arial"/>
              </a:rPr>
              <a:t>а</a:t>
            </a:r>
            <a:r>
              <a:rPr sz="2000" b="1" spc="55" dirty="0">
                <a:solidFill>
                  <a:srgbClr val="1F3E58"/>
                </a:solidFill>
                <a:latin typeface="Arial"/>
                <a:cs typeface="Arial"/>
              </a:rPr>
              <a:t>з</a:t>
            </a:r>
            <a:r>
              <a:rPr sz="2000" b="1" spc="-3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1F3E58"/>
                </a:solidFill>
                <a:latin typeface="Arial"/>
                <a:cs typeface="Arial"/>
              </a:rPr>
              <a:t>М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r>
              <a:rPr sz="2000" b="1" spc="-15" dirty="0">
                <a:solidFill>
                  <a:srgbClr val="1F3E58"/>
                </a:solidFill>
                <a:latin typeface="Arial"/>
                <a:cs typeface="Arial"/>
              </a:rPr>
              <a:t>н</a:t>
            </a:r>
            <a:r>
              <a:rPr sz="2000" b="1" spc="15" dirty="0">
                <a:solidFill>
                  <a:srgbClr val="1F3E58"/>
                </a:solidFill>
                <a:latin typeface="Arial"/>
                <a:cs typeface="Arial"/>
              </a:rPr>
              <a:t>з</a:t>
            </a:r>
            <a:r>
              <a:rPr sz="2000" b="1" spc="35" dirty="0">
                <a:solidFill>
                  <a:srgbClr val="1F3E58"/>
                </a:solidFill>
                <a:latin typeface="Arial"/>
                <a:cs typeface="Arial"/>
              </a:rPr>
              <a:t>д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р</a:t>
            </a:r>
            <a:r>
              <a:rPr sz="2000" b="1" spc="10" dirty="0">
                <a:solidFill>
                  <a:srgbClr val="1F3E58"/>
                </a:solidFill>
                <a:latin typeface="Arial"/>
                <a:cs typeface="Arial"/>
              </a:rPr>
              <a:t>а</a:t>
            </a:r>
            <a:r>
              <a:rPr sz="2000" b="1" spc="-110" dirty="0">
                <a:solidFill>
                  <a:srgbClr val="1F3E58"/>
                </a:solidFill>
                <a:latin typeface="Arial"/>
                <a:cs typeface="Arial"/>
              </a:rPr>
              <a:t>в</a:t>
            </a:r>
            <a:r>
              <a:rPr sz="2000" b="1" spc="25" dirty="0">
                <a:solidFill>
                  <a:srgbClr val="1F3E58"/>
                </a:solidFill>
                <a:latin typeface="Arial"/>
                <a:cs typeface="Arial"/>
              </a:rPr>
              <a:t>а</a:t>
            </a:r>
            <a:r>
              <a:rPr sz="2000" b="1" spc="-4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10" dirty="0">
                <a:solidFill>
                  <a:srgbClr val="1F3E58"/>
                </a:solidFill>
                <a:latin typeface="Arial"/>
                <a:cs typeface="Arial"/>
              </a:rPr>
              <a:t>Р</a:t>
            </a:r>
            <a:r>
              <a:rPr sz="2000" b="1" spc="85" dirty="0">
                <a:solidFill>
                  <a:srgbClr val="1F3E58"/>
                </a:solidFill>
                <a:latin typeface="Arial"/>
                <a:cs typeface="Arial"/>
              </a:rPr>
              <a:t>Ф</a:t>
            </a:r>
            <a:r>
              <a:rPr sz="2000" b="1" spc="-10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от</a:t>
            </a:r>
            <a:r>
              <a:rPr sz="2000" b="1" spc="-1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1F3E58"/>
                </a:solidFill>
                <a:latin typeface="Arial"/>
                <a:cs typeface="Arial"/>
              </a:rPr>
              <a:t>15</a:t>
            </a:r>
            <a:r>
              <a:rPr sz="2000" b="1" spc="-35" dirty="0">
                <a:solidFill>
                  <a:srgbClr val="1F3E58"/>
                </a:solidFill>
                <a:latin typeface="Arial"/>
                <a:cs typeface="Arial"/>
              </a:rPr>
              <a:t>.</a:t>
            </a:r>
            <a:r>
              <a:rPr sz="2000" b="1" spc="80" dirty="0">
                <a:solidFill>
                  <a:srgbClr val="1F3E58"/>
                </a:solidFill>
                <a:latin typeface="Arial"/>
                <a:cs typeface="Arial"/>
              </a:rPr>
              <a:t>12</a:t>
            </a:r>
            <a:r>
              <a:rPr sz="2000" b="1" spc="-110" dirty="0">
                <a:solidFill>
                  <a:srgbClr val="1F3E58"/>
                </a:solidFill>
                <a:latin typeface="Arial"/>
                <a:cs typeface="Arial"/>
              </a:rPr>
              <a:t>.</a:t>
            </a:r>
            <a:r>
              <a:rPr sz="2000" b="1" spc="80" dirty="0">
                <a:solidFill>
                  <a:srgbClr val="1F3E58"/>
                </a:solidFill>
                <a:latin typeface="Arial"/>
                <a:cs typeface="Arial"/>
              </a:rPr>
              <a:t>202</a:t>
            </a:r>
            <a:r>
              <a:rPr sz="2000" b="1" spc="100" dirty="0">
                <a:solidFill>
                  <a:srgbClr val="1F3E58"/>
                </a:solidFill>
                <a:latin typeface="Arial"/>
                <a:cs typeface="Arial"/>
              </a:rPr>
              <a:t>0</a:t>
            </a:r>
            <a:r>
              <a:rPr sz="2000" b="1" spc="2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1F3E58"/>
                </a:solidFill>
                <a:latin typeface="Arial"/>
                <a:cs typeface="Arial"/>
              </a:rPr>
              <a:t>N</a:t>
            </a:r>
            <a:r>
              <a:rPr sz="2000" b="1" spc="-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80" dirty="0">
                <a:solidFill>
                  <a:srgbClr val="1F3E58"/>
                </a:solidFill>
                <a:latin typeface="Arial"/>
                <a:cs typeface="Arial"/>
              </a:rPr>
              <a:t>133</a:t>
            </a:r>
            <a:r>
              <a:rPr sz="2000" b="1" spc="95" dirty="0">
                <a:solidFill>
                  <a:srgbClr val="1F3E58"/>
                </a:solidFill>
                <a:latin typeface="Arial"/>
                <a:cs typeface="Arial"/>
              </a:rPr>
              <a:t>1</a:t>
            </a:r>
            <a:r>
              <a:rPr sz="2000" b="1" spc="20" dirty="0">
                <a:solidFill>
                  <a:srgbClr val="1F3E58"/>
                </a:solidFill>
                <a:latin typeface="Arial"/>
                <a:cs typeface="Arial"/>
              </a:rPr>
              <a:t>н</a:t>
            </a:r>
            <a:r>
              <a:rPr sz="2000" b="1" spc="-6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1F3E58"/>
                </a:solidFill>
                <a:latin typeface="Arial"/>
                <a:cs typeface="Arial"/>
              </a:rPr>
              <a:t>«</a:t>
            </a:r>
            <a:r>
              <a:rPr sz="2000" b="1" spc="20" dirty="0">
                <a:solidFill>
                  <a:srgbClr val="1F3E58"/>
                </a:solidFill>
                <a:latin typeface="Arial"/>
                <a:cs typeface="Arial"/>
              </a:rPr>
              <a:t>О</a:t>
            </a:r>
            <a:r>
              <a:rPr sz="2000" b="1" spc="-40" dirty="0">
                <a:solidFill>
                  <a:srgbClr val="1F3E58"/>
                </a:solidFill>
                <a:latin typeface="Arial"/>
                <a:cs typeface="Arial"/>
              </a:rPr>
              <a:t>б</a:t>
            </a:r>
            <a:r>
              <a:rPr sz="2000" b="1" spc="-10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1F3E58"/>
                </a:solidFill>
                <a:latin typeface="Arial"/>
                <a:cs typeface="Arial"/>
              </a:rPr>
              <a:t>у</a:t>
            </a:r>
            <a:r>
              <a:rPr sz="2000" b="1" spc="-85" dirty="0">
                <a:solidFill>
                  <a:srgbClr val="1F3E58"/>
                </a:solidFill>
                <a:latin typeface="Arial"/>
                <a:cs typeface="Arial"/>
              </a:rPr>
              <a:t>т</a:t>
            </a:r>
            <a:r>
              <a:rPr sz="2000" b="1" spc="-35" dirty="0">
                <a:solidFill>
                  <a:srgbClr val="1F3E58"/>
                </a:solidFill>
                <a:latin typeface="Arial"/>
                <a:cs typeface="Arial"/>
              </a:rPr>
              <a:t>в</a:t>
            </a:r>
            <a:r>
              <a:rPr sz="2000" b="1" spc="-65" dirty="0">
                <a:solidFill>
                  <a:srgbClr val="1F3E58"/>
                </a:solidFill>
                <a:latin typeface="Arial"/>
                <a:cs typeface="Arial"/>
              </a:rPr>
              <a:t>е</a:t>
            </a:r>
            <a:r>
              <a:rPr sz="2000" b="1" spc="50" dirty="0">
                <a:solidFill>
                  <a:srgbClr val="1F3E58"/>
                </a:solidFill>
                <a:latin typeface="Arial"/>
                <a:cs typeface="Arial"/>
              </a:rPr>
              <a:t>р</a:t>
            </a:r>
            <a:r>
              <a:rPr sz="2000" b="1" spc="229" dirty="0">
                <a:solidFill>
                  <a:srgbClr val="1F3E58"/>
                </a:solidFill>
                <a:latin typeface="Arial"/>
                <a:cs typeface="Arial"/>
              </a:rPr>
              <a:t>ж</a:t>
            </a:r>
            <a:r>
              <a:rPr sz="2000" b="1" spc="-75" dirty="0">
                <a:solidFill>
                  <a:srgbClr val="1F3E58"/>
                </a:solidFill>
                <a:latin typeface="Arial"/>
                <a:cs typeface="Arial"/>
              </a:rPr>
              <a:t>д</a:t>
            </a:r>
            <a:r>
              <a:rPr sz="2000" b="1" spc="15" dirty="0">
                <a:solidFill>
                  <a:srgbClr val="1F3E58"/>
                </a:solidFill>
                <a:latin typeface="Arial"/>
                <a:cs typeface="Arial"/>
              </a:rPr>
              <a:t>е</a:t>
            </a:r>
            <a:r>
              <a:rPr sz="2000" b="1" spc="-15" dirty="0">
                <a:solidFill>
                  <a:srgbClr val="1F3E58"/>
                </a:solidFill>
                <a:latin typeface="Arial"/>
                <a:cs typeface="Arial"/>
              </a:rPr>
              <a:t>н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r>
              <a:rPr sz="2000" b="1" spc="-5" dirty="0">
                <a:solidFill>
                  <a:srgbClr val="1F3E58"/>
                </a:solidFill>
                <a:latin typeface="Arial"/>
                <a:cs typeface="Arial"/>
              </a:rPr>
              <a:t>и  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требований </a:t>
            </a:r>
            <a:r>
              <a:rPr sz="2000" b="1" spc="130" dirty="0">
                <a:solidFill>
                  <a:srgbClr val="1F3E58"/>
                </a:solidFill>
                <a:latin typeface="Arial"/>
                <a:cs typeface="Arial"/>
              </a:rPr>
              <a:t>к </a:t>
            </a:r>
            <a:r>
              <a:rPr sz="2000" b="1" spc="-5" dirty="0">
                <a:solidFill>
                  <a:srgbClr val="1F3E58"/>
                </a:solidFill>
                <a:latin typeface="Arial"/>
                <a:cs typeface="Arial"/>
              </a:rPr>
              <a:t>комплектации 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медицинскими </a:t>
            </a:r>
            <a:r>
              <a:rPr sz="2000" b="1" spc="-35" dirty="0">
                <a:solidFill>
                  <a:srgbClr val="1F3E58"/>
                </a:solidFill>
                <a:latin typeface="Arial"/>
                <a:cs typeface="Arial"/>
              </a:rPr>
              <a:t>изделиями </a:t>
            </a:r>
            <a:r>
              <a:rPr sz="2000" b="1" spc="10" dirty="0">
                <a:solidFill>
                  <a:srgbClr val="1F3E58"/>
                </a:solidFill>
                <a:latin typeface="Arial"/>
                <a:cs typeface="Arial"/>
              </a:rPr>
              <a:t>аптечки </a:t>
            </a:r>
            <a:r>
              <a:rPr sz="2000" b="1" spc="-54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1F3E58"/>
                </a:solidFill>
                <a:latin typeface="Arial"/>
                <a:cs typeface="Arial"/>
              </a:rPr>
              <a:t>для</a:t>
            </a:r>
            <a:r>
              <a:rPr sz="2000" b="1" spc="3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3E58"/>
                </a:solidFill>
                <a:latin typeface="Arial"/>
                <a:cs typeface="Arial"/>
              </a:rPr>
              <a:t>оказания</a:t>
            </a:r>
            <a:r>
              <a:rPr sz="2000" b="1" spc="-4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F3E58"/>
                </a:solidFill>
                <a:latin typeface="Arial"/>
                <a:cs typeface="Arial"/>
              </a:rPr>
              <a:t>первой</a:t>
            </a:r>
            <a:r>
              <a:rPr sz="2000" b="1" spc="-5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1F3E58"/>
                </a:solidFill>
                <a:latin typeface="Arial"/>
                <a:cs typeface="Arial"/>
              </a:rPr>
              <a:t>помощи</a:t>
            </a:r>
            <a:r>
              <a:rPr sz="2000" b="1" spc="-5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1F3E58"/>
                </a:solidFill>
                <a:latin typeface="Arial"/>
                <a:cs typeface="Arial"/>
              </a:rPr>
              <a:t>работникам»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99794" y="98805"/>
            <a:ext cx="704659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90" dirty="0"/>
              <a:t>Нормативное</a:t>
            </a:r>
            <a:r>
              <a:rPr u="none" spc="20" dirty="0"/>
              <a:t> </a:t>
            </a:r>
            <a:r>
              <a:rPr u="none" spc="50" dirty="0"/>
              <a:t>обоснование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90586"/>
            <a:ext cx="8634730" cy="5467985"/>
            <a:chOff x="0" y="1390586"/>
            <a:chExt cx="8634730" cy="5467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24" y="6143625"/>
              <a:ext cx="8129651" cy="709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4" y="1390586"/>
              <a:ext cx="8129651" cy="4995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649" y="1485900"/>
              <a:ext cx="7886700" cy="4752975"/>
            </a:xfrm>
            <a:custGeom>
              <a:avLst/>
              <a:gdLst/>
              <a:ahLst/>
              <a:cxnLst/>
              <a:rect l="l" t="t" r="r" b="b"/>
              <a:pathLst>
                <a:path w="7886700" h="4752975">
                  <a:moveTo>
                    <a:pt x="788670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7886700" y="4752975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76225" y="1409700"/>
            <a:ext cx="8629650" cy="5181574"/>
            <a:chOff x="276225" y="1409700"/>
            <a:chExt cx="8629650" cy="5181574"/>
          </a:xfrm>
        </p:grpSpPr>
        <p:sp>
          <p:nvSpPr>
            <p:cNvPr id="8" name="object 8"/>
            <p:cNvSpPr/>
            <p:nvPr/>
          </p:nvSpPr>
          <p:spPr>
            <a:xfrm>
              <a:off x="5934075" y="6581749"/>
              <a:ext cx="581025" cy="9525"/>
            </a:xfrm>
            <a:custGeom>
              <a:avLst/>
              <a:gdLst/>
              <a:ahLst/>
              <a:cxnLst/>
              <a:rect l="l" t="t" r="r" b="b"/>
              <a:pathLst>
                <a:path w="581025" h="9525">
                  <a:moveTo>
                    <a:pt x="58102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81025" y="9524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18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225" y="1409700"/>
              <a:ext cx="8629650" cy="4000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90586"/>
            <a:ext cx="8634730" cy="5467985"/>
            <a:chOff x="0" y="1390586"/>
            <a:chExt cx="8634730" cy="5467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24" y="6143625"/>
              <a:ext cx="8129651" cy="709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4" y="1390586"/>
              <a:ext cx="8129651" cy="4995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649" y="1485900"/>
              <a:ext cx="7886700" cy="4752975"/>
            </a:xfrm>
            <a:custGeom>
              <a:avLst/>
              <a:gdLst/>
              <a:ahLst/>
              <a:cxnLst/>
              <a:rect l="l" t="t" r="r" b="b"/>
              <a:pathLst>
                <a:path w="7886700" h="4752975">
                  <a:moveTo>
                    <a:pt x="788670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7886700" y="4752975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1562100"/>
            <a:ext cx="9143999" cy="5029174"/>
            <a:chOff x="0" y="1562100"/>
            <a:chExt cx="9143999" cy="5029174"/>
          </a:xfrm>
        </p:grpSpPr>
        <p:sp>
          <p:nvSpPr>
            <p:cNvPr id="8" name="object 8"/>
            <p:cNvSpPr/>
            <p:nvPr/>
          </p:nvSpPr>
          <p:spPr>
            <a:xfrm>
              <a:off x="5934075" y="6581749"/>
              <a:ext cx="581025" cy="9525"/>
            </a:xfrm>
            <a:custGeom>
              <a:avLst/>
              <a:gdLst/>
              <a:ahLst/>
              <a:cxnLst/>
              <a:rect l="l" t="t" r="r" b="b"/>
              <a:pathLst>
                <a:path w="581025" h="9525">
                  <a:moveTo>
                    <a:pt x="58102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81025" y="9524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18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562100"/>
              <a:ext cx="9143999" cy="3867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165" dirty="0"/>
              <a:t>Аптечка</a:t>
            </a:r>
            <a:r>
              <a:rPr spc="75" dirty="0"/>
              <a:t> </a:t>
            </a:r>
            <a:r>
              <a:rPr spc="70" dirty="0"/>
              <a:t>первой</a:t>
            </a:r>
            <a:r>
              <a:rPr dirty="0"/>
              <a:t> </a:t>
            </a:r>
            <a:r>
              <a:rPr spc="100" dirty="0"/>
              <a:t>помощи</a:t>
            </a:r>
            <a:r>
              <a:rPr spc="-5" dirty="0"/>
              <a:t> </a:t>
            </a:r>
            <a:r>
              <a:rPr spc="-65" dirty="0"/>
              <a:t>в</a:t>
            </a:r>
            <a:r>
              <a:rPr spc="50" dirty="0"/>
              <a:t> </a:t>
            </a:r>
            <a:r>
              <a:rPr spc="200" dirty="0"/>
              <a:t>ОУ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544891"/>
            <a:ext cx="7974330" cy="3997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260985">
              <a:lnSpc>
                <a:spcPct val="100000"/>
              </a:lnSpc>
              <a:spcBef>
                <a:spcPts val="125"/>
              </a:spcBef>
              <a:buClr>
                <a:srgbClr val="F18F38"/>
              </a:buClr>
              <a:buFont typeface="Arial"/>
              <a:buAutoNum type="arabicParenR"/>
              <a:tabLst>
                <a:tab pos="321310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медицинских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масок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(было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10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25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стало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2000" spc="-5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2);</a:t>
            </a:r>
            <a:endParaRPr sz="2000">
              <a:latin typeface="Microsoft Sans Serif"/>
              <a:cs typeface="Microsoft Sans Serif"/>
            </a:endParaRPr>
          </a:p>
          <a:p>
            <a:pPr marL="12700" marR="531495">
              <a:lnSpc>
                <a:spcPct val="100000"/>
              </a:lnSpc>
              <a:spcBef>
                <a:spcPts val="610"/>
              </a:spcBef>
              <a:buClr>
                <a:srgbClr val="F18F38"/>
              </a:buClr>
              <a:buFont typeface="Arial"/>
              <a:buAutoNum type="arabicParenR"/>
              <a:tabLst>
                <a:tab pos="321310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Устройство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искусственного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дыхания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«Рот-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Устройство-Рот» (было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1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25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стало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2);</a:t>
            </a:r>
            <a:endParaRPr sz="2000">
              <a:latin typeface="Microsoft Sans Serif"/>
              <a:cs typeface="Microsoft Sans Serif"/>
            </a:endParaRPr>
          </a:p>
          <a:p>
            <a:pPr marL="12700" marR="48895">
              <a:lnSpc>
                <a:spcPct val="100000"/>
              </a:lnSpc>
              <a:spcBef>
                <a:spcPts val="605"/>
              </a:spcBef>
              <a:buClr>
                <a:srgbClr val="F18F38"/>
              </a:buClr>
              <a:buFont typeface="Arial"/>
              <a:buAutoNum type="arabicParenR"/>
              <a:tabLst>
                <a:tab pos="324485" algn="l"/>
              </a:tabLst>
            </a:pP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Добавлено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требования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наличия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аптечке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марлевых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бинтов,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но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эластичных;</a:t>
            </a:r>
            <a:endParaRPr sz="2000">
              <a:latin typeface="Microsoft Sans Serif"/>
              <a:cs typeface="Microsoft Sans Serif"/>
            </a:endParaRPr>
          </a:p>
          <a:p>
            <a:pPr marL="12700" marR="23495">
              <a:lnSpc>
                <a:spcPct val="100000"/>
              </a:lnSpc>
              <a:spcBef>
                <a:spcPts val="610"/>
              </a:spcBef>
              <a:buClr>
                <a:srgbClr val="F18F38"/>
              </a:buClr>
              <a:buFont typeface="Arial"/>
              <a:buAutoNum type="arabicParenR"/>
              <a:tabLst>
                <a:tab pos="324485" algn="l"/>
              </a:tabLst>
            </a:pP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Добавилось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наличию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бинта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размером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5 </a:t>
            </a:r>
            <a:r>
              <a:rPr sz="2000" spc="-5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х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5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б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ф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р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у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ю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щи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й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э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а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ч</a:t>
            </a:r>
            <a:r>
              <a:rPr sz="200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ы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й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-105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р</a:t>
            </a:r>
            <a:r>
              <a:rPr sz="200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200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ь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ы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й 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размером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2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х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5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см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2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шт.;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610"/>
              </a:spcBef>
              <a:buClr>
                <a:srgbClr val="F18F38"/>
              </a:buClr>
              <a:buFont typeface="Arial"/>
              <a:buAutoNum type="arabicParenR"/>
              <a:tabLst>
                <a:tab pos="324485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Количество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Бинтов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марлевых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5 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м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х </a:t>
            </a:r>
            <a:r>
              <a:rPr sz="20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10 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см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или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бинта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э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а</a:t>
            </a:r>
            <a:r>
              <a:rPr sz="2000" spc="-105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ч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ы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й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р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а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з</a:t>
            </a:r>
            <a:r>
              <a:rPr sz="20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р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0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ене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2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х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1F3E58"/>
                </a:solidFill>
                <a:latin typeface="Microsoft Sans Serif"/>
                <a:cs typeface="Microsoft Sans Serif"/>
              </a:rPr>
              <a:t>1</a:t>
            </a:r>
            <a:r>
              <a:rPr sz="200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0</a:t>
            </a:r>
            <a:r>
              <a:rPr sz="2000" spc="-1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0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(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б</a:t>
            </a:r>
            <a:r>
              <a:rPr sz="20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ы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0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4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ш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т.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00" dirty="0">
                <a:solidFill>
                  <a:srgbClr val="1F3E58"/>
                </a:solidFill>
                <a:latin typeface="Microsoft Sans Serif"/>
                <a:cs typeface="Microsoft Sans Serif"/>
              </a:rPr>
              <a:t>– 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стало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3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шт.);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165" dirty="0"/>
              <a:t>Аптечка</a:t>
            </a:r>
            <a:r>
              <a:rPr spc="75" dirty="0"/>
              <a:t> </a:t>
            </a:r>
            <a:r>
              <a:rPr spc="70" dirty="0"/>
              <a:t>первой</a:t>
            </a:r>
            <a:r>
              <a:rPr dirty="0"/>
              <a:t> </a:t>
            </a:r>
            <a:r>
              <a:rPr spc="100" dirty="0"/>
              <a:t>помощи</a:t>
            </a:r>
            <a:r>
              <a:rPr spc="-5" dirty="0"/>
              <a:t> </a:t>
            </a:r>
            <a:r>
              <a:rPr spc="-65" dirty="0"/>
              <a:t>в</a:t>
            </a:r>
            <a:r>
              <a:rPr spc="50" dirty="0"/>
              <a:t> </a:t>
            </a:r>
            <a:r>
              <a:rPr spc="200" dirty="0"/>
              <a:t>ОУ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544891"/>
            <a:ext cx="7974330" cy="43789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  <a:buClr>
                <a:srgbClr val="F18F38"/>
              </a:buClr>
              <a:buFont typeface="Arial"/>
              <a:buAutoNum type="arabicParenR" startAt="6"/>
              <a:tabLst>
                <a:tab pos="324485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Количество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Бинтов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марлевых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7 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м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х </a:t>
            </a:r>
            <a:r>
              <a:rPr sz="20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14 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см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или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бинта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эластичный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размером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2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м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х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14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см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(было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4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шт.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25" dirty="0">
                <a:solidFill>
                  <a:srgbClr val="1F3E58"/>
                </a:solidFill>
                <a:latin typeface="Microsoft Sans Serif"/>
                <a:cs typeface="Microsoft Sans Serif"/>
              </a:rPr>
              <a:t>–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стало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3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шт.);</a:t>
            </a:r>
            <a:endParaRPr sz="2000">
              <a:latin typeface="Microsoft Sans Serif"/>
              <a:cs typeface="Microsoft Sans Serif"/>
            </a:endParaRPr>
          </a:p>
          <a:p>
            <a:pPr marL="12700" marR="122555">
              <a:lnSpc>
                <a:spcPct val="100000"/>
              </a:lnSpc>
              <a:spcBef>
                <a:spcPts val="610"/>
              </a:spcBef>
              <a:buClr>
                <a:srgbClr val="F18F38"/>
              </a:buClr>
              <a:buFont typeface="Arial"/>
              <a:buAutoNum type="arabicParenR" startAt="6"/>
              <a:tabLst>
                <a:tab pos="324485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лейкопластырей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антибактериальных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размером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1,9</a:t>
            </a:r>
            <a:r>
              <a:rPr sz="2000" spc="-1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х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7,2</a:t>
            </a:r>
            <a:r>
              <a:rPr sz="2000" spc="-1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см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(было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90" dirty="0">
                <a:solidFill>
                  <a:srgbClr val="1F3E58"/>
                </a:solidFill>
                <a:latin typeface="Microsoft Sans Serif"/>
                <a:cs typeface="Microsoft Sans Serif"/>
              </a:rPr>
              <a:t>10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25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стало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20);</a:t>
            </a:r>
            <a:endParaRPr sz="2000">
              <a:latin typeface="Microsoft Sans Serif"/>
              <a:cs typeface="Microsoft Sans Serif"/>
            </a:endParaRPr>
          </a:p>
          <a:p>
            <a:pPr marL="12700" marR="644525">
              <a:lnSpc>
                <a:spcPct val="100000"/>
              </a:lnSpc>
              <a:spcBef>
                <a:spcPts val="610"/>
              </a:spcBef>
              <a:buClr>
                <a:srgbClr val="F18F38"/>
              </a:buClr>
              <a:buFont typeface="Arial"/>
              <a:buAutoNum type="arabicParenR" startAt="6"/>
              <a:tabLst>
                <a:tab pos="324485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лейкопластырей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размером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4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х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10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см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(было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2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25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стало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4);</a:t>
            </a:r>
            <a:endParaRPr sz="2000">
              <a:latin typeface="Microsoft Sans Serif"/>
              <a:cs typeface="Microsoft Sans Serif"/>
            </a:endParaRPr>
          </a:p>
          <a:p>
            <a:pPr marL="12700" marR="238125">
              <a:lnSpc>
                <a:spcPct val="100000"/>
              </a:lnSpc>
              <a:spcBef>
                <a:spcPts val="605"/>
              </a:spcBef>
              <a:buClr>
                <a:srgbClr val="F18F38"/>
              </a:buClr>
              <a:buFont typeface="Arial"/>
              <a:buAutoNum type="arabicParenR" startAt="6"/>
              <a:tabLst>
                <a:tab pos="324485" algn="l"/>
              </a:tabLst>
            </a:pP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20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одеял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спасательных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(было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2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шт.</a:t>
            </a:r>
            <a:r>
              <a:rPr sz="200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25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стало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1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шт.);</a:t>
            </a:r>
            <a:endParaRPr sz="2000">
              <a:latin typeface="Microsoft Sans Serif"/>
              <a:cs typeface="Microsoft Sans Serif"/>
            </a:endParaRPr>
          </a:p>
          <a:p>
            <a:pPr marL="476250" indent="-464184">
              <a:lnSpc>
                <a:spcPct val="100000"/>
              </a:lnSpc>
              <a:spcBef>
                <a:spcPts val="610"/>
              </a:spcBef>
              <a:buClr>
                <a:srgbClr val="F18F38"/>
              </a:buClr>
              <a:buFont typeface="Arial"/>
              <a:buAutoNum type="arabicParenR" startAt="6"/>
              <a:tabLst>
                <a:tab pos="476884" algn="l"/>
              </a:tabLst>
            </a:pP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Вернулся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блокнот</a:t>
            </a:r>
            <a:r>
              <a:rPr sz="20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формата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менее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30" dirty="0">
                <a:solidFill>
                  <a:srgbClr val="1F3E58"/>
                </a:solidFill>
                <a:latin typeface="Microsoft Sans Serif"/>
                <a:cs typeface="Microsoft Sans Serif"/>
              </a:rPr>
              <a:t>A7</a:t>
            </a:r>
            <a:r>
              <a:rPr sz="200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0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маркер</a:t>
            </a:r>
            <a:r>
              <a:rPr sz="20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или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карандаш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25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1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шт.</a:t>
            </a:r>
            <a:endParaRPr sz="2000">
              <a:latin typeface="Microsoft Sans Serif"/>
              <a:cs typeface="Microsoft Sans Serif"/>
            </a:endParaRPr>
          </a:p>
          <a:p>
            <a:pPr marL="476250" indent="-464184">
              <a:lnSpc>
                <a:spcPct val="100000"/>
              </a:lnSpc>
              <a:spcBef>
                <a:spcPts val="605"/>
              </a:spcBef>
              <a:buClr>
                <a:srgbClr val="F18F38"/>
              </a:buClr>
              <a:buFont typeface="Arial"/>
              <a:buAutoNum type="arabicParenR" startAt="11"/>
              <a:tabLst>
                <a:tab pos="476884" algn="l"/>
              </a:tabLst>
            </a:pP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Вместо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футляра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аптечки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теперь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разрешается</a:t>
            </a:r>
            <a:r>
              <a:rPr sz="20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применять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сумку.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5999"/>
            <a:ext cx="9144000" cy="5497830"/>
            <a:chOff x="0" y="245999"/>
            <a:chExt cx="9144000" cy="5497830"/>
          </a:xfrm>
        </p:grpSpPr>
        <p:sp>
          <p:nvSpPr>
            <p:cNvPr id="3" name="object 3"/>
            <p:cNvSpPr/>
            <p:nvPr/>
          </p:nvSpPr>
          <p:spPr>
            <a:xfrm>
              <a:off x="461962" y="1147826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5999"/>
              <a:ext cx="9143999" cy="54975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5800"/>
            <a:ext cx="9144000" cy="1952625"/>
            <a:chOff x="0" y="685800"/>
            <a:chExt cx="9144000" cy="1952625"/>
          </a:xfrm>
        </p:grpSpPr>
        <p:sp>
          <p:nvSpPr>
            <p:cNvPr id="3" name="object 3"/>
            <p:cNvSpPr/>
            <p:nvPr/>
          </p:nvSpPr>
          <p:spPr>
            <a:xfrm>
              <a:off x="461962" y="1147826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5800"/>
              <a:ext cx="9143999" cy="195262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00" y="2828925"/>
            <a:ext cx="77724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" y="202501"/>
            <a:ext cx="60725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114" dirty="0"/>
              <a:t>Расположение</a:t>
            </a:r>
            <a:r>
              <a:rPr u="none" spc="5" dirty="0"/>
              <a:t> </a:t>
            </a:r>
            <a:r>
              <a:rPr u="none" spc="150" dirty="0"/>
              <a:t>аптечек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09575" y="1438211"/>
            <a:ext cx="8377555" cy="5415280"/>
            <a:chOff x="409575" y="1438211"/>
            <a:chExt cx="8377555" cy="54152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" y="6400800"/>
              <a:ext cx="8367776" cy="4524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" y="1438211"/>
              <a:ext cx="8367776" cy="52054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575" y="3771836"/>
              <a:ext cx="1919351" cy="6048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2925" y="153352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145" y="3964940"/>
              <a:ext cx="1031286" cy="1177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90751" y="3964939"/>
              <a:ext cx="405765" cy="118110"/>
            </a:xfrm>
            <a:custGeom>
              <a:avLst/>
              <a:gdLst/>
              <a:ahLst/>
              <a:cxnLst/>
              <a:rect l="l" t="t" r="r" b="b"/>
              <a:pathLst>
                <a:path w="405764" h="118110">
                  <a:moveTo>
                    <a:pt x="43307" y="70231"/>
                  </a:moveTo>
                  <a:lnTo>
                    <a:pt x="42926" y="67818"/>
                  </a:lnTo>
                  <a:lnTo>
                    <a:pt x="42164" y="66167"/>
                  </a:lnTo>
                  <a:lnTo>
                    <a:pt x="41783" y="65786"/>
                  </a:lnTo>
                  <a:lnTo>
                    <a:pt x="41402" y="65659"/>
                  </a:lnTo>
                  <a:lnTo>
                    <a:pt x="41021" y="65405"/>
                  </a:lnTo>
                  <a:lnTo>
                    <a:pt x="2159" y="65405"/>
                  </a:lnTo>
                  <a:lnTo>
                    <a:pt x="1397" y="65786"/>
                  </a:lnTo>
                  <a:lnTo>
                    <a:pt x="889" y="66675"/>
                  </a:lnTo>
                  <a:lnTo>
                    <a:pt x="254" y="67564"/>
                  </a:lnTo>
                  <a:lnTo>
                    <a:pt x="0" y="69088"/>
                  </a:lnTo>
                  <a:lnTo>
                    <a:pt x="0" y="73660"/>
                  </a:lnTo>
                  <a:lnTo>
                    <a:pt x="254" y="75184"/>
                  </a:lnTo>
                  <a:lnTo>
                    <a:pt x="889" y="76073"/>
                  </a:lnTo>
                  <a:lnTo>
                    <a:pt x="1397" y="76962"/>
                  </a:lnTo>
                  <a:lnTo>
                    <a:pt x="2159" y="77470"/>
                  </a:lnTo>
                  <a:lnTo>
                    <a:pt x="41148" y="77470"/>
                  </a:lnTo>
                  <a:lnTo>
                    <a:pt x="41910" y="77089"/>
                  </a:lnTo>
                  <a:lnTo>
                    <a:pt x="42418" y="76200"/>
                  </a:lnTo>
                  <a:lnTo>
                    <a:pt x="43053" y="75311"/>
                  </a:lnTo>
                  <a:lnTo>
                    <a:pt x="43307" y="73660"/>
                  </a:lnTo>
                  <a:lnTo>
                    <a:pt x="43307" y="71374"/>
                  </a:lnTo>
                  <a:lnTo>
                    <a:pt x="43307" y="70231"/>
                  </a:lnTo>
                  <a:close/>
                </a:path>
                <a:path w="405764" h="118110">
                  <a:moveTo>
                    <a:pt x="129489" y="111760"/>
                  </a:moveTo>
                  <a:lnTo>
                    <a:pt x="129413" y="106680"/>
                  </a:lnTo>
                  <a:lnTo>
                    <a:pt x="129159" y="105918"/>
                  </a:lnTo>
                  <a:lnTo>
                    <a:pt x="129032" y="105283"/>
                  </a:lnTo>
                  <a:lnTo>
                    <a:pt x="126619" y="103124"/>
                  </a:lnTo>
                  <a:lnTo>
                    <a:pt x="76327" y="103124"/>
                  </a:lnTo>
                  <a:lnTo>
                    <a:pt x="94488" y="84201"/>
                  </a:lnTo>
                  <a:lnTo>
                    <a:pt x="119253" y="52324"/>
                  </a:lnTo>
                  <a:lnTo>
                    <a:pt x="121412" y="48133"/>
                  </a:lnTo>
                  <a:lnTo>
                    <a:pt x="122682" y="44196"/>
                  </a:lnTo>
                  <a:lnTo>
                    <a:pt x="123444" y="40640"/>
                  </a:lnTo>
                  <a:lnTo>
                    <a:pt x="124079" y="36957"/>
                  </a:lnTo>
                  <a:lnTo>
                    <a:pt x="124231" y="34671"/>
                  </a:lnTo>
                  <a:lnTo>
                    <a:pt x="124206" y="24892"/>
                  </a:lnTo>
                  <a:lnTo>
                    <a:pt x="123698" y="21717"/>
                  </a:lnTo>
                  <a:lnTo>
                    <a:pt x="122301" y="18161"/>
                  </a:lnTo>
                  <a:lnTo>
                    <a:pt x="121031" y="14605"/>
                  </a:lnTo>
                  <a:lnTo>
                    <a:pt x="120243" y="13462"/>
                  </a:lnTo>
                  <a:lnTo>
                    <a:pt x="118872" y="11430"/>
                  </a:lnTo>
                  <a:lnTo>
                    <a:pt x="113411" y="5969"/>
                  </a:lnTo>
                  <a:lnTo>
                    <a:pt x="109982" y="3937"/>
                  </a:lnTo>
                  <a:lnTo>
                    <a:pt x="105791" y="2286"/>
                  </a:lnTo>
                  <a:lnTo>
                    <a:pt x="101727" y="762"/>
                  </a:lnTo>
                  <a:lnTo>
                    <a:pt x="96901" y="0"/>
                  </a:lnTo>
                  <a:lnTo>
                    <a:pt x="87884" y="0"/>
                  </a:lnTo>
                  <a:lnTo>
                    <a:pt x="72771" y="3683"/>
                  </a:lnTo>
                  <a:lnTo>
                    <a:pt x="70104" y="4699"/>
                  </a:lnTo>
                  <a:lnTo>
                    <a:pt x="60706" y="11684"/>
                  </a:lnTo>
                  <a:lnTo>
                    <a:pt x="60452" y="12192"/>
                  </a:lnTo>
                  <a:lnTo>
                    <a:pt x="60325" y="12700"/>
                  </a:lnTo>
                  <a:lnTo>
                    <a:pt x="60274" y="13462"/>
                  </a:lnTo>
                  <a:lnTo>
                    <a:pt x="60159" y="18161"/>
                  </a:lnTo>
                  <a:lnTo>
                    <a:pt x="60579" y="20955"/>
                  </a:lnTo>
                  <a:lnTo>
                    <a:pt x="60833" y="21463"/>
                  </a:lnTo>
                  <a:lnTo>
                    <a:pt x="60960" y="21971"/>
                  </a:lnTo>
                  <a:lnTo>
                    <a:pt x="61595" y="22606"/>
                  </a:lnTo>
                  <a:lnTo>
                    <a:pt x="61976" y="22860"/>
                  </a:lnTo>
                  <a:lnTo>
                    <a:pt x="62357" y="22987"/>
                  </a:lnTo>
                  <a:lnTo>
                    <a:pt x="63500" y="22987"/>
                  </a:lnTo>
                  <a:lnTo>
                    <a:pt x="64643" y="22479"/>
                  </a:lnTo>
                  <a:lnTo>
                    <a:pt x="66040" y="21463"/>
                  </a:lnTo>
                  <a:lnTo>
                    <a:pt x="67564" y="20447"/>
                  </a:lnTo>
                  <a:lnTo>
                    <a:pt x="85725" y="13462"/>
                  </a:lnTo>
                  <a:lnTo>
                    <a:pt x="92583" y="13462"/>
                  </a:lnTo>
                  <a:lnTo>
                    <a:pt x="108839" y="29591"/>
                  </a:lnTo>
                  <a:lnTo>
                    <a:pt x="108839" y="34671"/>
                  </a:lnTo>
                  <a:lnTo>
                    <a:pt x="108585" y="37338"/>
                  </a:lnTo>
                  <a:lnTo>
                    <a:pt x="107950" y="40259"/>
                  </a:lnTo>
                  <a:lnTo>
                    <a:pt x="107442" y="43180"/>
                  </a:lnTo>
                  <a:lnTo>
                    <a:pt x="106299" y="46355"/>
                  </a:lnTo>
                  <a:lnTo>
                    <a:pt x="104521" y="49911"/>
                  </a:lnTo>
                  <a:lnTo>
                    <a:pt x="102870" y="53467"/>
                  </a:lnTo>
                  <a:lnTo>
                    <a:pt x="84455" y="76200"/>
                  </a:lnTo>
                  <a:lnTo>
                    <a:pt x="61595" y="99695"/>
                  </a:lnTo>
                  <a:lnTo>
                    <a:pt x="59817" y="101854"/>
                  </a:lnTo>
                  <a:lnTo>
                    <a:pt x="59436" y="102616"/>
                  </a:lnTo>
                  <a:lnTo>
                    <a:pt x="58674" y="103886"/>
                  </a:lnTo>
                  <a:lnTo>
                    <a:pt x="58204" y="105283"/>
                  </a:lnTo>
                  <a:lnTo>
                    <a:pt x="58102" y="106680"/>
                  </a:lnTo>
                  <a:lnTo>
                    <a:pt x="58039" y="111760"/>
                  </a:lnTo>
                  <a:lnTo>
                    <a:pt x="58547" y="113538"/>
                  </a:lnTo>
                  <a:lnTo>
                    <a:pt x="58801" y="114173"/>
                  </a:lnTo>
                  <a:lnTo>
                    <a:pt x="59309" y="114681"/>
                  </a:lnTo>
                  <a:lnTo>
                    <a:pt x="59690" y="115189"/>
                  </a:lnTo>
                  <a:lnTo>
                    <a:pt x="60198" y="115443"/>
                  </a:lnTo>
                  <a:lnTo>
                    <a:pt x="61468" y="115951"/>
                  </a:lnTo>
                  <a:lnTo>
                    <a:pt x="126746" y="115951"/>
                  </a:lnTo>
                  <a:lnTo>
                    <a:pt x="127254" y="115824"/>
                  </a:lnTo>
                  <a:lnTo>
                    <a:pt x="127635" y="115570"/>
                  </a:lnTo>
                  <a:lnTo>
                    <a:pt x="128143" y="115316"/>
                  </a:lnTo>
                  <a:lnTo>
                    <a:pt x="128524" y="114935"/>
                  </a:lnTo>
                  <a:lnTo>
                    <a:pt x="128778" y="114427"/>
                  </a:lnTo>
                  <a:lnTo>
                    <a:pt x="129032" y="113792"/>
                  </a:lnTo>
                  <a:lnTo>
                    <a:pt x="129159" y="113157"/>
                  </a:lnTo>
                  <a:lnTo>
                    <a:pt x="129413" y="112268"/>
                  </a:lnTo>
                  <a:lnTo>
                    <a:pt x="129489" y="111760"/>
                  </a:lnTo>
                  <a:close/>
                </a:path>
                <a:path w="405764" h="118110">
                  <a:moveTo>
                    <a:pt x="228561" y="48768"/>
                  </a:moveTo>
                  <a:lnTo>
                    <a:pt x="218694" y="12446"/>
                  </a:lnTo>
                  <a:lnTo>
                    <a:pt x="217297" y="10160"/>
                  </a:lnTo>
                  <a:lnTo>
                    <a:pt x="213360" y="6350"/>
                  </a:lnTo>
                  <a:lnTo>
                    <a:pt x="213017" y="6184"/>
                  </a:lnTo>
                  <a:lnTo>
                    <a:pt x="213017" y="66548"/>
                  </a:lnTo>
                  <a:lnTo>
                    <a:pt x="212928" y="68580"/>
                  </a:lnTo>
                  <a:lnTo>
                    <a:pt x="212725" y="71882"/>
                  </a:lnTo>
                  <a:lnTo>
                    <a:pt x="212229" y="76835"/>
                  </a:lnTo>
                  <a:lnTo>
                    <a:pt x="211963" y="79375"/>
                  </a:lnTo>
                  <a:lnTo>
                    <a:pt x="211201" y="82804"/>
                  </a:lnTo>
                  <a:lnTo>
                    <a:pt x="210566" y="86106"/>
                  </a:lnTo>
                  <a:lnTo>
                    <a:pt x="209550" y="89154"/>
                  </a:lnTo>
                  <a:lnTo>
                    <a:pt x="207264" y="94742"/>
                  </a:lnTo>
                  <a:lnTo>
                    <a:pt x="205740" y="97155"/>
                  </a:lnTo>
                  <a:lnTo>
                    <a:pt x="203962" y="99060"/>
                  </a:lnTo>
                  <a:lnTo>
                    <a:pt x="202184" y="101092"/>
                  </a:lnTo>
                  <a:lnTo>
                    <a:pt x="200025" y="102616"/>
                  </a:lnTo>
                  <a:lnTo>
                    <a:pt x="194945" y="104648"/>
                  </a:lnTo>
                  <a:lnTo>
                    <a:pt x="192024" y="105283"/>
                  </a:lnTo>
                  <a:lnTo>
                    <a:pt x="184531" y="105283"/>
                  </a:lnTo>
                  <a:lnTo>
                    <a:pt x="180975" y="104394"/>
                  </a:lnTo>
                  <a:lnTo>
                    <a:pt x="177927" y="102616"/>
                  </a:lnTo>
                  <a:lnTo>
                    <a:pt x="175006" y="100965"/>
                  </a:lnTo>
                  <a:lnTo>
                    <a:pt x="165201" y="68580"/>
                  </a:lnTo>
                  <a:lnTo>
                    <a:pt x="165214" y="48768"/>
                  </a:lnTo>
                  <a:lnTo>
                    <a:pt x="165354" y="45720"/>
                  </a:lnTo>
                  <a:lnTo>
                    <a:pt x="166154" y="39751"/>
                  </a:lnTo>
                  <a:lnTo>
                    <a:pt x="166751" y="34671"/>
                  </a:lnTo>
                  <a:lnTo>
                    <a:pt x="177165" y="16002"/>
                  </a:lnTo>
                  <a:lnTo>
                    <a:pt x="180213" y="13589"/>
                  </a:lnTo>
                  <a:lnTo>
                    <a:pt x="184277" y="12446"/>
                  </a:lnTo>
                  <a:lnTo>
                    <a:pt x="192151" y="12446"/>
                  </a:lnTo>
                  <a:lnTo>
                    <a:pt x="194691" y="12827"/>
                  </a:lnTo>
                  <a:lnTo>
                    <a:pt x="196977" y="13589"/>
                  </a:lnTo>
                  <a:lnTo>
                    <a:pt x="199263" y="14224"/>
                  </a:lnTo>
                  <a:lnTo>
                    <a:pt x="212928" y="50419"/>
                  </a:lnTo>
                  <a:lnTo>
                    <a:pt x="213017" y="66548"/>
                  </a:lnTo>
                  <a:lnTo>
                    <a:pt x="213017" y="6184"/>
                  </a:lnTo>
                  <a:lnTo>
                    <a:pt x="203454" y="1270"/>
                  </a:lnTo>
                  <a:lnTo>
                    <a:pt x="197485" y="0"/>
                  </a:lnTo>
                  <a:lnTo>
                    <a:pt x="182626" y="0"/>
                  </a:lnTo>
                  <a:lnTo>
                    <a:pt x="176276" y="1397"/>
                  </a:lnTo>
                  <a:lnTo>
                    <a:pt x="171069" y="4318"/>
                  </a:lnTo>
                  <a:lnTo>
                    <a:pt x="165862" y="7112"/>
                  </a:lnTo>
                  <a:lnTo>
                    <a:pt x="150241" y="42418"/>
                  </a:lnTo>
                  <a:lnTo>
                    <a:pt x="149479" y="68580"/>
                  </a:lnTo>
                  <a:lnTo>
                    <a:pt x="150114" y="76835"/>
                  </a:lnTo>
                  <a:lnTo>
                    <a:pt x="152654" y="91440"/>
                  </a:lnTo>
                  <a:lnTo>
                    <a:pt x="154813" y="97536"/>
                  </a:lnTo>
                  <a:lnTo>
                    <a:pt x="157924" y="102616"/>
                  </a:lnTo>
                  <a:lnTo>
                    <a:pt x="160782" y="107569"/>
                  </a:lnTo>
                  <a:lnTo>
                    <a:pt x="164846" y="111252"/>
                  </a:lnTo>
                  <a:lnTo>
                    <a:pt x="169672" y="113792"/>
                  </a:lnTo>
                  <a:lnTo>
                    <a:pt x="174625" y="116459"/>
                  </a:lnTo>
                  <a:lnTo>
                    <a:pt x="180721" y="117729"/>
                  </a:lnTo>
                  <a:lnTo>
                    <a:pt x="195453" y="117729"/>
                  </a:lnTo>
                  <a:lnTo>
                    <a:pt x="217208" y="105283"/>
                  </a:lnTo>
                  <a:lnTo>
                    <a:pt x="219938" y="100965"/>
                  </a:lnTo>
                  <a:lnTo>
                    <a:pt x="222885" y="96139"/>
                  </a:lnTo>
                  <a:lnTo>
                    <a:pt x="225171" y="89789"/>
                  </a:lnTo>
                  <a:lnTo>
                    <a:pt x="227965" y="75311"/>
                  </a:lnTo>
                  <a:lnTo>
                    <a:pt x="228498" y="68580"/>
                  </a:lnTo>
                  <a:lnTo>
                    <a:pt x="228561" y="48768"/>
                  </a:lnTo>
                  <a:close/>
                </a:path>
                <a:path w="405764" h="118110">
                  <a:moveTo>
                    <a:pt x="310769" y="112014"/>
                  </a:moveTo>
                  <a:lnTo>
                    <a:pt x="310642" y="107315"/>
                  </a:lnTo>
                  <a:lnTo>
                    <a:pt x="310388" y="106553"/>
                  </a:lnTo>
                  <a:lnTo>
                    <a:pt x="310261" y="105918"/>
                  </a:lnTo>
                  <a:lnTo>
                    <a:pt x="309753" y="104902"/>
                  </a:lnTo>
                  <a:lnTo>
                    <a:pt x="309372" y="104521"/>
                  </a:lnTo>
                  <a:lnTo>
                    <a:pt x="308991" y="104267"/>
                  </a:lnTo>
                  <a:lnTo>
                    <a:pt x="308483" y="103886"/>
                  </a:lnTo>
                  <a:lnTo>
                    <a:pt x="308102" y="103759"/>
                  </a:lnTo>
                  <a:lnTo>
                    <a:pt x="286893" y="103759"/>
                  </a:lnTo>
                  <a:lnTo>
                    <a:pt x="286893" y="16891"/>
                  </a:lnTo>
                  <a:lnTo>
                    <a:pt x="286893" y="2667"/>
                  </a:lnTo>
                  <a:lnTo>
                    <a:pt x="286639" y="2286"/>
                  </a:lnTo>
                  <a:lnTo>
                    <a:pt x="286512" y="2032"/>
                  </a:lnTo>
                  <a:lnTo>
                    <a:pt x="286131" y="1778"/>
                  </a:lnTo>
                  <a:lnTo>
                    <a:pt x="285115" y="1270"/>
                  </a:lnTo>
                  <a:lnTo>
                    <a:pt x="284353" y="1143"/>
                  </a:lnTo>
                  <a:lnTo>
                    <a:pt x="282448" y="889"/>
                  </a:lnTo>
                  <a:lnTo>
                    <a:pt x="276479" y="889"/>
                  </a:lnTo>
                  <a:lnTo>
                    <a:pt x="275971" y="1016"/>
                  </a:lnTo>
                  <a:lnTo>
                    <a:pt x="275336" y="1143"/>
                  </a:lnTo>
                  <a:lnTo>
                    <a:pt x="274828" y="1270"/>
                  </a:lnTo>
                  <a:lnTo>
                    <a:pt x="273685" y="1651"/>
                  </a:lnTo>
                  <a:lnTo>
                    <a:pt x="273177" y="1905"/>
                  </a:lnTo>
                  <a:lnTo>
                    <a:pt x="246888" y="18796"/>
                  </a:lnTo>
                  <a:lnTo>
                    <a:pt x="246253" y="19177"/>
                  </a:lnTo>
                  <a:lnTo>
                    <a:pt x="245872" y="19558"/>
                  </a:lnTo>
                  <a:lnTo>
                    <a:pt x="245491" y="19812"/>
                  </a:lnTo>
                  <a:lnTo>
                    <a:pt x="244983" y="20574"/>
                  </a:lnTo>
                  <a:lnTo>
                    <a:pt x="244856" y="21082"/>
                  </a:lnTo>
                  <a:lnTo>
                    <a:pt x="244602" y="21590"/>
                  </a:lnTo>
                  <a:lnTo>
                    <a:pt x="244348" y="22860"/>
                  </a:lnTo>
                  <a:lnTo>
                    <a:pt x="244348" y="27940"/>
                  </a:lnTo>
                  <a:lnTo>
                    <a:pt x="244602" y="29718"/>
                  </a:lnTo>
                  <a:lnTo>
                    <a:pt x="244983" y="30353"/>
                  </a:lnTo>
                  <a:lnTo>
                    <a:pt x="245745" y="31115"/>
                  </a:lnTo>
                  <a:lnTo>
                    <a:pt x="246253" y="31242"/>
                  </a:lnTo>
                  <a:lnTo>
                    <a:pt x="247650" y="30988"/>
                  </a:lnTo>
                  <a:lnTo>
                    <a:pt x="248539" y="30607"/>
                  </a:lnTo>
                  <a:lnTo>
                    <a:pt x="249682" y="29972"/>
                  </a:lnTo>
                  <a:lnTo>
                    <a:pt x="271780" y="16891"/>
                  </a:lnTo>
                  <a:lnTo>
                    <a:pt x="271780" y="103759"/>
                  </a:lnTo>
                  <a:lnTo>
                    <a:pt x="247396" y="103759"/>
                  </a:lnTo>
                  <a:lnTo>
                    <a:pt x="247015" y="103886"/>
                  </a:lnTo>
                  <a:lnTo>
                    <a:pt x="246634" y="104267"/>
                  </a:lnTo>
                  <a:lnTo>
                    <a:pt x="246253" y="104521"/>
                  </a:lnTo>
                  <a:lnTo>
                    <a:pt x="244856" y="112014"/>
                  </a:lnTo>
                  <a:lnTo>
                    <a:pt x="245110" y="113538"/>
                  </a:lnTo>
                  <a:lnTo>
                    <a:pt x="245364" y="114173"/>
                  </a:lnTo>
                  <a:lnTo>
                    <a:pt x="245745" y="114681"/>
                  </a:lnTo>
                  <a:lnTo>
                    <a:pt x="245999" y="115189"/>
                  </a:lnTo>
                  <a:lnTo>
                    <a:pt x="247142" y="115951"/>
                  </a:lnTo>
                  <a:lnTo>
                    <a:pt x="308483" y="115951"/>
                  </a:lnTo>
                  <a:lnTo>
                    <a:pt x="310515" y="112776"/>
                  </a:lnTo>
                  <a:lnTo>
                    <a:pt x="310769" y="112014"/>
                  </a:lnTo>
                  <a:close/>
                </a:path>
                <a:path w="405764" h="118110">
                  <a:moveTo>
                    <a:pt x="405257" y="85344"/>
                  </a:moveTo>
                  <a:lnTo>
                    <a:pt x="405168" y="73787"/>
                  </a:lnTo>
                  <a:lnTo>
                    <a:pt x="404495" y="69850"/>
                  </a:lnTo>
                  <a:lnTo>
                    <a:pt x="401193" y="61722"/>
                  </a:lnTo>
                  <a:lnTo>
                    <a:pt x="398945" y="58420"/>
                  </a:lnTo>
                  <a:lnTo>
                    <a:pt x="398780" y="58166"/>
                  </a:lnTo>
                  <a:lnTo>
                    <a:pt x="392557" y="52451"/>
                  </a:lnTo>
                  <a:lnTo>
                    <a:pt x="388620" y="50292"/>
                  </a:lnTo>
                  <a:lnTo>
                    <a:pt x="383921" y="48768"/>
                  </a:lnTo>
                  <a:lnTo>
                    <a:pt x="379222" y="47117"/>
                  </a:lnTo>
                  <a:lnTo>
                    <a:pt x="378282" y="46990"/>
                  </a:lnTo>
                  <a:lnTo>
                    <a:pt x="373634" y="46355"/>
                  </a:lnTo>
                  <a:lnTo>
                    <a:pt x="362204" y="46355"/>
                  </a:lnTo>
                  <a:lnTo>
                    <a:pt x="360172" y="46482"/>
                  </a:lnTo>
                  <a:lnTo>
                    <a:pt x="358140" y="46482"/>
                  </a:lnTo>
                  <a:lnTo>
                    <a:pt x="354076" y="46990"/>
                  </a:lnTo>
                  <a:lnTo>
                    <a:pt x="354076" y="14859"/>
                  </a:lnTo>
                  <a:lnTo>
                    <a:pt x="395986" y="14859"/>
                  </a:lnTo>
                  <a:lnTo>
                    <a:pt x="396748" y="14351"/>
                  </a:lnTo>
                  <a:lnTo>
                    <a:pt x="397383" y="13208"/>
                  </a:lnTo>
                  <a:lnTo>
                    <a:pt x="397891" y="11938"/>
                  </a:lnTo>
                  <a:lnTo>
                    <a:pt x="398145" y="10287"/>
                  </a:lnTo>
                  <a:lnTo>
                    <a:pt x="398043" y="5461"/>
                  </a:lnTo>
                  <a:lnTo>
                    <a:pt x="397891" y="4445"/>
                  </a:lnTo>
                  <a:lnTo>
                    <a:pt x="397637" y="3810"/>
                  </a:lnTo>
                  <a:lnTo>
                    <a:pt x="397256" y="3302"/>
                  </a:lnTo>
                  <a:lnTo>
                    <a:pt x="397002" y="2667"/>
                  </a:lnTo>
                  <a:lnTo>
                    <a:pt x="396621" y="2286"/>
                  </a:lnTo>
                  <a:lnTo>
                    <a:pt x="396240" y="2032"/>
                  </a:lnTo>
                  <a:lnTo>
                    <a:pt x="395732" y="1778"/>
                  </a:lnTo>
                  <a:lnTo>
                    <a:pt x="395351" y="1651"/>
                  </a:lnTo>
                  <a:lnTo>
                    <a:pt x="342519" y="1651"/>
                  </a:lnTo>
                  <a:lnTo>
                    <a:pt x="341249" y="2159"/>
                  </a:lnTo>
                  <a:lnTo>
                    <a:pt x="340233" y="3048"/>
                  </a:lnTo>
                  <a:lnTo>
                    <a:pt x="339344" y="4064"/>
                  </a:lnTo>
                  <a:lnTo>
                    <a:pt x="338963" y="5461"/>
                  </a:lnTo>
                  <a:lnTo>
                    <a:pt x="338963" y="56134"/>
                  </a:lnTo>
                  <a:lnTo>
                    <a:pt x="339217" y="57658"/>
                  </a:lnTo>
                  <a:lnTo>
                    <a:pt x="339979" y="58420"/>
                  </a:lnTo>
                  <a:lnTo>
                    <a:pt x="340614" y="59182"/>
                  </a:lnTo>
                  <a:lnTo>
                    <a:pt x="341884" y="59563"/>
                  </a:lnTo>
                  <a:lnTo>
                    <a:pt x="345694" y="59563"/>
                  </a:lnTo>
                  <a:lnTo>
                    <a:pt x="350774" y="59055"/>
                  </a:lnTo>
                  <a:lnTo>
                    <a:pt x="353314" y="58674"/>
                  </a:lnTo>
                  <a:lnTo>
                    <a:pt x="356489" y="58420"/>
                  </a:lnTo>
                  <a:lnTo>
                    <a:pt x="365125" y="58420"/>
                  </a:lnTo>
                  <a:lnTo>
                    <a:pt x="369443" y="58928"/>
                  </a:lnTo>
                  <a:lnTo>
                    <a:pt x="389128" y="76962"/>
                  </a:lnTo>
                  <a:lnTo>
                    <a:pt x="389064" y="85344"/>
                  </a:lnTo>
                  <a:lnTo>
                    <a:pt x="388493" y="88773"/>
                  </a:lnTo>
                  <a:lnTo>
                    <a:pt x="387096" y="91694"/>
                  </a:lnTo>
                  <a:lnTo>
                    <a:pt x="385826" y="94742"/>
                  </a:lnTo>
                  <a:lnTo>
                    <a:pt x="366141" y="105156"/>
                  </a:lnTo>
                  <a:lnTo>
                    <a:pt x="357886" y="105156"/>
                  </a:lnTo>
                  <a:lnTo>
                    <a:pt x="337185" y="98425"/>
                  </a:lnTo>
                  <a:lnTo>
                    <a:pt x="336169" y="98044"/>
                  </a:lnTo>
                  <a:lnTo>
                    <a:pt x="335280" y="98044"/>
                  </a:lnTo>
                  <a:lnTo>
                    <a:pt x="334899" y="98171"/>
                  </a:lnTo>
                  <a:lnTo>
                    <a:pt x="334518" y="98425"/>
                  </a:lnTo>
                  <a:lnTo>
                    <a:pt x="333883" y="99060"/>
                  </a:lnTo>
                  <a:lnTo>
                    <a:pt x="333629" y="99568"/>
                  </a:lnTo>
                  <a:lnTo>
                    <a:pt x="333502" y="100076"/>
                  </a:lnTo>
                  <a:lnTo>
                    <a:pt x="333248" y="100711"/>
                  </a:lnTo>
                  <a:lnTo>
                    <a:pt x="334010" y="110109"/>
                  </a:lnTo>
                  <a:lnTo>
                    <a:pt x="334137" y="110490"/>
                  </a:lnTo>
                  <a:lnTo>
                    <a:pt x="334391" y="110871"/>
                  </a:lnTo>
                  <a:lnTo>
                    <a:pt x="334899" y="111252"/>
                  </a:lnTo>
                  <a:lnTo>
                    <a:pt x="335280" y="111633"/>
                  </a:lnTo>
                  <a:lnTo>
                    <a:pt x="336296" y="112268"/>
                  </a:lnTo>
                  <a:lnTo>
                    <a:pt x="337947" y="112903"/>
                  </a:lnTo>
                  <a:lnTo>
                    <a:pt x="339471" y="113665"/>
                  </a:lnTo>
                  <a:lnTo>
                    <a:pt x="341503" y="114300"/>
                  </a:lnTo>
                  <a:lnTo>
                    <a:pt x="344043" y="115062"/>
                  </a:lnTo>
                  <a:lnTo>
                    <a:pt x="346456" y="115824"/>
                  </a:lnTo>
                  <a:lnTo>
                    <a:pt x="349377" y="116459"/>
                  </a:lnTo>
                  <a:lnTo>
                    <a:pt x="355727" y="117475"/>
                  </a:lnTo>
                  <a:lnTo>
                    <a:pt x="359029" y="117729"/>
                  </a:lnTo>
                  <a:lnTo>
                    <a:pt x="368935" y="117729"/>
                  </a:lnTo>
                  <a:lnTo>
                    <a:pt x="374777" y="116840"/>
                  </a:lnTo>
                  <a:lnTo>
                    <a:pt x="379984" y="115062"/>
                  </a:lnTo>
                  <a:lnTo>
                    <a:pt x="385191" y="113411"/>
                  </a:lnTo>
                  <a:lnTo>
                    <a:pt x="389636" y="110871"/>
                  </a:lnTo>
                  <a:lnTo>
                    <a:pt x="393446" y="107696"/>
                  </a:lnTo>
                  <a:lnTo>
                    <a:pt x="396367" y="105156"/>
                  </a:lnTo>
                  <a:lnTo>
                    <a:pt x="397256" y="104394"/>
                  </a:lnTo>
                  <a:lnTo>
                    <a:pt x="400050" y="100330"/>
                  </a:lnTo>
                  <a:lnTo>
                    <a:pt x="402209" y="95631"/>
                  </a:lnTo>
                  <a:lnTo>
                    <a:pt x="404241" y="90805"/>
                  </a:lnTo>
                  <a:lnTo>
                    <a:pt x="405257" y="85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" y="3581400"/>
              <a:ext cx="7772400" cy="29146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24840" y="1569148"/>
            <a:ext cx="7839709" cy="1936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  <a:buClr>
                <a:srgbClr val="F18F38"/>
              </a:buClr>
              <a:buSzPct val="95000"/>
              <a:buAutoNum type="arabicPeriod"/>
              <a:tabLst>
                <a:tab pos="224790" algn="l"/>
              </a:tabLst>
            </a:pP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"ГОСТ</a:t>
            </a:r>
            <a:r>
              <a:rPr sz="2000" spc="-10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12.4.026-2015.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Межгосударственный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стандарт.</a:t>
            </a:r>
            <a:r>
              <a:rPr sz="20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Система </a:t>
            </a:r>
            <a:r>
              <a:rPr sz="2000" spc="-5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стандартов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безопасности труда.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Цвета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сигнальные,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знаки </a:t>
            </a:r>
            <a:r>
              <a:rPr sz="20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безопасности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 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разметка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сигнальная.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Назначение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 </a:t>
            </a:r>
            <a:r>
              <a:rPr sz="20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правила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применения.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Общие технические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требования </a:t>
            </a:r>
            <a:r>
              <a:rPr sz="20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и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характеристики.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Методы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испытаний«</a:t>
            </a:r>
            <a:endParaRPr sz="2000">
              <a:latin typeface="Microsoft Sans Serif"/>
              <a:cs typeface="Microsoft Sans Serif"/>
            </a:endParaRPr>
          </a:p>
          <a:p>
            <a:pPr marL="224154" indent="-212090">
              <a:lnSpc>
                <a:spcPct val="100000"/>
              </a:lnSpc>
              <a:spcBef>
                <a:spcPts val="620"/>
              </a:spcBef>
              <a:buClr>
                <a:srgbClr val="F18F38"/>
              </a:buClr>
              <a:buSzPct val="95000"/>
              <a:buAutoNum type="arabicPeriod"/>
              <a:tabLst>
                <a:tab pos="224790" algn="l"/>
              </a:tabLst>
            </a:pP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Аптечки</a:t>
            </a:r>
            <a:r>
              <a:rPr sz="20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располагаются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постах</a:t>
            </a:r>
            <a:r>
              <a:rPr sz="20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оказания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</a:t>
            </a:r>
            <a:r>
              <a:rPr sz="20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помощи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225" y="1457325"/>
            <a:ext cx="8562975" cy="42005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133475"/>
            <a:ext cx="8620125" cy="5720080"/>
            <a:chOff x="152400" y="1133475"/>
            <a:chExt cx="8620125" cy="5720080"/>
          </a:xfrm>
        </p:grpSpPr>
        <p:sp>
          <p:nvSpPr>
            <p:cNvPr id="3" name="object 3"/>
            <p:cNvSpPr/>
            <p:nvPr/>
          </p:nvSpPr>
          <p:spPr>
            <a:xfrm>
              <a:off x="461962" y="1147825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50" y="6496050"/>
              <a:ext cx="8358251" cy="3571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050" y="1542986"/>
              <a:ext cx="8358251" cy="51959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3867086"/>
              <a:ext cx="1919351" cy="6048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3875" y="1638300"/>
              <a:ext cx="8115300" cy="4953000"/>
            </a:xfrm>
            <a:custGeom>
              <a:avLst/>
              <a:gdLst/>
              <a:ahLst/>
              <a:cxnLst/>
              <a:rect l="l" t="t" r="r" b="b"/>
              <a:pathLst>
                <a:path w="8115300" h="4953000">
                  <a:moveTo>
                    <a:pt x="81153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115300" y="4953000"/>
                  </a:lnTo>
                  <a:lnTo>
                    <a:pt x="811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926" y="4063619"/>
              <a:ext cx="1031375" cy="1176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66621" y="4063618"/>
              <a:ext cx="405130" cy="118110"/>
            </a:xfrm>
            <a:custGeom>
              <a:avLst/>
              <a:gdLst/>
              <a:ahLst/>
              <a:cxnLst/>
              <a:rect l="l" t="t" r="r" b="b"/>
              <a:pathLst>
                <a:path w="405130" h="118110">
                  <a:moveTo>
                    <a:pt x="43180" y="70231"/>
                  </a:moveTo>
                  <a:lnTo>
                    <a:pt x="42799" y="67818"/>
                  </a:lnTo>
                  <a:lnTo>
                    <a:pt x="42545" y="67183"/>
                  </a:lnTo>
                  <a:lnTo>
                    <a:pt x="41783" y="65786"/>
                  </a:lnTo>
                  <a:lnTo>
                    <a:pt x="41402" y="65659"/>
                  </a:lnTo>
                  <a:lnTo>
                    <a:pt x="41021" y="65405"/>
                  </a:lnTo>
                  <a:lnTo>
                    <a:pt x="2032" y="65405"/>
                  </a:lnTo>
                  <a:lnTo>
                    <a:pt x="1270" y="65786"/>
                  </a:lnTo>
                  <a:lnTo>
                    <a:pt x="254" y="67564"/>
                  </a:lnTo>
                  <a:lnTo>
                    <a:pt x="0" y="69088"/>
                  </a:lnTo>
                  <a:lnTo>
                    <a:pt x="0" y="73533"/>
                  </a:lnTo>
                  <a:lnTo>
                    <a:pt x="254" y="75184"/>
                  </a:lnTo>
                  <a:lnTo>
                    <a:pt x="1270" y="76962"/>
                  </a:lnTo>
                  <a:lnTo>
                    <a:pt x="2032" y="77470"/>
                  </a:lnTo>
                  <a:lnTo>
                    <a:pt x="41021" y="77470"/>
                  </a:lnTo>
                  <a:lnTo>
                    <a:pt x="41783" y="76962"/>
                  </a:lnTo>
                  <a:lnTo>
                    <a:pt x="42418" y="76073"/>
                  </a:lnTo>
                  <a:lnTo>
                    <a:pt x="42926" y="75184"/>
                  </a:lnTo>
                  <a:lnTo>
                    <a:pt x="43180" y="73660"/>
                  </a:lnTo>
                  <a:lnTo>
                    <a:pt x="43180" y="71374"/>
                  </a:lnTo>
                  <a:lnTo>
                    <a:pt x="43180" y="70231"/>
                  </a:lnTo>
                  <a:close/>
                </a:path>
                <a:path w="405130" h="118110">
                  <a:moveTo>
                    <a:pt x="129540" y="108331"/>
                  </a:moveTo>
                  <a:lnTo>
                    <a:pt x="129159" y="105918"/>
                  </a:lnTo>
                  <a:lnTo>
                    <a:pt x="128905" y="105156"/>
                  </a:lnTo>
                  <a:lnTo>
                    <a:pt x="128524" y="104648"/>
                  </a:lnTo>
                  <a:lnTo>
                    <a:pt x="128270" y="104140"/>
                  </a:lnTo>
                  <a:lnTo>
                    <a:pt x="127889" y="103759"/>
                  </a:lnTo>
                  <a:lnTo>
                    <a:pt x="127381" y="103505"/>
                  </a:lnTo>
                  <a:lnTo>
                    <a:pt x="127000" y="103251"/>
                  </a:lnTo>
                  <a:lnTo>
                    <a:pt x="126492" y="103124"/>
                  </a:lnTo>
                  <a:lnTo>
                    <a:pt x="76327" y="103124"/>
                  </a:lnTo>
                  <a:lnTo>
                    <a:pt x="94361" y="84201"/>
                  </a:lnTo>
                  <a:lnTo>
                    <a:pt x="119253" y="52324"/>
                  </a:lnTo>
                  <a:lnTo>
                    <a:pt x="124333" y="33274"/>
                  </a:lnTo>
                  <a:lnTo>
                    <a:pt x="124333" y="25527"/>
                  </a:lnTo>
                  <a:lnTo>
                    <a:pt x="123571" y="21717"/>
                  </a:lnTo>
                  <a:lnTo>
                    <a:pt x="122301" y="18161"/>
                  </a:lnTo>
                  <a:lnTo>
                    <a:pt x="120904" y="14605"/>
                  </a:lnTo>
                  <a:lnTo>
                    <a:pt x="120091" y="13335"/>
                  </a:lnTo>
                  <a:lnTo>
                    <a:pt x="118872" y="11430"/>
                  </a:lnTo>
                  <a:lnTo>
                    <a:pt x="115951" y="8636"/>
                  </a:lnTo>
                  <a:lnTo>
                    <a:pt x="113411" y="5969"/>
                  </a:lnTo>
                  <a:lnTo>
                    <a:pt x="109855" y="3810"/>
                  </a:lnTo>
                  <a:lnTo>
                    <a:pt x="105791" y="2286"/>
                  </a:lnTo>
                  <a:lnTo>
                    <a:pt x="101600" y="762"/>
                  </a:lnTo>
                  <a:lnTo>
                    <a:pt x="96774" y="0"/>
                  </a:lnTo>
                  <a:lnTo>
                    <a:pt x="87757" y="0"/>
                  </a:lnTo>
                  <a:lnTo>
                    <a:pt x="64389" y="7874"/>
                  </a:lnTo>
                  <a:lnTo>
                    <a:pt x="63119" y="8636"/>
                  </a:lnTo>
                  <a:lnTo>
                    <a:pt x="62357" y="9271"/>
                  </a:lnTo>
                  <a:lnTo>
                    <a:pt x="61214" y="10414"/>
                  </a:lnTo>
                  <a:lnTo>
                    <a:pt x="60706" y="11176"/>
                  </a:lnTo>
                  <a:lnTo>
                    <a:pt x="60452" y="12192"/>
                  </a:lnTo>
                  <a:lnTo>
                    <a:pt x="60325" y="12573"/>
                  </a:lnTo>
                  <a:lnTo>
                    <a:pt x="60172" y="13335"/>
                  </a:lnTo>
                  <a:lnTo>
                    <a:pt x="60147" y="18923"/>
                  </a:lnTo>
                  <a:lnTo>
                    <a:pt x="60452" y="20955"/>
                  </a:lnTo>
                  <a:lnTo>
                    <a:pt x="60960" y="21971"/>
                  </a:lnTo>
                  <a:lnTo>
                    <a:pt x="61214" y="22352"/>
                  </a:lnTo>
                  <a:lnTo>
                    <a:pt x="61595" y="22606"/>
                  </a:lnTo>
                  <a:lnTo>
                    <a:pt x="61849" y="22860"/>
                  </a:lnTo>
                  <a:lnTo>
                    <a:pt x="62230" y="22987"/>
                  </a:lnTo>
                  <a:lnTo>
                    <a:pt x="63373" y="22987"/>
                  </a:lnTo>
                  <a:lnTo>
                    <a:pt x="64516" y="22479"/>
                  </a:lnTo>
                  <a:lnTo>
                    <a:pt x="66040" y="21463"/>
                  </a:lnTo>
                  <a:lnTo>
                    <a:pt x="67437" y="20447"/>
                  </a:lnTo>
                  <a:lnTo>
                    <a:pt x="69342" y="19304"/>
                  </a:lnTo>
                  <a:lnTo>
                    <a:pt x="71628" y="18161"/>
                  </a:lnTo>
                  <a:lnTo>
                    <a:pt x="73787" y="17018"/>
                  </a:lnTo>
                  <a:lnTo>
                    <a:pt x="76327" y="15875"/>
                  </a:lnTo>
                  <a:lnTo>
                    <a:pt x="79375" y="14859"/>
                  </a:lnTo>
                  <a:lnTo>
                    <a:pt x="82296" y="13843"/>
                  </a:lnTo>
                  <a:lnTo>
                    <a:pt x="85598" y="13335"/>
                  </a:lnTo>
                  <a:lnTo>
                    <a:pt x="92456" y="13335"/>
                  </a:lnTo>
                  <a:lnTo>
                    <a:pt x="95250" y="13843"/>
                  </a:lnTo>
                  <a:lnTo>
                    <a:pt x="108712" y="29591"/>
                  </a:lnTo>
                  <a:lnTo>
                    <a:pt x="108712" y="34671"/>
                  </a:lnTo>
                  <a:lnTo>
                    <a:pt x="89662" y="70739"/>
                  </a:lnTo>
                  <a:lnTo>
                    <a:pt x="61595" y="99695"/>
                  </a:lnTo>
                  <a:lnTo>
                    <a:pt x="60833" y="100457"/>
                  </a:lnTo>
                  <a:lnTo>
                    <a:pt x="60198" y="101219"/>
                  </a:lnTo>
                  <a:lnTo>
                    <a:pt x="59817" y="101854"/>
                  </a:lnTo>
                  <a:lnTo>
                    <a:pt x="59309" y="102616"/>
                  </a:lnTo>
                  <a:lnTo>
                    <a:pt x="58928" y="103251"/>
                  </a:lnTo>
                  <a:lnTo>
                    <a:pt x="58674" y="103886"/>
                  </a:lnTo>
                  <a:lnTo>
                    <a:pt x="58293" y="104648"/>
                  </a:lnTo>
                  <a:lnTo>
                    <a:pt x="57912" y="107188"/>
                  </a:lnTo>
                  <a:lnTo>
                    <a:pt x="57912" y="110617"/>
                  </a:lnTo>
                  <a:lnTo>
                    <a:pt x="58039" y="111760"/>
                  </a:lnTo>
                  <a:lnTo>
                    <a:pt x="62103" y="115951"/>
                  </a:lnTo>
                  <a:lnTo>
                    <a:pt x="126619" y="115951"/>
                  </a:lnTo>
                  <a:lnTo>
                    <a:pt x="128714" y="114173"/>
                  </a:lnTo>
                  <a:lnTo>
                    <a:pt x="128905" y="113792"/>
                  </a:lnTo>
                  <a:lnTo>
                    <a:pt x="129159" y="113030"/>
                  </a:lnTo>
                  <a:lnTo>
                    <a:pt x="129514" y="110617"/>
                  </a:lnTo>
                  <a:lnTo>
                    <a:pt x="129540" y="108331"/>
                  </a:lnTo>
                  <a:close/>
                </a:path>
                <a:path w="405130" h="118110">
                  <a:moveTo>
                    <a:pt x="228561" y="48768"/>
                  </a:moveTo>
                  <a:lnTo>
                    <a:pt x="227965" y="40767"/>
                  </a:lnTo>
                  <a:lnTo>
                    <a:pt x="225425" y="26162"/>
                  </a:lnTo>
                  <a:lnTo>
                    <a:pt x="223266" y="20066"/>
                  </a:lnTo>
                  <a:lnTo>
                    <a:pt x="218567" y="12446"/>
                  </a:lnTo>
                  <a:lnTo>
                    <a:pt x="217170" y="10160"/>
                  </a:lnTo>
                  <a:lnTo>
                    <a:pt x="213233" y="6350"/>
                  </a:lnTo>
                  <a:lnTo>
                    <a:pt x="212890" y="6172"/>
                  </a:lnTo>
                  <a:lnTo>
                    <a:pt x="212890" y="66548"/>
                  </a:lnTo>
                  <a:lnTo>
                    <a:pt x="212813" y="68453"/>
                  </a:lnTo>
                  <a:lnTo>
                    <a:pt x="212344" y="75819"/>
                  </a:lnTo>
                  <a:lnTo>
                    <a:pt x="211836" y="79375"/>
                  </a:lnTo>
                  <a:lnTo>
                    <a:pt x="211074" y="82804"/>
                  </a:lnTo>
                  <a:lnTo>
                    <a:pt x="210439" y="86106"/>
                  </a:lnTo>
                  <a:lnTo>
                    <a:pt x="192024" y="105156"/>
                  </a:lnTo>
                  <a:lnTo>
                    <a:pt x="184404" y="105156"/>
                  </a:lnTo>
                  <a:lnTo>
                    <a:pt x="180848" y="104394"/>
                  </a:lnTo>
                  <a:lnTo>
                    <a:pt x="177800" y="102616"/>
                  </a:lnTo>
                  <a:lnTo>
                    <a:pt x="174879" y="100965"/>
                  </a:lnTo>
                  <a:lnTo>
                    <a:pt x="172466" y="98171"/>
                  </a:lnTo>
                  <a:lnTo>
                    <a:pt x="170561" y="94361"/>
                  </a:lnTo>
                  <a:lnTo>
                    <a:pt x="168656" y="90678"/>
                  </a:lnTo>
                  <a:lnTo>
                    <a:pt x="167259" y="85725"/>
                  </a:lnTo>
                  <a:lnTo>
                    <a:pt x="165481" y="73787"/>
                  </a:lnTo>
                  <a:lnTo>
                    <a:pt x="165023" y="67310"/>
                  </a:lnTo>
                  <a:lnTo>
                    <a:pt x="165125" y="49149"/>
                  </a:lnTo>
                  <a:lnTo>
                    <a:pt x="177038" y="16002"/>
                  </a:lnTo>
                  <a:lnTo>
                    <a:pt x="180086" y="13589"/>
                  </a:lnTo>
                  <a:lnTo>
                    <a:pt x="184150" y="12446"/>
                  </a:lnTo>
                  <a:lnTo>
                    <a:pt x="192024" y="12446"/>
                  </a:lnTo>
                  <a:lnTo>
                    <a:pt x="212725" y="48768"/>
                  </a:lnTo>
                  <a:lnTo>
                    <a:pt x="212890" y="66548"/>
                  </a:lnTo>
                  <a:lnTo>
                    <a:pt x="212890" y="6172"/>
                  </a:lnTo>
                  <a:lnTo>
                    <a:pt x="208407" y="3810"/>
                  </a:lnTo>
                  <a:lnTo>
                    <a:pt x="203454" y="1270"/>
                  </a:lnTo>
                  <a:lnTo>
                    <a:pt x="197358" y="0"/>
                  </a:lnTo>
                  <a:lnTo>
                    <a:pt x="182499" y="0"/>
                  </a:lnTo>
                  <a:lnTo>
                    <a:pt x="153035" y="27813"/>
                  </a:lnTo>
                  <a:lnTo>
                    <a:pt x="149479" y="68453"/>
                  </a:lnTo>
                  <a:lnTo>
                    <a:pt x="150114" y="76835"/>
                  </a:lnTo>
                  <a:lnTo>
                    <a:pt x="169672" y="113792"/>
                  </a:lnTo>
                  <a:lnTo>
                    <a:pt x="174498" y="116332"/>
                  </a:lnTo>
                  <a:lnTo>
                    <a:pt x="180594" y="117602"/>
                  </a:lnTo>
                  <a:lnTo>
                    <a:pt x="195453" y="117602"/>
                  </a:lnTo>
                  <a:lnTo>
                    <a:pt x="217170" y="105156"/>
                  </a:lnTo>
                  <a:lnTo>
                    <a:pt x="222758" y="96012"/>
                  </a:lnTo>
                  <a:lnTo>
                    <a:pt x="225044" y="89789"/>
                  </a:lnTo>
                  <a:lnTo>
                    <a:pt x="227838" y="75311"/>
                  </a:lnTo>
                  <a:lnTo>
                    <a:pt x="228485" y="68453"/>
                  </a:lnTo>
                  <a:lnTo>
                    <a:pt x="228561" y="48768"/>
                  </a:lnTo>
                  <a:close/>
                </a:path>
                <a:path w="405130" h="118110">
                  <a:moveTo>
                    <a:pt x="310769" y="111125"/>
                  </a:moveTo>
                  <a:lnTo>
                    <a:pt x="307975" y="103759"/>
                  </a:lnTo>
                  <a:lnTo>
                    <a:pt x="286893" y="103759"/>
                  </a:lnTo>
                  <a:lnTo>
                    <a:pt x="286893" y="16891"/>
                  </a:lnTo>
                  <a:lnTo>
                    <a:pt x="286766" y="2667"/>
                  </a:lnTo>
                  <a:lnTo>
                    <a:pt x="286639" y="2286"/>
                  </a:lnTo>
                  <a:lnTo>
                    <a:pt x="286385" y="2032"/>
                  </a:lnTo>
                  <a:lnTo>
                    <a:pt x="286131" y="1651"/>
                  </a:lnTo>
                  <a:lnTo>
                    <a:pt x="285496" y="1524"/>
                  </a:lnTo>
                  <a:lnTo>
                    <a:pt x="284988" y="1270"/>
                  </a:lnTo>
                  <a:lnTo>
                    <a:pt x="282448" y="889"/>
                  </a:lnTo>
                  <a:lnTo>
                    <a:pt x="276479" y="889"/>
                  </a:lnTo>
                  <a:lnTo>
                    <a:pt x="275844" y="1016"/>
                  </a:lnTo>
                  <a:lnTo>
                    <a:pt x="275336" y="1143"/>
                  </a:lnTo>
                  <a:lnTo>
                    <a:pt x="274701" y="1270"/>
                  </a:lnTo>
                  <a:lnTo>
                    <a:pt x="274320" y="1397"/>
                  </a:lnTo>
                  <a:lnTo>
                    <a:pt x="273939" y="1397"/>
                  </a:lnTo>
                  <a:lnTo>
                    <a:pt x="273558" y="1524"/>
                  </a:lnTo>
                  <a:lnTo>
                    <a:pt x="273304" y="1778"/>
                  </a:lnTo>
                  <a:lnTo>
                    <a:pt x="273050" y="1905"/>
                  </a:lnTo>
                  <a:lnTo>
                    <a:pt x="246761" y="18796"/>
                  </a:lnTo>
                  <a:lnTo>
                    <a:pt x="246253" y="19177"/>
                  </a:lnTo>
                  <a:lnTo>
                    <a:pt x="245745" y="19431"/>
                  </a:lnTo>
                  <a:lnTo>
                    <a:pt x="245491" y="19812"/>
                  </a:lnTo>
                  <a:lnTo>
                    <a:pt x="245110" y="20193"/>
                  </a:lnTo>
                  <a:lnTo>
                    <a:pt x="244856" y="20574"/>
                  </a:lnTo>
                  <a:lnTo>
                    <a:pt x="244602" y="21590"/>
                  </a:lnTo>
                  <a:lnTo>
                    <a:pt x="244348" y="22098"/>
                  </a:lnTo>
                  <a:lnTo>
                    <a:pt x="244348" y="28702"/>
                  </a:lnTo>
                  <a:lnTo>
                    <a:pt x="244602" y="29591"/>
                  </a:lnTo>
                  <a:lnTo>
                    <a:pt x="244856" y="30226"/>
                  </a:lnTo>
                  <a:lnTo>
                    <a:pt x="245618" y="30988"/>
                  </a:lnTo>
                  <a:lnTo>
                    <a:pt x="246253" y="31115"/>
                  </a:lnTo>
                  <a:lnTo>
                    <a:pt x="246888" y="31115"/>
                  </a:lnTo>
                  <a:lnTo>
                    <a:pt x="247523" y="30988"/>
                  </a:lnTo>
                  <a:lnTo>
                    <a:pt x="248412" y="30607"/>
                  </a:lnTo>
                  <a:lnTo>
                    <a:pt x="249555" y="29972"/>
                  </a:lnTo>
                  <a:lnTo>
                    <a:pt x="271653" y="16891"/>
                  </a:lnTo>
                  <a:lnTo>
                    <a:pt x="271653" y="103759"/>
                  </a:lnTo>
                  <a:lnTo>
                    <a:pt x="247396" y="103759"/>
                  </a:lnTo>
                  <a:lnTo>
                    <a:pt x="246888" y="103886"/>
                  </a:lnTo>
                  <a:lnTo>
                    <a:pt x="246126" y="104394"/>
                  </a:lnTo>
                  <a:lnTo>
                    <a:pt x="245872" y="104775"/>
                  </a:lnTo>
                  <a:lnTo>
                    <a:pt x="245618" y="105283"/>
                  </a:lnTo>
                  <a:lnTo>
                    <a:pt x="245237" y="105791"/>
                  </a:lnTo>
                  <a:lnTo>
                    <a:pt x="245110" y="106426"/>
                  </a:lnTo>
                  <a:lnTo>
                    <a:pt x="244856" y="107188"/>
                  </a:lnTo>
                  <a:lnTo>
                    <a:pt x="244729" y="107950"/>
                  </a:lnTo>
                  <a:lnTo>
                    <a:pt x="245999" y="115062"/>
                  </a:lnTo>
                  <a:lnTo>
                    <a:pt x="246253" y="115443"/>
                  </a:lnTo>
                  <a:lnTo>
                    <a:pt x="246634" y="115697"/>
                  </a:lnTo>
                  <a:lnTo>
                    <a:pt x="247396" y="115951"/>
                  </a:lnTo>
                  <a:lnTo>
                    <a:pt x="307975" y="115951"/>
                  </a:lnTo>
                  <a:lnTo>
                    <a:pt x="310515" y="112776"/>
                  </a:lnTo>
                  <a:lnTo>
                    <a:pt x="310769" y="111125"/>
                  </a:lnTo>
                  <a:close/>
                </a:path>
                <a:path w="405130" h="118110">
                  <a:moveTo>
                    <a:pt x="405130" y="85344"/>
                  </a:moveTo>
                  <a:lnTo>
                    <a:pt x="405041" y="73787"/>
                  </a:lnTo>
                  <a:lnTo>
                    <a:pt x="404368" y="69723"/>
                  </a:lnTo>
                  <a:lnTo>
                    <a:pt x="402717" y="65659"/>
                  </a:lnTo>
                  <a:lnTo>
                    <a:pt x="401193" y="61595"/>
                  </a:lnTo>
                  <a:lnTo>
                    <a:pt x="398957" y="58420"/>
                  </a:lnTo>
                  <a:lnTo>
                    <a:pt x="398780" y="58166"/>
                  </a:lnTo>
                  <a:lnTo>
                    <a:pt x="395605" y="55372"/>
                  </a:lnTo>
                  <a:lnTo>
                    <a:pt x="378180" y="46990"/>
                  </a:lnTo>
                  <a:lnTo>
                    <a:pt x="373634" y="46355"/>
                  </a:lnTo>
                  <a:lnTo>
                    <a:pt x="362204" y="46355"/>
                  </a:lnTo>
                  <a:lnTo>
                    <a:pt x="360045" y="46482"/>
                  </a:lnTo>
                  <a:lnTo>
                    <a:pt x="358013" y="46482"/>
                  </a:lnTo>
                  <a:lnTo>
                    <a:pt x="355981" y="46609"/>
                  </a:lnTo>
                  <a:lnTo>
                    <a:pt x="354076" y="46990"/>
                  </a:lnTo>
                  <a:lnTo>
                    <a:pt x="354076" y="14859"/>
                  </a:lnTo>
                  <a:lnTo>
                    <a:pt x="395859" y="14859"/>
                  </a:lnTo>
                  <a:lnTo>
                    <a:pt x="396748" y="14351"/>
                  </a:lnTo>
                  <a:lnTo>
                    <a:pt x="397256" y="13081"/>
                  </a:lnTo>
                  <a:lnTo>
                    <a:pt x="397891" y="11938"/>
                  </a:lnTo>
                  <a:lnTo>
                    <a:pt x="398145" y="10287"/>
                  </a:lnTo>
                  <a:lnTo>
                    <a:pt x="398145" y="7112"/>
                  </a:lnTo>
                  <a:lnTo>
                    <a:pt x="397764" y="4445"/>
                  </a:lnTo>
                  <a:lnTo>
                    <a:pt x="397256" y="3175"/>
                  </a:lnTo>
                  <a:lnTo>
                    <a:pt x="396875" y="2667"/>
                  </a:lnTo>
                  <a:lnTo>
                    <a:pt x="396621" y="2286"/>
                  </a:lnTo>
                  <a:lnTo>
                    <a:pt x="396113" y="2032"/>
                  </a:lnTo>
                  <a:lnTo>
                    <a:pt x="395732" y="1778"/>
                  </a:lnTo>
                  <a:lnTo>
                    <a:pt x="395224" y="1651"/>
                  </a:lnTo>
                  <a:lnTo>
                    <a:pt x="342392" y="1651"/>
                  </a:lnTo>
                  <a:lnTo>
                    <a:pt x="341122" y="2159"/>
                  </a:lnTo>
                  <a:lnTo>
                    <a:pt x="340233" y="3048"/>
                  </a:lnTo>
                  <a:lnTo>
                    <a:pt x="339217" y="3937"/>
                  </a:lnTo>
                  <a:lnTo>
                    <a:pt x="338836" y="5461"/>
                  </a:lnTo>
                  <a:lnTo>
                    <a:pt x="338836" y="56134"/>
                  </a:lnTo>
                  <a:lnTo>
                    <a:pt x="339217" y="57658"/>
                  </a:lnTo>
                  <a:lnTo>
                    <a:pt x="339852" y="58420"/>
                  </a:lnTo>
                  <a:lnTo>
                    <a:pt x="340614" y="59182"/>
                  </a:lnTo>
                  <a:lnTo>
                    <a:pt x="341757" y="59563"/>
                  </a:lnTo>
                  <a:lnTo>
                    <a:pt x="345694" y="59563"/>
                  </a:lnTo>
                  <a:lnTo>
                    <a:pt x="348107" y="59309"/>
                  </a:lnTo>
                  <a:lnTo>
                    <a:pt x="350647" y="58928"/>
                  </a:lnTo>
                  <a:lnTo>
                    <a:pt x="353314" y="58674"/>
                  </a:lnTo>
                  <a:lnTo>
                    <a:pt x="356362" y="58420"/>
                  </a:lnTo>
                  <a:lnTo>
                    <a:pt x="364998" y="58420"/>
                  </a:lnTo>
                  <a:lnTo>
                    <a:pt x="369316" y="58928"/>
                  </a:lnTo>
                  <a:lnTo>
                    <a:pt x="376682" y="60706"/>
                  </a:lnTo>
                  <a:lnTo>
                    <a:pt x="379730" y="62103"/>
                  </a:lnTo>
                  <a:lnTo>
                    <a:pt x="382016" y="64008"/>
                  </a:lnTo>
                  <a:lnTo>
                    <a:pt x="384429" y="65786"/>
                  </a:lnTo>
                  <a:lnTo>
                    <a:pt x="386207" y="68199"/>
                  </a:lnTo>
                  <a:lnTo>
                    <a:pt x="388493" y="73787"/>
                  </a:lnTo>
                  <a:lnTo>
                    <a:pt x="389128" y="76962"/>
                  </a:lnTo>
                  <a:lnTo>
                    <a:pt x="389039" y="85344"/>
                  </a:lnTo>
                  <a:lnTo>
                    <a:pt x="372872" y="103632"/>
                  </a:lnTo>
                  <a:lnTo>
                    <a:pt x="369570" y="104648"/>
                  </a:lnTo>
                  <a:lnTo>
                    <a:pt x="366014" y="105156"/>
                  </a:lnTo>
                  <a:lnTo>
                    <a:pt x="357759" y="105156"/>
                  </a:lnTo>
                  <a:lnTo>
                    <a:pt x="354203" y="104775"/>
                  </a:lnTo>
                  <a:lnTo>
                    <a:pt x="347980" y="103251"/>
                  </a:lnTo>
                  <a:lnTo>
                    <a:pt x="345313" y="102362"/>
                  </a:lnTo>
                  <a:lnTo>
                    <a:pt x="343281" y="101473"/>
                  </a:lnTo>
                  <a:lnTo>
                    <a:pt x="341249" y="100711"/>
                  </a:lnTo>
                  <a:lnTo>
                    <a:pt x="339471" y="99822"/>
                  </a:lnTo>
                  <a:lnTo>
                    <a:pt x="338328" y="99187"/>
                  </a:lnTo>
                  <a:lnTo>
                    <a:pt x="337058" y="98425"/>
                  </a:lnTo>
                  <a:lnTo>
                    <a:pt x="336169" y="98044"/>
                  </a:lnTo>
                  <a:lnTo>
                    <a:pt x="335153" y="98044"/>
                  </a:lnTo>
                  <a:lnTo>
                    <a:pt x="334772" y="98171"/>
                  </a:lnTo>
                  <a:lnTo>
                    <a:pt x="332994" y="106172"/>
                  </a:lnTo>
                  <a:lnTo>
                    <a:pt x="333121" y="106934"/>
                  </a:lnTo>
                  <a:lnTo>
                    <a:pt x="333248" y="108331"/>
                  </a:lnTo>
                  <a:lnTo>
                    <a:pt x="333375" y="108839"/>
                  </a:lnTo>
                  <a:lnTo>
                    <a:pt x="333502" y="109220"/>
                  </a:lnTo>
                  <a:lnTo>
                    <a:pt x="333756" y="109728"/>
                  </a:lnTo>
                  <a:lnTo>
                    <a:pt x="333883" y="110109"/>
                  </a:lnTo>
                  <a:lnTo>
                    <a:pt x="334010" y="110363"/>
                  </a:lnTo>
                  <a:lnTo>
                    <a:pt x="334391" y="110744"/>
                  </a:lnTo>
                  <a:lnTo>
                    <a:pt x="334772" y="111252"/>
                  </a:lnTo>
                  <a:lnTo>
                    <a:pt x="359029" y="117602"/>
                  </a:lnTo>
                  <a:lnTo>
                    <a:pt x="368808" y="117602"/>
                  </a:lnTo>
                  <a:lnTo>
                    <a:pt x="374650" y="116840"/>
                  </a:lnTo>
                  <a:lnTo>
                    <a:pt x="379857" y="115062"/>
                  </a:lnTo>
                  <a:lnTo>
                    <a:pt x="385064" y="113411"/>
                  </a:lnTo>
                  <a:lnTo>
                    <a:pt x="389509" y="110871"/>
                  </a:lnTo>
                  <a:lnTo>
                    <a:pt x="393319" y="107569"/>
                  </a:lnTo>
                  <a:lnTo>
                    <a:pt x="396214" y="105156"/>
                  </a:lnTo>
                  <a:lnTo>
                    <a:pt x="397129" y="104394"/>
                  </a:lnTo>
                  <a:lnTo>
                    <a:pt x="400050" y="100330"/>
                  </a:lnTo>
                  <a:lnTo>
                    <a:pt x="402082" y="95504"/>
                  </a:lnTo>
                  <a:lnTo>
                    <a:pt x="404114" y="90805"/>
                  </a:lnTo>
                  <a:lnTo>
                    <a:pt x="405130" y="85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1152525"/>
              <a:ext cx="4314825" cy="5143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5325" y="1133475"/>
              <a:ext cx="4267200" cy="503872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2440" y="202501"/>
            <a:ext cx="60725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114" dirty="0"/>
              <a:t>Расположение</a:t>
            </a:r>
            <a:r>
              <a:rPr u="none" spc="5" dirty="0"/>
              <a:t> </a:t>
            </a:r>
            <a:r>
              <a:rPr u="none" spc="150" dirty="0"/>
              <a:t>аптечек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Что</a:t>
            </a:r>
            <a:r>
              <a:rPr spc="35" dirty="0"/>
              <a:t> </a:t>
            </a:r>
            <a:r>
              <a:rPr spc="165" dirty="0"/>
              <a:t>такое</a:t>
            </a:r>
            <a:r>
              <a:rPr spc="-5" dirty="0"/>
              <a:t> </a:t>
            </a:r>
            <a:r>
              <a:rPr spc="85" dirty="0"/>
              <a:t>первая</a:t>
            </a:r>
            <a:r>
              <a:rPr spc="10" dirty="0"/>
              <a:t> </a:t>
            </a:r>
            <a:r>
              <a:rPr spc="-25" dirty="0"/>
              <a:t>помощь?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964308"/>
            <a:ext cx="7878445" cy="3291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Согласно</a:t>
            </a:r>
            <a:r>
              <a:rPr sz="275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новым</a:t>
            </a:r>
            <a:r>
              <a:rPr sz="275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изменениям</a:t>
            </a:r>
            <a:r>
              <a:rPr sz="275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75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b="1" spc="120" dirty="0">
                <a:solidFill>
                  <a:srgbClr val="F18F38"/>
                </a:solidFill>
                <a:latin typeface="Arial"/>
                <a:cs typeface="Arial"/>
              </a:rPr>
              <a:t>323-ФЗ</a:t>
            </a:r>
            <a:r>
              <a:rPr sz="2600" b="1" spc="-6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600" b="1" spc="-85" dirty="0">
                <a:solidFill>
                  <a:srgbClr val="F18F38"/>
                </a:solidFill>
                <a:latin typeface="Arial"/>
                <a:cs typeface="Arial"/>
              </a:rPr>
              <a:t>статья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600" b="1" spc="30" dirty="0">
                <a:solidFill>
                  <a:srgbClr val="F18F38"/>
                </a:solidFill>
                <a:latin typeface="Arial"/>
                <a:cs typeface="Arial"/>
              </a:rPr>
              <a:t>31</a:t>
            </a:r>
            <a:r>
              <a:rPr sz="27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,</a:t>
            </a:r>
            <a:r>
              <a:rPr sz="275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которые</a:t>
            </a:r>
            <a:r>
              <a:rPr sz="275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вступят</a:t>
            </a:r>
            <a:r>
              <a:rPr sz="275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75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силу</a:t>
            </a:r>
            <a:r>
              <a:rPr sz="275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75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b="1" spc="130" dirty="0">
                <a:solidFill>
                  <a:srgbClr val="F18F38"/>
                </a:solidFill>
                <a:latin typeface="Arial"/>
                <a:cs typeface="Arial"/>
              </a:rPr>
              <a:t>1</a:t>
            </a:r>
            <a:r>
              <a:rPr sz="2600" b="1" spc="-4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600" b="1" spc="-50" dirty="0">
                <a:solidFill>
                  <a:srgbClr val="F18F38"/>
                </a:solidFill>
                <a:latin typeface="Arial"/>
                <a:cs typeface="Arial"/>
              </a:rPr>
              <a:t>сентября</a:t>
            </a:r>
            <a:r>
              <a:rPr sz="2600" b="1" spc="-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600" b="1" spc="60" dirty="0">
                <a:solidFill>
                  <a:srgbClr val="F18F38"/>
                </a:solidFill>
                <a:latin typeface="Arial"/>
                <a:cs typeface="Arial"/>
              </a:rPr>
              <a:t>2024</a:t>
            </a:r>
            <a:r>
              <a:rPr sz="275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:</a:t>
            </a:r>
            <a:endParaRPr sz="2750">
              <a:latin typeface="Microsoft Sans Serif"/>
              <a:cs typeface="Microsoft Sans Serif"/>
            </a:endParaRPr>
          </a:p>
          <a:p>
            <a:pPr marL="212725" marR="5080" indent="-7620" algn="ctr">
              <a:lnSpc>
                <a:spcPct val="102400"/>
              </a:lnSpc>
              <a:spcBef>
                <a:spcPts val="2100"/>
              </a:spcBef>
            </a:pPr>
            <a:r>
              <a:rPr sz="2750" b="1" spc="70" dirty="0">
                <a:solidFill>
                  <a:srgbClr val="1F3E58"/>
                </a:solidFill>
                <a:latin typeface="Arial"/>
                <a:cs typeface="Arial"/>
              </a:rPr>
              <a:t>«Первая 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помощь </a:t>
            </a:r>
            <a:r>
              <a:rPr sz="2750" b="1" spc="65" dirty="0">
                <a:solidFill>
                  <a:srgbClr val="1F3E58"/>
                </a:solidFill>
                <a:latin typeface="Arial"/>
                <a:cs typeface="Arial"/>
              </a:rPr>
              <a:t>оказывается 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лицами, </a:t>
            </a:r>
            <a:r>
              <a:rPr sz="2750" b="1" spc="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обязанными</a:t>
            </a:r>
            <a:r>
              <a:rPr sz="2750" b="1" spc="114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65" dirty="0">
                <a:solidFill>
                  <a:srgbClr val="1F3E58"/>
                </a:solidFill>
                <a:latin typeface="Arial"/>
                <a:cs typeface="Arial"/>
              </a:rPr>
              <a:t>оказывать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60" dirty="0">
                <a:solidFill>
                  <a:srgbClr val="1F3E58"/>
                </a:solidFill>
                <a:latin typeface="Arial"/>
                <a:cs typeface="Arial"/>
              </a:rPr>
              <a:t>первую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помощь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-45" dirty="0">
                <a:solidFill>
                  <a:srgbClr val="1F3E58"/>
                </a:solidFill>
                <a:latin typeface="Arial"/>
                <a:cs typeface="Arial"/>
              </a:rPr>
              <a:t>в </a:t>
            </a:r>
            <a:r>
              <a:rPr sz="2750" b="1" spc="-7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15" dirty="0">
                <a:solidFill>
                  <a:srgbClr val="1F3E58"/>
                </a:solidFill>
                <a:latin typeface="Arial"/>
                <a:cs typeface="Arial"/>
              </a:rPr>
              <a:t>соответствии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-140" dirty="0">
                <a:solidFill>
                  <a:srgbClr val="1F3E58"/>
                </a:solidFill>
                <a:latin typeface="Arial"/>
                <a:cs typeface="Arial"/>
              </a:rPr>
              <a:t>с</a:t>
            </a:r>
            <a:r>
              <a:rPr sz="2750" b="1" spc="1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федеральными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105" dirty="0">
                <a:solidFill>
                  <a:srgbClr val="1F3E58"/>
                </a:solidFill>
                <a:latin typeface="Arial"/>
                <a:cs typeface="Arial"/>
              </a:rPr>
              <a:t>законами </a:t>
            </a:r>
            <a:r>
              <a:rPr sz="2750" b="1" spc="11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или 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иными 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нормативными 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правовыми 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85" dirty="0">
                <a:solidFill>
                  <a:srgbClr val="1F3E58"/>
                </a:solidFill>
                <a:latin typeface="Arial"/>
                <a:cs typeface="Arial"/>
              </a:rPr>
              <a:t>актами»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90586"/>
            <a:ext cx="8634730" cy="5467985"/>
            <a:chOff x="0" y="1390586"/>
            <a:chExt cx="8634730" cy="5467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24" y="6143625"/>
              <a:ext cx="8129651" cy="709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4" y="1390586"/>
              <a:ext cx="8129651" cy="4995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649" y="1485900"/>
              <a:ext cx="7886700" cy="4752975"/>
            </a:xfrm>
            <a:custGeom>
              <a:avLst/>
              <a:gdLst/>
              <a:ahLst/>
              <a:cxnLst/>
              <a:rect l="l" t="t" r="r" b="b"/>
              <a:pathLst>
                <a:path w="7886700" h="4752975">
                  <a:moveTo>
                    <a:pt x="788670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7886700" y="4752975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0512" y="1252600"/>
            <a:ext cx="6224588" cy="5338674"/>
            <a:chOff x="290512" y="1252600"/>
            <a:chExt cx="6224588" cy="5338674"/>
          </a:xfrm>
        </p:grpSpPr>
        <p:sp>
          <p:nvSpPr>
            <p:cNvPr id="8" name="object 8"/>
            <p:cNvSpPr/>
            <p:nvPr/>
          </p:nvSpPr>
          <p:spPr>
            <a:xfrm>
              <a:off x="5934075" y="6581749"/>
              <a:ext cx="581025" cy="9525"/>
            </a:xfrm>
            <a:custGeom>
              <a:avLst/>
              <a:gdLst/>
              <a:ahLst/>
              <a:cxnLst/>
              <a:rect l="l" t="t" r="r" b="b"/>
              <a:pathLst>
                <a:path w="581025" h="9525">
                  <a:moveTo>
                    <a:pt x="58102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81025" y="9524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18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0512" y="1252600"/>
              <a:ext cx="2743835" cy="4914900"/>
            </a:xfrm>
            <a:custGeom>
              <a:avLst/>
              <a:gdLst/>
              <a:ahLst/>
              <a:cxnLst/>
              <a:rect l="l" t="t" r="r" b="b"/>
              <a:pathLst>
                <a:path w="2743835" h="4914900">
                  <a:moveTo>
                    <a:pt x="2468943" y="0"/>
                  </a:moveTo>
                  <a:lnTo>
                    <a:pt x="274320" y="0"/>
                  </a:lnTo>
                  <a:lnTo>
                    <a:pt x="225011" y="4419"/>
                  </a:lnTo>
                  <a:lnTo>
                    <a:pt x="178602" y="17159"/>
                  </a:lnTo>
                  <a:lnTo>
                    <a:pt x="135867" y="37446"/>
                  </a:lnTo>
                  <a:lnTo>
                    <a:pt x="97580" y="64502"/>
                  </a:lnTo>
                  <a:lnTo>
                    <a:pt x="64518" y="97553"/>
                  </a:lnTo>
                  <a:lnTo>
                    <a:pt x="37453" y="135824"/>
                  </a:lnTo>
                  <a:lnTo>
                    <a:pt x="17162" y="178537"/>
                  </a:lnTo>
                  <a:lnTo>
                    <a:pt x="4419" y="224919"/>
                  </a:lnTo>
                  <a:lnTo>
                    <a:pt x="0" y="274193"/>
                  </a:lnTo>
                  <a:lnTo>
                    <a:pt x="0" y="4640516"/>
                  </a:lnTo>
                  <a:lnTo>
                    <a:pt x="4419" y="4689824"/>
                  </a:lnTo>
                  <a:lnTo>
                    <a:pt x="17162" y="4736233"/>
                  </a:lnTo>
                  <a:lnTo>
                    <a:pt x="37453" y="4778969"/>
                  </a:lnTo>
                  <a:lnTo>
                    <a:pt x="64518" y="4817255"/>
                  </a:lnTo>
                  <a:lnTo>
                    <a:pt x="97580" y="4850318"/>
                  </a:lnTo>
                  <a:lnTo>
                    <a:pt x="135867" y="4877382"/>
                  </a:lnTo>
                  <a:lnTo>
                    <a:pt x="178602" y="4897673"/>
                  </a:lnTo>
                  <a:lnTo>
                    <a:pt x="225011" y="4910416"/>
                  </a:lnTo>
                  <a:lnTo>
                    <a:pt x="274320" y="4914836"/>
                  </a:lnTo>
                  <a:lnTo>
                    <a:pt x="2468943" y="4914836"/>
                  </a:lnTo>
                  <a:lnTo>
                    <a:pt x="2518221" y="4910416"/>
                  </a:lnTo>
                  <a:lnTo>
                    <a:pt x="2564614" y="4897673"/>
                  </a:lnTo>
                  <a:lnTo>
                    <a:pt x="2607345" y="4877382"/>
                  </a:lnTo>
                  <a:lnTo>
                    <a:pt x="2645635" y="4850318"/>
                  </a:lnTo>
                  <a:lnTo>
                    <a:pt x="2678707" y="4817255"/>
                  </a:lnTo>
                  <a:lnTo>
                    <a:pt x="2705784" y="4778969"/>
                  </a:lnTo>
                  <a:lnTo>
                    <a:pt x="2726087" y="4736233"/>
                  </a:lnTo>
                  <a:lnTo>
                    <a:pt x="2738839" y="4689824"/>
                  </a:lnTo>
                  <a:lnTo>
                    <a:pt x="2743263" y="4640516"/>
                  </a:lnTo>
                  <a:lnTo>
                    <a:pt x="2743263" y="274193"/>
                  </a:lnTo>
                  <a:lnTo>
                    <a:pt x="2738839" y="224919"/>
                  </a:lnTo>
                  <a:lnTo>
                    <a:pt x="2726087" y="178537"/>
                  </a:lnTo>
                  <a:lnTo>
                    <a:pt x="2705784" y="135824"/>
                  </a:lnTo>
                  <a:lnTo>
                    <a:pt x="2678707" y="97553"/>
                  </a:lnTo>
                  <a:lnTo>
                    <a:pt x="2645635" y="64502"/>
                  </a:lnTo>
                  <a:lnTo>
                    <a:pt x="2607345" y="37446"/>
                  </a:lnTo>
                  <a:lnTo>
                    <a:pt x="2564614" y="17159"/>
                  </a:lnTo>
                  <a:lnTo>
                    <a:pt x="2518221" y="4419"/>
                  </a:lnTo>
                  <a:lnTo>
                    <a:pt x="246894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512" y="1252600"/>
              <a:ext cx="2743835" cy="4914900"/>
            </a:xfrm>
            <a:custGeom>
              <a:avLst/>
              <a:gdLst/>
              <a:ahLst/>
              <a:cxnLst/>
              <a:rect l="l" t="t" r="r" b="b"/>
              <a:pathLst>
                <a:path w="2743835" h="4914900">
                  <a:moveTo>
                    <a:pt x="0" y="274193"/>
                  </a:moveTo>
                  <a:lnTo>
                    <a:pt x="4419" y="224919"/>
                  </a:lnTo>
                  <a:lnTo>
                    <a:pt x="17162" y="178537"/>
                  </a:lnTo>
                  <a:lnTo>
                    <a:pt x="37453" y="135824"/>
                  </a:lnTo>
                  <a:lnTo>
                    <a:pt x="64518" y="97553"/>
                  </a:lnTo>
                  <a:lnTo>
                    <a:pt x="97580" y="64502"/>
                  </a:lnTo>
                  <a:lnTo>
                    <a:pt x="135867" y="37446"/>
                  </a:lnTo>
                  <a:lnTo>
                    <a:pt x="178602" y="17159"/>
                  </a:lnTo>
                  <a:lnTo>
                    <a:pt x="225011" y="4419"/>
                  </a:lnTo>
                  <a:lnTo>
                    <a:pt x="274320" y="0"/>
                  </a:lnTo>
                  <a:lnTo>
                    <a:pt x="2468943" y="0"/>
                  </a:lnTo>
                  <a:lnTo>
                    <a:pt x="2518221" y="4419"/>
                  </a:lnTo>
                  <a:lnTo>
                    <a:pt x="2564614" y="17159"/>
                  </a:lnTo>
                  <a:lnTo>
                    <a:pt x="2607345" y="37446"/>
                  </a:lnTo>
                  <a:lnTo>
                    <a:pt x="2645635" y="64502"/>
                  </a:lnTo>
                  <a:lnTo>
                    <a:pt x="2678707" y="97553"/>
                  </a:lnTo>
                  <a:lnTo>
                    <a:pt x="2705784" y="135824"/>
                  </a:lnTo>
                  <a:lnTo>
                    <a:pt x="2726087" y="178537"/>
                  </a:lnTo>
                  <a:lnTo>
                    <a:pt x="2738839" y="224919"/>
                  </a:lnTo>
                  <a:lnTo>
                    <a:pt x="2743263" y="274193"/>
                  </a:lnTo>
                  <a:lnTo>
                    <a:pt x="2743263" y="4640516"/>
                  </a:lnTo>
                  <a:lnTo>
                    <a:pt x="2738839" y="4689824"/>
                  </a:lnTo>
                  <a:lnTo>
                    <a:pt x="2726087" y="4736233"/>
                  </a:lnTo>
                  <a:lnTo>
                    <a:pt x="2705784" y="4778969"/>
                  </a:lnTo>
                  <a:lnTo>
                    <a:pt x="2678707" y="4817255"/>
                  </a:lnTo>
                  <a:lnTo>
                    <a:pt x="2645635" y="4850318"/>
                  </a:lnTo>
                  <a:lnTo>
                    <a:pt x="2607345" y="4877382"/>
                  </a:lnTo>
                  <a:lnTo>
                    <a:pt x="2564614" y="4897673"/>
                  </a:lnTo>
                  <a:lnTo>
                    <a:pt x="2518221" y="4910416"/>
                  </a:lnTo>
                  <a:lnTo>
                    <a:pt x="2468943" y="4914836"/>
                  </a:lnTo>
                  <a:lnTo>
                    <a:pt x="274320" y="4914836"/>
                  </a:lnTo>
                  <a:lnTo>
                    <a:pt x="225011" y="4910416"/>
                  </a:lnTo>
                  <a:lnTo>
                    <a:pt x="178602" y="4897673"/>
                  </a:lnTo>
                  <a:lnTo>
                    <a:pt x="135867" y="4877382"/>
                  </a:lnTo>
                  <a:lnTo>
                    <a:pt x="97580" y="4850318"/>
                  </a:lnTo>
                  <a:lnTo>
                    <a:pt x="64518" y="4817255"/>
                  </a:lnTo>
                  <a:lnTo>
                    <a:pt x="37453" y="4778969"/>
                  </a:lnTo>
                  <a:lnTo>
                    <a:pt x="17162" y="4736233"/>
                  </a:lnTo>
                  <a:lnTo>
                    <a:pt x="4419" y="4689824"/>
                  </a:lnTo>
                  <a:lnTo>
                    <a:pt x="0" y="4640516"/>
                  </a:lnTo>
                  <a:lnTo>
                    <a:pt x="0" y="27419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5625" y="368299"/>
            <a:ext cx="746569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65" dirty="0"/>
              <a:t>Сколько</a:t>
            </a:r>
            <a:r>
              <a:rPr sz="3600" u="none" spc="-20" dirty="0"/>
              <a:t> </a:t>
            </a:r>
            <a:r>
              <a:rPr sz="3600" u="none" spc="135" dirty="0"/>
              <a:t>должно</a:t>
            </a:r>
            <a:r>
              <a:rPr sz="3600" u="none" spc="-15" dirty="0"/>
              <a:t> </a:t>
            </a:r>
            <a:r>
              <a:rPr sz="3600" u="none" spc="-45" dirty="0"/>
              <a:t>быть</a:t>
            </a:r>
            <a:r>
              <a:rPr sz="3600" u="none" spc="-5" dirty="0"/>
              <a:t> </a:t>
            </a:r>
            <a:r>
              <a:rPr sz="3600" u="none" spc="35" dirty="0"/>
              <a:t>аптечек?</a:t>
            </a:r>
            <a:endParaRPr sz="3600"/>
          </a:p>
        </p:txBody>
      </p:sp>
      <p:sp>
        <p:nvSpPr>
          <p:cNvPr id="13" name="object 13"/>
          <p:cNvSpPr txBox="1"/>
          <p:nvPr/>
        </p:nvSpPr>
        <p:spPr>
          <a:xfrm>
            <a:off x="668972" y="3936365"/>
            <a:ext cx="197929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75" dirty="0">
                <a:solidFill>
                  <a:srgbClr val="1F3E58"/>
                </a:solidFill>
                <a:latin typeface="Arial"/>
                <a:cs typeface="Arial"/>
              </a:rPr>
              <a:t>Ра</a:t>
            </a:r>
            <a:r>
              <a:rPr sz="2750" b="1" spc="30" dirty="0">
                <a:solidFill>
                  <a:srgbClr val="1F3E58"/>
                </a:solidFill>
                <a:latin typeface="Arial"/>
                <a:cs typeface="Arial"/>
              </a:rPr>
              <a:t>б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о</a:t>
            </a:r>
            <a:r>
              <a:rPr sz="2750" b="1" spc="75" dirty="0">
                <a:solidFill>
                  <a:srgbClr val="1F3E58"/>
                </a:solidFill>
                <a:latin typeface="Arial"/>
                <a:cs typeface="Arial"/>
              </a:rPr>
              <a:t>т</a:t>
            </a:r>
            <a:r>
              <a:rPr sz="2750" b="1" spc="130" dirty="0">
                <a:solidFill>
                  <a:srgbClr val="1F3E58"/>
                </a:solidFill>
                <a:latin typeface="Arial"/>
                <a:cs typeface="Arial"/>
              </a:rPr>
              <a:t>н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r>
              <a:rPr sz="2750" b="1" spc="340" dirty="0">
                <a:solidFill>
                  <a:srgbClr val="1F3E58"/>
                </a:solidFill>
                <a:latin typeface="Arial"/>
                <a:cs typeface="Arial"/>
              </a:rPr>
              <a:t>к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36612" y="1246250"/>
            <a:ext cx="5033010" cy="4927600"/>
            <a:chOff x="836612" y="1246250"/>
            <a:chExt cx="5033010" cy="49276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2962" y="1547875"/>
              <a:ext cx="1638300" cy="163817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2962" y="1547875"/>
              <a:ext cx="1638935" cy="1638300"/>
            </a:xfrm>
            <a:custGeom>
              <a:avLst/>
              <a:gdLst/>
              <a:ahLst/>
              <a:cxnLst/>
              <a:rect l="l" t="t" r="r" b="b"/>
              <a:pathLst>
                <a:path w="1638935" h="1638300">
                  <a:moveTo>
                    <a:pt x="0" y="819150"/>
                  </a:moveTo>
                  <a:lnTo>
                    <a:pt x="1390" y="771009"/>
                  </a:lnTo>
                  <a:lnTo>
                    <a:pt x="5511" y="723601"/>
                  </a:lnTo>
                  <a:lnTo>
                    <a:pt x="12284" y="677005"/>
                  </a:lnTo>
                  <a:lnTo>
                    <a:pt x="21634" y="631295"/>
                  </a:lnTo>
                  <a:lnTo>
                    <a:pt x="33484" y="586550"/>
                  </a:lnTo>
                  <a:lnTo>
                    <a:pt x="47756" y="542845"/>
                  </a:lnTo>
                  <a:lnTo>
                    <a:pt x="64374" y="500258"/>
                  </a:lnTo>
                  <a:lnTo>
                    <a:pt x="83261" y="458866"/>
                  </a:lnTo>
                  <a:lnTo>
                    <a:pt x="104341" y="418744"/>
                  </a:lnTo>
                  <a:lnTo>
                    <a:pt x="127535" y="379970"/>
                  </a:lnTo>
                  <a:lnTo>
                    <a:pt x="152769" y="342620"/>
                  </a:lnTo>
                  <a:lnTo>
                    <a:pt x="179964" y="306772"/>
                  </a:lnTo>
                  <a:lnTo>
                    <a:pt x="209044" y="272502"/>
                  </a:lnTo>
                  <a:lnTo>
                    <a:pt x="239933" y="239887"/>
                  </a:lnTo>
                  <a:lnTo>
                    <a:pt x="272552" y="209003"/>
                  </a:lnTo>
                  <a:lnTo>
                    <a:pt x="306827" y="179927"/>
                  </a:lnTo>
                  <a:lnTo>
                    <a:pt x="342679" y="152736"/>
                  </a:lnTo>
                  <a:lnTo>
                    <a:pt x="380032" y="127507"/>
                  </a:lnTo>
                  <a:lnTo>
                    <a:pt x="418809" y="104317"/>
                  </a:lnTo>
                  <a:lnTo>
                    <a:pt x="458933" y="83242"/>
                  </a:lnTo>
                  <a:lnTo>
                    <a:pt x="500328" y="64359"/>
                  </a:lnTo>
                  <a:lnTo>
                    <a:pt x="542917" y="47744"/>
                  </a:lnTo>
                  <a:lnTo>
                    <a:pt x="586622" y="33475"/>
                  </a:lnTo>
                  <a:lnTo>
                    <a:pt x="631367" y="21629"/>
                  </a:lnTo>
                  <a:lnTo>
                    <a:pt x="677076" y="12281"/>
                  </a:lnTo>
                  <a:lnTo>
                    <a:pt x="723671" y="5509"/>
                  </a:lnTo>
                  <a:lnTo>
                    <a:pt x="771076" y="1390"/>
                  </a:lnTo>
                  <a:lnTo>
                    <a:pt x="819213" y="0"/>
                  </a:lnTo>
                  <a:lnTo>
                    <a:pt x="867341" y="1390"/>
                  </a:lnTo>
                  <a:lnTo>
                    <a:pt x="914738" y="5509"/>
                  </a:lnTo>
                  <a:lnTo>
                    <a:pt x="961325" y="12281"/>
                  </a:lnTo>
                  <a:lnTo>
                    <a:pt x="1007027" y="21629"/>
                  </a:lnTo>
                  <a:lnTo>
                    <a:pt x="1051767" y="33475"/>
                  </a:lnTo>
                  <a:lnTo>
                    <a:pt x="1095467" y="47744"/>
                  </a:lnTo>
                  <a:lnTo>
                    <a:pt x="1138050" y="64359"/>
                  </a:lnTo>
                  <a:lnTo>
                    <a:pt x="1179441" y="83242"/>
                  </a:lnTo>
                  <a:lnTo>
                    <a:pt x="1219562" y="104317"/>
                  </a:lnTo>
                  <a:lnTo>
                    <a:pt x="1258336" y="127507"/>
                  </a:lnTo>
                  <a:lnTo>
                    <a:pt x="1295687" y="152736"/>
                  </a:lnTo>
                  <a:lnTo>
                    <a:pt x="1331537" y="179927"/>
                  </a:lnTo>
                  <a:lnTo>
                    <a:pt x="1365810" y="209003"/>
                  </a:lnTo>
                  <a:lnTo>
                    <a:pt x="1398428" y="239887"/>
                  </a:lnTo>
                  <a:lnTo>
                    <a:pt x="1429316" y="272502"/>
                  </a:lnTo>
                  <a:lnTo>
                    <a:pt x="1458395" y="306772"/>
                  </a:lnTo>
                  <a:lnTo>
                    <a:pt x="1485590" y="342620"/>
                  </a:lnTo>
                  <a:lnTo>
                    <a:pt x="1510824" y="379970"/>
                  </a:lnTo>
                  <a:lnTo>
                    <a:pt x="1534019" y="418744"/>
                  </a:lnTo>
                  <a:lnTo>
                    <a:pt x="1555098" y="458866"/>
                  </a:lnTo>
                  <a:lnTo>
                    <a:pt x="1573986" y="500258"/>
                  </a:lnTo>
                  <a:lnTo>
                    <a:pt x="1590604" y="542845"/>
                  </a:lnTo>
                  <a:lnTo>
                    <a:pt x="1604877" y="586550"/>
                  </a:lnTo>
                  <a:lnTo>
                    <a:pt x="1616727" y="631295"/>
                  </a:lnTo>
                  <a:lnTo>
                    <a:pt x="1626078" y="677005"/>
                  </a:lnTo>
                  <a:lnTo>
                    <a:pt x="1632852" y="723601"/>
                  </a:lnTo>
                  <a:lnTo>
                    <a:pt x="1636972" y="771009"/>
                  </a:lnTo>
                  <a:lnTo>
                    <a:pt x="1638363" y="819150"/>
                  </a:lnTo>
                  <a:lnTo>
                    <a:pt x="1636972" y="867277"/>
                  </a:lnTo>
                  <a:lnTo>
                    <a:pt x="1632852" y="914672"/>
                  </a:lnTo>
                  <a:lnTo>
                    <a:pt x="1626078" y="961258"/>
                  </a:lnTo>
                  <a:lnTo>
                    <a:pt x="1616727" y="1006957"/>
                  </a:lnTo>
                  <a:lnTo>
                    <a:pt x="1604877" y="1051692"/>
                  </a:lnTo>
                  <a:lnTo>
                    <a:pt x="1590604" y="1095388"/>
                  </a:lnTo>
                  <a:lnTo>
                    <a:pt x="1573986" y="1137967"/>
                  </a:lnTo>
                  <a:lnTo>
                    <a:pt x="1555098" y="1179353"/>
                  </a:lnTo>
                  <a:lnTo>
                    <a:pt x="1534019" y="1219468"/>
                  </a:lnTo>
                  <a:lnTo>
                    <a:pt x="1510824" y="1258236"/>
                  </a:lnTo>
                  <a:lnTo>
                    <a:pt x="1485590" y="1295580"/>
                  </a:lnTo>
                  <a:lnTo>
                    <a:pt x="1458395" y="1331423"/>
                  </a:lnTo>
                  <a:lnTo>
                    <a:pt x="1429316" y="1365689"/>
                  </a:lnTo>
                  <a:lnTo>
                    <a:pt x="1398428" y="1398301"/>
                  </a:lnTo>
                  <a:lnTo>
                    <a:pt x="1365810" y="1429182"/>
                  </a:lnTo>
                  <a:lnTo>
                    <a:pt x="1331537" y="1458255"/>
                  </a:lnTo>
                  <a:lnTo>
                    <a:pt x="1295687" y="1485443"/>
                  </a:lnTo>
                  <a:lnTo>
                    <a:pt x="1258336" y="1510670"/>
                  </a:lnTo>
                  <a:lnTo>
                    <a:pt x="1219562" y="1533859"/>
                  </a:lnTo>
                  <a:lnTo>
                    <a:pt x="1179441" y="1554933"/>
                  </a:lnTo>
                  <a:lnTo>
                    <a:pt x="1138050" y="1573815"/>
                  </a:lnTo>
                  <a:lnTo>
                    <a:pt x="1095467" y="1590429"/>
                  </a:lnTo>
                  <a:lnTo>
                    <a:pt x="1051767" y="1604697"/>
                  </a:lnTo>
                  <a:lnTo>
                    <a:pt x="1007027" y="1616544"/>
                  </a:lnTo>
                  <a:lnTo>
                    <a:pt x="961325" y="1625891"/>
                  </a:lnTo>
                  <a:lnTo>
                    <a:pt x="914738" y="1632663"/>
                  </a:lnTo>
                  <a:lnTo>
                    <a:pt x="867341" y="1636782"/>
                  </a:lnTo>
                  <a:lnTo>
                    <a:pt x="819213" y="1638173"/>
                  </a:lnTo>
                  <a:lnTo>
                    <a:pt x="771076" y="1636782"/>
                  </a:lnTo>
                  <a:lnTo>
                    <a:pt x="723671" y="1632663"/>
                  </a:lnTo>
                  <a:lnTo>
                    <a:pt x="677076" y="1625891"/>
                  </a:lnTo>
                  <a:lnTo>
                    <a:pt x="631367" y="1616544"/>
                  </a:lnTo>
                  <a:lnTo>
                    <a:pt x="586622" y="1604697"/>
                  </a:lnTo>
                  <a:lnTo>
                    <a:pt x="542917" y="1590429"/>
                  </a:lnTo>
                  <a:lnTo>
                    <a:pt x="500328" y="1573815"/>
                  </a:lnTo>
                  <a:lnTo>
                    <a:pt x="458933" y="1554933"/>
                  </a:lnTo>
                  <a:lnTo>
                    <a:pt x="418809" y="1533859"/>
                  </a:lnTo>
                  <a:lnTo>
                    <a:pt x="380032" y="1510670"/>
                  </a:lnTo>
                  <a:lnTo>
                    <a:pt x="342679" y="1485443"/>
                  </a:lnTo>
                  <a:lnTo>
                    <a:pt x="306827" y="1458255"/>
                  </a:lnTo>
                  <a:lnTo>
                    <a:pt x="272552" y="1429182"/>
                  </a:lnTo>
                  <a:lnTo>
                    <a:pt x="239933" y="1398301"/>
                  </a:lnTo>
                  <a:lnTo>
                    <a:pt x="209044" y="1365689"/>
                  </a:lnTo>
                  <a:lnTo>
                    <a:pt x="179964" y="1331423"/>
                  </a:lnTo>
                  <a:lnTo>
                    <a:pt x="152769" y="1295580"/>
                  </a:lnTo>
                  <a:lnTo>
                    <a:pt x="127535" y="1258236"/>
                  </a:lnTo>
                  <a:lnTo>
                    <a:pt x="104341" y="1219468"/>
                  </a:lnTo>
                  <a:lnTo>
                    <a:pt x="83261" y="1179353"/>
                  </a:lnTo>
                  <a:lnTo>
                    <a:pt x="64374" y="1137967"/>
                  </a:lnTo>
                  <a:lnTo>
                    <a:pt x="47756" y="1095388"/>
                  </a:lnTo>
                  <a:lnTo>
                    <a:pt x="33484" y="1051692"/>
                  </a:lnTo>
                  <a:lnTo>
                    <a:pt x="21634" y="1006957"/>
                  </a:lnTo>
                  <a:lnTo>
                    <a:pt x="12284" y="961258"/>
                  </a:lnTo>
                  <a:lnTo>
                    <a:pt x="5511" y="914672"/>
                  </a:lnTo>
                  <a:lnTo>
                    <a:pt x="1390" y="867277"/>
                  </a:lnTo>
                  <a:lnTo>
                    <a:pt x="0" y="8191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19501" y="1252600"/>
              <a:ext cx="2743200" cy="4914900"/>
            </a:xfrm>
            <a:custGeom>
              <a:avLst/>
              <a:gdLst/>
              <a:ahLst/>
              <a:cxnLst/>
              <a:rect l="l" t="t" r="r" b="b"/>
              <a:pathLst>
                <a:path w="2743200" h="4914900">
                  <a:moveTo>
                    <a:pt x="2468879" y="0"/>
                  </a:moveTo>
                  <a:lnTo>
                    <a:pt x="274193" y="0"/>
                  </a:lnTo>
                  <a:lnTo>
                    <a:pt x="224919" y="4419"/>
                  </a:lnTo>
                  <a:lnTo>
                    <a:pt x="178537" y="17159"/>
                  </a:lnTo>
                  <a:lnTo>
                    <a:pt x="135824" y="37446"/>
                  </a:lnTo>
                  <a:lnTo>
                    <a:pt x="97553" y="64502"/>
                  </a:lnTo>
                  <a:lnTo>
                    <a:pt x="64502" y="97553"/>
                  </a:lnTo>
                  <a:lnTo>
                    <a:pt x="37446" y="135824"/>
                  </a:lnTo>
                  <a:lnTo>
                    <a:pt x="17159" y="178537"/>
                  </a:lnTo>
                  <a:lnTo>
                    <a:pt x="4419" y="224919"/>
                  </a:lnTo>
                  <a:lnTo>
                    <a:pt x="0" y="274193"/>
                  </a:lnTo>
                  <a:lnTo>
                    <a:pt x="0" y="4640516"/>
                  </a:lnTo>
                  <a:lnTo>
                    <a:pt x="4419" y="4689824"/>
                  </a:lnTo>
                  <a:lnTo>
                    <a:pt x="17159" y="4736233"/>
                  </a:lnTo>
                  <a:lnTo>
                    <a:pt x="37446" y="4778969"/>
                  </a:lnTo>
                  <a:lnTo>
                    <a:pt x="64502" y="4817255"/>
                  </a:lnTo>
                  <a:lnTo>
                    <a:pt x="97553" y="4850318"/>
                  </a:lnTo>
                  <a:lnTo>
                    <a:pt x="135824" y="4877382"/>
                  </a:lnTo>
                  <a:lnTo>
                    <a:pt x="178537" y="4897673"/>
                  </a:lnTo>
                  <a:lnTo>
                    <a:pt x="224919" y="4910416"/>
                  </a:lnTo>
                  <a:lnTo>
                    <a:pt x="274193" y="4914836"/>
                  </a:lnTo>
                  <a:lnTo>
                    <a:pt x="2468879" y="4914836"/>
                  </a:lnTo>
                  <a:lnTo>
                    <a:pt x="2518158" y="4910416"/>
                  </a:lnTo>
                  <a:lnTo>
                    <a:pt x="2564551" y="4897673"/>
                  </a:lnTo>
                  <a:lnTo>
                    <a:pt x="2607281" y="4877382"/>
                  </a:lnTo>
                  <a:lnTo>
                    <a:pt x="2645572" y="4850318"/>
                  </a:lnTo>
                  <a:lnTo>
                    <a:pt x="2678644" y="4817255"/>
                  </a:lnTo>
                  <a:lnTo>
                    <a:pt x="2705720" y="4778969"/>
                  </a:lnTo>
                  <a:lnTo>
                    <a:pt x="2726024" y="4736233"/>
                  </a:lnTo>
                  <a:lnTo>
                    <a:pt x="2738776" y="4689824"/>
                  </a:lnTo>
                  <a:lnTo>
                    <a:pt x="2743200" y="4640516"/>
                  </a:lnTo>
                  <a:lnTo>
                    <a:pt x="2743200" y="274193"/>
                  </a:lnTo>
                  <a:lnTo>
                    <a:pt x="2738776" y="224919"/>
                  </a:lnTo>
                  <a:lnTo>
                    <a:pt x="2726024" y="178537"/>
                  </a:lnTo>
                  <a:lnTo>
                    <a:pt x="2705720" y="135824"/>
                  </a:lnTo>
                  <a:lnTo>
                    <a:pt x="2678644" y="97553"/>
                  </a:lnTo>
                  <a:lnTo>
                    <a:pt x="2645572" y="64502"/>
                  </a:lnTo>
                  <a:lnTo>
                    <a:pt x="2607281" y="37446"/>
                  </a:lnTo>
                  <a:lnTo>
                    <a:pt x="2564551" y="17159"/>
                  </a:lnTo>
                  <a:lnTo>
                    <a:pt x="2518158" y="4419"/>
                  </a:lnTo>
                  <a:lnTo>
                    <a:pt x="246887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9501" y="1252600"/>
              <a:ext cx="2743200" cy="4914900"/>
            </a:xfrm>
            <a:custGeom>
              <a:avLst/>
              <a:gdLst/>
              <a:ahLst/>
              <a:cxnLst/>
              <a:rect l="l" t="t" r="r" b="b"/>
              <a:pathLst>
                <a:path w="2743200" h="4914900">
                  <a:moveTo>
                    <a:pt x="0" y="274193"/>
                  </a:moveTo>
                  <a:lnTo>
                    <a:pt x="4419" y="224919"/>
                  </a:lnTo>
                  <a:lnTo>
                    <a:pt x="17159" y="178537"/>
                  </a:lnTo>
                  <a:lnTo>
                    <a:pt x="37446" y="135824"/>
                  </a:lnTo>
                  <a:lnTo>
                    <a:pt x="64502" y="97553"/>
                  </a:lnTo>
                  <a:lnTo>
                    <a:pt x="97553" y="64502"/>
                  </a:lnTo>
                  <a:lnTo>
                    <a:pt x="135824" y="37446"/>
                  </a:lnTo>
                  <a:lnTo>
                    <a:pt x="178537" y="17159"/>
                  </a:lnTo>
                  <a:lnTo>
                    <a:pt x="224919" y="4419"/>
                  </a:lnTo>
                  <a:lnTo>
                    <a:pt x="274193" y="0"/>
                  </a:lnTo>
                  <a:lnTo>
                    <a:pt x="2468879" y="0"/>
                  </a:lnTo>
                  <a:lnTo>
                    <a:pt x="2518158" y="4419"/>
                  </a:lnTo>
                  <a:lnTo>
                    <a:pt x="2564551" y="17159"/>
                  </a:lnTo>
                  <a:lnTo>
                    <a:pt x="2607281" y="37446"/>
                  </a:lnTo>
                  <a:lnTo>
                    <a:pt x="2645572" y="64502"/>
                  </a:lnTo>
                  <a:lnTo>
                    <a:pt x="2678644" y="97553"/>
                  </a:lnTo>
                  <a:lnTo>
                    <a:pt x="2705720" y="135824"/>
                  </a:lnTo>
                  <a:lnTo>
                    <a:pt x="2726024" y="178537"/>
                  </a:lnTo>
                  <a:lnTo>
                    <a:pt x="2738776" y="224919"/>
                  </a:lnTo>
                  <a:lnTo>
                    <a:pt x="2743200" y="274193"/>
                  </a:lnTo>
                  <a:lnTo>
                    <a:pt x="2743200" y="4640516"/>
                  </a:lnTo>
                  <a:lnTo>
                    <a:pt x="2738776" y="4689824"/>
                  </a:lnTo>
                  <a:lnTo>
                    <a:pt x="2726024" y="4736233"/>
                  </a:lnTo>
                  <a:lnTo>
                    <a:pt x="2705720" y="4778969"/>
                  </a:lnTo>
                  <a:lnTo>
                    <a:pt x="2678644" y="4817255"/>
                  </a:lnTo>
                  <a:lnTo>
                    <a:pt x="2645572" y="4850318"/>
                  </a:lnTo>
                  <a:lnTo>
                    <a:pt x="2607281" y="4877382"/>
                  </a:lnTo>
                  <a:lnTo>
                    <a:pt x="2564551" y="4897673"/>
                  </a:lnTo>
                  <a:lnTo>
                    <a:pt x="2518158" y="4910416"/>
                  </a:lnTo>
                  <a:lnTo>
                    <a:pt x="2468879" y="4914836"/>
                  </a:lnTo>
                  <a:lnTo>
                    <a:pt x="274193" y="4914836"/>
                  </a:lnTo>
                  <a:lnTo>
                    <a:pt x="224919" y="4910416"/>
                  </a:lnTo>
                  <a:lnTo>
                    <a:pt x="178537" y="4897673"/>
                  </a:lnTo>
                  <a:lnTo>
                    <a:pt x="135824" y="4877382"/>
                  </a:lnTo>
                  <a:lnTo>
                    <a:pt x="97553" y="4850318"/>
                  </a:lnTo>
                  <a:lnTo>
                    <a:pt x="64502" y="4817255"/>
                  </a:lnTo>
                  <a:lnTo>
                    <a:pt x="37446" y="4778969"/>
                  </a:lnTo>
                  <a:lnTo>
                    <a:pt x="17159" y="4736233"/>
                  </a:lnTo>
                  <a:lnTo>
                    <a:pt x="4419" y="4689824"/>
                  </a:lnTo>
                  <a:lnTo>
                    <a:pt x="0" y="4640516"/>
                  </a:lnTo>
                  <a:lnTo>
                    <a:pt x="0" y="27419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315970" y="3936365"/>
            <a:ext cx="234886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180" dirty="0">
                <a:solidFill>
                  <a:srgbClr val="1F3E58"/>
                </a:solidFill>
                <a:latin typeface="Arial"/>
                <a:cs typeface="Arial"/>
              </a:rPr>
              <a:t>М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е</a:t>
            </a:r>
            <a:r>
              <a:rPr sz="2750" b="1" spc="120" dirty="0">
                <a:solidFill>
                  <a:srgbClr val="1F3E58"/>
                </a:solidFill>
                <a:latin typeface="Arial"/>
                <a:cs typeface="Arial"/>
              </a:rPr>
              <a:t>д</a:t>
            </a:r>
            <a:r>
              <a:rPr sz="2750" b="1" spc="100" dirty="0">
                <a:solidFill>
                  <a:srgbClr val="1F3E58"/>
                </a:solidFill>
                <a:latin typeface="Arial"/>
                <a:cs typeface="Arial"/>
              </a:rPr>
              <a:t>.</a:t>
            </a:r>
            <a:r>
              <a:rPr sz="2750" b="1" spc="160" dirty="0">
                <a:solidFill>
                  <a:srgbClr val="1F3E58"/>
                </a:solidFill>
                <a:latin typeface="Arial"/>
                <a:cs typeface="Arial"/>
              </a:rPr>
              <a:t>к</a:t>
            </a:r>
            <a:r>
              <a:rPr sz="2750" b="1" spc="110" dirty="0">
                <a:solidFill>
                  <a:srgbClr val="1F3E58"/>
                </a:solidFill>
                <a:latin typeface="Arial"/>
                <a:cs typeface="Arial"/>
              </a:rPr>
              <a:t>а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б</a:t>
            </a:r>
            <a:r>
              <a:rPr sz="2750" b="1" spc="95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r>
              <a:rPr sz="2750" b="1" spc="60" dirty="0">
                <a:solidFill>
                  <a:srgbClr val="1F3E58"/>
                </a:solidFill>
                <a:latin typeface="Arial"/>
                <a:cs typeface="Arial"/>
              </a:rPr>
              <a:t>н</a:t>
            </a:r>
            <a:r>
              <a:rPr sz="2750" b="1" spc="114" dirty="0">
                <a:solidFill>
                  <a:srgbClr val="1F3E58"/>
                </a:solidFill>
                <a:latin typeface="Arial"/>
                <a:cs typeface="Arial"/>
              </a:rPr>
              <a:t>е</a:t>
            </a:r>
            <a:r>
              <a:rPr sz="2750" b="1" spc="65" dirty="0">
                <a:solidFill>
                  <a:srgbClr val="1F3E58"/>
                </a:solidFill>
                <a:latin typeface="Arial"/>
                <a:cs typeface="Arial"/>
              </a:rPr>
              <a:t>т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665601" y="1246250"/>
            <a:ext cx="5032375" cy="4927600"/>
            <a:chOff x="3665601" y="1246250"/>
            <a:chExt cx="5032375" cy="492760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1824" y="1547875"/>
              <a:ext cx="1638300" cy="163817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671951" y="1547875"/>
              <a:ext cx="1638300" cy="1638300"/>
            </a:xfrm>
            <a:custGeom>
              <a:avLst/>
              <a:gdLst/>
              <a:ahLst/>
              <a:cxnLst/>
              <a:rect l="l" t="t" r="r" b="b"/>
              <a:pathLst>
                <a:path w="1638300" h="1638300">
                  <a:moveTo>
                    <a:pt x="0" y="819150"/>
                  </a:moveTo>
                  <a:lnTo>
                    <a:pt x="1390" y="771009"/>
                  </a:lnTo>
                  <a:lnTo>
                    <a:pt x="5509" y="723601"/>
                  </a:lnTo>
                  <a:lnTo>
                    <a:pt x="12281" y="677005"/>
                  </a:lnTo>
                  <a:lnTo>
                    <a:pt x="21629" y="631295"/>
                  </a:lnTo>
                  <a:lnTo>
                    <a:pt x="33475" y="586550"/>
                  </a:lnTo>
                  <a:lnTo>
                    <a:pt x="47744" y="542845"/>
                  </a:lnTo>
                  <a:lnTo>
                    <a:pt x="64359" y="500258"/>
                  </a:lnTo>
                  <a:lnTo>
                    <a:pt x="83242" y="458866"/>
                  </a:lnTo>
                  <a:lnTo>
                    <a:pt x="104317" y="418744"/>
                  </a:lnTo>
                  <a:lnTo>
                    <a:pt x="127507" y="379970"/>
                  </a:lnTo>
                  <a:lnTo>
                    <a:pt x="152736" y="342620"/>
                  </a:lnTo>
                  <a:lnTo>
                    <a:pt x="179927" y="306772"/>
                  </a:lnTo>
                  <a:lnTo>
                    <a:pt x="209003" y="272502"/>
                  </a:lnTo>
                  <a:lnTo>
                    <a:pt x="239887" y="239887"/>
                  </a:lnTo>
                  <a:lnTo>
                    <a:pt x="272502" y="209003"/>
                  </a:lnTo>
                  <a:lnTo>
                    <a:pt x="306772" y="179927"/>
                  </a:lnTo>
                  <a:lnTo>
                    <a:pt x="342620" y="152736"/>
                  </a:lnTo>
                  <a:lnTo>
                    <a:pt x="379970" y="127507"/>
                  </a:lnTo>
                  <a:lnTo>
                    <a:pt x="418744" y="104317"/>
                  </a:lnTo>
                  <a:lnTo>
                    <a:pt x="458866" y="83242"/>
                  </a:lnTo>
                  <a:lnTo>
                    <a:pt x="500258" y="64359"/>
                  </a:lnTo>
                  <a:lnTo>
                    <a:pt x="542845" y="47744"/>
                  </a:lnTo>
                  <a:lnTo>
                    <a:pt x="586550" y="33475"/>
                  </a:lnTo>
                  <a:lnTo>
                    <a:pt x="631295" y="21629"/>
                  </a:lnTo>
                  <a:lnTo>
                    <a:pt x="677005" y="12281"/>
                  </a:lnTo>
                  <a:lnTo>
                    <a:pt x="723601" y="5509"/>
                  </a:lnTo>
                  <a:lnTo>
                    <a:pt x="771009" y="1390"/>
                  </a:lnTo>
                  <a:lnTo>
                    <a:pt x="819150" y="0"/>
                  </a:lnTo>
                  <a:lnTo>
                    <a:pt x="867278" y="1390"/>
                  </a:lnTo>
                  <a:lnTo>
                    <a:pt x="914674" y="5509"/>
                  </a:lnTo>
                  <a:lnTo>
                    <a:pt x="961262" y="12281"/>
                  </a:lnTo>
                  <a:lnTo>
                    <a:pt x="1006964" y="21629"/>
                  </a:lnTo>
                  <a:lnTo>
                    <a:pt x="1051703" y="33475"/>
                  </a:lnTo>
                  <a:lnTo>
                    <a:pt x="1095403" y="47744"/>
                  </a:lnTo>
                  <a:lnTo>
                    <a:pt x="1137987" y="64359"/>
                  </a:lnTo>
                  <a:lnTo>
                    <a:pt x="1179378" y="83242"/>
                  </a:lnTo>
                  <a:lnTo>
                    <a:pt x="1219499" y="104317"/>
                  </a:lnTo>
                  <a:lnTo>
                    <a:pt x="1258273" y="127507"/>
                  </a:lnTo>
                  <a:lnTo>
                    <a:pt x="1295623" y="152736"/>
                  </a:lnTo>
                  <a:lnTo>
                    <a:pt x="1331473" y="179927"/>
                  </a:lnTo>
                  <a:lnTo>
                    <a:pt x="1365746" y="209003"/>
                  </a:lnTo>
                  <a:lnTo>
                    <a:pt x="1398365" y="239887"/>
                  </a:lnTo>
                  <a:lnTo>
                    <a:pt x="1429252" y="272502"/>
                  </a:lnTo>
                  <a:lnTo>
                    <a:pt x="1458332" y="306772"/>
                  </a:lnTo>
                  <a:lnTo>
                    <a:pt x="1485527" y="342620"/>
                  </a:lnTo>
                  <a:lnTo>
                    <a:pt x="1510760" y="379970"/>
                  </a:lnTo>
                  <a:lnTo>
                    <a:pt x="1533955" y="418744"/>
                  </a:lnTo>
                  <a:lnTo>
                    <a:pt x="1555035" y="458866"/>
                  </a:lnTo>
                  <a:lnTo>
                    <a:pt x="1573922" y="500258"/>
                  </a:lnTo>
                  <a:lnTo>
                    <a:pt x="1590541" y="542845"/>
                  </a:lnTo>
                  <a:lnTo>
                    <a:pt x="1604814" y="586550"/>
                  </a:lnTo>
                  <a:lnTo>
                    <a:pt x="1616664" y="631295"/>
                  </a:lnTo>
                  <a:lnTo>
                    <a:pt x="1626014" y="677005"/>
                  </a:lnTo>
                  <a:lnTo>
                    <a:pt x="1632788" y="723601"/>
                  </a:lnTo>
                  <a:lnTo>
                    <a:pt x="1636909" y="771009"/>
                  </a:lnTo>
                  <a:lnTo>
                    <a:pt x="1638300" y="819150"/>
                  </a:lnTo>
                  <a:lnTo>
                    <a:pt x="1636909" y="867277"/>
                  </a:lnTo>
                  <a:lnTo>
                    <a:pt x="1632788" y="914672"/>
                  </a:lnTo>
                  <a:lnTo>
                    <a:pt x="1626014" y="961258"/>
                  </a:lnTo>
                  <a:lnTo>
                    <a:pt x="1616664" y="1006957"/>
                  </a:lnTo>
                  <a:lnTo>
                    <a:pt x="1604814" y="1051692"/>
                  </a:lnTo>
                  <a:lnTo>
                    <a:pt x="1590541" y="1095388"/>
                  </a:lnTo>
                  <a:lnTo>
                    <a:pt x="1573922" y="1137967"/>
                  </a:lnTo>
                  <a:lnTo>
                    <a:pt x="1555035" y="1179353"/>
                  </a:lnTo>
                  <a:lnTo>
                    <a:pt x="1533955" y="1219468"/>
                  </a:lnTo>
                  <a:lnTo>
                    <a:pt x="1510760" y="1258236"/>
                  </a:lnTo>
                  <a:lnTo>
                    <a:pt x="1485527" y="1295580"/>
                  </a:lnTo>
                  <a:lnTo>
                    <a:pt x="1458332" y="1331423"/>
                  </a:lnTo>
                  <a:lnTo>
                    <a:pt x="1429252" y="1365689"/>
                  </a:lnTo>
                  <a:lnTo>
                    <a:pt x="1398365" y="1398301"/>
                  </a:lnTo>
                  <a:lnTo>
                    <a:pt x="1365746" y="1429182"/>
                  </a:lnTo>
                  <a:lnTo>
                    <a:pt x="1331473" y="1458255"/>
                  </a:lnTo>
                  <a:lnTo>
                    <a:pt x="1295623" y="1485443"/>
                  </a:lnTo>
                  <a:lnTo>
                    <a:pt x="1258273" y="1510670"/>
                  </a:lnTo>
                  <a:lnTo>
                    <a:pt x="1219499" y="1533859"/>
                  </a:lnTo>
                  <a:lnTo>
                    <a:pt x="1179378" y="1554933"/>
                  </a:lnTo>
                  <a:lnTo>
                    <a:pt x="1137987" y="1573815"/>
                  </a:lnTo>
                  <a:lnTo>
                    <a:pt x="1095403" y="1590429"/>
                  </a:lnTo>
                  <a:lnTo>
                    <a:pt x="1051703" y="1604697"/>
                  </a:lnTo>
                  <a:lnTo>
                    <a:pt x="1006964" y="1616544"/>
                  </a:lnTo>
                  <a:lnTo>
                    <a:pt x="961262" y="1625891"/>
                  </a:lnTo>
                  <a:lnTo>
                    <a:pt x="914674" y="1632663"/>
                  </a:lnTo>
                  <a:lnTo>
                    <a:pt x="867278" y="1636782"/>
                  </a:lnTo>
                  <a:lnTo>
                    <a:pt x="819150" y="1638173"/>
                  </a:lnTo>
                  <a:lnTo>
                    <a:pt x="771009" y="1636782"/>
                  </a:lnTo>
                  <a:lnTo>
                    <a:pt x="723601" y="1632663"/>
                  </a:lnTo>
                  <a:lnTo>
                    <a:pt x="677005" y="1625891"/>
                  </a:lnTo>
                  <a:lnTo>
                    <a:pt x="631295" y="1616544"/>
                  </a:lnTo>
                  <a:lnTo>
                    <a:pt x="586550" y="1604697"/>
                  </a:lnTo>
                  <a:lnTo>
                    <a:pt x="542845" y="1590429"/>
                  </a:lnTo>
                  <a:lnTo>
                    <a:pt x="500258" y="1573815"/>
                  </a:lnTo>
                  <a:lnTo>
                    <a:pt x="458866" y="1554933"/>
                  </a:lnTo>
                  <a:lnTo>
                    <a:pt x="418744" y="1533859"/>
                  </a:lnTo>
                  <a:lnTo>
                    <a:pt x="379970" y="1510670"/>
                  </a:lnTo>
                  <a:lnTo>
                    <a:pt x="342620" y="1485443"/>
                  </a:lnTo>
                  <a:lnTo>
                    <a:pt x="306772" y="1458255"/>
                  </a:lnTo>
                  <a:lnTo>
                    <a:pt x="272502" y="1429182"/>
                  </a:lnTo>
                  <a:lnTo>
                    <a:pt x="239887" y="1398301"/>
                  </a:lnTo>
                  <a:lnTo>
                    <a:pt x="209003" y="1365689"/>
                  </a:lnTo>
                  <a:lnTo>
                    <a:pt x="179927" y="1331423"/>
                  </a:lnTo>
                  <a:lnTo>
                    <a:pt x="152736" y="1295580"/>
                  </a:lnTo>
                  <a:lnTo>
                    <a:pt x="127507" y="1258236"/>
                  </a:lnTo>
                  <a:lnTo>
                    <a:pt x="104317" y="1219468"/>
                  </a:lnTo>
                  <a:lnTo>
                    <a:pt x="83242" y="1179353"/>
                  </a:lnTo>
                  <a:lnTo>
                    <a:pt x="64359" y="1137967"/>
                  </a:lnTo>
                  <a:lnTo>
                    <a:pt x="47744" y="1095388"/>
                  </a:lnTo>
                  <a:lnTo>
                    <a:pt x="33475" y="1051692"/>
                  </a:lnTo>
                  <a:lnTo>
                    <a:pt x="21629" y="1006957"/>
                  </a:lnTo>
                  <a:lnTo>
                    <a:pt x="12281" y="961258"/>
                  </a:lnTo>
                  <a:lnTo>
                    <a:pt x="5509" y="914672"/>
                  </a:lnTo>
                  <a:lnTo>
                    <a:pt x="1390" y="867277"/>
                  </a:lnTo>
                  <a:lnTo>
                    <a:pt x="0" y="8191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48426" y="1252600"/>
              <a:ext cx="2743200" cy="4914900"/>
            </a:xfrm>
            <a:custGeom>
              <a:avLst/>
              <a:gdLst/>
              <a:ahLst/>
              <a:cxnLst/>
              <a:rect l="l" t="t" r="r" b="b"/>
              <a:pathLst>
                <a:path w="2743200" h="4914900">
                  <a:moveTo>
                    <a:pt x="2468879" y="0"/>
                  </a:moveTo>
                  <a:lnTo>
                    <a:pt x="274193" y="0"/>
                  </a:lnTo>
                  <a:lnTo>
                    <a:pt x="224919" y="4419"/>
                  </a:lnTo>
                  <a:lnTo>
                    <a:pt x="178537" y="17159"/>
                  </a:lnTo>
                  <a:lnTo>
                    <a:pt x="135824" y="37446"/>
                  </a:lnTo>
                  <a:lnTo>
                    <a:pt x="97553" y="64502"/>
                  </a:lnTo>
                  <a:lnTo>
                    <a:pt x="64502" y="97553"/>
                  </a:lnTo>
                  <a:lnTo>
                    <a:pt x="37446" y="135824"/>
                  </a:lnTo>
                  <a:lnTo>
                    <a:pt x="17159" y="178537"/>
                  </a:lnTo>
                  <a:lnTo>
                    <a:pt x="4419" y="224919"/>
                  </a:lnTo>
                  <a:lnTo>
                    <a:pt x="0" y="274193"/>
                  </a:lnTo>
                  <a:lnTo>
                    <a:pt x="0" y="4640516"/>
                  </a:lnTo>
                  <a:lnTo>
                    <a:pt x="4419" y="4689824"/>
                  </a:lnTo>
                  <a:lnTo>
                    <a:pt x="17159" y="4736233"/>
                  </a:lnTo>
                  <a:lnTo>
                    <a:pt x="37446" y="4778969"/>
                  </a:lnTo>
                  <a:lnTo>
                    <a:pt x="64502" y="4817255"/>
                  </a:lnTo>
                  <a:lnTo>
                    <a:pt x="97553" y="4850318"/>
                  </a:lnTo>
                  <a:lnTo>
                    <a:pt x="135824" y="4877382"/>
                  </a:lnTo>
                  <a:lnTo>
                    <a:pt x="178537" y="4897673"/>
                  </a:lnTo>
                  <a:lnTo>
                    <a:pt x="224919" y="4910416"/>
                  </a:lnTo>
                  <a:lnTo>
                    <a:pt x="274193" y="4914836"/>
                  </a:lnTo>
                  <a:lnTo>
                    <a:pt x="2468879" y="4914836"/>
                  </a:lnTo>
                  <a:lnTo>
                    <a:pt x="2518158" y="4910416"/>
                  </a:lnTo>
                  <a:lnTo>
                    <a:pt x="2564551" y="4897673"/>
                  </a:lnTo>
                  <a:lnTo>
                    <a:pt x="2607281" y="4877382"/>
                  </a:lnTo>
                  <a:lnTo>
                    <a:pt x="2645572" y="4850318"/>
                  </a:lnTo>
                  <a:lnTo>
                    <a:pt x="2678644" y="4817255"/>
                  </a:lnTo>
                  <a:lnTo>
                    <a:pt x="2705720" y="4778969"/>
                  </a:lnTo>
                  <a:lnTo>
                    <a:pt x="2726024" y="4736233"/>
                  </a:lnTo>
                  <a:lnTo>
                    <a:pt x="2738776" y="4689824"/>
                  </a:lnTo>
                  <a:lnTo>
                    <a:pt x="2743200" y="4640516"/>
                  </a:lnTo>
                  <a:lnTo>
                    <a:pt x="2743200" y="274193"/>
                  </a:lnTo>
                  <a:lnTo>
                    <a:pt x="2738776" y="224919"/>
                  </a:lnTo>
                  <a:lnTo>
                    <a:pt x="2726024" y="178537"/>
                  </a:lnTo>
                  <a:lnTo>
                    <a:pt x="2705720" y="135824"/>
                  </a:lnTo>
                  <a:lnTo>
                    <a:pt x="2678644" y="97553"/>
                  </a:lnTo>
                  <a:lnTo>
                    <a:pt x="2645572" y="64502"/>
                  </a:lnTo>
                  <a:lnTo>
                    <a:pt x="2607281" y="37446"/>
                  </a:lnTo>
                  <a:lnTo>
                    <a:pt x="2564551" y="17159"/>
                  </a:lnTo>
                  <a:lnTo>
                    <a:pt x="2518158" y="4419"/>
                  </a:lnTo>
                  <a:lnTo>
                    <a:pt x="246887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48426" y="1252600"/>
              <a:ext cx="2743200" cy="4914900"/>
            </a:xfrm>
            <a:custGeom>
              <a:avLst/>
              <a:gdLst/>
              <a:ahLst/>
              <a:cxnLst/>
              <a:rect l="l" t="t" r="r" b="b"/>
              <a:pathLst>
                <a:path w="2743200" h="4914900">
                  <a:moveTo>
                    <a:pt x="0" y="274193"/>
                  </a:moveTo>
                  <a:lnTo>
                    <a:pt x="4419" y="224919"/>
                  </a:lnTo>
                  <a:lnTo>
                    <a:pt x="17159" y="178537"/>
                  </a:lnTo>
                  <a:lnTo>
                    <a:pt x="37446" y="135824"/>
                  </a:lnTo>
                  <a:lnTo>
                    <a:pt x="64502" y="97553"/>
                  </a:lnTo>
                  <a:lnTo>
                    <a:pt x="97553" y="64502"/>
                  </a:lnTo>
                  <a:lnTo>
                    <a:pt x="135824" y="37446"/>
                  </a:lnTo>
                  <a:lnTo>
                    <a:pt x="178537" y="17159"/>
                  </a:lnTo>
                  <a:lnTo>
                    <a:pt x="224919" y="4419"/>
                  </a:lnTo>
                  <a:lnTo>
                    <a:pt x="274193" y="0"/>
                  </a:lnTo>
                  <a:lnTo>
                    <a:pt x="2468879" y="0"/>
                  </a:lnTo>
                  <a:lnTo>
                    <a:pt x="2518158" y="4419"/>
                  </a:lnTo>
                  <a:lnTo>
                    <a:pt x="2564551" y="17159"/>
                  </a:lnTo>
                  <a:lnTo>
                    <a:pt x="2607281" y="37446"/>
                  </a:lnTo>
                  <a:lnTo>
                    <a:pt x="2645572" y="64502"/>
                  </a:lnTo>
                  <a:lnTo>
                    <a:pt x="2678644" y="97553"/>
                  </a:lnTo>
                  <a:lnTo>
                    <a:pt x="2705720" y="135824"/>
                  </a:lnTo>
                  <a:lnTo>
                    <a:pt x="2726024" y="178537"/>
                  </a:lnTo>
                  <a:lnTo>
                    <a:pt x="2738776" y="224919"/>
                  </a:lnTo>
                  <a:lnTo>
                    <a:pt x="2743200" y="274193"/>
                  </a:lnTo>
                  <a:lnTo>
                    <a:pt x="2743200" y="4640516"/>
                  </a:lnTo>
                  <a:lnTo>
                    <a:pt x="2738776" y="4689824"/>
                  </a:lnTo>
                  <a:lnTo>
                    <a:pt x="2726024" y="4736233"/>
                  </a:lnTo>
                  <a:lnTo>
                    <a:pt x="2705720" y="4778969"/>
                  </a:lnTo>
                  <a:lnTo>
                    <a:pt x="2678644" y="4817255"/>
                  </a:lnTo>
                  <a:lnTo>
                    <a:pt x="2645572" y="4850318"/>
                  </a:lnTo>
                  <a:lnTo>
                    <a:pt x="2607281" y="4877382"/>
                  </a:lnTo>
                  <a:lnTo>
                    <a:pt x="2564551" y="4897673"/>
                  </a:lnTo>
                  <a:lnTo>
                    <a:pt x="2518158" y="4910416"/>
                  </a:lnTo>
                  <a:lnTo>
                    <a:pt x="2468879" y="4914836"/>
                  </a:lnTo>
                  <a:lnTo>
                    <a:pt x="274193" y="4914836"/>
                  </a:lnTo>
                  <a:lnTo>
                    <a:pt x="224919" y="4910416"/>
                  </a:lnTo>
                  <a:lnTo>
                    <a:pt x="178537" y="4897673"/>
                  </a:lnTo>
                  <a:lnTo>
                    <a:pt x="135824" y="4877382"/>
                  </a:lnTo>
                  <a:lnTo>
                    <a:pt x="97553" y="4850318"/>
                  </a:lnTo>
                  <a:lnTo>
                    <a:pt x="64502" y="4817255"/>
                  </a:lnTo>
                  <a:lnTo>
                    <a:pt x="37446" y="4778969"/>
                  </a:lnTo>
                  <a:lnTo>
                    <a:pt x="17159" y="4736233"/>
                  </a:lnTo>
                  <a:lnTo>
                    <a:pt x="4419" y="4689824"/>
                  </a:lnTo>
                  <a:lnTo>
                    <a:pt x="0" y="4640516"/>
                  </a:lnTo>
                  <a:lnTo>
                    <a:pt x="0" y="27419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856730" y="3936365"/>
            <a:ext cx="923290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spc="360" dirty="0">
                <a:solidFill>
                  <a:srgbClr val="1F3E58"/>
                </a:solidFill>
                <a:latin typeface="Arial"/>
                <a:cs typeface="Arial"/>
              </a:rPr>
              <a:t>Д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е</a:t>
            </a:r>
            <a:r>
              <a:rPr sz="2750" b="1" spc="75" dirty="0">
                <a:solidFill>
                  <a:srgbClr val="1F3E58"/>
                </a:solidFill>
                <a:latin typeface="Arial"/>
                <a:cs typeface="Arial"/>
              </a:rPr>
              <a:t>т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7062" y="1541525"/>
            <a:ext cx="7747634" cy="4022725"/>
            <a:chOff x="627062" y="1541525"/>
            <a:chExt cx="7747634" cy="402272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0876" y="1547748"/>
              <a:ext cx="1638173" cy="16383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00876" y="1547875"/>
              <a:ext cx="1638300" cy="1638300"/>
            </a:xfrm>
            <a:custGeom>
              <a:avLst/>
              <a:gdLst/>
              <a:ahLst/>
              <a:cxnLst/>
              <a:rect l="l" t="t" r="r" b="b"/>
              <a:pathLst>
                <a:path w="1638300" h="1638300">
                  <a:moveTo>
                    <a:pt x="0" y="819150"/>
                  </a:moveTo>
                  <a:lnTo>
                    <a:pt x="1390" y="771009"/>
                  </a:lnTo>
                  <a:lnTo>
                    <a:pt x="5509" y="723601"/>
                  </a:lnTo>
                  <a:lnTo>
                    <a:pt x="12281" y="677005"/>
                  </a:lnTo>
                  <a:lnTo>
                    <a:pt x="21629" y="631295"/>
                  </a:lnTo>
                  <a:lnTo>
                    <a:pt x="33475" y="586550"/>
                  </a:lnTo>
                  <a:lnTo>
                    <a:pt x="47744" y="542845"/>
                  </a:lnTo>
                  <a:lnTo>
                    <a:pt x="64359" y="500258"/>
                  </a:lnTo>
                  <a:lnTo>
                    <a:pt x="83242" y="458866"/>
                  </a:lnTo>
                  <a:lnTo>
                    <a:pt x="104317" y="418744"/>
                  </a:lnTo>
                  <a:lnTo>
                    <a:pt x="127507" y="379970"/>
                  </a:lnTo>
                  <a:lnTo>
                    <a:pt x="152736" y="342620"/>
                  </a:lnTo>
                  <a:lnTo>
                    <a:pt x="179927" y="306772"/>
                  </a:lnTo>
                  <a:lnTo>
                    <a:pt x="209003" y="272502"/>
                  </a:lnTo>
                  <a:lnTo>
                    <a:pt x="239887" y="239887"/>
                  </a:lnTo>
                  <a:lnTo>
                    <a:pt x="272502" y="209003"/>
                  </a:lnTo>
                  <a:lnTo>
                    <a:pt x="306772" y="179927"/>
                  </a:lnTo>
                  <a:lnTo>
                    <a:pt x="342620" y="152736"/>
                  </a:lnTo>
                  <a:lnTo>
                    <a:pt x="379970" y="127507"/>
                  </a:lnTo>
                  <a:lnTo>
                    <a:pt x="418744" y="104317"/>
                  </a:lnTo>
                  <a:lnTo>
                    <a:pt x="458866" y="83242"/>
                  </a:lnTo>
                  <a:lnTo>
                    <a:pt x="500258" y="64359"/>
                  </a:lnTo>
                  <a:lnTo>
                    <a:pt x="542845" y="47744"/>
                  </a:lnTo>
                  <a:lnTo>
                    <a:pt x="586550" y="33475"/>
                  </a:lnTo>
                  <a:lnTo>
                    <a:pt x="631295" y="21629"/>
                  </a:lnTo>
                  <a:lnTo>
                    <a:pt x="677005" y="12281"/>
                  </a:lnTo>
                  <a:lnTo>
                    <a:pt x="723601" y="5509"/>
                  </a:lnTo>
                  <a:lnTo>
                    <a:pt x="771009" y="1390"/>
                  </a:lnTo>
                  <a:lnTo>
                    <a:pt x="819150" y="0"/>
                  </a:lnTo>
                  <a:lnTo>
                    <a:pt x="867278" y="1390"/>
                  </a:lnTo>
                  <a:lnTo>
                    <a:pt x="914674" y="5509"/>
                  </a:lnTo>
                  <a:lnTo>
                    <a:pt x="961262" y="12281"/>
                  </a:lnTo>
                  <a:lnTo>
                    <a:pt x="1006964" y="21629"/>
                  </a:lnTo>
                  <a:lnTo>
                    <a:pt x="1051703" y="33475"/>
                  </a:lnTo>
                  <a:lnTo>
                    <a:pt x="1095403" y="47744"/>
                  </a:lnTo>
                  <a:lnTo>
                    <a:pt x="1137987" y="64359"/>
                  </a:lnTo>
                  <a:lnTo>
                    <a:pt x="1179378" y="83242"/>
                  </a:lnTo>
                  <a:lnTo>
                    <a:pt x="1219499" y="104317"/>
                  </a:lnTo>
                  <a:lnTo>
                    <a:pt x="1258273" y="127507"/>
                  </a:lnTo>
                  <a:lnTo>
                    <a:pt x="1295623" y="152736"/>
                  </a:lnTo>
                  <a:lnTo>
                    <a:pt x="1331473" y="179927"/>
                  </a:lnTo>
                  <a:lnTo>
                    <a:pt x="1365746" y="209003"/>
                  </a:lnTo>
                  <a:lnTo>
                    <a:pt x="1398365" y="239887"/>
                  </a:lnTo>
                  <a:lnTo>
                    <a:pt x="1429252" y="272502"/>
                  </a:lnTo>
                  <a:lnTo>
                    <a:pt x="1458332" y="306772"/>
                  </a:lnTo>
                  <a:lnTo>
                    <a:pt x="1485527" y="342620"/>
                  </a:lnTo>
                  <a:lnTo>
                    <a:pt x="1510760" y="379970"/>
                  </a:lnTo>
                  <a:lnTo>
                    <a:pt x="1533955" y="418744"/>
                  </a:lnTo>
                  <a:lnTo>
                    <a:pt x="1555035" y="458866"/>
                  </a:lnTo>
                  <a:lnTo>
                    <a:pt x="1573922" y="500258"/>
                  </a:lnTo>
                  <a:lnTo>
                    <a:pt x="1590541" y="542845"/>
                  </a:lnTo>
                  <a:lnTo>
                    <a:pt x="1604814" y="586550"/>
                  </a:lnTo>
                  <a:lnTo>
                    <a:pt x="1616664" y="631295"/>
                  </a:lnTo>
                  <a:lnTo>
                    <a:pt x="1626014" y="677005"/>
                  </a:lnTo>
                  <a:lnTo>
                    <a:pt x="1632788" y="723601"/>
                  </a:lnTo>
                  <a:lnTo>
                    <a:pt x="1636909" y="771009"/>
                  </a:lnTo>
                  <a:lnTo>
                    <a:pt x="1638300" y="819150"/>
                  </a:lnTo>
                  <a:lnTo>
                    <a:pt x="1636909" y="867277"/>
                  </a:lnTo>
                  <a:lnTo>
                    <a:pt x="1632788" y="914672"/>
                  </a:lnTo>
                  <a:lnTo>
                    <a:pt x="1626014" y="961258"/>
                  </a:lnTo>
                  <a:lnTo>
                    <a:pt x="1616664" y="1006957"/>
                  </a:lnTo>
                  <a:lnTo>
                    <a:pt x="1604814" y="1051692"/>
                  </a:lnTo>
                  <a:lnTo>
                    <a:pt x="1590541" y="1095388"/>
                  </a:lnTo>
                  <a:lnTo>
                    <a:pt x="1573922" y="1137967"/>
                  </a:lnTo>
                  <a:lnTo>
                    <a:pt x="1555035" y="1179353"/>
                  </a:lnTo>
                  <a:lnTo>
                    <a:pt x="1533955" y="1219468"/>
                  </a:lnTo>
                  <a:lnTo>
                    <a:pt x="1510760" y="1258236"/>
                  </a:lnTo>
                  <a:lnTo>
                    <a:pt x="1485527" y="1295580"/>
                  </a:lnTo>
                  <a:lnTo>
                    <a:pt x="1458332" y="1331423"/>
                  </a:lnTo>
                  <a:lnTo>
                    <a:pt x="1429252" y="1365689"/>
                  </a:lnTo>
                  <a:lnTo>
                    <a:pt x="1398365" y="1398301"/>
                  </a:lnTo>
                  <a:lnTo>
                    <a:pt x="1365746" y="1429182"/>
                  </a:lnTo>
                  <a:lnTo>
                    <a:pt x="1331473" y="1458255"/>
                  </a:lnTo>
                  <a:lnTo>
                    <a:pt x="1295623" y="1485443"/>
                  </a:lnTo>
                  <a:lnTo>
                    <a:pt x="1258273" y="1510670"/>
                  </a:lnTo>
                  <a:lnTo>
                    <a:pt x="1219499" y="1533859"/>
                  </a:lnTo>
                  <a:lnTo>
                    <a:pt x="1179378" y="1554933"/>
                  </a:lnTo>
                  <a:lnTo>
                    <a:pt x="1137987" y="1573815"/>
                  </a:lnTo>
                  <a:lnTo>
                    <a:pt x="1095403" y="1590429"/>
                  </a:lnTo>
                  <a:lnTo>
                    <a:pt x="1051703" y="1604697"/>
                  </a:lnTo>
                  <a:lnTo>
                    <a:pt x="1006964" y="1616544"/>
                  </a:lnTo>
                  <a:lnTo>
                    <a:pt x="961262" y="1625891"/>
                  </a:lnTo>
                  <a:lnTo>
                    <a:pt x="914674" y="1632663"/>
                  </a:lnTo>
                  <a:lnTo>
                    <a:pt x="867278" y="1636782"/>
                  </a:lnTo>
                  <a:lnTo>
                    <a:pt x="819150" y="1638173"/>
                  </a:lnTo>
                  <a:lnTo>
                    <a:pt x="771009" y="1636782"/>
                  </a:lnTo>
                  <a:lnTo>
                    <a:pt x="723601" y="1632663"/>
                  </a:lnTo>
                  <a:lnTo>
                    <a:pt x="677005" y="1625891"/>
                  </a:lnTo>
                  <a:lnTo>
                    <a:pt x="631295" y="1616544"/>
                  </a:lnTo>
                  <a:lnTo>
                    <a:pt x="586550" y="1604697"/>
                  </a:lnTo>
                  <a:lnTo>
                    <a:pt x="542845" y="1590429"/>
                  </a:lnTo>
                  <a:lnTo>
                    <a:pt x="500258" y="1573815"/>
                  </a:lnTo>
                  <a:lnTo>
                    <a:pt x="458866" y="1554933"/>
                  </a:lnTo>
                  <a:lnTo>
                    <a:pt x="418744" y="1533859"/>
                  </a:lnTo>
                  <a:lnTo>
                    <a:pt x="379970" y="1510670"/>
                  </a:lnTo>
                  <a:lnTo>
                    <a:pt x="342620" y="1485443"/>
                  </a:lnTo>
                  <a:lnTo>
                    <a:pt x="306772" y="1458255"/>
                  </a:lnTo>
                  <a:lnTo>
                    <a:pt x="272502" y="1429182"/>
                  </a:lnTo>
                  <a:lnTo>
                    <a:pt x="239887" y="1398301"/>
                  </a:lnTo>
                  <a:lnTo>
                    <a:pt x="209003" y="1365689"/>
                  </a:lnTo>
                  <a:lnTo>
                    <a:pt x="179927" y="1331423"/>
                  </a:lnTo>
                  <a:lnTo>
                    <a:pt x="152736" y="1295580"/>
                  </a:lnTo>
                  <a:lnTo>
                    <a:pt x="127507" y="1258236"/>
                  </a:lnTo>
                  <a:lnTo>
                    <a:pt x="104317" y="1219468"/>
                  </a:lnTo>
                  <a:lnTo>
                    <a:pt x="83242" y="1179353"/>
                  </a:lnTo>
                  <a:lnTo>
                    <a:pt x="64359" y="1137967"/>
                  </a:lnTo>
                  <a:lnTo>
                    <a:pt x="47744" y="1095388"/>
                  </a:lnTo>
                  <a:lnTo>
                    <a:pt x="33475" y="1051692"/>
                  </a:lnTo>
                  <a:lnTo>
                    <a:pt x="21629" y="1006957"/>
                  </a:lnTo>
                  <a:lnTo>
                    <a:pt x="12281" y="961258"/>
                  </a:lnTo>
                  <a:lnTo>
                    <a:pt x="5509" y="914672"/>
                  </a:lnTo>
                  <a:lnTo>
                    <a:pt x="1390" y="867277"/>
                  </a:lnTo>
                  <a:lnTo>
                    <a:pt x="0" y="8191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3412" y="4814950"/>
              <a:ext cx="7734934" cy="742950"/>
            </a:xfrm>
            <a:custGeom>
              <a:avLst/>
              <a:gdLst/>
              <a:ahLst/>
              <a:cxnLst/>
              <a:rect l="l" t="t" r="r" b="b"/>
              <a:pathLst>
                <a:path w="7734934" h="742950">
                  <a:moveTo>
                    <a:pt x="7362888" y="0"/>
                  </a:moveTo>
                  <a:lnTo>
                    <a:pt x="7362888" y="185674"/>
                  </a:lnTo>
                  <a:lnTo>
                    <a:pt x="371475" y="185674"/>
                  </a:lnTo>
                  <a:lnTo>
                    <a:pt x="371475" y="0"/>
                  </a:lnTo>
                  <a:lnTo>
                    <a:pt x="0" y="371475"/>
                  </a:lnTo>
                  <a:lnTo>
                    <a:pt x="371475" y="742950"/>
                  </a:lnTo>
                  <a:lnTo>
                    <a:pt x="371475" y="557149"/>
                  </a:lnTo>
                  <a:lnTo>
                    <a:pt x="7362888" y="557149"/>
                  </a:lnTo>
                  <a:lnTo>
                    <a:pt x="7362888" y="742950"/>
                  </a:lnTo>
                  <a:lnTo>
                    <a:pt x="7734363" y="371475"/>
                  </a:lnTo>
                  <a:lnTo>
                    <a:pt x="7362888" y="0"/>
                  </a:lnTo>
                  <a:close/>
                </a:path>
              </a:pathLst>
            </a:custGeom>
            <a:solidFill>
              <a:srgbClr val="AFB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3412" y="4814950"/>
              <a:ext cx="7734934" cy="742950"/>
            </a:xfrm>
            <a:custGeom>
              <a:avLst/>
              <a:gdLst/>
              <a:ahLst/>
              <a:cxnLst/>
              <a:rect l="l" t="t" r="r" b="b"/>
              <a:pathLst>
                <a:path w="7734934" h="742950">
                  <a:moveTo>
                    <a:pt x="0" y="371475"/>
                  </a:moveTo>
                  <a:lnTo>
                    <a:pt x="371475" y="0"/>
                  </a:lnTo>
                  <a:lnTo>
                    <a:pt x="371475" y="185674"/>
                  </a:lnTo>
                  <a:lnTo>
                    <a:pt x="7362888" y="185674"/>
                  </a:lnTo>
                  <a:lnTo>
                    <a:pt x="7362888" y="0"/>
                  </a:lnTo>
                  <a:lnTo>
                    <a:pt x="7734363" y="371475"/>
                  </a:lnTo>
                  <a:lnTo>
                    <a:pt x="7362888" y="742950"/>
                  </a:lnTo>
                  <a:lnTo>
                    <a:pt x="7362888" y="557149"/>
                  </a:lnTo>
                  <a:lnTo>
                    <a:pt x="371475" y="557149"/>
                  </a:lnTo>
                  <a:lnTo>
                    <a:pt x="371475" y="742950"/>
                  </a:lnTo>
                  <a:lnTo>
                    <a:pt x="0" y="37147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90586"/>
            <a:ext cx="8634730" cy="5467985"/>
            <a:chOff x="0" y="1390586"/>
            <a:chExt cx="8634730" cy="5467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824" y="6143625"/>
              <a:ext cx="8129651" cy="7096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824" y="1390586"/>
              <a:ext cx="8129651" cy="49959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8649" y="1485900"/>
              <a:ext cx="7886700" cy="4752975"/>
            </a:xfrm>
            <a:custGeom>
              <a:avLst/>
              <a:gdLst/>
              <a:ahLst/>
              <a:cxnLst/>
              <a:rect l="l" t="t" r="r" b="b"/>
              <a:pathLst>
                <a:path w="7886700" h="4752975">
                  <a:moveTo>
                    <a:pt x="788670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7886700" y="4752975"/>
                  </a:lnTo>
                  <a:lnTo>
                    <a:pt x="7886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344011" y="1534286"/>
            <a:ext cx="3171089" cy="5056988"/>
            <a:chOff x="3344011" y="1534286"/>
            <a:chExt cx="3171089" cy="5056988"/>
          </a:xfrm>
        </p:grpSpPr>
        <p:sp>
          <p:nvSpPr>
            <p:cNvPr id="8" name="object 8"/>
            <p:cNvSpPr/>
            <p:nvPr/>
          </p:nvSpPr>
          <p:spPr>
            <a:xfrm>
              <a:off x="5934075" y="6581749"/>
              <a:ext cx="581025" cy="9525"/>
            </a:xfrm>
            <a:custGeom>
              <a:avLst/>
              <a:gdLst/>
              <a:ahLst/>
              <a:cxnLst/>
              <a:rect l="l" t="t" r="r" b="b"/>
              <a:pathLst>
                <a:path w="581025" h="9525">
                  <a:moveTo>
                    <a:pt x="581025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81025" y="9524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18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4011" y="1534286"/>
              <a:ext cx="2686932" cy="471569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6275" y="398780"/>
            <a:ext cx="531114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20" dirty="0"/>
              <a:t>Расчет</a:t>
            </a:r>
            <a:r>
              <a:rPr sz="3600" u="none" spc="-20" dirty="0"/>
              <a:t> </a:t>
            </a:r>
            <a:r>
              <a:rPr sz="3600" u="none" spc="140" dirty="0"/>
              <a:t>кол-ва</a:t>
            </a:r>
            <a:r>
              <a:rPr sz="3600" u="none" spc="-65" dirty="0"/>
              <a:t> </a:t>
            </a:r>
            <a:r>
              <a:rPr sz="3600" u="none" spc="114" dirty="0"/>
              <a:t>аптечек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4421251" y="2386012"/>
            <a:ext cx="117157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Требования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7521" y="3600005"/>
            <a:ext cx="1144270" cy="540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>
              <a:lnSpc>
                <a:spcPct val="109000"/>
              </a:lnSpc>
              <a:spcBef>
                <a:spcPts val="95"/>
              </a:spcBef>
            </a:pPr>
            <a:r>
              <a:rPr sz="155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155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155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155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15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ч</a:t>
            </a:r>
            <a:r>
              <a:rPr sz="15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155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155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155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155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о  </a:t>
            </a:r>
            <a:r>
              <a:rPr sz="155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р</a:t>
            </a:r>
            <a:r>
              <a:rPr sz="155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а</a:t>
            </a:r>
            <a:r>
              <a:rPr sz="155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б</a:t>
            </a:r>
            <a:r>
              <a:rPr sz="155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</a:t>
            </a:r>
            <a:r>
              <a:rPr sz="15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155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155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155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15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2078" y="4958170"/>
            <a:ext cx="1137920" cy="54038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sz="155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Количество</a:t>
            </a:r>
            <a:endParaRPr sz="15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155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аптечек</a:t>
            </a:r>
            <a:endParaRPr sz="1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" y="676275"/>
            <a:ext cx="8848725" cy="5353050"/>
            <a:chOff x="257175" y="676275"/>
            <a:chExt cx="8848725" cy="5353050"/>
          </a:xfrm>
        </p:grpSpPr>
        <p:sp>
          <p:nvSpPr>
            <p:cNvPr id="3" name="object 3"/>
            <p:cNvSpPr/>
            <p:nvPr/>
          </p:nvSpPr>
          <p:spPr>
            <a:xfrm>
              <a:off x="461962" y="1147826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5" y="676275"/>
              <a:ext cx="8848725" cy="53530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3426" y="314960"/>
            <a:ext cx="29178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135" dirty="0"/>
              <a:t>Проект</a:t>
            </a:r>
            <a:r>
              <a:rPr sz="3600" u="none" spc="-70" dirty="0"/>
              <a:t> </a:t>
            </a:r>
            <a:r>
              <a:rPr sz="3600" u="none" spc="190" dirty="0"/>
              <a:t>НПА</a:t>
            </a: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27" y="268224"/>
            <a:ext cx="829564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100" dirty="0"/>
              <a:t>Сколько</a:t>
            </a:r>
            <a:r>
              <a:rPr u="none" spc="20" dirty="0"/>
              <a:t> </a:t>
            </a:r>
            <a:r>
              <a:rPr u="none" spc="175" dirty="0"/>
              <a:t>должно</a:t>
            </a:r>
            <a:r>
              <a:rPr u="none" spc="20" dirty="0"/>
              <a:t> </a:t>
            </a:r>
            <a:r>
              <a:rPr u="none" spc="-25" dirty="0"/>
              <a:t>быть</a:t>
            </a:r>
            <a:r>
              <a:rPr u="none" spc="55" dirty="0"/>
              <a:t> </a:t>
            </a:r>
            <a:r>
              <a:rPr u="none" spc="70" dirty="0"/>
              <a:t>аптечек?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80975" y="1304861"/>
            <a:ext cx="8963025" cy="5548630"/>
            <a:chOff x="180975" y="1304861"/>
            <a:chExt cx="8963025" cy="5548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6267450"/>
              <a:ext cx="8367776" cy="5857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304861"/>
              <a:ext cx="8367776" cy="5205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525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975" y="1685925"/>
              <a:ext cx="8963025" cy="21907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5275" y="4467225"/>
              <a:ext cx="8848725" cy="13239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729" y="306006"/>
            <a:ext cx="82950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100" dirty="0"/>
              <a:t>Сколько</a:t>
            </a:r>
            <a:r>
              <a:rPr u="none" spc="15" dirty="0"/>
              <a:t> </a:t>
            </a:r>
            <a:r>
              <a:rPr u="none" spc="175" dirty="0"/>
              <a:t>должно</a:t>
            </a:r>
            <a:r>
              <a:rPr u="none" spc="20" dirty="0"/>
              <a:t> </a:t>
            </a:r>
            <a:r>
              <a:rPr u="none" spc="-25" dirty="0"/>
              <a:t>быть</a:t>
            </a:r>
            <a:r>
              <a:rPr u="none" spc="55" dirty="0"/>
              <a:t> </a:t>
            </a:r>
            <a:r>
              <a:rPr u="none" spc="70" dirty="0"/>
              <a:t>аптечек?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5725" y="1304861"/>
            <a:ext cx="9058275" cy="5548630"/>
            <a:chOff x="85725" y="1304861"/>
            <a:chExt cx="9058275" cy="5548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6267450"/>
              <a:ext cx="8367776" cy="5857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304861"/>
              <a:ext cx="8367776" cy="5205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525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725" y="1990725"/>
              <a:ext cx="9058275" cy="2571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9144000" cy="5553710"/>
            <a:chOff x="0" y="1304861"/>
            <a:chExt cx="914400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5" y="1400175"/>
              <a:ext cx="9096375" cy="44291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190" dirty="0"/>
              <a:t>Кто</a:t>
            </a:r>
            <a:r>
              <a:rPr spc="90" dirty="0"/>
              <a:t> </a:t>
            </a:r>
            <a:r>
              <a:rPr spc="75" dirty="0"/>
              <a:t>отвечает</a:t>
            </a:r>
            <a:r>
              <a:rPr spc="15" dirty="0"/>
              <a:t> </a:t>
            </a:r>
            <a:r>
              <a:rPr spc="200" dirty="0"/>
              <a:t>за</a:t>
            </a:r>
            <a:r>
              <a:rPr dirty="0"/>
              <a:t> </a:t>
            </a:r>
            <a:r>
              <a:rPr spc="70" dirty="0"/>
              <a:t>аптечки?	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1019175"/>
            <a:ext cx="8425180" cy="5834380"/>
            <a:chOff x="266700" y="1019175"/>
            <a:chExt cx="8425180" cy="5834380"/>
          </a:xfrm>
        </p:grpSpPr>
        <p:sp>
          <p:nvSpPr>
            <p:cNvPr id="3" name="object 3"/>
            <p:cNvSpPr/>
            <p:nvPr/>
          </p:nvSpPr>
          <p:spPr>
            <a:xfrm>
              <a:off x="461962" y="1147826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6267450"/>
              <a:ext cx="8367776" cy="5857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304861"/>
              <a:ext cx="8367776" cy="52054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0525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1019175"/>
              <a:ext cx="7943850" cy="55816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2440" y="320293"/>
            <a:ext cx="663130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190" dirty="0"/>
              <a:t>Кто</a:t>
            </a:r>
            <a:r>
              <a:rPr u="none" spc="90" dirty="0"/>
              <a:t> </a:t>
            </a:r>
            <a:r>
              <a:rPr u="none" spc="75" dirty="0"/>
              <a:t>отвечает</a:t>
            </a:r>
            <a:r>
              <a:rPr u="none" spc="20" dirty="0"/>
              <a:t> </a:t>
            </a:r>
            <a:r>
              <a:rPr u="none" spc="204" dirty="0"/>
              <a:t>за</a:t>
            </a:r>
            <a:r>
              <a:rPr u="none" spc="-5" dirty="0"/>
              <a:t> </a:t>
            </a:r>
            <a:r>
              <a:rPr u="none" spc="70" dirty="0"/>
              <a:t>аптечки?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85811"/>
            <a:ext cx="8634730" cy="5572760"/>
            <a:chOff x="0" y="1285811"/>
            <a:chExt cx="8634730" cy="55727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38875"/>
              <a:ext cx="8367776" cy="6143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285811"/>
              <a:ext cx="8367776" cy="5195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381125"/>
              <a:ext cx="8124825" cy="4953000"/>
            </a:xfrm>
            <a:custGeom>
              <a:avLst/>
              <a:gdLst/>
              <a:ahLst/>
              <a:cxnLst/>
              <a:rect l="l" t="t" r="r" b="b"/>
              <a:pathLst>
                <a:path w="8124825" h="4953000">
                  <a:moveTo>
                    <a:pt x="8124825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124825" y="4953000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130" dirty="0"/>
              <a:t>Штрафы</a:t>
            </a:r>
            <a:r>
              <a:rPr spc="60" dirty="0"/>
              <a:t> </a:t>
            </a:r>
            <a:r>
              <a:rPr spc="70" dirty="0"/>
              <a:t>и</a:t>
            </a:r>
            <a:r>
              <a:rPr spc="40" dirty="0"/>
              <a:t> </a:t>
            </a:r>
            <a:r>
              <a:rPr spc="10" dirty="0"/>
              <a:t>последствия	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440" y="1375981"/>
            <a:ext cx="7925434" cy="4598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4"/>
              </a:spcBef>
            </a:pPr>
            <a:r>
              <a:rPr sz="26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 </a:t>
            </a:r>
            <a:r>
              <a:rPr sz="260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работодателей </a:t>
            </a:r>
            <a:r>
              <a:rPr sz="26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за </a:t>
            </a:r>
            <a:r>
              <a:rPr sz="26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отсутствие </a:t>
            </a:r>
            <a:r>
              <a:rPr sz="26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аптечки </a:t>
            </a:r>
            <a:r>
              <a:rPr sz="26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 </a:t>
            </a:r>
            <a:r>
              <a:rPr sz="26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 </a:t>
            </a:r>
            <a:r>
              <a:rPr sz="26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или </a:t>
            </a:r>
            <a:r>
              <a:rPr sz="26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ее </a:t>
            </a:r>
            <a:r>
              <a:rPr sz="26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несоответствие </a:t>
            </a:r>
            <a:r>
              <a:rPr sz="26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утвержденной </a:t>
            </a:r>
            <a:r>
              <a:rPr sz="2600" spc="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комплектации</a:t>
            </a:r>
            <a:r>
              <a:rPr sz="26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может</a:t>
            </a:r>
            <a:r>
              <a:rPr sz="26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грозить</a:t>
            </a:r>
            <a:r>
              <a:rPr sz="26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ответственностью</a:t>
            </a:r>
            <a:r>
              <a:rPr sz="2600" spc="-8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со </a:t>
            </a:r>
            <a:r>
              <a:rPr sz="2600" spc="-6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стороны</a:t>
            </a:r>
            <a:r>
              <a:rPr sz="26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трудовой</a:t>
            </a:r>
            <a:r>
              <a:rPr sz="26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инспекции,</a:t>
            </a:r>
            <a:r>
              <a:rPr sz="26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а</a:t>
            </a:r>
            <a:r>
              <a:rPr sz="2600" spc="-8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6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именно: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Microsoft Sans Serif"/>
              <a:cs typeface="Microsoft Sans Serif"/>
            </a:endParaRPr>
          </a:p>
          <a:p>
            <a:pPr marL="12700" marR="2507615">
              <a:lnSpc>
                <a:spcPct val="120600"/>
              </a:lnSpc>
            </a:pPr>
            <a:r>
              <a:rPr sz="2750" b="1" spc="170" dirty="0">
                <a:solidFill>
                  <a:srgbClr val="1F3E58"/>
                </a:solidFill>
                <a:latin typeface="Arial"/>
                <a:cs typeface="Arial"/>
              </a:rPr>
              <a:t>КоАП </a:t>
            </a:r>
            <a:r>
              <a:rPr sz="2750" b="1" spc="140" dirty="0">
                <a:solidFill>
                  <a:srgbClr val="1F3E58"/>
                </a:solidFill>
                <a:latin typeface="Arial"/>
                <a:cs typeface="Arial"/>
              </a:rPr>
              <a:t>РФ </a:t>
            </a:r>
            <a:r>
              <a:rPr sz="2750" b="1" spc="20" dirty="0">
                <a:solidFill>
                  <a:srgbClr val="1F3E58"/>
                </a:solidFill>
                <a:latin typeface="Arial"/>
                <a:cs typeface="Arial"/>
              </a:rPr>
              <a:t>Статья </a:t>
            </a:r>
            <a:r>
              <a:rPr sz="2750" b="1" spc="80" dirty="0">
                <a:solidFill>
                  <a:srgbClr val="1F3E58"/>
                </a:solidFill>
                <a:latin typeface="Arial"/>
                <a:cs typeface="Arial"/>
              </a:rPr>
              <a:t>5.27.1. </a:t>
            </a:r>
            <a:r>
              <a:rPr sz="2750" b="1" spc="8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110" dirty="0">
                <a:solidFill>
                  <a:srgbClr val="F18F38"/>
                </a:solidFill>
                <a:latin typeface="Arial"/>
                <a:cs typeface="Arial"/>
              </a:rPr>
              <a:t>Предупреждение</a:t>
            </a:r>
            <a:r>
              <a:rPr sz="2750" b="1" spc="1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750" b="1" spc="45" dirty="0">
                <a:solidFill>
                  <a:srgbClr val="F18F38"/>
                </a:solidFill>
                <a:latin typeface="Arial"/>
                <a:cs typeface="Arial"/>
              </a:rPr>
              <a:t>или</a:t>
            </a:r>
            <a:r>
              <a:rPr sz="2750" b="1" spc="1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2750" b="1" spc="65" dirty="0">
                <a:solidFill>
                  <a:srgbClr val="F18F38"/>
                </a:solidFill>
                <a:latin typeface="Arial"/>
                <a:cs typeface="Arial"/>
              </a:rPr>
              <a:t>штраф:</a:t>
            </a:r>
            <a:endParaRPr sz="275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685"/>
              </a:spcBef>
              <a:buClr>
                <a:srgbClr val="F18F38"/>
              </a:buClr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275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должностных</a:t>
            </a:r>
            <a:r>
              <a:rPr sz="27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лиц</a:t>
            </a:r>
            <a:r>
              <a:rPr sz="27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80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7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85" dirty="0">
                <a:solidFill>
                  <a:srgbClr val="1F3E58"/>
                </a:solidFill>
                <a:latin typeface="Microsoft Sans Serif"/>
                <a:cs typeface="Microsoft Sans Serif"/>
              </a:rPr>
              <a:t>2-5</a:t>
            </a:r>
            <a:r>
              <a:rPr sz="27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тыс.</a:t>
            </a:r>
            <a:r>
              <a:rPr sz="275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руб.;</a:t>
            </a:r>
            <a:endParaRPr sz="275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80"/>
              </a:spcBef>
              <a:buClr>
                <a:srgbClr val="F18F38"/>
              </a:buClr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275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ИП</a:t>
            </a:r>
            <a:r>
              <a:rPr sz="275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80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75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80" dirty="0">
                <a:solidFill>
                  <a:srgbClr val="1F3E58"/>
                </a:solidFill>
                <a:latin typeface="Microsoft Sans Serif"/>
                <a:cs typeface="Microsoft Sans Serif"/>
              </a:rPr>
              <a:t>2-5</a:t>
            </a:r>
            <a:r>
              <a:rPr sz="275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тыс.</a:t>
            </a:r>
            <a:r>
              <a:rPr sz="275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руб.;</a:t>
            </a:r>
            <a:endParaRPr sz="275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Clr>
                <a:srgbClr val="F18F38"/>
              </a:buClr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275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юридических</a:t>
            </a:r>
            <a:r>
              <a:rPr sz="275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лиц</a:t>
            </a:r>
            <a:r>
              <a:rPr sz="275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80" dirty="0">
                <a:solidFill>
                  <a:srgbClr val="1F3E58"/>
                </a:solidFill>
                <a:latin typeface="Microsoft Sans Serif"/>
                <a:cs typeface="Microsoft Sans Serif"/>
              </a:rPr>
              <a:t>–</a:t>
            </a:r>
            <a:r>
              <a:rPr sz="275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60" dirty="0">
                <a:solidFill>
                  <a:srgbClr val="1F3E58"/>
                </a:solidFill>
                <a:latin typeface="Microsoft Sans Serif"/>
                <a:cs typeface="Microsoft Sans Serif"/>
              </a:rPr>
              <a:t>50-80</a:t>
            </a:r>
            <a:r>
              <a:rPr sz="275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тыс. </a:t>
            </a:r>
            <a:r>
              <a:rPr sz="275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руб.</a:t>
            </a:r>
            <a:endParaRPr sz="2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405" y="2739389"/>
            <a:ext cx="69545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140" dirty="0">
                <a:solidFill>
                  <a:srgbClr val="F18F38"/>
                </a:solidFill>
              </a:rPr>
              <a:t>Актуализация</a:t>
            </a:r>
            <a:r>
              <a:rPr u="none" spc="-50" dirty="0">
                <a:solidFill>
                  <a:srgbClr val="F18F38"/>
                </a:solidFill>
              </a:rPr>
              <a:t> </a:t>
            </a:r>
            <a:r>
              <a:rPr u="none" spc="90" dirty="0">
                <a:solidFill>
                  <a:srgbClr val="F18F38"/>
                </a:solidFill>
              </a:rPr>
              <a:t>документов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400" y="1409700"/>
            <a:ext cx="8812530" cy="1647825"/>
            <a:chOff x="152400" y="1409700"/>
            <a:chExt cx="8812530" cy="1647825"/>
          </a:xfrm>
        </p:grpSpPr>
        <p:sp>
          <p:nvSpPr>
            <p:cNvPr id="4" name="object 4"/>
            <p:cNvSpPr/>
            <p:nvPr/>
          </p:nvSpPr>
          <p:spPr>
            <a:xfrm>
              <a:off x="3300476" y="1614550"/>
              <a:ext cx="5657850" cy="1304925"/>
            </a:xfrm>
            <a:custGeom>
              <a:avLst/>
              <a:gdLst/>
              <a:ahLst/>
              <a:cxnLst/>
              <a:rect l="l" t="t" r="r" b="b"/>
              <a:pathLst>
                <a:path w="5657850" h="1304925">
                  <a:moveTo>
                    <a:pt x="5440299" y="0"/>
                  </a:moveTo>
                  <a:lnTo>
                    <a:pt x="0" y="0"/>
                  </a:lnTo>
                  <a:lnTo>
                    <a:pt x="0" y="1304925"/>
                  </a:lnTo>
                  <a:lnTo>
                    <a:pt x="5440299" y="1304925"/>
                  </a:lnTo>
                  <a:lnTo>
                    <a:pt x="5490178" y="1299178"/>
                  </a:lnTo>
                  <a:lnTo>
                    <a:pt x="5535968" y="1282811"/>
                  </a:lnTo>
                  <a:lnTo>
                    <a:pt x="5576362" y="1257128"/>
                  </a:lnTo>
                  <a:lnTo>
                    <a:pt x="5610053" y="1223437"/>
                  </a:lnTo>
                  <a:lnTo>
                    <a:pt x="5635736" y="1183043"/>
                  </a:lnTo>
                  <a:lnTo>
                    <a:pt x="5652103" y="1137253"/>
                  </a:lnTo>
                  <a:lnTo>
                    <a:pt x="5657850" y="1087374"/>
                  </a:lnTo>
                  <a:lnTo>
                    <a:pt x="5657850" y="217424"/>
                  </a:lnTo>
                  <a:lnTo>
                    <a:pt x="5652103" y="167551"/>
                  </a:lnTo>
                  <a:lnTo>
                    <a:pt x="5635736" y="121779"/>
                  </a:lnTo>
                  <a:lnTo>
                    <a:pt x="5610053" y="81410"/>
                  </a:lnTo>
                  <a:lnTo>
                    <a:pt x="5576362" y="47746"/>
                  </a:lnTo>
                  <a:lnTo>
                    <a:pt x="5535968" y="22088"/>
                  </a:lnTo>
                  <a:lnTo>
                    <a:pt x="5490178" y="5739"/>
                  </a:lnTo>
                  <a:lnTo>
                    <a:pt x="54402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0476" y="1614550"/>
              <a:ext cx="5657850" cy="1304925"/>
            </a:xfrm>
            <a:custGeom>
              <a:avLst/>
              <a:gdLst/>
              <a:ahLst/>
              <a:cxnLst/>
              <a:rect l="l" t="t" r="r" b="b"/>
              <a:pathLst>
                <a:path w="5657850" h="1304925">
                  <a:moveTo>
                    <a:pt x="5657850" y="217424"/>
                  </a:moveTo>
                  <a:lnTo>
                    <a:pt x="5657850" y="1087374"/>
                  </a:lnTo>
                  <a:lnTo>
                    <a:pt x="5652103" y="1137253"/>
                  </a:lnTo>
                  <a:lnTo>
                    <a:pt x="5635736" y="1183043"/>
                  </a:lnTo>
                  <a:lnTo>
                    <a:pt x="5610053" y="1223437"/>
                  </a:lnTo>
                  <a:lnTo>
                    <a:pt x="5576362" y="1257128"/>
                  </a:lnTo>
                  <a:lnTo>
                    <a:pt x="5535968" y="1282811"/>
                  </a:lnTo>
                  <a:lnTo>
                    <a:pt x="5490178" y="1299178"/>
                  </a:lnTo>
                  <a:lnTo>
                    <a:pt x="5440299" y="1304925"/>
                  </a:lnTo>
                  <a:lnTo>
                    <a:pt x="0" y="1304925"/>
                  </a:lnTo>
                  <a:lnTo>
                    <a:pt x="0" y="0"/>
                  </a:lnTo>
                  <a:lnTo>
                    <a:pt x="5440299" y="0"/>
                  </a:lnTo>
                  <a:lnTo>
                    <a:pt x="5490178" y="5739"/>
                  </a:lnTo>
                  <a:lnTo>
                    <a:pt x="5535968" y="22088"/>
                  </a:lnTo>
                  <a:lnTo>
                    <a:pt x="5576362" y="47746"/>
                  </a:lnTo>
                  <a:lnTo>
                    <a:pt x="5610053" y="81410"/>
                  </a:lnTo>
                  <a:lnTo>
                    <a:pt x="5635736" y="121779"/>
                  </a:lnTo>
                  <a:lnTo>
                    <a:pt x="5652103" y="167551"/>
                  </a:lnTo>
                  <a:lnTo>
                    <a:pt x="5657850" y="217424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925" y="1419225"/>
              <a:ext cx="3181350" cy="1628775"/>
            </a:xfrm>
            <a:custGeom>
              <a:avLst/>
              <a:gdLst/>
              <a:ahLst/>
              <a:cxnLst/>
              <a:rect l="l" t="t" r="r" b="b"/>
              <a:pathLst>
                <a:path w="3181350" h="1628775">
                  <a:moveTo>
                    <a:pt x="2909824" y="0"/>
                  </a:moveTo>
                  <a:lnTo>
                    <a:pt x="271475" y="0"/>
                  </a:lnTo>
                  <a:lnTo>
                    <a:pt x="222675" y="4373"/>
                  </a:lnTo>
                  <a:lnTo>
                    <a:pt x="176746" y="16984"/>
                  </a:lnTo>
                  <a:lnTo>
                    <a:pt x="134454" y="37065"/>
                  </a:lnTo>
                  <a:lnTo>
                    <a:pt x="96565" y="63850"/>
                  </a:lnTo>
                  <a:lnTo>
                    <a:pt x="63846" y="96574"/>
                  </a:lnTo>
                  <a:lnTo>
                    <a:pt x="37063" y="134469"/>
                  </a:lnTo>
                  <a:lnTo>
                    <a:pt x="16983" y="176770"/>
                  </a:lnTo>
                  <a:lnTo>
                    <a:pt x="4373" y="222711"/>
                  </a:lnTo>
                  <a:lnTo>
                    <a:pt x="0" y="271525"/>
                  </a:lnTo>
                  <a:lnTo>
                    <a:pt x="0" y="1357249"/>
                  </a:lnTo>
                  <a:lnTo>
                    <a:pt x="4373" y="1406063"/>
                  </a:lnTo>
                  <a:lnTo>
                    <a:pt x="16983" y="1452004"/>
                  </a:lnTo>
                  <a:lnTo>
                    <a:pt x="37063" y="1494305"/>
                  </a:lnTo>
                  <a:lnTo>
                    <a:pt x="63846" y="1532200"/>
                  </a:lnTo>
                  <a:lnTo>
                    <a:pt x="96565" y="1564924"/>
                  </a:lnTo>
                  <a:lnTo>
                    <a:pt x="134454" y="1591709"/>
                  </a:lnTo>
                  <a:lnTo>
                    <a:pt x="176746" y="1611790"/>
                  </a:lnTo>
                  <a:lnTo>
                    <a:pt x="222675" y="1624401"/>
                  </a:lnTo>
                  <a:lnTo>
                    <a:pt x="271475" y="1628775"/>
                  </a:lnTo>
                  <a:lnTo>
                    <a:pt x="2909824" y="1628775"/>
                  </a:lnTo>
                  <a:lnTo>
                    <a:pt x="2958638" y="1624401"/>
                  </a:lnTo>
                  <a:lnTo>
                    <a:pt x="3004579" y="1611790"/>
                  </a:lnTo>
                  <a:lnTo>
                    <a:pt x="3046880" y="1591709"/>
                  </a:lnTo>
                  <a:lnTo>
                    <a:pt x="3084775" y="1564924"/>
                  </a:lnTo>
                  <a:lnTo>
                    <a:pt x="3117499" y="1532200"/>
                  </a:lnTo>
                  <a:lnTo>
                    <a:pt x="3144284" y="1494305"/>
                  </a:lnTo>
                  <a:lnTo>
                    <a:pt x="3164365" y="1452004"/>
                  </a:lnTo>
                  <a:lnTo>
                    <a:pt x="3176976" y="1406063"/>
                  </a:lnTo>
                  <a:lnTo>
                    <a:pt x="3181350" y="1357249"/>
                  </a:lnTo>
                  <a:lnTo>
                    <a:pt x="3181350" y="271525"/>
                  </a:lnTo>
                  <a:lnTo>
                    <a:pt x="3176976" y="222711"/>
                  </a:lnTo>
                  <a:lnTo>
                    <a:pt x="3164365" y="176770"/>
                  </a:lnTo>
                  <a:lnTo>
                    <a:pt x="3144284" y="134469"/>
                  </a:lnTo>
                  <a:lnTo>
                    <a:pt x="3117499" y="96574"/>
                  </a:lnTo>
                  <a:lnTo>
                    <a:pt x="3084775" y="63850"/>
                  </a:lnTo>
                  <a:lnTo>
                    <a:pt x="3046880" y="37065"/>
                  </a:lnTo>
                  <a:lnTo>
                    <a:pt x="3004579" y="16984"/>
                  </a:lnTo>
                  <a:lnTo>
                    <a:pt x="2958638" y="4373"/>
                  </a:lnTo>
                  <a:lnTo>
                    <a:pt x="2909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1925" y="1419225"/>
              <a:ext cx="3181350" cy="1628775"/>
            </a:xfrm>
            <a:custGeom>
              <a:avLst/>
              <a:gdLst/>
              <a:ahLst/>
              <a:cxnLst/>
              <a:rect l="l" t="t" r="r" b="b"/>
              <a:pathLst>
                <a:path w="3181350" h="1628775">
                  <a:moveTo>
                    <a:pt x="0" y="271525"/>
                  </a:moveTo>
                  <a:lnTo>
                    <a:pt x="4373" y="222711"/>
                  </a:lnTo>
                  <a:lnTo>
                    <a:pt x="16983" y="176770"/>
                  </a:lnTo>
                  <a:lnTo>
                    <a:pt x="37063" y="134469"/>
                  </a:lnTo>
                  <a:lnTo>
                    <a:pt x="63846" y="96574"/>
                  </a:lnTo>
                  <a:lnTo>
                    <a:pt x="96565" y="63850"/>
                  </a:lnTo>
                  <a:lnTo>
                    <a:pt x="134454" y="37065"/>
                  </a:lnTo>
                  <a:lnTo>
                    <a:pt x="176746" y="16984"/>
                  </a:lnTo>
                  <a:lnTo>
                    <a:pt x="222675" y="4373"/>
                  </a:lnTo>
                  <a:lnTo>
                    <a:pt x="271475" y="0"/>
                  </a:lnTo>
                  <a:lnTo>
                    <a:pt x="2909824" y="0"/>
                  </a:lnTo>
                  <a:lnTo>
                    <a:pt x="2958638" y="4373"/>
                  </a:lnTo>
                  <a:lnTo>
                    <a:pt x="3004579" y="16984"/>
                  </a:lnTo>
                  <a:lnTo>
                    <a:pt x="3046880" y="37065"/>
                  </a:lnTo>
                  <a:lnTo>
                    <a:pt x="3084775" y="63850"/>
                  </a:lnTo>
                  <a:lnTo>
                    <a:pt x="3117499" y="96574"/>
                  </a:lnTo>
                  <a:lnTo>
                    <a:pt x="3144284" y="134469"/>
                  </a:lnTo>
                  <a:lnTo>
                    <a:pt x="3164365" y="176770"/>
                  </a:lnTo>
                  <a:lnTo>
                    <a:pt x="3176976" y="222711"/>
                  </a:lnTo>
                  <a:lnTo>
                    <a:pt x="3181350" y="271525"/>
                  </a:lnTo>
                  <a:lnTo>
                    <a:pt x="3181350" y="1357249"/>
                  </a:lnTo>
                  <a:lnTo>
                    <a:pt x="3176976" y="1406063"/>
                  </a:lnTo>
                  <a:lnTo>
                    <a:pt x="3164365" y="1452004"/>
                  </a:lnTo>
                  <a:lnTo>
                    <a:pt x="3144284" y="1494305"/>
                  </a:lnTo>
                  <a:lnTo>
                    <a:pt x="3117499" y="1532200"/>
                  </a:lnTo>
                  <a:lnTo>
                    <a:pt x="3084775" y="1564924"/>
                  </a:lnTo>
                  <a:lnTo>
                    <a:pt x="3046880" y="1591709"/>
                  </a:lnTo>
                  <a:lnTo>
                    <a:pt x="3004579" y="1611790"/>
                  </a:lnTo>
                  <a:lnTo>
                    <a:pt x="2958638" y="1624401"/>
                  </a:lnTo>
                  <a:lnTo>
                    <a:pt x="2909824" y="1628775"/>
                  </a:lnTo>
                  <a:lnTo>
                    <a:pt x="271475" y="1628775"/>
                  </a:lnTo>
                  <a:lnTo>
                    <a:pt x="222675" y="1624401"/>
                  </a:lnTo>
                  <a:lnTo>
                    <a:pt x="176746" y="1611790"/>
                  </a:lnTo>
                  <a:lnTo>
                    <a:pt x="134454" y="1591709"/>
                  </a:lnTo>
                  <a:lnTo>
                    <a:pt x="96565" y="1564924"/>
                  </a:lnTo>
                  <a:lnTo>
                    <a:pt x="63846" y="1532200"/>
                  </a:lnTo>
                  <a:lnTo>
                    <a:pt x="37063" y="1494305"/>
                  </a:lnTo>
                  <a:lnTo>
                    <a:pt x="16983" y="1452004"/>
                  </a:lnTo>
                  <a:lnTo>
                    <a:pt x="4373" y="1406063"/>
                  </a:lnTo>
                  <a:lnTo>
                    <a:pt x="0" y="1357249"/>
                  </a:lnTo>
                  <a:lnTo>
                    <a:pt x="0" y="271525"/>
                  </a:lnTo>
                  <a:close/>
                </a:path>
              </a:pathLst>
            </a:custGeom>
            <a:ln w="19050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69022" y="1929701"/>
            <a:ext cx="137731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145" dirty="0">
                <a:solidFill>
                  <a:srgbClr val="F18F38"/>
                </a:solidFill>
                <a:latin typeface="Arial"/>
                <a:cs typeface="Arial"/>
              </a:rPr>
              <a:t>ШАГ</a:t>
            </a:r>
            <a:r>
              <a:rPr sz="3200" b="1" spc="-6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155" dirty="0">
                <a:solidFill>
                  <a:srgbClr val="F18F38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22701" y="3294126"/>
            <a:ext cx="5670550" cy="1317625"/>
            <a:chOff x="3322701" y="3294126"/>
            <a:chExt cx="5670550" cy="1317625"/>
          </a:xfrm>
        </p:grpSpPr>
        <p:sp>
          <p:nvSpPr>
            <p:cNvPr id="10" name="object 10"/>
            <p:cNvSpPr/>
            <p:nvPr/>
          </p:nvSpPr>
          <p:spPr>
            <a:xfrm>
              <a:off x="3329051" y="3300476"/>
              <a:ext cx="5657850" cy="1304925"/>
            </a:xfrm>
            <a:custGeom>
              <a:avLst/>
              <a:gdLst/>
              <a:ahLst/>
              <a:cxnLst/>
              <a:rect l="l" t="t" r="r" b="b"/>
              <a:pathLst>
                <a:path w="5657850" h="1304925">
                  <a:moveTo>
                    <a:pt x="5440299" y="0"/>
                  </a:moveTo>
                  <a:lnTo>
                    <a:pt x="0" y="0"/>
                  </a:lnTo>
                  <a:lnTo>
                    <a:pt x="0" y="1304925"/>
                  </a:lnTo>
                  <a:lnTo>
                    <a:pt x="5440299" y="1304925"/>
                  </a:lnTo>
                  <a:lnTo>
                    <a:pt x="5490178" y="1299178"/>
                  </a:lnTo>
                  <a:lnTo>
                    <a:pt x="5535968" y="1282811"/>
                  </a:lnTo>
                  <a:lnTo>
                    <a:pt x="5576362" y="1257128"/>
                  </a:lnTo>
                  <a:lnTo>
                    <a:pt x="5610053" y="1223437"/>
                  </a:lnTo>
                  <a:lnTo>
                    <a:pt x="5635736" y="1183043"/>
                  </a:lnTo>
                  <a:lnTo>
                    <a:pt x="5652103" y="1137253"/>
                  </a:lnTo>
                  <a:lnTo>
                    <a:pt x="5657850" y="1087374"/>
                  </a:lnTo>
                  <a:lnTo>
                    <a:pt x="5657850" y="217424"/>
                  </a:lnTo>
                  <a:lnTo>
                    <a:pt x="5652103" y="167551"/>
                  </a:lnTo>
                  <a:lnTo>
                    <a:pt x="5635736" y="121779"/>
                  </a:lnTo>
                  <a:lnTo>
                    <a:pt x="5610053" y="81410"/>
                  </a:lnTo>
                  <a:lnTo>
                    <a:pt x="5576362" y="47746"/>
                  </a:lnTo>
                  <a:lnTo>
                    <a:pt x="5535968" y="22088"/>
                  </a:lnTo>
                  <a:lnTo>
                    <a:pt x="5490178" y="5739"/>
                  </a:lnTo>
                  <a:lnTo>
                    <a:pt x="54402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29051" y="3300476"/>
              <a:ext cx="5657850" cy="1304925"/>
            </a:xfrm>
            <a:custGeom>
              <a:avLst/>
              <a:gdLst/>
              <a:ahLst/>
              <a:cxnLst/>
              <a:rect l="l" t="t" r="r" b="b"/>
              <a:pathLst>
                <a:path w="5657850" h="1304925">
                  <a:moveTo>
                    <a:pt x="5657850" y="217424"/>
                  </a:moveTo>
                  <a:lnTo>
                    <a:pt x="5657850" y="1087374"/>
                  </a:lnTo>
                  <a:lnTo>
                    <a:pt x="5652103" y="1137253"/>
                  </a:lnTo>
                  <a:lnTo>
                    <a:pt x="5635736" y="1183043"/>
                  </a:lnTo>
                  <a:lnTo>
                    <a:pt x="5610053" y="1223437"/>
                  </a:lnTo>
                  <a:lnTo>
                    <a:pt x="5576362" y="1257128"/>
                  </a:lnTo>
                  <a:lnTo>
                    <a:pt x="5535968" y="1282811"/>
                  </a:lnTo>
                  <a:lnTo>
                    <a:pt x="5490178" y="1299178"/>
                  </a:lnTo>
                  <a:lnTo>
                    <a:pt x="5440299" y="1304925"/>
                  </a:lnTo>
                  <a:lnTo>
                    <a:pt x="0" y="1304925"/>
                  </a:lnTo>
                  <a:lnTo>
                    <a:pt x="0" y="0"/>
                  </a:lnTo>
                  <a:lnTo>
                    <a:pt x="5440299" y="0"/>
                  </a:lnTo>
                  <a:lnTo>
                    <a:pt x="5490178" y="5739"/>
                  </a:lnTo>
                  <a:lnTo>
                    <a:pt x="5535968" y="22088"/>
                  </a:lnTo>
                  <a:lnTo>
                    <a:pt x="5576362" y="47746"/>
                  </a:lnTo>
                  <a:lnTo>
                    <a:pt x="5610053" y="81410"/>
                  </a:lnTo>
                  <a:lnTo>
                    <a:pt x="5635736" y="121779"/>
                  </a:lnTo>
                  <a:lnTo>
                    <a:pt x="5652103" y="167551"/>
                  </a:lnTo>
                  <a:lnTo>
                    <a:pt x="5657850" y="217424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30295" marR="289560" indent="33655">
              <a:lnSpc>
                <a:spcPts val="3460"/>
              </a:lnSpc>
              <a:spcBef>
                <a:spcPts val="110"/>
              </a:spcBef>
              <a:buChar char="•"/>
              <a:tabLst>
                <a:tab pos="3950970" algn="l"/>
              </a:tabLst>
            </a:pPr>
            <a:r>
              <a:rPr spc="55" dirty="0"/>
              <a:t>Актуализировать </a:t>
            </a:r>
            <a:r>
              <a:rPr spc="60" dirty="0"/>
              <a:t> </a:t>
            </a:r>
            <a:r>
              <a:rPr spc="35" dirty="0"/>
              <a:t>документы</a:t>
            </a:r>
            <a:r>
              <a:rPr spc="-40" dirty="0"/>
              <a:t> </a:t>
            </a:r>
            <a:r>
              <a:rPr spc="30" dirty="0"/>
              <a:t>(приказы,</a:t>
            </a:r>
          </a:p>
          <a:p>
            <a:pPr marL="3340100">
              <a:lnSpc>
                <a:spcPct val="100000"/>
              </a:lnSpc>
              <a:spcBef>
                <a:spcPts val="10"/>
              </a:spcBef>
            </a:pPr>
            <a:r>
              <a:rPr spc="50" dirty="0"/>
              <a:t>инструкции,</a:t>
            </a:r>
            <a:r>
              <a:rPr spc="-80" dirty="0"/>
              <a:t> </a:t>
            </a:r>
            <a:r>
              <a:rPr spc="35" dirty="0"/>
              <a:t>программы)</a:t>
            </a:r>
          </a:p>
          <a:p>
            <a:pPr marL="3585210" marR="179070" indent="-201930">
              <a:lnSpc>
                <a:spcPct val="104700"/>
              </a:lnSpc>
              <a:spcBef>
                <a:spcPts val="2925"/>
              </a:spcBef>
              <a:buChar char="•"/>
              <a:tabLst>
                <a:tab pos="3669665" algn="l"/>
              </a:tabLst>
            </a:pPr>
            <a:r>
              <a:rPr spc="20" dirty="0"/>
              <a:t>Пересмотреть </a:t>
            </a:r>
            <a:r>
              <a:rPr spc="5" dirty="0"/>
              <a:t>состав </a:t>
            </a:r>
            <a:r>
              <a:rPr spc="-720" dirty="0"/>
              <a:t> </a:t>
            </a:r>
            <a:r>
              <a:rPr spc="25" dirty="0"/>
              <a:t>аптечки,</a:t>
            </a:r>
            <a:r>
              <a:rPr spc="-105" dirty="0"/>
              <a:t> </a:t>
            </a:r>
            <a:r>
              <a:rPr spc="20" dirty="0"/>
              <a:t>пересобрать,</a:t>
            </a:r>
          </a:p>
          <a:p>
            <a:pPr marL="3954779">
              <a:lnSpc>
                <a:spcPct val="100000"/>
              </a:lnSpc>
              <a:spcBef>
                <a:spcPts val="155"/>
              </a:spcBef>
            </a:pPr>
            <a:r>
              <a:rPr spc="70" dirty="0"/>
              <a:t>докупить</a:t>
            </a:r>
            <a:r>
              <a:rPr spc="-90" dirty="0"/>
              <a:t> </a:t>
            </a:r>
            <a:r>
              <a:rPr spc="45" dirty="0"/>
              <a:t>аптечки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133350" y="3152775"/>
            <a:ext cx="3200400" cy="1657350"/>
            <a:chOff x="133350" y="3152775"/>
            <a:chExt cx="3200400" cy="1657350"/>
          </a:xfrm>
        </p:grpSpPr>
        <p:sp>
          <p:nvSpPr>
            <p:cNvPr id="14" name="object 14"/>
            <p:cNvSpPr/>
            <p:nvPr/>
          </p:nvSpPr>
          <p:spPr>
            <a:xfrm>
              <a:off x="142875" y="3162300"/>
              <a:ext cx="3181350" cy="1638300"/>
            </a:xfrm>
            <a:custGeom>
              <a:avLst/>
              <a:gdLst/>
              <a:ahLst/>
              <a:cxnLst/>
              <a:rect l="l" t="t" r="r" b="b"/>
              <a:pathLst>
                <a:path w="3181350" h="1638300">
                  <a:moveTo>
                    <a:pt x="2908300" y="0"/>
                  </a:moveTo>
                  <a:lnTo>
                    <a:pt x="273050" y="0"/>
                  </a:lnTo>
                  <a:lnTo>
                    <a:pt x="223969" y="4400"/>
                  </a:lnTo>
                  <a:lnTo>
                    <a:pt x="177774" y="17088"/>
                  </a:lnTo>
                  <a:lnTo>
                    <a:pt x="135237" y="37290"/>
                  </a:lnTo>
                  <a:lnTo>
                    <a:pt x="97127" y="64235"/>
                  </a:lnTo>
                  <a:lnTo>
                    <a:pt x="64218" y="97148"/>
                  </a:lnTo>
                  <a:lnTo>
                    <a:pt x="37279" y="135259"/>
                  </a:lnTo>
                  <a:lnTo>
                    <a:pt x="17082" y="177795"/>
                  </a:lnTo>
                  <a:lnTo>
                    <a:pt x="4399" y="223982"/>
                  </a:lnTo>
                  <a:lnTo>
                    <a:pt x="0" y="273050"/>
                  </a:lnTo>
                  <a:lnTo>
                    <a:pt x="0" y="1365250"/>
                  </a:lnTo>
                  <a:lnTo>
                    <a:pt x="4399" y="1414317"/>
                  </a:lnTo>
                  <a:lnTo>
                    <a:pt x="17082" y="1460504"/>
                  </a:lnTo>
                  <a:lnTo>
                    <a:pt x="37279" y="1503040"/>
                  </a:lnTo>
                  <a:lnTo>
                    <a:pt x="64218" y="1541151"/>
                  </a:lnTo>
                  <a:lnTo>
                    <a:pt x="97127" y="1574064"/>
                  </a:lnTo>
                  <a:lnTo>
                    <a:pt x="135237" y="1601009"/>
                  </a:lnTo>
                  <a:lnTo>
                    <a:pt x="177774" y="1621211"/>
                  </a:lnTo>
                  <a:lnTo>
                    <a:pt x="223969" y="1633899"/>
                  </a:lnTo>
                  <a:lnTo>
                    <a:pt x="273050" y="1638300"/>
                  </a:lnTo>
                  <a:lnTo>
                    <a:pt x="2908300" y="1638300"/>
                  </a:lnTo>
                  <a:lnTo>
                    <a:pt x="2957367" y="1633899"/>
                  </a:lnTo>
                  <a:lnTo>
                    <a:pt x="3003554" y="1621211"/>
                  </a:lnTo>
                  <a:lnTo>
                    <a:pt x="3046090" y="1601009"/>
                  </a:lnTo>
                  <a:lnTo>
                    <a:pt x="3084201" y="1574064"/>
                  </a:lnTo>
                  <a:lnTo>
                    <a:pt x="3117114" y="1541151"/>
                  </a:lnTo>
                  <a:lnTo>
                    <a:pt x="3144059" y="1503040"/>
                  </a:lnTo>
                  <a:lnTo>
                    <a:pt x="3164261" y="1460504"/>
                  </a:lnTo>
                  <a:lnTo>
                    <a:pt x="3176949" y="1414317"/>
                  </a:lnTo>
                  <a:lnTo>
                    <a:pt x="3181350" y="1365250"/>
                  </a:lnTo>
                  <a:lnTo>
                    <a:pt x="3181350" y="273050"/>
                  </a:lnTo>
                  <a:lnTo>
                    <a:pt x="3176949" y="223982"/>
                  </a:lnTo>
                  <a:lnTo>
                    <a:pt x="3164261" y="177795"/>
                  </a:lnTo>
                  <a:lnTo>
                    <a:pt x="3144059" y="135259"/>
                  </a:lnTo>
                  <a:lnTo>
                    <a:pt x="3117114" y="97148"/>
                  </a:lnTo>
                  <a:lnTo>
                    <a:pt x="3084201" y="64235"/>
                  </a:lnTo>
                  <a:lnTo>
                    <a:pt x="3046090" y="37290"/>
                  </a:lnTo>
                  <a:lnTo>
                    <a:pt x="3003554" y="17088"/>
                  </a:lnTo>
                  <a:lnTo>
                    <a:pt x="2957367" y="4400"/>
                  </a:lnTo>
                  <a:lnTo>
                    <a:pt x="2908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875" y="3162300"/>
              <a:ext cx="3181350" cy="1638300"/>
            </a:xfrm>
            <a:custGeom>
              <a:avLst/>
              <a:gdLst/>
              <a:ahLst/>
              <a:cxnLst/>
              <a:rect l="l" t="t" r="r" b="b"/>
              <a:pathLst>
                <a:path w="3181350" h="1638300">
                  <a:moveTo>
                    <a:pt x="0" y="273050"/>
                  </a:moveTo>
                  <a:lnTo>
                    <a:pt x="4399" y="223982"/>
                  </a:lnTo>
                  <a:lnTo>
                    <a:pt x="17082" y="177795"/>
                  </a:lnTo>
                  <a:lnTo>
                    <a:pt x="37279" y="135259"/>
                  </a:lnTo>
                  <a:lnTo>
                    <a:pt x="64218" y="97148"/>
                  </a:lnTo>
                  <a:lnTo>
                    <a:pt x="97127" y="64235"/>
                  </a:lnTo>
                  <a:lnTo>
                    <a:pt x="135237" y="37290"/>
                  </a:lnTo>
                  <a:lnTo>
                    <a:pt x="177774" y="17088"/>
                  </a:lnTo>
                  <a:lnTo>
                    <a:pt x="223969" y="4400"/>
                  </a:lnTo>
                  <a:lnTo>
                    <a:pt x="273050" y="0"/>
                  </a:lnTo>
                  <a:lnTo>
                    <a:pt x="2908300" y="0"/>
                  </a:lnTo>
                  <a:lnTo>
                    <a:pt x="2957367" y="4400"/>
                  </a:lnTo>
                  <a:lnTo>
                    <a:pt x="3003554" y="17088"/>
                  </a:lnTo>
                  <a:lnTo>
                    <a:pt x="3046090" y="37290"/>
                  </a:lnTo>
                  <a:lnTo>
                    <a:pt x="3084201" y="64235"/>
                  </a:lnTo>
                  <a:lnTo>
                    <a:pt x="3117114" y="97148"/>
                  </a:lnTo>
                  <a:lnTo>
                    <a:pt x="3144059" y="135259"/>
                  </a:lnTo>
                  <a:lnTo>
                    <a:pt x="3164261" y="177795"/>
                  </a:lnTo>
                  <a:lnTo>
                    <a:pt x="3176949" y="223982"/>
                  </a:lnTo>
                  <a:lnTo>
                    <a:pt x="3181350" y="273050"/>
                  </a:lnTo>
                  <a:lnTo>
                    <a:pt x="3181350" y="1365250"/>
                  </a:lnTo>
                  <a:lnTo>
                    <a:pt x="3176949" y="1414317"/>
                  </a:lnTo>
                  <a:lnTo>
                    <a:pt x="3164261" y="1460504"/>
                  </a:lnTo>
                  <a:lnTo>
                    <a:pt x="3144059" y="1503040"/>
                  </a:lnTo>
                  <a:lnTo>
                    <a:pt x="3117114" y="1541151"/>
                  </a:lnTo>
                  <a:lnTo>
                    <a:pt x="3084201" y="1574064"/>
                  </a:lnTo>
                  <a:lnTo>
                    <a:pt x="3046090" y="1601009"/>
                  </a:lnTo>
                  <a:lnTo>
                    <a:pt x="3003554" y="1621211"/>
                  </a:lnTo>
                  <a:lnTo>
                    <a:pt x="2957367" y="1633899"/>
                  </a:lnTo>
                  <a:lnTo>
                    <a:pt x="2908300" y="1638300"/>
                  </a:lnTo>
                  <a:lnTo>
                    <a:pt x="273050" y="1638300"/>
                  </a:lnTo>
                  <a:lnTo>
                    <a:pt x="223969" y="1633899"/>
                  </a:lnTo>
                  <a:lnTo>
                    <a:pt x="177774" y="1621211"/>
                  </a:lnTo>
                  <a:lnTo>
                    <a:pt x="135237" y="1601009"/>
                  </a:lnTo>
                  <a:lnTo>
                    <a:pt x="97127" y="1574064"/>
                  </a:lnTo>
                  <a:lnTo>
                    <a:pt x="64218" y="1541151"/>
                  </a:lnTo>
                  <a:lnTo>
                    <a:pt x="37279" y="1503040"/>
                  </a:lnTo>
                  <a:lnTo>
                    <a:pt x="17082" y="1460504"/>
                  </a:lnTo>
                  <a:lnTo>
                    <a:pt x="4399" y="1414317"/>
                  </a:lnTo>
                  <a:lnTo>
                    <a:pt x="0" y="1365250"/>
                  </a:lnTo>
                  <a:lnTo>
                    <a:pt x="0" y="273050"/>
                  </a:lnTo>
                  <a:close/>
                </a:path>
              </a:pathLst>
            </a:custGeom>
            <a:ln w="19050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49972" y="3677920"/>
            <a:ext cx="13785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0" dirty="0">
                <a:solidFill>
                  <a:srgbClr val="F18F38"/>
                </a:solidFill>
                <a:latin typeface="Arial"/>
                <a:cs typeface="Arial"/>
              </a:rPr>
              <a:t>ШАГ</a:t>
            </a:r>
            <a:r>
              <a:rPr sz="3200" b="1" spc="-6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155" dirty="0">
                <a:solidFill>
                  <a:srgbClr val="F18F38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22701" y="5008626"/>
            <a:ext cx="5670550" cy="1317625"/>
            <a:chOff x="3322701" y="5008626"/>
            <a:chExt cx="5670550" cy="1317625"/>
          </a:xfrm>
        </p:grpSpPr>
        <p:sp>
          <p:nvSpPr>
            <p:cNvPr id="18" name="object 18"/>
            <p:cNvSpPr/>
            <p:nvPr/>
          </p:nvSpPr>
          <p:spPr>
            <a:xfrm>
              <a:off x="3329051" y="5014976"/>
              <a:ext cx="5657850" cy="1304925"/>
            </a:xfrm>
            <a:custGeom>
              <a:avLst/>
              <a:gdLst/>
              <a:ahLst/>
              <a:cxnLst/>
              <a:rect l="l" t="t" r="r" b="b"/>
              <a:pathLst>
                <a:path w="5657850" h="1304925">
                  <a:moveTo>
                    <a:pt x="5440299" y="0"/>
                  </a:moveTo>
                  <a:lnTo>
                    <a:pt x="0" y="0"/>
                  </a:lnTo>
                  <a:lnTo>
                    <a:pt x="0" y="1304861"/>
                  </a:lnTo>
                  <a:lnTo>
                    <a:pt x="5440299" y="1304861"/>
                  </a:lnTo>
                  <a:lnTo>
                    <a:pt x="5490178" y="1299117"/>
                  </a:lnTo>
                  <a:lnTo>
                    <a:pt x="5535968" y="1282756"/>
                  </a:lnTo>
                  <a:lnTo>
                    <a:pt x="5576362" y="1257082"/>
                  </a:lnTo>
                  <a:lnTo>
                    <a:pt x="5610053" y="1223401"/>
                  </a:lnTo>
                  <a:lnTo>
                    <a:pt x="5635736" y="1183020"/>
                  </a:lnTo>
                  <a:lnTo>
                    <a:pt x="5652103" y="1137242"/>
                  </a:lnTo>
                  <a:lnTo>
                    <a:pt x="5657850" y="1087374"/>
                  </a:lnTo>
                  <a:lnTo>
                    <a:pt x="5657850" y="217424"/>
                  </a:lnTo>
                  <a:lnTo>
                    <a:pt x="5652103" y="167551"/>
                  </a:lnTo>
                  <a:lnTo>
                    <a:pt x="5635736" y="121779"/>
                  </a:lnTo>
                  <a:lnTo>
                    <a:pt x="5610053" y="81410"/>
                  </a:lnTo>
                  <a:lnTo>
                    <a:pt x="5576362" y="47746"/>
                  </a:lnTo>
                  <a:lnTo>
                    <a:pt x="5535968" y="22088"/>
                  </a:lnTo>
                  <a:lnTo>
                    <a:pt x="5490178" y="5739"/>
                  </a:lnTo>
                  <a:lnTo>
                    <a:pt x="544029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29051" y="5014976"/>
              <a:ext cx="5657850" cy="1304925"/>
            </a:xfrm>
            <a:custGeom>
              <a:avLst/>
              <a:gdLst/>
              <a:ahLst/>
              <a:cxnLst/>
              <a:rect l="l" t="t" r="r" b="b"/>
              <a:pathLst>
                <a:path w="5657850" h="1304925">
                  <a:moveTo>
                    <a:pt x="5657850" y="217424"/>
                  </a:moveTo>
                  <a:lnTo>
                    <a:pt x="5657850" y="1087374"/>
                  </a:lnTo>
                  <a:lnTo>
                    <a:pt x="5652103" y="1137242"/>
                  </a:lnTo>
                  <a:lnTo>
                    <a:pt x="5635736" y="1183020"/>
                  </a:lnTo>
                  <a:lnTo>
                    <a:pt x="5610053" y="1223401"/>
                  </a:lnTo>
                  <a:lnTo>
                    <a:pt x="5576362" y="1257082"/>
                  </a:lnTo>
                  <a:lnTo>
                    <a:pt x="5535968" y="1282756"/>
                  </a:lnTo>
                  <a:lnTo>
                    <a:pt x="5490178" y="1299117"/>
                  </a:lnTo>
                  <a:lnTo>
                    <a:pt x="5440299" y="1304861"/>
                  </a:lnTo>
                  <a:lnTo>
                    <a:pt x="0" y="1304861"/>
                  </a:lnTo>
                  <a:lnTo>
                    <a:pt x="0" y="0"/>
                  </a:lnTo>
                  <a:lnTo>
                    <a:pt x="5440299" y="0"/>
                  </a:lnTo>
                  <a:lnTo>
                    <a:pt x="5490178" y="5739"/>
                  </a:lnTo>
                  <a:lnTo>
                    <a:pt x="5535968" y="22088"/>
                  </a:lnTo>
                  <a:lnTo>
                    <a:pt x="5576362" y="47746"/>
                  </a:lnTo>
                  <a:lnTo>
                    <a:pt x="5610053" y="81410"/>
                  </a:lnTo>
                  <a:lnTo>
                    <a:pt x="5635736" y="121779"/>
                  </a:lnTo>
                  <a:lnTo>
                    <a:pt x="5652103" y="167551"/>
                  </a:lnTo>
                  <a:lnTo>
                    <a:pt x="5657850" y="217424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89959" y="5189283"/>
            <a:ext cx="4267835" cy="887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Char char="•"/>
              <a:tabLst>
                <a:tab pos="299085" algn="l"/>
              </a:tabLst>
            </a:pP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Провести</a:t>
            </a:r>
            <a:r>
              <a:rPr sz="275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внеплановый</a:t>
            </a:r>
            <a:endParaRPr sz="2750">
              <a:latin typeface="Microsoft Sans Serif"/>
              <a:cs typeface="Microsoft Sans Serif"/>
            </a:endParaRPr>
          </a:p>
          <a:p>
            <a:pPr marL="1304290">
              <a:lnSpc>
                <a:spcPct val="100000"/>
              </a:lnSpc>
              <a:spcBef>
                <a:spcPts val="155"/>
              </a:spcBef>
            </a:pPr>
            <a:r>
              <a:rPr sz="275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инструктаж</a:t>
            </a:r>
            <a:endParaRPr sz="275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3350" y="4838700"/>
            <a:ext cx="3200400" cy="1657350"/>
            <a:chOff x="133350" y="4838700"/>
            <a:chExt cx="3200400" cy="1657350"/>
          </a:xfrm>
        </p:grpSpPr>
        <p:sp>
          <p:nvSpPr>
            <p:cNvPr id="22" name="object 22"/>
            <p:cNvSpPr/>
            <p:nvPr/>
          </p:nvSpPr>
          <p:spPr>
            <a:xfrm>
              <a:off x="142875" y="4848225"/>
              <a:ext cx="3181350" cy="1638300"/>
            </a:xfrm>
            <a:custGeom>
              <a:avLst/>
              <a:gdLst/>
              <a:ahLst/>
              <a:cxnLst/>
              <a:rect l="l" t="t" r="r" b="b"/>
              <a:pathLst>
                <a:path w="3181350" h="1638300">
                  <a:moveTo>
                    <a:pt x="2908300" y="0"/>
                  </a:moveTo>
                  <a:lnTo>
                    <a:pt x="273050" y="0"/>
                  </a:lnTo>
                  <a:lnTo>
                    <a:pt x="223969" y="4400"/>
                  </a:lnTo>
                  <a:lnTo>
                    <a:pt x="177774" y="17088"/>
                  </a:lnTo>
                  <a:lnTo>
                    <a:pt x="135237" y="37290"/>
                  </a:lnTo>
                  <a:lnTo>
                    <a:pt x="97127" y="64235"/>
                  </a:lnTo>
                  <a:lnTo>
                    <a:pt x="64218" y="97148"/>
                  </a:lnTo>
                  <a:lnTo>
                    <a:pt x="37279" y="135259"/>
                  </a:lnTo>
                  <a:lnTo>
                    <a:pt x="17082" y="177795"/>
                  </a:lnTo>
                  <a:lnTo>
                    <a:pt x="4399" y="223982"/>
                  </a:lnTo>
                  <a:lnTo>
                    <a:pt x="0" y="273050"/>
                  </a:lnTo>
                  <a:lnTo>
                    <a:pt x="0" y="1365250"/>
                  </a:lnTo>
                  <a:lnTo>
                    <a:pt x="4399" y="1414330"/>
                  </a:lnTo>
                  <a:lnTo>
                    <a:pt x="17082" y="1460525"/>
                  </a:lnTo>
                  <a:lnTo>
                    <a:pt x="37279" y="1503062"/>
                  </a:lnTo>
                  <a:lnTo>
                    <a:pt x="64218" y="1541172"/>
                  </a:lnTo>
                  <a:lnTo>
                    <a:pt x="97127" y="1574081"/>
                  </a:lnTo>
                  <a:lnTo>
                    <a:pt x="135237" y="1601020"/>
                  </a:lnTo>
                  <a:lnTo>
                    <a:pt x="177774" y="1621217"/>
                  </a:lnTo>
                  <a:lnTo>
                    <a:pt x="223969" y="1633900"/>
                  </a:lnTo>
                  <a:lnTo>
                    <a:pt x="273050" y="1638300"/>
                  </a:lnTo>
                  <a:lnTo>
                    <a:pt x="2908300" y="1638300"/>
                  </a:lnTo>
                  <a:lnTo>
                    <a:pt x="2957367" y="1633900"/>
                  </a:lnTo>
                  <a:lnTo>
                    <a:pt x="3003554" y="1621217"/>
                  </a:lnTo>
                  <a:lnTo>
                    <a:pt x="3046090" y="1601020"/>
                  </a:lnTo>
                  <a:lnTo>
                    <a:pt x="3084201" y="1574081"/>
                  </a:lnTo>
                  <a:lnTo>
                    <a:pt x="3117114" y="1541172"/>
                  </a:lnTo>
                  <a:lnTo>
                    <a:pt x="3144059" y="1503062"/>
                  </a:lnTo>
                  <a:lnTo>
                    <a:pt x="3164261" y="1460525"/>
                  </a:lnTo>
                  <a:lnTo>
                    <a:pt x="3176949" y="1414330"/>
                  </a:lnTo>
                  <a:lnTo>
                    <a:pt x="3181350" y="1365250"/>
                  </a:lnTo>
                  <a:lnTo>
                    <a:pt x="3181350" y="273050"/>
                  </a:lnTo>
                  <a:lnTo>
                    <a:pt x="3176949" y="223982"/>
                  </a:lnTo>
                  <a:lnTo>
                    <a:pt x="3164261" y="177795"/>
                  </a:lnTo>
                  <a:lnTo>
                    <a:pt x="3144059" y="135259"/>
                  </a:lnTo>
                  <a:lnTo>
                    <a:pt x="3117114" y="97148"/>
                  </a:lnTo>
                  <a:lnTo>
                    <a:pt x="3084201" y="64235"/>
                  </a:lnTo>
                  <a:lnTo>
                    <a:pt x="3046090" y="37290"/>
                  </a:lnTo>
                  <a:lnTo>
                    <a:pt x="3003554" y="17088"/>
                  </a:lnTo>
                  <a:lnTo>
                    <a:pt x="2957367" y="4400"/>
                  </a:lnTo>
                  <a:lnTo>
                    <a:pt x="2908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875" y="4848225"/>
              <a:ext cx="3181350" cy="1638300"/>
            </a:xfrm>
            <a:custGeom>
              <a:avLst/>
              <a:gdLst/>
              <a:ahLst/>
              <a:cxnLst/>
              <a:rect l="l" t="t" r="r" b="b"/>
              <a:pathLst>
                <a:path w="3181350" h="1638300">
                  <a:moveTo>
                    <a:pt x="0" y="273050"/>
                  </a:moveTo>
                  <a:lnTo>
                    <a:pt x="4399" y="223982"/>
                  </a:lnTo>
                  <a:lnTo>
                    <a:pt x="17082" y="177795"/>
                  </a:lnTo>
                  <a:lnTo>
                    <a:pt x="37279" y="135259"/>
                  </a:lnTo>
                  <a:lnTo>
                    <a:pt x="64218" y="97148"/>
                  </a:lnTo>
                  <a:lnTo>
                    <a:pt x="97127" y="64235"/>
                  </a:lnTo>
                  <a:lnTo>
                    <a:pt x="135237" y="37290"/>
                  </a:lnTo>
                  <a:lnTo>
                    <a:pt x="177774" y="17088"/>
                  </a:lnTo>
                  <a:lnTo>
                    <a:pt x="223969" y="4400"/>
                  </a:lnTo>
                  <a:lnTo>
                    <a:pt x="273050" y="0"/>
                  </a:lnTo>
                  <a:lnTo>
                    <a:pt x="2908300" y="0"/>
                  </a:lnTo>
                  <a:lnTo>
                    <a:pt x="2957367" y="4400"/>
                  </a:lnTo>
                  <a:lnTo>
                    <a:pt x="3003554" y="17088"/>
                  </a:lnTo>
                  <a:lnTo>
                    <a:pt x="3046090" y="37290"/>
                  </a:lnTo>
                  <a:lnTo>
                    <a:pt x="3084201" y="64235"/>
                  </a:lnTo>
                  <a:lnTo>
                    <a:pt x="3117114" y="97148"/>
                  </a:lnTo>
                  <a:lnTo>
                    <a:pt x="3144059" y="135259"/>
                  </a:lnTo>
                  <a:lnTo>
                    <a:pt x="3164261" y="177795"/>
                  </a:lnTo>
                  <a:lnTo>
                    <a:pt x="3176949" y="223982"/>
                  </a:lnTo>
                  <a:lnTo>
                    <a:pt x="3181350" y="273050"/>
                  </a:lnTo>
                  <a:lnTo>
                    <a:pt x="3181350" y="1365250"/>
                  </a:lnTo>
                  <a:lnTo>
                    <a:pt x="3176949" y="1414330"/>
                  </a:lnTo>
                  <a:lnTo>
                    <a:pt x="3164261" y="1460525"/>
                  </a:lnTo>
                  <a:lnTo>
                    <a:pt x="3144059" y="1503062"/>
                  </a:lnTo>
                  <a:lnTo>
                    <a:pt x="3117114" y="1541172"/>
                  </a:lnTo>
                  <a:lnTo>
                    <a:pt x="3084201" y="1574081"/>
                  </a:lnTo>
                  <a:lnTo>
                    <a:pt x="3046090" y="1601020"/>
                  </a:lnTo>
                  <a:lnTo>
                    <a:pt x="3003554" y="1621217"/>
                  </a:lnTo>
                  <a:lnTo>
                    <a:pt x="2957367" y="1633900"/>
                  </a:lnTo>
                  <a:lnTo>
                    <a:pt x="2908300" y="1638300"/>
                  </a:lnTo>
                  <a:lnTo>
                    <a:pt x="273050" y="1638300"/>
                  </a:lnTo>
                  <a:lnTo>
                    <a:pt x="223969" y="1633900"/>
                  </a:lnTo>
                  <a:lnTo>
                    <a:pt x="177774" y="1621217"/>
                  </a:lnTo>
                  <a:lnTo>
                    <a:pt x="135237" y="1601020"/>
                  </a:lnTo>
                  <a:lnTo>
                    <a:pt x="97127" y="1574081"/>
                  </a:lnTo>
                  <a:lnTo>
                    <a:pt x="64218" y="1541172"/>
                  </a:lnTo>
                  <a:lnTo>
                    <a:pt x="37279" y="1503062"/>
                  </a:lnTo>
                  <a:lnTo>
                    <a:pt x="17082" y="1460525"/>
                  </a:lnTo>
                  <a:lnTo>
                    <a:pt x="4399" y="1414330"/>
                  </a:lnTo>
                  <a:lnTo>
                    <a:pt x="0" y="1365250"/>
                  </a:lnTo>
                  <a:lnTo>
                    <a:pt x="0" y="273050"/>
                  </a:lnTo>
                  <a:close/>
                </a:path>
              </a:pathLst>
            </a:custGeom>
            <a:ln w="19050">
              <a:solidFill>
                <a:srgbClr val="949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49972" y="5365750"/>
            <a:ext cx="137858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b="1" spc="150" dirty="0">
                <a:solidFill>
                  <a:srgbClr val="F18F38"/>
                </a:solidFill>
                <a:latin typeface="Arial"/>
                <a:cs typeface="Arial"/>
              </a:rPr>
              <a:t>ШАГ</a:t>
            </a:r>
            <a:r>
              <a:rPr sz="3200" b="1" spc="-6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155" dirty="0">
                <a:solidFill>
                  <a:srgbClr val="F18F38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78739" y="370205"/>
            <a:ext cx="84404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65" dirty="0"/>
              <a:t>Алгоритм</a:t>
            </a:r>
            <a:r>
              <a:rPr sz="3600" u="none" spc="20" dirty="0"/>
              <a:t> </a:t>
            </a:r>
            <a:r>
              <a:rPr sz="3600" u="none" spc="50" dirty="0"/>
              <a:t>по</a:t>
            </a:r>
            <a:r>
              <a:rPr sz="3600" u="none" spc="-10" dirty="0"/>
              <a:t> </a:t>
            </a:r>
            <a:r>
              <a:rPr sz="3600" u="none" spc="40" dirty="0"/>
              <a:t>изменениям</a:t>
            </a:r>
            <a:r>
              <a:rPr sz="3600" u="none" spc="20" dirty="0"/>
              <a:t> </a:t>
            </a:r>
            <a:r>
              <a:rPr sz="3600" u="none" spc="-195" dirty="0"/>
              <a:t>с</a:t>
            </a:r>
            <a:r>
              <a:rPr sz="3600" u="none" spc="45" dirty="0"/>
              <a:t> </a:t>
            </a:r>
            <a:r>
              <a:rPr sz="3600" u="none" spc="100" dirty="0"/>
              <a:t>1.09.24г.</a:t>
            </a:r>
            <a:endParaRPr sz="3600"/>
          </a:p>
        </p:txBody>
      </p:sp>
      <p:grpSp>
        <p:nvGrpSpPr>
          <p:cNvPr id="26" name="object 26"/>
          <p:cNvGrpSpPr/>
          <p:nvPr/>
        </p:nvGrpSpPr>
        <p:grpSpPr>
          <a:xfrm>
            <a:off x="5932551" y="2865501"/>
            <a:ext cx="565150" cy="2298700"/>
            <a:chOff x="5932551" y="2865501"/>
            <a:chExt cx="565150" cy="2298700"/>
          </a:xfrm>
        </p:grpSpPr>
        <p:sp>
          <p:nvSpPr>
            <p:cNvPr id="27" name="object 27"/>
            <p:cNvSpPr/>
            <p:nvPr/>
          </p:nvSpPr>
          <p:spPr>
            <a:xfrm>
              <a:off x="5938901" y="2871851"/>
              <a:ext cx="552450" cy="476250"/>
            </a:xfrm>
            <a:custGeom>
              <a:avLst/>
              <a:gdLst/>
              <a:ahLst/>
              <a:cxnLst/>
              <a:rect l="l" t="t" r="r" b="b"/>
              <a:pathLst>
                <a:path w="552450" h="476250">
                  <a:moveTo>
                    <a:pt x="414274" y="0"/>
                  </a:moveTo>
                  <a:lnTo>
                    <a:pt x="138049" y="0"/>
                  </a:lnTo>
                  <a:lnTo>
                    <a:pt x="138049" y="238125"/>
                  </a:lnTo>
                  <a:lnTo>
                    <a:pt x="0" y="238125"/>
                  </a:lnTo>
                  <a:lnTo>
                    <a:pt x="276225" y="476250"/>
                  </a:lnTo>
                  <a:lnTo>
                    <a:pt x="552450" y="238125"/>
                  </a:lnTo>
                  <a:lnTo>
                    <a:pt x="414274" y="238125"/>
                  </a:lnTo>
                  <a:lnTo>
                    <a:pt x="414274" y="0"/>
                  </a:lnTo>
                  <a:close/>
                </a:path>
              </a:pathLst>
            </a:custGeom>
            <a:solidFill>
              <a:srgbClr val="F5A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38901" y="2871851"/>
              <a:ext cx="552450" cy="476250"/>
            </a:xfrm>
            <a:custGeom>
              <a:avLst/>
              <a:gdLst/>
              <a:ahLst/>
              <a:cxnLst/>
              <a:rect l="l" t="t" r="r" b="b"/>
              <a:pathLst>
                <a:path w="552450" h="476250">
                  <a:moveTo>
                    <a:pt x="0" y="238125"/>
                  </a:moveTo>
                  <a:lnTo>
                    <a:pt x="138049" y="238125"/>
                  </a:lnTo>
                  <a:lnTo>
                    <a:pt x="138049" y="0"/>
                  </a:lnTo>
                  <a:lnTo>
                    <a:pt x="414274" y="0"/>
                  </a:lnTo>
                  <a:lnTo>
                    <a:pt x="414274" y="238125"/>
                  </a:lnTo>
                  <a:lnTo>
                    <a:pt x="552450" y="238125"/>
                  </a:lnTo>
                  <a:lnTo>
                    <a:pt x="276225" y="476250"/>
                  </a:lnTo>
                  <a:lnTo>
                    <a:pt x="0" y="23812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38901" y="4624451"/>
              <a:ext cx="552450" cy="533400"/>
            </a:xfrm>
            <a:custGeom>
              <a:avLst/>
              <a:gdLst/>
              <a:ahLst/>
              <a:cxnLst/>
              <a:rect l="l" t="t" r="r" b="b"/>
              <a:pathLst>
                <a:path w="552450" h="533400">
                  <a:moveTo>
                    <a:pt x="414274" y="0"/>
                  </a:moveTo>
                  <a:lnTo>
                    <a:pt x="138049" y="0"/>
                  </a:lnTo>
                  <a:lnTo>
                    <a:pt x="138049" y="266700"/>
                  </a:lnTo>
                  <a:lnTo>
                    <a:pt x="0" y="266700"/>
                  </a:lnTo>
                  <a:lnTo>
                    <a:pt x="276225" y="533400"/>
                  </a:lnTo>
                  <a:lnTo>
                    <a:pt x="552450" y="266700"/>
                  </a:lnTo>
                  <a:lnTo>
                    <a:pt x="414274" y="266700"/>
                  </a:lnTo>
                  <a:lnTo>
                    <a:pt x="414274" y="0"/>
                  </a:lnTo>
                  <a:close/>
                </a:path>
              </a:pathLst>
            </a:custGeom>
            <a:solidFill>
              <a:srgbClr val="F5A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38901" y="4624451"/>
              <a:ext cx="552450" cy="533400"/>
            </a:xfrm>
            <a:custGeom>
              <a:avLst/>
              <a:gdLst/>
              <a:ahLst/>
              <a:cxnLst/>
              <a:rect l="l" t="t" r="r" b="b"/>
              <a:pathLst>
                <a:path w="552450" h="533400">
                  <a:moveTo>
                    <a:pt x="0" y="266700"/>
                  </a:moveTo>
                  <a:lnTo>
                    <a:pt x="138049" y="266700"/>
                  </a:lnTo>
                  <a:lnTo>
                    <a:pt x="138049" y="0"/>
                  </a:lnTo>
                  <a:lnTo>
                    <a:pt x="414274" y="0"/>
                  </a:lnTo>
                  <a:lnTo>
                    <a:pt x="414274" y="266700"/>
                  </a:lnTo>
                  <a:lnTo>
                    <a:pt x="552450" y="266700"/>
                  </a:lnTo>
                  <a:lnTo>
                    <a:pt x="276225" y="533400"/>
                  </a:lnTo>
                  <a:lnTo>
                    <a:pt x="0" y="26670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68" y="1600962"/>
              <a:ext cx="114299" cy="2190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Что</a:t>
            </a:r>
            <a:r>
              <a:rPr spc="35" dirty="0"/>
              <a:t> </a:t>
            </a:r>
            <a:r>
              <a:rPr spc="165" dirty="0"/>
              <a:t>такое</a:t>
            </a:r>
            <a:r>
              <a:rPr spc="-5" dirty="0"/>
              <a:t> </a:t>
            </a:r>
            <a:r>
              <a:rPr spc="85" dirty="0"/>
              <a:t>первая</a:t>
            </a:r>
            <a:r>
              <a:rPr spc="10" dirty="0"/>
              <a:t> </a:t>
            </a:r>
            <a:r>
              <a:rPr spc="-25" dirty="0"/>
              <a:t>помощь?	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1390014"/>
            <a:ext cx="7576820" cy="43694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30"/>
              </a:spcBef>
            </a:pPr>
            <a:r>
              <a:rPr sz="3200" b="1" spc="-90" dirty="0">
                <a:solidFill>
                  <a:srgbClr val="F18F38"/>
                </a:solidFill>
                <a:latin typeface="Arial"/>
                <a:cs typeface="Arial"/>
              </a:rPr>
              <a:t>В</a:t>
            </a:r>
            <a:r>
              <a:rPr sz="3200" b="1" spc="-7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05" dirty="0">
                <a:solidFill>
                  <a:srgbClr val="F18F38"/>
                </a:solidFill>
                <a:latin typeface="Arial"/>
                <a:cs typeface="Arial"/>
              </a:rPr>
              <a:t>том</a:t>
            </a:r>
            <a:r>
              <a:rPr sz="3200" b="1" spc="-6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14" dirty="0">
                <a:solidFill>
                  <a:srgbClr val="F18F38"/>
                </a:solidFill>
                <a:latin typeface="Arial"/>
                <a:cs typeface="Arial"/>
              </a:rPr>
              <a:t>числе:</a:t>
            </a:r>
            <a:endParaRPr sz="32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3445"/>
              </a:spcBef>
              <a:buChar char="-"/>
              <a:tabLst>
                <a:tab pos="255904" algn="l"/>
              </a:tabLst>
            </a:pPr>
            <a:r>
              <a:rPr sz="27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сотрудники</a:t>
            </a:r>
            <a:r>
              <a:rPr sz="275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органов</a:t>
            </a:r>
            <a:r>
              <a:rPr sz="275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внутренних</a:t>
            </a:r>
            <a:r>
              <a:rPr sz="275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дел</a:t>
            </a:r>
            <a:r>
              <a:rPr sz="275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РФ;</a:t>
            </a:r>
            <a:endParaRPr sz="2750">
              <a:latin typeface="Microsoft Sans Serif"/>
              <a:cs typeface="Microsoft Sans Serif"/>
            </a:endParaRPr>
          </a:p>
          <a:p>
            <a:pPr marL="12700" marR="5080">
              <a:lnSpc>
                <a:spcPct val="102400"/>
              </a:lnSpc>
              <a:spcBef>
                <a:spcPts val="3379"/>
              </a:spcBef>
              <a:buChar char="-"/>
              <a:tabLst>
                <a:tab pos="255904" algn="l"/>
              </a:tabLst>
            </a:pP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сотрудники, </a:t>
            </a:r>
            <a:r>
              <a:rPr sz="275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военнослужащие</a:t>
            </a:r>
            <a:r>
              <a:rPr sz="275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75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работники, </a:t>
            </a:r>
            <a:r>
              <a:rPr sz="2750" spc="-7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275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противопожарной</a:t>
            </a:r>
            <a:r>
              <a:rPr sz="275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службы;</a:t>
            </a:r>
            <a:endParaRPr sz="2750">
              <a:latin typeface="Microsoft Sans Serif"/>
              <a:cs typeface="Microsoft Sans Serif"/>
            </a:endParaRPr>
          </a:p>
          <a:p>
            <a:pPr marL="12700" marR="496570">
              <a:lnSpc>
                <a:spcPct val="102400"/>
              </a:lnSpc>
              <a:spcBef>
                <a:spcPts val="3300"/>
              </a:spcBef>
              <a:buChar char="-"/>
              <a:tabLst>
                <a:tab pos="255904" algn="l"/>
              </a:tabLst>
            </a:pPr>
            <a:r>
              <a:rPr sz="275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спасатели </a:t>
            </a:r>
            <a:r>
              <a:rPr sz="275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аварийно-спасательных </a:t>
            </a:r>
            <a:r>
              <a:rPr sz="275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0" dirty="0">
                <a:solidFill>
                  <a:srgbClr val="1F3E58"/>
                </a:solidFill>
                <a:latin typeface="Microsoft Sans Serif"/>
                <a:cs typeface="Microsoft Sans Serif"/>
              </a:rPr>
              <a:t>формирований</a:t>
            </a: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75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аварийно-спасательных </a:t>
            </a:r>
            <a:r>
              <a:rPr sz="2750" spc="-7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служб</a:t>
            </a:r>
            <a:endParaRPr sz="27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0855" y="539749"/>
            <a:ext cx="821372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00390" algn="l"/>
              </a:tabLst>
            </a:pPr>
            <a:r>
              <a:rPr sz="3600" spc="95" dirty="0"/>
              <a:t>Актуализация</a:t>
            </a:r>
            <a:r>
              <a:rPr sz="3600" spc="5" dirty="0"/>
              <a:t> </a:t>
            </a:r>
            <a:r>
              <a:rPr sz="3600" spc="45" dirty="0"/>
              <a:t>документов	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55625" y="1309687"/>
            <a:ext cx="7719695" cy="473710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276860" algn="l"/>
              </a:tabLst>
            </a:pPr>
            <a:r>
              <a:rPr sz="1800" b="1" spc="-20" dirty="0">
                <a:solidFill>
                  <a:srgbClr val="F18F38"/>
                </a:solidFill>
                <a:latin typeface="Arial"/>
                <a:cs typeface="Arial"/>
              </a:rPr>
              <a:t>Составить</a:t>
            </a:r>
            <a:r>
              <a:rPr sz="1800" b="1" spc="2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18F38"/>
                </a:solidFill>
                <a:latin typeface="Arial"/>
                <a:cs typeface="Arial"/>
              </a:rPr>
              <a:t>приказы</a:t>
            </a:r>
            <a:r>
              <a:rPr sz="1800" b="1" spc="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F18F38"/>
                </a:solidFill>
                <a:latin typeface="Arial"/>
                <a:cs typeface="Arial"/>
              </a:rPr>
              <a:t>по</a:t>
            </a:r>
            <a:r>
              <a:rPr sz="1800" b="1" spc="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F18F38"/>
                </a:solidFill>
                <a:latin typeface="Arial"/>
                <a:cs typeface="Arial"/>
              </a:rPr>
              <a:t>аптечкам</a:t>
            </a:r>
            <a:endParaRPr sz="1800">
              <a:latin typeface="Arial"/>
              <a:cs typeface="Arial"/>
            </a:endParaRPr>
          </a:p>
          <a:p>
            <a:pPr marL="12700" marR="5715" algn="just">
              <a:lnSpc>
                <a:spcPct val="114799"/>
              </a:lnSpc>
              <a:spcBef>
                <a:spcPts val="600"/>
              </a:spcBef>
            </a:pP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Приказы 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составлены </a:t>
            </a:r>
            <a:r>
              <a:rPr sz="18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с 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учетом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того 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образовательная это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организация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или</a:t>
            </a:r>
            <a:r>
              <a:rPr sz="18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нет,</a:t>
            </a:r>
            <a:r>
              <a:rPr sz="18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а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так</a:t>
            </a:r>
            <a:r>
              <a:rPr sz="18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же</a:t>
            </a:r>
            <a:r>
              <a:rPr sz="18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того,</a:t>
            </a:r>
            <a:r>
              <a:rPr sz="18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входят</a:t>
            </a:r>
            <a:r>
              <a:rPr sz="18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ли</a:t>
            </a:r>
            <a:r>
              <a:rPr sz="18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водители</a:t>
            </a:r>
            <a:r>
              <a:rPr sz="18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18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пакет</a:t>
            </a:r>
            <a:r>
              <a:rPr sz="18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документов.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buAutoNum type="arabicPeriod" startAt="2"/>
              <a:tabLst>
                <a:tab pos="276860" algn="l"/>
              </a:tabLst>
            </a:pPr>
            <a:r>
              <a:rPr sz="1800" b="1" spc="25" dirty="0">
                <a:solidFill>
                  <a:srgbClr val="F18F38"/>
                </a:solidFill>
                <a:latin typeface="Arial"/>
                <a:cs typeface="Arial"/>
              </a:rPr>
              <a:t>Разработать</a:t>
            </a:r>
            <a:r>
              <a:rPr sz="1800" b="1" spc="-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18F38"/>
                </a:solidFill>
                <a:latin typeface="Arial"/>
                <a:cs typeface="Arial"/>
              </a:rPr>
              <a:t>новую</a:t>
            </a:r>
            <a:r>
              <a:rPr sz="1800" b="1" spc="-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35" dirty="0">
                <a:solidFill>
                  <a:srgbClr val="F18F38"/>
                </a:solidFill>
                <a:latin typeface="Arial"/>
                <a:cs typeface="Arial"/>
              </a:rPr>
              <a:t>инструкцию</a:t>
            </a:r>
            <a:r>
              <a:rPr sz="1800" b="1" spc="-1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F18F38"/>
                </a:solidFill>
                <a:latin typeface="Arial"/>
                <a:cs typeface="Arial"/>
              </a:rPr>
              <a:t>по</a:t>
            </a:r>
            <a:r>
              <a:rPr sz="1800" b="1" spc="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65" dirty="0">
                <a:solidFill>
                  <a:srgbClr val="F18F38"/>
                </a:solidFill>
                <a:latin typeface="Arial"/>
                <a:cs typeface="Arial"/>
              </a:rPr>
              <a:t>оказанию</a:t>
            </a:r>
            <a:r>
              <a:rPr sz="1800" b="1" spc="-4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130" dirty="0">
                <a:solidFill>
                  <a:srgbClr val="F18F38"/>
                </a:solidFill>
                <a:latin typeface="Arial"/>
                <a:cs typeface="Arial"/>
              </a:rPr>
              <a:t>ПП</a:t>
            </a:r>
            <a:endParaRPr sz="1800">
              <a:latin typeface="Arial"/>
              <a:cs typeface="Arial"/>
            </a:endParaRPr>
          </a:p>
          <a:p>
            <a:pPr marL="12700" marR="10795" algn="just">
              <a:lnSpc>
                <a:spcPct val="114700"/>
              </a:lnSpc>
              <a:spcBef>
                <a:spcPts val="605"/>
              </a:spcBef>
            </a:pP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Минздравом 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данный </a:t>
            </a:r>
            <a:r>
              <a:rPr sz="18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момент 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еще </a:t>
            </a: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подготовлены 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Методические 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рекомендации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оказанию первой 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помощи, 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 </a:t>
            </a:r>
            <a:r>
              <a:rPr sz="18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основании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которых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необходимо 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разрабатывать</a:t>
            </a:r>
            <a:r>
              <a:rPr sz="18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данную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инструкцию.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Microsoft Sans Serif"/>
              <a:cs typeface="Microsoft Sans Serif"/>
            </a:endParaRPr>
          </a:p>
          <a:p>
            <a:pPr marL="276225" indent="-26416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76860" algn="l"/>
              </a:tabLst>
            </a:pPr>
            <a:r>
              <a:rPr sz="1800" b="1" spc="20" dirty="0">
                <a:solidFill>
                  <a:srgbClr val="F18F38"/>
                </a:solidFill>
                <a:latin typeface="Arial"/>
                <a:cs typeface="Arial"/>
              </a:rPr>
              <a:t>Добавить </a:t>
            </a:r>
            <a:r>
              <a:rPr sz="1800" b="1" spc="30" dirty="0">
                <a:solidFill>
                  <a:srgbClr val="F18F38"/>
                </a:solidFill>
                <a:latin typeface="Arial"/>
                <a:cs typeface="Arial"/>
              </a:rPr>
              <a:t>инструкцию</a:t>
            </a:r>
            <a:r>
              <a:rPr sz="1800" b="1" spc="2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175" dirty="0">
                <a:solidFill>
                  <a:srgbClr val="F18F38"/>
                </a:solidFill>
                <a:latin typeface="Arial"/>
                <a:cs typeface="Arial"/>
              </a:rPr>
              <a:t>к</a:t>
            </a:r>
            <a:r>
              <a:rPr sz="1800" b="1" spc="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18F38"/>
                </a:solidFill>
                <a:latin typeface="Arial"/>
                <a:cs typeface="Arial"/>
              </a:rPr>
              <a:t>новым</a:t>
            </a:r>
            <a:r>
              <a:rPr sz="1800" b="1" spc="2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F18F38"/>
                </a:solidFill>
                <a:latin typeface="Arial"/>
                <a:cs typeface="Arial"/>
              </a:rPr>
              <a:t>аптечкам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14700"/>
              </a:lnSpc>
              <a:spcBef>
                <a:spcPts val="600"/>
              </a:spcBef>
            </a:pP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Минздравом</a:t>
            </a:r>
            <a:r>
              <a:rPr sz="18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данный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момент</a:t>
            </a:r>
            <a:r>
              <a:rPr sz="18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еще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не</a:t>
            </a:r>
            <a:r>
              <a:rPr sz="18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подготовлены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соответствующие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инструкции </a:t>
            </a:r>
            <a:r>
              <a:rPr sz="18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(и </a:t>
            </a:r>
            <a:r>
              <a:rPr sz="18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не 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известно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успеют</a:t>
            </a:r>
            <a:r>
              <a:rPr sz="1800" spc="4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ли </a:t>
            </a:r>
            <a:r>
              <a:rPr sz="18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они </a:t>
            </a:r>
            <a:r>
              <a:rPr sz="18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сделать 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это</a:t>
            </a:r>
            <a:r>
              <a:rPr sz="18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18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1</a:t>
            </a:r>
            <a:r>
              <a:rPr sz="18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сентября).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440" y="444118"/>
            <a:ext cx="625221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95" dirty="0"/>
              <a:t>Актуализация</a:t>
            </a:r>
            <a:r>
              <a:rPr sz="3600" u="none" dirty="0"/>
              <a:t> </a:t>
            </a:r>
            <a:r>
              <a:rPr sz="3600" u="none" spc="45" dirty="0"/>
              <a:t>документов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266700" y="1304861"/>
            <a:ext cx="8368030" cy="5548630"/>
            <a:chOff x="266700" y="1304861"/>
            <a:chExt cx="8368030" cy="5548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" y="6267450"/>
              <a:ext cx="8367776" cy="5857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700" y="1304861"/>
              <a:ext cx="8367776" cy="5205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525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2300" y="1557337"/>
            <a:ext cx="7496175" cy="253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>
              <a:lnSpc>
                <a:spcPct val="114700"/>
              </a:lnSpc>
              <a:spcBef>
                <a:spcPts val="100"/>
              </a:spcBef>
              <a:buAutoNum type="arabicPeriod" startAt="4"/>
              <a:tabLst>
                <a:tab pos="283845" algn="l"/>
              </a:tabLst>
            </a:pPr>
            <a:r>
              <a:rPr sz="1800" b="1" spc="25" dirty="0">
                <a:solidFill>
                  <a:srgbClr val="F18F38"/>
                </a:solidFill>
                <a:latin typeface="Arial"/>
                <a:cs typeface="Arial"/>
              </a:rPr>
              <a:t>Актуализировать</a:t>
            </a:r>
            <a:r>
              <a:rPr sz="1800" b="1" spc="9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40" dirty="0">
                <a:solidFill>
                  <a:srgbClr val="F18F38"/>
                </a:solidFill>
                <a:latin typeface="Arial"/>
                <a:cs typeface="Arial"/>
              </a:rPr>
              <a:t>раздел</a:t>
            </a:r>
            <a:r>
              <a:rPr sz="1800" b="1" spc="5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F18F38"/>
                </a:solidFill>
                <a:latin typeface="Arial"/>
                <a:cs typeface="Arial"/>
              </a:rPr>
              <a:t>4.</a:t>
            </a:r>
            <a:r>
              <a:rPr sz="1800" b="1" spc="6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10" dirty="0">
                <a:solidFill>
                  <a:srgbClr val="F18F38"/>
                </a:solidFill>
                <a:latin typeface="Arial"/>
                <a:cs typeface="Arial"/>
              </a:rPr>
              <a:t>ТРЕБОВАНИЯ</a:t>
            </a:r>
            <a:r>
              <a:rPr sz="1800" b="1" spc="10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18F38"/>
                </a:solidFill>
                <a:latin typeface="Arial"/>
                <a:cs typeface="Arial"/>
              </a:rPr>
              <a:t>ОХРАНЫ</a:t>
            </a:r>
            <a:r>
              <a:rPr sz="1800" b="1" spc="3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F18F38"/>
                </a:solidFill>
                <a:latin typeface="Arial"/>
                <a:cs typeface="Arial"/>
              </a:rPr>
              <a:t>ТРУДА</a:t>
            </a:r>
            <a:r>
              <a:rPr sz="1800" b="1" spc="6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F18F38"/>
                </a:solidFill>
                <a:latin typeface="Arial"/>
                <a:cs typeface="Arial"/>
              </a:rPr>
              <a:t>В </a:t>
            </a:r>
            <a:r>
              <a:rPr sz="1800" b="1" spc="-484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F18F38"/>
                </a:solidFill>
                <a:latin typeface="Arial"/>
                <a:cs typeface="Arial"/>
              </a:rPr>
              <a:t>АВАРИЙНЫХ</a:t>
            </a:r>
            <a:r>
              <a:rPr sz="1800" b="1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18F38"/>
                </a:solidFill>
                <a:latin typeface="Arial"/>
                <a:cs typeface="Arial"/>
              </a:rPr>
              <a:t>СИТУАЦИЯХ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18F38"/>
              </a:buClr>
              <a:buFont typeface="Arial"/>
              <a:buAutoNum type="arabicPeriod" startAt="4"/>
            </a:pPr>
            <a:endParaRPr sz="3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Если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у</a:t>
            </a:r>
            <a:r>
              <a:rPr sz="18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вас</a:t>
            </a:r>
            <a:r>
              <a:rPr sz="18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ИОТ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составлены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18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отсылками</a:t>
            </a:r>
            <a:r>
              <a:rPr sz="18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18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НПА</a:t>
            </a:r>
            <a:r>
              <a:rPr sz="18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18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250">
              <a:latin typeface="Microsoft Sans Serif"/>
              <a:cs typeface="Microsoft Sans Serif"/>
            </a:endParaRPr>
          </a:p>
          <a:p>
            <a:pPr marL="12700" marR="5080">
              <a:lnSpc>
                <a:spcPct val="114799"/>
              </a:lnSpc>
              <a:buAutoNum type="arabicPeriod" startAt="5"/>
              <a:tabLst>
                <a:tab pos="325120" algn="l"/>
              </a:tabLst>
            </a:pPr>
            <a:r>
              <a:rPr sz="1800" b="1" spc="25" dirty="0">
                <a:solidFill>
                  <a:srgbClr val="F18F38"/>
                </a:solidFill>
                <a:latin typeface="Arial"/>
                <a:cs typeface="Arial"/>
              </a:rPr>
              <a:t>Актуализировать</a:t>
            </a:r>
            <a:r>
              <a:rPr sz="1800" b="1" spc="4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20" dirty="0">
                <a:solidFill>
                  <a:srgbClr val="F18F38"/>
                </a:solidFill>
                <a:latin typeface="Arial"/>
                <a:cs typeface="Arial"/>
              </a:rPr>
              <a:t>материал</a:t>
            </a:r>
            <a:r>
              <a:rPr sz="1800" b="1" spc="37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175" dirty="0">
                <a:solidFill>
                  <a:srgbClr val="F18F38"/>
                </a:solidFill>
                <a:latin typeface="Arial"/>
                <a:cs typeface="Arial"/>
              </a:rPr>
              <a:t>к</a:t>
            </a:r>
            <a:r>
              <a:rPr sz="1800" b="1" spc="39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30" dirty="0">
                <a:solidFill>
                  <a:srgbClr val="F18F38"/>
                </a:solidFill>
                <a:latin typeface="Arial"/>
                <a:cs typeface="Arial"/>
              </a:rPr>
              <a:t>программе</a:t>
            </a:r>
            <a:r>
              <a:rPr sz="1800" b="1" spc="39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F18F38"/>
                </a:solidFill>
                <a:latin typeface="Arial"/>
                <a:cs typeface="Arial"/>
              </a:rPr>
              <a:t>обучения,</a:t>
            </a:r>
            <a:r>
              <a:rPr sz="1800" b="1" spc="37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F18F38"/>
                </a:solidFill>
                <a:latin typeface="Arial"/>
                <a:cs typeface="Arial"/>
              </a:rPr>
              <a:t>лекции </a:t>
            </a:r>
            <a:r>
              <a:rPr sz="1800" b="1" spc="-484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25" dirty="0">
                <a:solidFill>
                  <a:srgbClr val="F18F38"/>
                </a:solidFill>
                <a:latin typeface="Arial"/>
                <a:cs typeface="Arial"/>
              </a:rPr>
              <a:t>вводного</a:t>
            </a:r>
            <a:r>
              <a:rPr sz="1800" b="1" spc="-2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1800" b="1" spc="60" dirty="0">
                <a:solidFill>
                  <a:srgbClr val="F18F38"/>
                </a:solidFill>
                <a:latin typeface="Arial"/>
                <a:cs typeface="Arial"/>
              </a:rPr>
              <a:t>инструктажа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850" y="1009650"/>
            <a:ext cx="8629650" cy="1485900"/>
            <a:chOff x="323850" y="1009650"/>
            <a:chExt cx="8629650" cy="1485900"/>
          </a:xfrm>
        </p:grpSpPr>
        <p:sp>
          <p:nvSpPr>
            <p:cNvPr id="3" name="object 3"/>
            <p:cNvSpPr/>
            <p:nvPr/>
          </p:nvSpPr>
          <p:spPr>
            <a:xfrm>
              <a:off x="461962" y="1147826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1009650"/>
              <a:ext cx="8629650" cy="14859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9425" y="252349"/>
            <a:ext cx="733933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175" dirty="0"/>
              <a:t>На</a:t>
            </a:r>
            <a:r>
              <a:rPr sz="3600" u="none" spc="25" dirty="0"/>
              <a:t> </a:t>
            </a:r>
            <a:r>
              <a:rPr sz="3600" u="none" spc="45" dirty="0"/>
              <a:t>примере</a:t>
            </a:r>
            <a:r>
              <a:rPr sz="3600" u="none" dirty="0"/>
              <a:t> </a:t>
            </a:r>
            <a:r>
              <a:rPr sz="3600" u="none" spc="110" dirty="0"/>
              <a:t>наших</a:t>
            </a:r>
            <a:r>
              <a:rPr sz="3600" u="none" spc="5" dirty="0"/>
              <a:t> </a:t>
            </a:r>
            <a:r>
              <a:rPr sz="3600" u="none" spc="45" dirty="0"/>
              <a:t>документов</a:t>
            </a:r>
            <a:endParaRPr sz="3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925" y="5010150"/>
            <a:ext cx="8001000" cy="9239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7675" y="2714625"/>
            <a:ext cx="8201025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" y="962025"/>
            <a:ext cx="9124950" cy="2162175"/>
            <a:chOff x="19050" y="962025"/>
            <a:chExt cx="9124950" cy="2162175"/>
          </a:xfrm>
        </p:grpSpPr>
        <p:sp>
          <p:nvSpPr>
            <p:cNvPr id="3" name="object 3"/>
            <p:cNvSpPr/>
            <p:nvPr/>
          </p:nvSpPr>
          <p:spPr>
            <a:xfrm>
              <a:off x="461962" y="1147826"/>
              <a:ext cx="8230234" cy="0"/>
            </a:xfrm>
            <a:custGeom>
              <a:avLst/>
              <a:gdLst/>
              <a:ahLst/>
              <a:cxnLst/>
              <a:rect l="l" t="t" r="r" b="b"/>
              <a:pathLst>
                <a:path w="8230234">
                  <a:moveTo>
                    <a:pt x="0" y="0"/>
                  </a:moveTo>
                  <a:lnTo>
                    <a:pt x="8229663" y="0"/>
                  </a:lnTo>
                </a:path>
              </a:pathLst>
            </a:custGeom>
            <a:ln w="6350">
              <a:solidFill>
                <a:srgbClr val="EE58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" y="962025"/>
              <a:ext cx="9124950" cy="216217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0" y="3362325"/>
            <a:ext cx="897255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54858" y="809624"/>
            <a:ext cx="393319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u="none" spc="45" dirty="0"/>
              <a:t>Всего</a:t>
            </a:r>
            <a:r>
              <a:rPr u="none" spc="-30" dirty="0"/>
              <a:t> </a:t>
            </a:r>
            <a:r>
              <a:rPr u="none" spc="60" dirty="0"/>
              <a:t>доброго!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0" y="2495550"/>
            <a:ext cx="3571875" cy="2800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68" y="1606550"/>
              <a:ext cx="114299" cy="2190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Что</a:t>
            </a:r>
            <a:r>
              <a:rPr spc="35" dirty="0"/>
              <a:t> </a:t>
            </a:r>
            <a:r>
              <a:rPr spc="165" dirty="0"/>
              <a:t>такое</a:t>
            </a:r>
            <a:r>
              <a:rPr spc="-5" dirty="0"/>
              <a:t> </a:t>
            </a:r>
            <a:r>
              <a:rPr spc="85" dirty="0"/>
              <a:t>первая</a:t>
            </a:r>
            <a:r>
              <a:rPr spc="10" dirty="0"/>
              <a:t> </a:t>
            </a:r>
            <a:r>
              <a:rPr spc="-25" dirty="0"/>
              <a:t>помощь?	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1395730"/>
            <a:ext cx="7795259" cy="46748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61975" marR="1196340">
              <a:lnSpc>
                <a:spcPts val="3829"/>
              </a:lnSpc>
              <a:spcBef>
                <a:spcPts val="265"/>
              </a:spcBef>
            </a:pPr>
            <a:r>
              <a:rPr sz="3200" b="1" spc="30" dirty="0">
                <a:solidFill>
                  <a:srgbClr val="F18F38"/>
                </a:solidFill>
                <a:latin typeface="Arial"/>
                <a:cs typeface="Arial"/>
              </a:rPr>
              <a:t>Кто</a:t>
            </a:r>
            <a:r>
              <a:rPr sz="3200" b="1" spc="-3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F18F38"/>
                </a:solidFill>
                <a:latin typeface="Arial"/>
                <a:cs typeface="Arial"/>
              </a:rPr>
              <a:t>обязан</a:t>
            </a:r>
            <a:r>
              <a:rPr sz="3200" b="1" spc="-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F18F38"/>
                </a:solidFill>
                <a:latin typeface="Arial"/>
                <a:cs typeface="Arial"/>
              </a:rPr>
              <a:t>оказывать</a:t>
            </a:r>
            <a:r>
              <a:rPr sz="3200" b="1" spc="1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F18F38"/>
                </a:solidFill>
                <a:latin typeface="Arial"/>
                <a:cs typeface="Arial"/>
              </a:rPr>
              <a:t>первую </a:t>
            </a:r>
            <a:r>
              <a:rPr sz="3200" b="1" spc="-87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F18F38"/>
                </a:solidFill>
                <a:latin typeface="Arial"/>
                <a:cs typeface="Arial"/>
              </a:rPr>
              <a:t>помощь</a:t>
            </a:r>
            <a:r>
              <a:rPr sz="3200" b="1" spc="-6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F18F38"/>
                </a:solidFill>
                <a:latin typeface="Arial"/>
                <a:cs typeface="Arial"/>
              </a:rPr>
              <a:t>в</a:t>
            </a:r>
            <a:r>
              <a:rPr sz="3200" b="1" spc="-3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05" dirty="0">
                <a:solidFill>
                  <a:srgbClr val="F18F38"/>
                </a:solidFill>
                <a:latin typeface="Arial"/>
                <a:cs typeface="Arial"/>
              </a:rPr>
              <a:t>ОУ?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3000"/>
              </a:lnSpc>
              <a:spcBef>
                <a:spcPts val="3130"/>
              </a:spcBef>
              <a:buSzPct val="85937"/>
              <a:buFont typeface="Microsoft Sans Serif"/>
              <a:buChar char="–"/>
              <a:tabLst>
                <a:tab pos="318135" algn="l"/>
              </a:tabLst>
            </a:pPr>
            <a:r>
              <a:rPr sz="3200" b="1" spc="-70" dirty="0">
                <a:solidFill>
                  <a:srgbClr val="1F3E58"/>
                </a:solidFill>
                <a:latin typeface="Arial"/>
                <a:cs typeface="Arial"/>
              </a:rPr>
              <a:t>частные </a:t>
            </a:r>
            <a:r>
              <a:rPr sz="3200" b="1" spc="15" dirty="0">
                <a:solidFill>
                  <a:srgbClr val="1F3E58"/>
                </a:solidFill>
                <a:latin typeface="Arial"/>
                <a:cs typeface="Arial"/>
              </a:rPr>
              <a:t>охранники 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(ст. </a:t>
            </a:r>
            <a:r>
              <a:rPr sz="24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16 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Закона 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Федерации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от</a:t>
            </a:r>
            <a:r>
              <a:rPr sz="24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11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марта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90" dirty="0">
                <a:solidFill>
                  <a:srgbClr val="1F3E58"/>
                </a:solidFill>
                <a:latin typeface="Microsoft Sans Serif"/>
                <a:cs typeface="Microsoft Sans Serif"/>
              </a:rPr>
              <a:t>1992</a:t>
            </a:r>
            <a:r>
              <a:rPr sz="24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г.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95" dirty="0">
                <a:solidFill>
                  <a:srgbClr val="1F3E58"/>
                </a:solidFill>
                <a:latin typeface="Microsoft Sans Serif"/>
                <a:cs typeface="Microsoft Sans Serif"/>
              </a:rPr>
              <a:t>№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25" dirty="0">
                <a:solidFill>
                  <a:srgbClr val="1F3E58"/>
                </a:solidFill>
                <a:latin typeface="Microsoft Sans Serif"/>
                <a:cs typeface="Microsoft Sans Serif"/>
              </a:rPr>
              <a:t>2487-1</a:t>
            </a:r>
            <a:endParaRPr sz="2400">
              <a:latin typeface="Microsoft Sans Serif"/>
              <a:cs typeface="Microsoft Sans Serif"/>
            </a:endParaRPr>
          </a:p>
          <a:p>
            <a:pPr marL="12700" marR="296545">
              <a:lnSpc>
                <a:spcPts val="2930"/>
              </a:lnSpc>
              <a:spcBef>
                <a:spcPts val="25"/>
              </a:spcBef>
            </a:pPr>
            <a:r>
              <a:rPr sz="2400" spc="-290" dirty="0">
                <a:solidFill>
                  <a:srgbClr val="1F3E58"/>
                </a:solidFill>
                <a:latin typeface="Microsoft Sans Serif"/>
                <a:cs typeface="Microsoft Sans Serif"/>
              </a:rPr>
              <a:t>«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ч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а</a:t>
            </a:r>
            <a:r>
              <a:rPr sz="24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4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й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д</a:t>
            </a:r>
            <a:r>
              <a:rPr sz="24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4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40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4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й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40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х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р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а</a:t>
            </a:r>
            <a:r>
              <a:rPr sz="24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нн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й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д</a:t>
            </a:r>
            <a:r>
              <a:rPr sz="24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ея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ь</a:t>
            </a:r>
            <a:r>
              <a:rPr sz="24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4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с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40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в 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Федерации»)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Microsoft Sans Serif"/>
              <a:cs typeface="Microsoft Sans Serif"/>
            </a:endParaRPr>
          </a:p>
          <a:p>
            <a:pPr marL="12700" marR="186055">
              <a:lnSpc>
                <a:spcPct val="101000"/>
              </a:lnSpc>
              <a:buSzPct val="85937"/>
              <a:buFont typeface="Microsoft Sans Serif"/>
              <a:buChar char="–"/>
              <a:tabLst>
                <a:tab pos="318135" algn="l"/>
              </a:tabLst>
            </a:pPr>
            <a:r>
              <a:rPr sz="3200" b="1" spc="-85" dirty="0">
                <a:solidFill>
                  <a:srgbClr val="1F3E58"/>
                </a:solidFill>
                <a:latin typeface="Arial"/>
                <a:cs typeface="Arial"/>
              </a:rPr>
              <a:t>добровольные </a:t>
            </a:r>
            <a:r>
              <a:rPr sz="3200" b="1" spc="10" dirty="0">
                <a:solidFill>
                  <a:srgbClr val="1F3E58"/>
                </a:solidFill>
                <a:latin typeface="Arial"/>
                <a:cs typeface="Arial"/>
              </a:rPr>
              <a:t>пожарные 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(ст. </a:t>
            </a:r>
            <a:r>
              <a:rPr sz="2400" spc="95" dirty="0">
                <a:solidFill>
                  <a:srgbClr val="1F3E58"/>
                </a:solidFill>
                <a:latin typeface="Microsoft Sans Serif"/>
                <a:cs typeface="Microsoft Sans Serif"/>
              </a:rPr>
              <a:t>15 </a:t>
            </a:r>
            <a:r>
              <a:rPr sz="24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закона</a:t>
            </a:r>
            <a:r>
              <a:rPr sz="24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от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6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мая</a:t>
            </a:r>
            <a:r>
              <a:rPr sz="240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1F3E58"/>
                </a:solidFill>
                <a:latin typeface="Microsoft Sans Serif"/>
                <a:cs typeface="Microsoft Sans Serif"/>
              </a:rPr>
              <a:t>2011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г.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95" dirty="0">
                <a:solidFill>
                  <a:srgbClr val="1F3E58"/>
                </a:solidFill>
                <a:latin typeface="Microsoft Sans Serif"/>
                <a:cs typeface="Microsoft Sans Serif"/>
              </a:rPr>
              <a:t>№</a:t>
            </a:r>
            <a:r>
              <a:rPr sz="24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0" dirty="0">
                <a:solidFill>
                  <a:srgbClr val="1F3E58"/>
                </a:solidFill>
                <a:latin typeface="Microsoft Sans Serif"/>
                <a:cs typeface="Microsoft Sans Serif"/>
              </a:rPr>
              <a:t>100-ФЗ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55" dirty="0">
                <a:solidFill>
                  <a:srgbClr val="1F3E58"/>
                </a:solidFill>
                <a:latin typeface="Microsoft Sans Serif"/>
                <a:cs typeface="Microsoft Sans Serif"/>
              </a:rPr>
              <a:t>«О </a:t>
            </a:r>
            <a:r>
              <a:rPr sz="2400" spc="-6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добровольной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пожарной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охране»)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68" y="1600962"/>
              <a:ext cx="114299" cy="2190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Что</a:t>
            </a:r>
            <a:r>
              <a:rPr spc="35" dirty="0"/>
              <a:t> </a:t>
            </a:r>
            <a:r>
              <a:rPr spc="165" dirty="0"/>
              <a:t>такое</a:t>
            </a:r>
            <a:r>
              <a:rPr spc="-5" dirty="0"/>
              <a:t> </a:t>
            </a:r>
            <a:r>
              <a:rPr spc="85" dirty="0"/>
              <a:t>первая</a:t>
            </a:r>
            <a:r>
              <a:rPr spc="10" dirty="0"/>
              <a:t> </a:t>
            </a:r>
            <a:r>
              <a:rPr spc="-25" dirty="0"/>
              <a:t>помощь?	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440" y="1390014"/>
            <a:ext cx="7458075" cy="48653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61975" marR="859790">
              <a:lnSpc>
                <a:spcPts val="3829"/>
              </a:lnSpc>
              <a:spcBef>
                <a:spcPts val="265"/>
              </a:spcBef>
            </a:pPr>
            <a:r>
              <a:rPr sz="3200" b="1" spc="30" dirty="0">
                <a:solidFill>
                  <a:srgbClr val="F18F38"/>
                </a:solidFill>
                <a:latin typeface="Arial"/>
                <a:cs typeface="Arial"/>
              </a:rPr>
              <a:t>Кто</a:t>
            </a:r>
            <a:r>
              <a:rPr sz="3200" b="1" spc="-3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30" dirty="0">
                <a:solidFill>
                  <a:srgbClr val="F18F38"/>
                </a:solidFill>
                <a:latin typeface="Arial"/>
                <a:cs typeface="Arial"/>
              </a:rPr>
              <a:t>обязан</a:t>
            </a:r>
            <a:r>
              <a:rPr sz="3200" b="1" spc="-1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F18F38"/>
                </a:solidFill>
                <a:latin typeface="Arial"/>
                <a:cs typeface="Arial"/>
              </a:rPr>
              <a:t>оказывать</a:t>
            </a:r>
            <a:r>
              <a:rPr sz="3200" b="1" spc="1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F18F38"/>
                </a:solidFill>
                <a:latin typeface="Arial"/>
                <a:cs typeface="Arial"/>
              </a:rPr>
              <a:t>первую </a:t>
            </a:r>
            <a:r>
              <a:rPr sz="3200" b="1" spc="-87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F18F38"/>
                </a:solidFill>
                <a:latin typeface="Arial"/>
                <a:cs typeface="Arial"/>
              </a:rPr>
              <a:t>помощь</a:t>
            </a:r>
            <a:r>
              <a:rPr sz="3200" b="1" spc="-6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F18F38"/>
                </a:solidFill>
                <a:latin typeface="Arial"/>
                <a:cs typeface="Arial"/>
              </a:rPr>
              <a:t>в</a:t>
            </a:r>
            <a:r>
              <a:rPr sz="3200" b="1" spc="-3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05" dirty="0">
                <a:solidFill>
                  <a:srgbClr val="F18F38"/>
                </a:solidFill>
                <a:latin typeface="Arial"/>
                <a:cs typeface="Arial"/>
              </a:rPr>
              <a:t>ОУ?</a:t>
            </a:r>
            <a:endParaRPr sz="3200">
              <a:latin typeface="Arial"/>
              <a:cs typeface="Arial"/>
            </a:endParaRPr>
          </a:p>
          <a:p>
            <a:pPr marL="317500" indent="-305435">
              <a:lnSpc>
                <a:spcPts val="3704"/>
              </a:lnSpc>
              <a:buSzPct val="85937"/>
              <a:buFont typeface="Microsoft Sans Serif"/>
              <a:buChar char="–"/>
              <a:tabLst>
                <a:tab pos="318135" algn="l"/>
              </a:tabLst>
            </a:pPr>
            <a:r>
              <a:rPr sz="3200" b="1" spc="-75" dirty="0">
                <a:solidFill>
                  <a:srgbClr val="1F3E58"/>
                </a:solidFill>
                <a:latin typeface="Arial"/>
                <a:cs typeface="Arial"/>
              </a:rPr>
              <a:t>водители</a:t>
            </a:r>
            <a:r>
              <a:rPr sz="2750" spc="-75" dirty="0">
                <a:solidFill>
                  <a:srgbClr val="1F3E58"/>
                </a:solidFill>
                <a:latin typeface="Microsoft Sans Serif"/>
                <a:cs typeface="Microsoft Sans Serif"/>
              </a:rPr>
              <a:t>,</a:t>
            </a:r>
            <a:r>
              <a:rPr sz="275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причастные</a:t>
            </a:r>
            <a:r>
              <a:rPr sz="275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275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30" dirty="0">
                <a:solidFill>
                  <a:srgbClr val="1F3E58"/>
                </a:solidFill>
                <a:latin typeface="Microsoft Sans Serif"/>
                <a:cs typeface="Microsoft Sans Serif"/>
              </a:rPr>
              <a:t>дорожно-</a:t>
            </a:r>
            <a:endParaRPr sz="2750">
              <a:latin typeface="Microsoft Sans Serif"/>
              <a:cs typeface="Microsoft Sans Serif"/>
            </a:endParaRPr>
          </a:p>
          <a:p>
            <a:pPr marL="12700" marR="473709">
              <a:lnSpc>
                <a:spcPct val="102400"/>
              </a:lnSpc>
              <a:spcBef>
                <a:spcPts val="60"/>
              </a:spcBef>
            </a:pP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транспортному</a:t>
            </a:r>
            <a:r>
              <a:rPr sz="275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происшествию,</a:t>
            </a:r>
            <a:r>
              <a:rPr sz="275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75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котором </a:t>
            </a:r>
            <a:r>
              <a:rPr sz="2750" spc="-7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погибли</a:t>
            </a:r>
            <a:r>
              <a:rPr sz="275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90" dirty="0">
                <a:solidFill>
                  <a:srgbClr val="1F3E58"/>
                </a:solidFill>
                <a:latin typeface="Microsoft Sans Serif"/>
                <a:cs typeface="Microsoft Sans Serif"/>
              </a:rPr>
              <a:t>или</a:t>
            </a:r>
            <a:r>
              <a:rPr sz="275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ранены</a:t>
            </a:r>
            <a:r>
              <a:rPr sz="275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люди</a:t>
            </a:r>
            <a:r>
              <a:rPr sz="2750" spc="-9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(п.</a:t>
            </a:r>
            <a:r>
              <a:rPr sz="24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2.6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ПДД</a:t>
            </a:r>
            <a:r>
              <a:rPr sz="24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РФ);</a:t>
            </a:r>
            <a:endParaRPr sz="2400">
              <a:latin typeface="Microsoft Sans Serif"/>
              <a:cs typeface="Microsoft Sans Serif"/>
            </a:endParaRPr>
          </a:p>
          <a:p>
            <a:pPr marL="317500" indent="-305435">
              <a:lnSpc>
                <a:spcPts val="3770"/>
              </a:lnSpc>
              <a:buSzPct val="85937"/>
              <a:buFont typeface="Microsoft Sans Serif"/>
              <a:buChar char="–"/>
              <a:tabLst>
                <a:tab pos="318135" algn="l"/>
              </a:tabLst>
            </a:pPr>
            <a:r>
              <a:rPr sz="3200" b="1" spc="60" dirty="0">
                <a:solidFill>
                  <a:srgbClr val="1F3E58"/>
                </a:solidFill>
                <a:latin typeface="Arial"/>
                <a:cs typeface="Arial"/>
              </a:rPr>
              <a:t>граждане</a:t>
            </a:r>
            <a:r>
              <a:rPr sz="3200" b="1" spc="-17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РФ </a:t>
            </a:r>
            <a:r>
              <a:rPr sz="275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при</a:t>
            </a:r>
            <a:r>
              <a:rPr sz="275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введении</a:t>
            </a:r>
            <a:r>
              <a:rPr sz="275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0" dirty="0">
                <a:solidFill>
                  <a:srgbClr val="1F3E58"/>
                </a:solidFill>
                <a:latin typeface="Microsoft Sans Serif"/>
                <a:cs typeface="Microsoft Sans Serif"/>
              </a:rPr>
              <a:t>режима</a:t>
            </a:r>
            <a:endParaRPr sz="2750">
              <a:latin typeface="Microsoft Sans Serif"/>
              <a:cs typeface="Microsoft Sans Serif"/>
            </a:endParaRPr>
          </a:p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sz="275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повышенной </a:t>
            </a:r>
            <a:r>
              <a:rPr sz="2750" spc="50" dirty="0">
                <a:solidFill>
                  <a:srgbClr val="1F3E58"/>
                </a:solidFill>
                <a:latin typeface="Microsoft Sans Serif"/>
                <a:cs typeface="Microsoft Sans Serif"/>
              </a:rPr>
              <a:t>готовности </a:t>
            </a:r>
            <a:r>
              <a:rPr sz="2750" spc="90" dirty="0">
                <a:solidFill>
                  <a:srgbClr val="1F3E58"/>
                </a:solidFill>
                <a:latin typeface="Microsoft Sans Serif"/>
                <a:cs typeface="Microsoft Sans Serif"/>
              </a:rPr>
              <a:t>или </a:t>
            </a:r>
            <a:r>
              <a:rPr sz="2750" spc="50" dirty="0">
                <a:solidFill>
                  <a:srgbClr val="1F3E58"/>
                </a:solidFill>
                <a:latin typeface="Microsoft Sans Serif"/>
                <a:cs typeface="Microsoft Sans Serif"/>
              </a:rPr>
              <a:t>режима </a:t>
            </a:r>
            <a:r>
              <a:rPr sz="275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ЧС </a:t>
            </a: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 </a:t>
            </a:r>
            <a:r>
              <a:rPr sz="275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 территории, </a:t>
            </a:r>
            <a:r>
              <a:rPr sz="275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на </a:t>
            </a:r>
            <a:r>
              <a:rPr sz="275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которой </a:t>
            </a:r>
            <a:r>
              <a:rPr sz="275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существует </a:t>
            </a:r>
            <a:r>
              <a:rPr sz="275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угроза </a:t>
            </a:r>
            <a:r>
              <a:rPr sz="275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75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75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з</a:t>
            </a:r>
            <a:r>
              <a:rPr sz="2750" spc="114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75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750" spc="120" dirty="0">
                <a:solidFill>
                  <a:srgbClr val="1F3E58"/>
                </a:solidFill>
                <a:latin typeface="Microsoft Sans Serif"/>
                <a:cs typeface="Microsoft Sans Serif"/>
              </a:rPr>
              <a:t>к</a:t>
            </a:r>
            <a:r>
              <a:rPr sz="275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750" spc="114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75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ве</a:t>
            </a:r>
            <a:r>
              <a:rPr sz="275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75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75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я</a:t>
            </a:r>
            <a:r>
              <a:rPr sz="275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85" dirty="0">
                <a:solidFill>
                  <a:srgbClr val="1F3E58"/>
                </a:solidFill>
                <a:latin typeface="Microsoft Sans Serif"/>
                <a:cs typeface="Microsoft Sans Serif"/>
              </a:rPr>
              <a:t>ЧС,</a:t>
            </a:r>
            <a:r>
              <a:rPr sz="275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75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л</a:t>
            </a:r>
            <a:r>
              <a:rPr sz="275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75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75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з</a:t>
            </a:r>
            <a:r>
              <a:rPr sz="275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о</a:t>
            </a:r>
            <a:r>
              <a:rPr sz="275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н</a:t>
            </a:r>
            <a:r>
              <a:rPr sz="275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е</a:t>
            </a:r>
            <a:r>
              <a:rPr sz="275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750" spc="-65" dirty="0">
                <a:solidFill>
                  <a:srgbClr val="1F3E58"/>
                </a:solidFill>
                <a:latin typeface="Microsoft Sans Serif"/>
                <a:cs typeface="Microsoft Sans Serif"/>
              </a:rPr>
              <a:t>ЧС</a:t>
            </a:r>
            <a:r>
              <a:rPr sz="275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1F3E58"/>
                </a:solidFill>
                <a:latin typeface="Microsoft Sans Serif"/>
                <a:cs typeface="Microsoft Sans Serif"/>
              </a:rPr>
              <a:t>(</a:t>
            </a:r>
            <a:r>
              <a:rPr sz="2400" spc="80" dirty="0">
                <a:solidFill>
                  <a:srgbClr val="1F3E58"/>
                </a:solidFill>
                <a:latin typeface="Microsoft Sans Serif"/>
                <a:cs typeface="Microsoft Sans Serif"/>
              </a:rPr>
              <a:t>п</a:t>
            </a:r>
            <a:r>
              <a:rPr sz="2400" spc="-145" dirty="0">
                <a:solidFill>
                  <a:srgbClr val="1F3E58"/>
                </a:solidFill>
                <a:latin typeface="Microsoft Sans Serif"/>
                <a:cs typeface="Microsoft Sans Serif"/>
              </a:rPr>
              <a:t>.</a:t>
            </a:r>
            <a:r>
              <a:rPr sz="24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п</a:t>
            </a:r>
            <a:r>
              <a:rPr sz="2400" spc="-120" dirty="0">
                <a:solidFill>
                  <a:srgbClr val="1F3E58"/>
                </a:solidFill>
                <a:latin typeface="Microsoft Sans Serif"/>
                <a:cs typeface="Microsoft Sans Serif"/>
              </a:rPr>
              <a:t>.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45" dirty="0">
                <a:solidFill>
                  <a:srgbClr val="1F3E58"/>
                </a:solidFill>
                <a:latin typeface="Microsoft Sans Serif"/>
                <a:cs typeface="Microsoft Sans Serif"/>
              </a:rPr>
              <a:t>«г»</a:t>
            </a:r>
            <a:r>
              <a:rPr sz="24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85" dirty="0">
                <a:solidFill>
                  <a:srgbClr val="1F3E58"/>
                </a:solidFill>
                <a:latin typeface="Microsoft Sans Serif"/>
                <a:cs typeface="Microsoft Sans Serif"/>
              </a:rPr>
              <a:t>п</a:t>
            </a:r>
            <a:r>
              <a:rPr sz="2400" spc="-120" dirty="0">
                <a:solidFill>
                  <a:srgbClr val="1F3E58"/>
                </a:solidFill>
                <a:latin typeface="Microsoft Sans Serif"/>
                <a:cs typeface="Microsoft Sans Serif"/>
              </a:rPr>
              <a:t>.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65" dirty="0">
                <a:solidFill>
                  <a:srgbClr val="1F3E58"/>
                </a:solidFill>
                <a:latin typeface="Microsoft Sans Serif"/>
                <a:cs typeface="Microsoft Sans Serif"/>
              </a:rPr>
              <a:t>3  </a:t>
            </a:r>
            <a:r>
              <a:rPr sz="24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Правил 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поведения, обязательных </a:t>
            </a:r>
            <a:r>
              <a:rPr sz="24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…Российской </a:t>
            </a:r>
            <a:r>
              <a:rPr sz="24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Федерации</a:t>
            </a:r>
            <a:r>
              <a:rPr sz="2400" spc="-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от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5" dirty="0">
                <a:solidFill>
                  <a:srgbClr val="1F3E58"/>
                </a:solidFill>
                <a:latin typeface="Microsoft Sans Serif"/>
                <a:cs typeface="Microsoft Sans Serif"/>
              </a:rPr>
              <a:t>2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апреля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10" dirty="0">
                <a:solidFill>
                  <a:srgbClr val="1F3E58"/>
                </a:solidFill>
                <a:latin typeface="Microsoft Sans Serif"/>
                <a:cs typeface="Microsoft Sans Serif"/>
              </a:rPr>
              <a:t>2020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г.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95" dirty="0">
                <a:solidFill>
                  <a:srgbClr val="1F3E58"/>
                </a:solidFill>
                <a:latin typeface="Microsoft Sans Serif"/>
                <a:cs typeface="Microsoft Sans Serif"/>
              </a:rPr>
              <a:t>№</a:t>
            </a:r>
            <a:r>
              <a:rPr sz="24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70" dirty="0">
                <a:solidFill>
                  <a:srgbClr val="1F3E58"/>
                </a:solidFill>
                <a:latin typeface="Microsoft Sans Serif"/>
                <a:cs typeface="Microsoft Sans Serif"/>
              </a:rPr>
              <a:t>417)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04861"/>
            <a:ext cx="8634730" cy="5553710"/>
            <a:chOff x="0" y="1304861"/>
            <a:chExt cx="8634730" cy="5553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6267450"/>
              <a:ext cx="8367776" cy="58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699" y="1304861"/>
              <a:ext cx="8367776" cy="52054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524" y="1400175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68" y="1600962"/>
              <a:ext cx="114299" cy="2190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30"/>
              </a:spcBef>
              <a:tabLst>
                <a:tab pos="8251825" algn="l"/>
              </a:tabLst>
            </a:pPr>
            <a:r>
              <a:rPr spc="95" dirty="0"/>
              <a:t>Что</a:t>
            </a:r>
            <a:r>
              <a:rPr spc="35" dirty="0"/>
              <a:t> </a:t>
            </a:r>
            <a:r>
              <a:rPr spc="165" dirty="0"/>
              <a:t>такое</a:t>
            </a:r>
            <a:r>
              <a:rPr spc="-5" dirty="0"/>
              <a:t> </a:t>
            </a:r>
            <a:r>
              <a:rPr spc="85" dirty="0"/>
              <a:t>первая</a:t>
            </a:r>
            <a:r>
              <a:rPr spc="10" dirty="0"/>
              <a:t> </a:t>
            </a:r>
            <a:r>
              <a:rPr spc="-25" dirty="0"/>
              <a:t>помощь?	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2780" y="1390014"/>
            <a:ext cx="7729855" cy="46748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81635" marR="234950">
              <a:lnSpc>
                <a:spcPts val="3829"/>
              </a:lnSpc>
              <a:spcBef>
                <a:spcPts val="265"/>
              </a:spcBef>
            </a:pPr>
            <a:r>
              <a:rPr sz="3200" b="1" spc="30" dirty="0">
                <a:solidFill>
                  <a:srgbClr val="F18F38"/>
                </a:solidFill>
                <a:latin typeface="Arial"/>
                <a:cs typeface="Arial"/>
              </a:rPr>
              <a:t>Кто </a:t>
            </a:r>
            <a:r>
              <a:rPr sz="3200" b="1" spc="-60" dirty="0">
                <a:solidFill>
                  <a:srgbClr val="F18F38"/>
                </a:solidFill>
                <a:latin typeface="Arial"/>
                <a:cs typeface="Arial"/>
              </a:rPr>
              <a:t>имеет </a:t>
            </a:r>
            <a:r>
              <a:rPr sz="3200" b="1" spc="-40" dirty="0">
                <a:solidFill>
                  <a:srgbClr val="F18F38"/>
                </a:solidFill>
                <a:latin typeface="Arial"/>
                <a:cs typeface="Arial"/>
              </a:rPr>
              <a:t>право </a:t>
            </a:r>
            <a:r>
              <a:rPr sz="3200" b="1" spc="-55" dirty="0">
                <a:solidFill>
                  <a:srgbClr val="F18F38"/>
                </a:solidFill>
                <a:latin typeface="Arial"/>
                <a:cs typeface="Arial"/>
              </a:rPr>
              <a:t>оказывать </a:t>
            </a:r>
            <a:r>
              <a:rPr sz="3200" b="1" spc="-50" dirty="0">
                <a:solidFill>
                  <a:srgbClr val="F18F38"/>
                </a:solidFill>
                <a:latin typeface="Arial"/>
                <a:cs typeface="Arial"/>
              </a:rPr>
              <a:t>первую </a:t>
            </a:r>
            <a:r>
              <a:rPr sz="3200" b="1" spc="-87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F18F38"/>
                </a:solidFill>
                <a:latin typeface="Arial"/>
                <a:cs typeface="Arial"/>
              </a:rPr>
              <a:t>помощь</a:t>
            </a:r>
            <a:r>
              <a:rPr sz="3200" b="1" spc="-65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F18F38"/>
                </a:solidFill>
                <a:latin typeface="Arial"/>
                <a:cs typeface="Arial"/>
              </a:rPr>
              <a:t>в</a:t>
            </a:r>
            <a:r>
              <a:rPr sz="3200" b="1" spc="-30" dirty="0">
                <a:solidFill>
                  <a:srgbClr val="F18F38"/>
                </a:solidFill>
                <a:latin typeface="Arial"/>
                <a:cs typeface="Arial"/>
              </a:rPr>
              <a:t> </a:t>
            </a:r>
            <a:r>
              <a:rPr sz="3200" b="1" spc="-105" dirty="0">
                <a:solidFill>
                  <a:srgbClr val="F18F38"/>
                </a:solidFill>
                <a:latin typeface="Arial"/>
                <a:cs typeface="Arial"/>
              </a:rPr>
              <a:t>ОУ?</a:t>
            </a:r>
            <a:endParaRPr sz="3200">
              <a:latin typeface="Arial"/>
              <a:cs typeface="Arial"/>
            </a:endParaRPr>
          </a:p>
          <a:p>
            <a:pPr marL="106680">
              <a:lnSpc>
                <a:spcPct val="100000"/>
              </a:lnSpc>
              <a:spcBef>
                <a:spcPts val="3844"/>
              </a:spcBef>
            </a:pP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Статья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41.</a:t>
            </a:r>
            <a:r>
              <a:rPr sz="20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ФЗ</a:t>
            </a:r>
            <a:r>
              <a:rPr sz="2000" spc="-3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29.12.2012</a:t>
            </a:r>
            <a:r>
              <a:rPr sz="2000" spc="-4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55" dirty="0">
                <a:solidFill>
                  <a:srgbClr val="1F3E58"/>
                </a:solidFill>
                <a:latin typeface="Microsoft Sans Serif"/>
                <a:cs typeface="Microsoft Sans Serif"/>
              </a:rPr>
              <a:t>N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1F3E58"/>
                </a:solidFill>
                <a:latin typeface="Microsoft Sans Serif"/>
                <a:cs typeface="Microsoft Sans Serif"/>
              </a:rPr>
              <a:t>273-ФЗ</a:t>
            </a:r>
            <a:r>
              <a:rPr sz="2000" spc="-1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(ред.</a:t>
            </a:r>
            <a:r>
              <a:rPr sz="20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от</a:t>
            </a:r>
            <a:r>
              <a:rPr sz="20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35" dirty="0">
                <a:solidFill>
                  <a:srgbClr val="1F3E58"/>
                </a:solidFill>
                <a:latin typeface="Microsoft Sans Serif"/>
                <a:cs typeface="Microsoft Sans Serif"/>
              </a:rPr>
              <a:t>22.06.2024)</a:t>
            </a:r>
            <a:r>
              <a:rPr sz="20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"Об</a:t>
            </a:r>
            <a:endParaRPr sz="2000">
              <a:latin typeface="Microsoft Sans Serif"/>
              <a:cs typeface="Microsoft Sans Serif"/>
            </a:endParaRPr>
          </a:p>
          <a:p>
            <a:pPr marL="106680">
              <a:lnSpc>
                <a:spcPct val="100000"/>
              </a:lnSpc>
            </a:pP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0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Федерации"</a:t>
            </a:r>
            <a:endParaRPr sz="2000">
              <a:latin typeface="Microsoft Sans Serif"/>
              <a:cs typeface="Microsoft Sans Serif"/>
            </a:endParaRPr>
          </a:p>
          <a:p>
            <a:pPr marR="3175" algn="ctr">
              <a:lnSpc>
                <a:spcPct val="100000"/>
              </a:lnSpc>
              <a:spcBef>
                <a:spcPts val="5"/>
              </a:spcBef>
            </a:pPr>
            <a:r>
              <a:rPr sz="2750" b="1" spc="65" dirty="0">
                <a:solidFill>
                  <a:srgbClr val="1F3E58"/>
                </a:solidFill>
                <a:latin typeface="Arial"/>
                <a:cs typeface="Arial"/>
              </a:rPr>
              <a:t>«Первую </a:t>
            </a:r>
            <a:r>
              <a:rPr sz="2750" b="1" spc="45" dirty="0">
                <a:solidFill>
                  <a:srgbClr val="1F3E58"/>
                </a:solidFill>
                <a:latin typeface="Arial"/>
                <a:cs typeface="Arial"/>
              </a:rPr>
              <a:t>помощь</a:t>
            </a:r>
            <a:r>
              <a:rPr sz="2750" b="1" spc="3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вправе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75" dirty="0">
                <a:solidFill>
                  <a:srgbClr val="1F3E58"/>
                </a:solidFill>
                <a:latin typeface="Arial"/>
                <a:cs typeface="Arial"/>
              </a:rPr>
              <a:t>оказывать</a:t>
            </a:r>
            <a:r>
              <a:rPr sz="2750" b="1" spc="3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-40" dirty="0">
                <a:solidFill>
                  <a:srgbClr val="1F3E58"/>
                </a:solidFill>
                <a:latin typeface="Arial"/>
                <a:cs typeface="Arial"/>
              </a:rPr>
              <a:t>в</a:t>
            </a:r>
            <a:endParaRPr sz="2750">
              <a:latin typeface="Arial"/>
              <a:cs typeface="Arial"/>
            </a:endParaRPr>
          </a:p>
          <a:p>
            <a:pPr marL="12065" marR="29209" indent="6985" algn="ctr">
              <a:lnSpc>
                <a:spcPct val="101800"/>
              </a:lnSpc>
              <a:spcBef>
                <a:spcPts val="20"/>
              </a:spcBef>
            </a:pPr>
            <a:r>
              <a:rPr sz="2750" b="1" spc="15" dirty="0">
                <a:solidFill>
                  <a:srgbClr val="1F3E58"/>
                </a:solidFill>
                <a:latin typeface="Arial"/>
                <a:cs typeface="Arial"/>
              </a:rPr>
              <a:t>соответствии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-140" dirty="0">
                <a:solidFill>
                  <a:srgbClr val="1F3E58"/>
                </a:solidFill>
                <a:latin typeface="Arial"/>
                <a:cs typeface="Arial"/>
              </a:rPr>
              <a:t>с</a:t>
            </a:r>
            <a:r>
              <a:rPr sz="2750" b="1" spc="1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законодательством </a:t>
            </a:r>
            <a:r>
              <a:rPr sz="2750" b="1" spc="6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25" dirty="0">
                <a:solidFill>
                  <a:srgbClr val="1F3E58"/>
                </a:solidFill>
                <a:latin typeface="Arial"/>
                <a:cs typeface="Arial"/>
              </a:rPr>
              <a:t>Российской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100" dirty="0">
                <a:solidFill>
                  <a:srgbClr val="1F3E58"/>
                </a:solidFill>
                <a:latin typeface="Arial"/>
                <a:cs typeface="Arial"/>
              </a:rPr>
              <a:t>Федерации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-45" dirty="0">
                <a:solidFill>
                  <a:srgbClr val="1F3E58"/>
                </a:solidFill>
                <a:latin typeface="Arial"/>
                <a:cs typeface="Arial"/>
              </a:rPr>
              <a:t>в</a:t>
            </a:r>
            <a:r>
              <a:rPr sz="2750" b="1" spc="6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сфере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80" dirty="0">
                <a:solidFill>
                  <a:srgbClr val="1F3E58"/>
                </a:solidFill>
                <a:latin typeface="Arial"/>
                <a:cs typeface="Arial"/>
              </a:rPr>
              <a:t>охраны </a:t>
            </a:r>
            <a:r>
              <a:rPr sz="2750" b="1" spc="8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здоровья </a:t>
            </a:r>
            <a:r>
              <a:rPr sz="2750" b="1" spc="85" dirty="0">
                <a:solidFill>
                  <a:srgbClr val="1F3E58"/>
                </a:solidFill>
                <a:latin typeface="Arial"/>
                <a:cs typeface="Arial"/>
              </a:rPr>
              <a:t>педагогические </a:t>
            </a:r>
            <a:r>
              <a:rPr sz="2750" b="1" spc="100" dirty="0">
                <a:solidFill>
                  <a:srgbClr val="1F3E58"/>
                </a:solidFill>
                <a:latin typeface="Arial"/>
                <a:cs typeface="Arial"/>
              </a:rPr>
              <a:t>работники </a:t>
            </a:r>
            <a:r>
              <a:rPr sz="2750" b="1" spc="50" dirty="0">
                <a:solidFill>
                  <a:srgbClr val="1F3E58"/>
                </a:solidFill>
                <a:latin typeface="Arial"/>
                <a:cs typeface="Arial"/>
              </a:rPr>
              <a:t>и 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50" dirty="0">
                <a:solidFill>
                  <a:srgbClr val="1F3E58"/>
                </a:solidFill>
                <a:latin typeface="Arial"/>
                <a:cs typeface="Arial"/>
              </a:rPr>
              <a:t>иные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70" dirty="0">
                <a:solidFill>
                  <a:srgbClr val="1F3E58"/>
                </a:solidFill>
                <a:latin typeface="Arial"/>
                <a:cs typeface="Arial"/>
              </a:rPr>
              <a:t>лица</a:t>
            </a:r>
            <a:r>
              <a:rPr sz="2750" b="1" spc="8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75" dirty="0">
                <a:solidFill>
                  <a:srgbClr val="1F3E58"/>
                </a:solidFill>
                <a:latin typeface="Arial"/>
                <a:cs typeface="Arial"/>
              </a:rPr>
              <a:t>при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75" dirty="0">
                <a:solidFill>
                  <a:srgbClr val="1F3E58"/>
                </a:solidFill>
                <a:latin typeface="Arial"/>
                <a:cs typeface="Arial"/>
              </a:rPr>
              <a:t>наличии</a:t>
            </a:r>
            <a:r>
              <a:rPr sz="2750" b="1" spc="4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соответствующих </a:t>
            </a:r>
            <a:r>
              <a:rPr sz="2750" b="1" spc="-75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95" dirty="0">
                <a:solidFill>
                  <a:srgbClr val="1F3E58"/>
                </a:solidFill>
                <a:latin typeface="Arial"/>
                <a:cs typeface="Arial"/>
              </a:rPr>
              <a:t>подготовки</a:t>
            </a:r>
            <a:r>
              <a:rPr sz="2750" b="1" spc="30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55" dirty="0">
                <a:solidFill>
                  <a:srgbClr val="1F3E58"/>
                </a:solidFill>
                <a:latin typeface="Arial"/>
                <a:cs typeface="Arial"/>
              </a:rPr>
              <a:t>и</a:t>
            </a:r>
            <a:r>
              <a:rPr sz="2750" b="1" spc="3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120" dirty="0">
                <a:solidFill>
                  <a:srgbClr val="1F3E58"/>
                </a:solidFill>
                <a:latin typeface="Arial"/>
                <a:cs typeface="Arial"/>
              </a:rPr>
              <a:t>(или)</a:t>
            </a:r>
            <a:r>
              <a:rPr sz="2750" b="1" spc="-25" dirty="0">
                <a:solidFill>
                  <a:srgbClr val="1F3E58"/>
                </a:solidFill>
                <a:latin typeface="Arial"/>
                <a:cs typeface="Arial"/>
              </a:rPr>
              <a:t> </a:t>
            </a:r>
            <a:r>
              <a:rPr sz="2750" b="1" spc="60" dirty="0">
                <a:solidFill>
                  <a:srgbClr val="1F3E58"/>
                </a:solidFill>
                <a:latin typeface="Arial"/>
                <a:cs typeface="Arial"/>
              </a:rPr>
              <a:t>навыков».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855" y="444118"/>
            <a:ext cx="74123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40" dirty="0"/>
              <a:t>Отличия</a:t>
            </a:r>
            <a:r>
              <a:rPr sz="3600" u="none" spc="10" dirty="0"/>
              <a:t> </a:t>
            </a:r>
            <a:r>
              <a:rPr sz="3600" u="none" spc="45" dirty="0"/>
              <a:t>первой</a:t>
            </a:r>
            <a:r>
              <a:rPr sz="3600" u="none" spc="-50" dirty="0"/>
              <a:t> </a:t>
            </a:r>
            <a:r>
              <a:rPr sz="3600" u="none" spc="50" dirty="0"/>
              <a:t>и</a:t>
            </a:r>
            <a:r>
              <a:rPr sz="3600" u="none" spc="55" dirty="0"/>
              <a:t> </a:t>
            </a:r>
            <a:r>
              <a:rPr sz="3600" u="none" spc="25" dirty="0"/>
              <a:t>мед.помощи.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23850" y="1276286"/>
            <a:ext cx="8368030" cy="5577205"/>
            <a:chOff x="323850" y="1276286"/>
            <a:chExt cx="8368030" cy="55772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6238875"/>
              <a:ext cx="8367776" cy="6143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850" y="1276286"/>
              <a:ext cx="8367776" cy="52054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7675" y="1371600"/>
              <a:ext cx="8124825" cy="4962525"/>
            </a:xfrm>
            <a:custGeom>
              <a:avLst/>
              <a:gdLst/>
              <a:ahLst/>
              <a:cxnLst/>
              <a:rect l="l" t="t" r="r" b="b"/>
              <a:pathLst>
                <a:path w="8124825" h="4962525">
                  <a:moveTo>
                    <a:pt x="8124825" y="0"/>
                  </a:moveTo>
                  <a:lnTo>
                    <a:pt x="0" y="0"/>
                  </a:lnTo>
                  <a:lnTo>
                    <a:pt x="0" y="4962525"/>
                  </a:lnTo>
                  <a:lnTo>
                    <a:pt x="8124825" y="4962525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26097" y="1750377"/>
            <a:ext cx="7799070" cy="332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SzPct val="75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Нормативная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база;</a:t>
            </a:r>
            <a:endParaRPr sz="2400">
              <a:latin typeface="Microsoft Sans Serif"/>
              <a:cs typeface="Microsoft Sans Serif"/>
            </a:endParaRPr>
          </a:p>
          <a:p>
            <a:pPr marL="355600" marR="558800" indent="-343535">
              <a:lnSpc>
                <a:spcPct val="101699"/>
              </a:lnSpc>
              <a:spcBef>
                <a:spcPts val="2855"/>
              </a:spcBef>
              <a:buSzPct val="75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Оказывать</a:t>
            </a:r>
            <a:r>
              <a:rPr sz="24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медицинскую</a:t>
            </a:r>
            <a:r>
              <a:rPr sz="2400" spc="-8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помощь</a:t>
            </a:r>
            <a:r>
              <a:rPr sz="24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может</a:t>
            </a:r>
            <a:r>
              <a:rPr sz="24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только </a:t>
            </a:r>
            <a:r>
              <a:rPr sz="2400" spc="-6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медицинский</a:t>
            </a:r>
            <a:r>
              <a:rPr sz="24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работник,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это</a:t>
            </a:r>
            <a:r>
              <a:rPr sz="2400" spc="-5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его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1F3E58"/>
                </a:solidFill>
                <a:latin typeface="Microsoft Sans Serif"/>
                <a:cs typeface="Microsoft Sans Serif"/>
              </a:rPr>
              <a:t>обязанность;</a:t>
            </a:r>
            <a:endParaRPr sz="24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2825"/>
              </a:spcBef>
              <a:buSzPct val="75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400" spc="30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Перечень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состояний</a:t>
            </a:r>
            <a:r>
              <a:rPr sz="24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1F3E58"/>
                </a:solidFill>
                <a:latin typeface="Microsoft Sans Serif"/>
                <a:cs typeface="Microsoft Sans Serif"/>
              </a:rPr>
              <a:t>для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оказания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медицинской</a:t>
            </a:r>
            <a:endParaRPr sz="240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sz="2400" spc="15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</a:t>
            </a:r>
            <a:r>
              <a:rPr sz="2400" spc="-9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45" dirty="0">
                <a:solidFill>
                  <a:srgbClr val="1F3E58"/>
                </a:solidFill>
                <a:latin typeface="Microsoft Sans Serif"/>
                <a:cs typeface="Microsoft Sans Serif"/>
              </a:rPr>
              <a:t>первой</a:t>
            </a:r>
            <a:r>
              <a:rPr sz="2400" spc="-1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помощи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1F3E58"/>
                </a:solidFill>
                <a:latin typeface="Microsoft Sans Serif"/>
                <a:cs typeface="Microsoft Sans Serif"/>
              </a:rPr>
              <a:t>отличается</a:t>
            </a:r>
            <a:r>
              <a:rPr sz="2400" spc="-6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20" dirty="0">
                <a:solidFill>
                  <a:srgbClr val="1F3E58"/>
                </a:solidFill>
                <a:latin typeface="Microsoft Sans Serif"/>
                <a:cs typeface="Microsoft Sans Serif"/>
              </a:rPr>
              <a:t>на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35" dirty="0">
                <a:solidFill>
                  <a:srgbClr val="1F3E58"/>
                </a:solidFill>
                <a:latin typeface="Microsoft Sans Serif"/>
                <a:cs typeface="Microsoft Sans Serif"/>
              </a:rPr>
              <a:t>42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1F3E58"/>
                </a:solidFill>
                <a:latin typeface="Microsoft Sans Serif"/>
                <a:cs typeface="Microsoft Sans Serif"/>
              </a:rPr>
              <a:t>пункта;</a:t>
            </a:r>
            <a:endParaRPr sz="24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2905"/>
              </a:spcBef>
              <a:buSzPct val="75000"/>
              <a:buFont typeface="Wingdings"/>
              <a:buChar char=""/>
              <a:tabLst>
                <a:tab pos="355600" algn="l"/>
                <a:tab pos="356235" algn="l"/>
              </a:tabLst>
            </a:pP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Различия</a:t>
            </a:r>
            <a:r>
              <a:rPr sz="2400" spc="-7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40" dirty="0">
                <a:solidFill>
                  <a:srgbClr val="1F3E58"/>
                </a:solidFill>
                <a:latin typeface="Microsoft Sans Serif"/>
                <a:cs typeface="Microsoft Sans Serif"/>
              </a:rPr>
              <a:t>в</a:t>
            </a:r>
            <a:r>
              <a:rPr sz="2400" spc="-20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10" dirty="0">
                <a:solidFill>
                  <a:srgbClr val="1F3E58"/>
                </a:solidFill>
                <a:latin typeface="Microsoft Sans Serif"/>
                <a:cs typeface="Microsoft Sans Serif"/>
              </a:rPr>
              <a:t>аптечках</a:t>
            </a:r>
            <a:r>
              <a:rPr sz="2400" spc="-5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60" dirty="0">
                <a:solidFill>
                  <a:srgbClr val="1F3E58"/>
                </a:solidFill>
                <a:latin typeface="Microsoft Sans Serif"/>
                <a:cs typeface="Microsoft Sans Serif"/>
              </a:rPr>
              <a:t>и</a:t>
            </a:r>
            <a:r>
              <a:rPr sz="2400" spc="-35" dirty="0">
                <a:solidFill>
                  <a:srgbClr val="1F3E58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1F3E58"/>
                </a:solidFill>
                <a:latin typeface="Microsoft Sans Serif"/>
                <a:cs typeface="Microsoft Sans Serif"/>
              </a:rPr>
              <a:t>укладках;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962" y="1147825"/>
            <a:ext cx="8230234" cy="0"/>
          </a:xfrm>
          <a:custGeom>
            <a:avLst/>
            <a:gdLst/>
            <a:ahLst/>
            <a:cxnLst/>
            <a:rect l="l" t="t" r="r" b="b"/>
            <a:pathLst>
              <a:path w="8230234">
                <a:moveTo>
                  <a:pt x="0" y="0"/>
                </a:moveTo>
                <a:lnTo>
                  <a:pt x="8229663" y="0"/>
                </a:lnTo>
              </a:path>
            </a:pathLst>
          </a:custGeom>
          <a:ln w="6350">
            <a:solidFill>
              <a:srgbClr val="EE58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0855" y="444118"/>
            <a:ext cx="7412355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u="none" spc="40" dirty="0"/>
              <a:t>Отличия</a:t>
            </a:r>
            <a:r>
              <a:rPr sz="3600" u="none" spc="10" dirty="0"/>
              <a:t> </a:t>
            </a:r>
            <a:r>
              <a:rPr sz="3600" u="none" spc="45" dirty="0"/>
              <a:t>первой</a:t>
            </a:r>
            <a:r>
              <a:rPr sz="3600" u="none" spc="-50" dirty="0"/>
              <a:t> </a:t>
            </a:r>
            <a:r>
              <a:rPr sz="3600" u="none" spc="50" dirty="0"/>
              <a:t>и</a:t>
            </a:r>
            <a:r>
              <a:rPr sz="3600" u="none" spc="55" dirty="0"/>
              <a:t> </a:t>
            </a:r>
            <a:r>
              <a:rPr sz="3600" u="none" spc="25" dirty="0"/>
              <a:t>мед.помощи.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314325" y="1342961"/>
            <a:ext cx="8606155" cy="5510530"/>
            <a:chOff x="314325" y="1342961"/>
            <a:chExt cx="8606155" cy="5510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0525" y="6296025"/>
              <a:ext cx="8367776" cy="5572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525" y="1342961"/>
              <a:ext cx="8367776" cy="51959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25" y="2038286"/>
              <a:ext cx="8605901" cy="36624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4350" y="1438275"/>
              <a:ext cx="8124825" cy="4953000"/>
            </a:xfrm>
            <a:custGeom>
              <a:avLst/>
              <a:gdLst/>
              <a:ahLst/>
              <a:cxnLst/>
              <a:rect l="l" t="t" r="r" b="b"/>
              <a:pathLst>
                <a:path w="8124825" h="4953000">
                  <a:moveTo>
                    <a:pt x="8124825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124825" y="4953000"/>
                  </a:lnTo>
                  <a:lnTo>
                    <a:pt x="8124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371" y="2282571"/>
              <a:ext cx="190639" cy="2203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5880" y="2283460"/>
              <a:ext cx="7554455" cy="2743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3747" y="2654935"/>
              <a:ext cx="5769444" cy="2743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371" y="3387471"/>
              <a:ext cx="190639" cy="220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5880" y="3392931"/>
              <a:ext cx="6163551" cy="2697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3747" y="3757041"/>
              <a:ext cx="5955372" cy="2675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371" y="4330446"/>
              <a:ext cx="190639" cy="2203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5880" y="4335906"/>
              <a:ext cx="6198476" cy="2697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5154" y="4761864"/>
              <a:ext cx="6323977" cy="20574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73747" y="5133339"/>
              <a:ext cx="1426210" cy="205740"/>
            </a:xfrm>
            <a:custGeom>
              <a:avLst/>
              <a:gdLst/>
              <a:ahLst/>
              <a:cxnLst/>
              <a:rect l="l" t="t" r="r" b="b"/>
              <a:pathLst>
                <a:path w="1426210" h="205739">
                  <a:moveTo>
                    <a:pt x="129235" y="2667"/>
                  </a:moveTo>
                  <a:lnTo>
                    <a:pt x="0" y="2667"/>
                  </a:lnTo>
                  <a:lnTo>
                    <a:pt x="0" y="150876"/>
                  </a:lnTo>
                  <a:lnTo>
                    <a:pt x="24688" y="150876"/>
                  </a:lnTo>
                  <a:lnTo>
                    <a:pt x="24688" y="22479"/>
                  </a:lnTo>
                  <a:lnTo>
                    <a:pt x="129235" y="22479"/>
                  </a:lnTo>
                  <a:lnTo>
                    <a:pt x="129235" y="2667"/>
                  </a:lnTo>
                  <a:close/>
                </a:path>
                <a:path w="1426210" h="205739">
                  <a:moveTo>
                    <a:pt x="129235" y="22479"/>
                  </a:moveTo>
                  <a:lnTo>
                    <a:pt x="104546" y="22479"/>
                  </a:lnTo>
                  <a:lnTo>
                    <a:pt x="104546" y="150876"/>
                  </a:lnTo>
                  <a:lnTo>
                    <a:pt x="129235" y="150876"/>
                  </a:lnTo>
                  <a:lnTo>
                    <a:pt x="129235" y="22479"/>
                  </a:lnTo>
                  <a:close/>
                </a:path>
                <a:path w="1426210" h="205739">
                  <a:moveTo>
                    <a:pt x="205359" y="2667"/>
                  </a:moveTo>
                  <a:lnTo>
                    <a:pt x="181279" y="2667"/>
                  </a:lnTo>
                  <a:lnTo>
                    <a:pt x="181279" y="205740"/>
                  </a:lnTo>
                  <a:lnTo>
                    <a:pt x="205968" y="205740"/>
                  </a:lnTo>
                  <a:lnTo>
                    <a:pt x="205968" y="124968"/>
                  </a:lnTo>
                  <a:lnTo>
                    <a:pt x="224084" y="124968"/>
                  </a:lnTo>
                  <a:lnTo>
                    <a:pt x="206140" y="89745"/>
                  </a:lnTo>
                  <a:lnTo>
                    <a:pt x="205359" y="76835"/>
                  </a:lnTo>
                  <a:lnTo>
                    <a:pt x="206140" y="63759"/>
                  </a:lnTo>
                  <a:lnTo>
                    <a:pt x="208483" y="52339"/>
                  </a:lnTo>
                  <a:lnTo>
                    <a:pt x="212388" y="42562"/>
                  </a:lnTo>
                  <a:lnTo>
                    <a:pt x="217855" y="34417"/>
                  </a:lnTo>
                  <a:lnTo>
                    <a:pt x="223351" y="29210"/>
                  </a:lnTo>
                  <a:lnTo>
                    <a:pt x="205359" y="29210"/>
                  </a:lnTo>
                  <a:lnTo>
                    <a:pt x="205359" y="2667"/>
                  </a:lnTo>
                  <a:close/>
                </a:path>
                <a:path w="1426210" h="205739">
                  <a:moveTo>
                    <a:pt x="224084" y="124968"/>
                  </a:moveTo>
                  <a:lnTo>
                    <a:pt x="205968" y="124968"/>
                  </a:lnTo>
                  <a:lnTo>
                    <a:pt x="209607" y="131278"/>
                  </a:lnTo>
                  <a:lnTo>
                    <a:pt x="247954" y="153066"/>
                  </a:lnTo>
                  <a:lnTo>
                    <a:pt x="256260" y="153543"/>
                  </a:lnTo>
                  <a:lnTo>
                    <a:pt x="265852" y="152967"/>
                  </a:lnTo>
                  <a:lnTo>
                    <a:pt x="302952" y="133731"/>
                  </a:lnTo>
                  <a:lnTo>
                    <a:pt x="251078" y="133731"/>
                  </a:lnTo>
                  <a:lnTo>
                    <a:pt x="241230" y="132822"/>
                  </a:lnTo>
                  <a:lnTo>
                    <a:pt x="232409" y="130079"/>
                  </a:lnTo>
                  <a:lnTo>
                    <a:pt x="224618" y="125479"/>
                  </a:lnTo>
                  <a:lnTo>
                    <a:pt x="224084" y="124968"/>
                  </a:lnTo>
                  <a:close/>
                </a:path>
                <a:path w="1426210" h="205739">
                  <a:moveTo>
                    <a:pt x="303228" y="19812"/>
                  </a:moveTo>
                  <a:lnTo>
                    <a:pt x="251078" y="19812"/>
                  </a:lnTo>
                  <a:lnTo>
                    <a:pt x="260927" y="20718"/>
                  </a:lnTo>
                  <a:lnTo>
                    <a:pt x="269747" y="23447"/>
                  </a:lnTo>
                  <a:lnTo>
                    <a:pt x="295985" y="63759"/>
                  </a:lnTo>
                  <a:lnTo>
                    <a:pt x="296760" y="76835"/>
                  </a:lnTo>
                  <a:lnTo>
                    <a:pt x="295985" y="89745"/>
                  </a:lnTo>
                  <a:lnTo>
                    <a:pt x="277539" y="125479"/>
                  </a:lnTo>
                  <a:lnTo>
                    <a:pt x="251078" y="133731"/>
                  </a:lnTo>
                  <a:lnTo>
                    <a:pt x="302952" y="133731"/>
                  </a:lnTo>
                  <a:lnTo>
                    <a:pt x="319779" y="98726"/>
                  </a:lnTo>
                  <a:lnTo>
                    <a:pt x="321779" y="76835"/>
                  </a:lnTo>
                  <a:lnTo>
                    <a:pt x="321279" y="65335"/>
                  </a:lnTo>
                  <a:lnTo>
                    <a:pt x="309277" y="27666"/>
                  </a:lnTo>
                  <a:lnTo>
                    <a:pt x="303960" y="20542"/>
                  </a:lnTo>
                  <a:lnTo>
                    <a:pt x="303228" y="19812"/>
                  </a:lnTo>
                  <a:close/>
                </a:path>
                <a:path w="1426210" h="205739">
                  <a:moveTo>
                    <a:pt x="256260" y="0"/>
                  </a:moveTo>
                  <a:lnTo>
                    <a:pt x="219103" y="12011"/>
                  </a:lnTo>
                  <a:lnTo>
                    <a:pt x="205359" y="29210"/>
                  </a:lnTo>
                  <a:lnTo>
                    <a:pt x="223351" y="29210"/>
                  </a:lnTo>
                  <a:lnTo>
                    <a:pt x="224618" y="28009"/>
                  </a:lnTo>
                  <a:lnTo>
                    <a:pt x="232409" y="23447"/>
                  </a:lnTo>
                  <a:lnTo>
                    <a:pt x="241230" y="20718"/>
                  </a:lnTo>
                  <a:lnTo>
                    <a:pt x="251078" y="19812"/>
                  </a:lnTo>
                  <a:lnTo>
                    <a:pt x="303228" y="19812"/>
                  </a:lnTo>
                  <a:lnTo>
                    <a:pt x="297821" y="14418"/>
                  </a:lnTo>
                  <a:lnTo>
                    <a:pt x="290855" y="9271"/>
                  </a:lnTo>
                  <a:lnTo>
                    <a:pt x="283149" y="5197"/>
                  </a:lnTo>
                  <a:lnTo>
                    <a:pt x="274815" y="2301"/>
                  </a:lnTo>
                  <a:lnTo>
                    <a:pt x="265852" y="573"/>
                  </a:lnTo>
                  <a:lnTo>
                    <a:pt x="256260" y="0"/>
                  </a:lnTo>
                  <a:close/>
                </a:path>
                <a:path w="1426210" h="205739">
                  <a:moveTo>
                    <a:pt x="423887" y="0"/>
                  </a:moveTo>
                  <a:lnTo>
                    <a:pt x="386295" y="9398"/>
                  </a:lnTo>
                  <a:lnTo>
                    <a:pt x="358024" y="45098"/>
                  </a:lnTo>
                  <a:lnTo>
                    <a:pt x="353148" y="76835"/>
                  </a:lnTo>
                  <a:lnTo>
                    <a:pt x="353694" y="88167"/>
                  </a:lnTo>
                  <a:lnTo>
                    <a:pt x="366597" y="125571"/>
                  </a:lnTo>
                  <a:lnTo>
                    <a:pt x="403663" y="151225"/>
                  </a:lnTo>
                  <a:lnTo>
                    <a:pt x="423887" y="153543"/>
                  </a:lnTo>
                  <a:lnTo>
                    <a:pt x="434222" y="152967"/>
                  </a:lnTo>
                  <a:lnTo>
                    <a:pt x="474271" y="133731"/>
                  </a:lnTo>
                  <a:lnTo>
                    <a:pt x="423887" y="133731"/>
                  </a:lnTo>
                  <a:lnTo>
                    <a:pt x="413882" y="132822"/>
                  </a:lnTo>
                  <a:lnTo>
                    <a:pt x="381231" y="101060"/>
                  </a:lnTo>
                  <a:lnTo>
                    <a:pt x="378167" y="76835"/>
                  </a:lnTo>
                  <a:lnTo>
                    <a:pt x="378931" y="63759"/>
                  </a:lnTo>
                  <a:lnTo>
                    <a:pt x="397205" y="28009"/>
                  </a:lnTo>
                  <a:lnTo>
                    <a:pt x="423887" y="19812"/>
                  </a:lnTo>
                  <a:lnTo>
                    <a:pt x="474271" y="19812"/>
                  </a:lnTo>
                  <a:lnTo>
                    <a:pt x="468754" y="14636"/>
                  </a:lnTo>
                  <a:lnTo>
                    <a:pt x="461225" y="9398"/>
                  </a:lnTo>
                  <a:lnTo>
                    <a:pt x="452891" y="5304"/>
                  </a:lnTo>
                  <a:lnTo>
                    <a:pt x="443890" y="2365"/>
                  </a:lnTo>
                  <a:lnTo>
                    <a:pt x="434222" y="593"/>
                  </a:lnTo>
                  <a:lnTo>
                    <a:pt x="423887" y="0"/>
                  </a:lnTo>
                  <a:close/>
                </a:path>
                <a:path w="1426210" h="205739">
                  <a:moveTo>
                    <a:pt x="474271" y="19812"/>
                  </a:moveTo>
                  <a:lnTo>
                    <a:pt x="423887" y="19812"/>
                  </a:lnTo>
                  <a:lnTo>
                    <a:pt x="433692" y="20718"/>
                  </a:lnTo>
                  <a:lnTo>
                    <a:pt x="442509" y="23447"/>
                  </a:lnTo>
                  <a:lnTo>
                    <a:pt x="468822" y="63759"/>
                  </a:lnTo>
                  <a:lnTo>
                    <a:pt x="469607" y="76835"/>
                  </a:lnTo>
                  <a:lnTo>
                    <a:pt x="468822" y="89745"/>
                  </a:lnTo>
                  <a:lnTo>
                    <a:pt x="450301" y="125479"/>
                  </a:lnTo>
                  <a:lnTo>
                    <a:pt x="423887" y="133731"/>
                  </a:lnTo>
                  <a:lnTo>
                    <a:pt x="474271" y="133731"/>
                  </a:lnTo>
                  <a:lnTo>
                    <a:pt x="492372" y="98726"/>
                  </a:lnTo>
                  <a:lnTo>
                    <a:pt x="494499" y="76835"/>
                  </a:lnTo>
                  <a:lnTo>
                    <a:pt x="493972" y="65446"/>
                  </a:lnTo>
                  <a:lnTo>
                    <a:pt x="481049" y="27971"/>
                  </a:lnTo>
                  <a:lnTo>
                    <a:pt x="475354" y="20828"/>
                  </a:lnTo>
                  <a:lnTo>
                    <a:pt x="474271" y="19812"/>
                  </a:lnTo>
                  <a:close/>
                </a:path>
                <a:path w="1426210" h="205739">
                  <a:moveTo>
                    <a:pt x="558126" y="2667"/>
                  </a:moveTo>
                  <a:lnTo>
                    <a:pt x="533361" y="2667"/>
                  </a:lnTo>
                  <a:lnTo>
                    <a:pt x="533361" y="150876"/>
                  </a:lnTo>
                  <a:lnTo>
                    <a:pt x="661377" y="150876"/>
                  </a:lnTo>
                  <a:lnTo>
                    <a:pt x="661377" y="190500"/>
                  </a:lnTo>
                  <a:lnTo>
                    <a:pt x="682713" y="190500"/>
                  </a:lnTo>
                  <a:lnTo>
                    <a:pt x="682713" y="131064"/>
                  </a:lnTo>
                  <a:lnTo>
                    <a:pt x="558126" y="131064"/>
                  </a:lnTo>
                  <a:lnTo>
                    <a:pt x="558126" y="2667"/>
                  </a:lnTo>
                  <a:close/>
                </a:path>
                <a:path w="1426210" h="205739">
                  <a:moveTo>
                    <a:pt x="659345" y="2667"/>
                  </a:moveTo>
                  <a:lnTo>
                    <a:pt x="634580" y="2667"/>
                  </a:lnTo>
                  <a:lnTo>
                    <a:pt x="634580" y="131064"/>
                  </a:lnTo>
                  <a:lnTo>
                    <a:pt x="659345" y="131064"/>
                  </a:lnTo>
                  <a:lnTo>
                    <a:pt x="659345" y="2667"/>
                  </a:lnTo>
                  <a:close/>
                </a:path>
                <a:path w="1426210" h="205739">
                  <a:moveTo>
                    <a:pt x="776820" y="0"/>
                  </a:moveTo>
                  <a:lnTo>
                    <a:pt x="739863" y="9525"/>
                  </a:lnTo>
                  <a:lnTo>
                    <a:pt x="710717" y="45799"/>
                  </a:lnTo>
                  <a:lnTo>
                    <a:pt x="705573" y="77089"/>
                  </a:lnTo>
                  <a:lnTo>
                    <a:pt x="706839" y="93856"/>
                  </a:lnTo>
                  <a:lnTo>
                    <a:pt x="726020" y="132969"/>
                  </a:lnTo>
                  <a:lnTo>
                    <a:pt x="764793" y="152257"/>
                  </a:lnTo>
                  <a:lnTo>
                    <a:pt x="781392" y="153543"/>
                  </a:lnTo>
                  <a:lnTo>
                    <a:pt x="789443" y="153209"/>
                  </a:lnTo>
                  <a:lnTo>
                    <a:pt x="827351" y="141890"/>
                  </a:lnTo>
                  <a:lnTo>
                    <a:pt x="838491" y="133731"/>
                  </a:lnTo>
                  <a:lnTo>
                    <a:pt x="781392" y="133731"/>
                  </a:lnTo>
                  <a:lnTo>
                    <a:pt x="770204" y="132917"/>
                  </a:lnTo>
                  <a:lnTo>
                    <a:pt x="733894" y="104219"/>
                  </a:lnTo>
                  <a:lnTo>
                    <a:pt x="729576" y="81915"/>
                  </a:lnTo>
                  <a:lnTo>
                    <a:pt x="841209" y="81915"/>
                  </a:lnTo>
                  <a:lnTo>
                    <a:pt x="841209" y="72517"/>
                  </a:lnTo>
                  <a:lnTo>
                    <a:pt x="840759" y="65786"/>
                  </a:lnTo>
                  <a:lnTo>
                    <a:pt x="729957" y="65786"/>
                  </a:lnTo>
                  <a:lnTo>
                    <a:pt x="731671" y="55562"/>
                  </a:lnTo>
                  <a:lnTo>
                    <a:pt x="758691" y="21542"/>
                  </a:lnTo>
                  <a:lnTo>
                    <a:pt x="777455" y="18287"/>
                  </a:lnTo>
                  <a:lnTo>
                    <a:pt x="822942" y="18287"/>
                  </a:lnTo>
                  <a:lnTo>
                    <a:pt x="814754" y="10876"/>
                  </a:lnTo>
                  <a:lnTo>
                    <a:pt x="803776" y="4841"/>
                  </a:lnTo>
                  <a:lnTo>
                    <a:pt x="791132" y="1212"/>
                  </a:lnTo>
                  <a:lnTo>
                    <a:pt x="776820" y="0"/>
                  </a:lnTo>
                  <a:close/>
                </a:path>
                <a:path w="1426210" h="205739">
                  <a:moveTo>
                    <a:pt x="830160" y="116078"/>
                  </a:moveTo>
                  <a:lnTo>
                    <a:pt x="794553" y="132746"/>
                  </a:lnTo>
                  <a:lnTo>
                    <a:pt x="781392" y="133731"/>
                  </a:lnTo>
                  <a:lnTo>
                    <a:pt x="838491" y="133731"/>
                  </a:lnTo>
                  <a:lnTo>
                    <a:pt x="838796" y="133477"/>
                  </a:lnTo>
                  <a:lnTo>
                    <a:pt x="830160" y="116078"/>
                  </a:lnTo>
                  <a:close/>
                </a:path>
                <a:path w="1426210" h="205739">
                  <a:moveTo>
                    <a:pt x="822942" y="18287"/>
                  </a:moveTo>
                  <a:lnTo>
                    <a:pt x="777455" y="18287"/>
                  </a:lnTo>
                  <a:lnTo>
                    <a:pt x="786810" y="19071"/>
                  </a:lnTo>
                  <a:lnTo>
                    <a:pt x="795045" y="21415"/>
                  </a:lnTo>
                  <a:lnTo>
                    <a:pt x="818778" y="55165"/>
                  </a:lnTo>
                  <a:lnTo>
                    <a:pt x="819873" y="65786"/>
                  </a:lnTo>
                  <a:lnTo>
                    <a:pt x="840759" y="65786"/>
                  </a:lnTo>
                  <a:lnTo>
                    <a:pt x="840138" y="56487"/>
                  </a:lnTo>
                  <a:lnTo>
                    <a:pt x="836923" y="42291"/>
                  </a:lnTo>
                  <a:lnTo>
                    <a:pt x="831565" y="29904"/>
                  </a:lnTo>
                  <a:lnTo>
                    <a:pt x="824064" y="19304"/>
                  </a:lnTo>
                  <a:lnTo>
                    <a:pt x="822942" y="18287"/>
                  </a:lnTo>
                  <a:close/>
                </a:path>
                <a:path w="1426210" h="205739">
                  <a:moveTo>
                    <a:pt x="1023835" y="131064"/>
                  </a:moveTo>
                  <a:lnTo>
                    <a:pt x="860132" y="131064"/>
                  </a:lnTo>
                  <a:lnTo>
                    <a:pt x="860132" y="190500"/>
                  </a:lnTo>
                  <a:lnTo>
                    <a:pt x="881214" y="190500"/>
                  </a:lnTo>
                  <a:lnTo>
                    <a:pt x="881214" y="150876"/>
                  </a:lnTo>
                  <a:lnTo>
                    <a:pt x="1023835" y="150876"/>
                  </a:lnTo>
                  <a:lnTo>
                    <a:pt x="1023835" y="131064"/>
                  </a:lnTo>
                  <a:close/>
                </a:path>
                <a:path w="1426210" h="205739">
                  <a:moveTo>
                    <a:pt x="1023835" y="150876"/>
                  </a:moveTo>
                  <a:lnTo>
                    <a:pt x="1002499" y="150876"/>
                  </a:lnTo>
                  <a:lnTo>
                    <a:pt x="1002499" y="190500"/>
                  </a:lnTo>
                  <a:lnTo>
                    <a:pt x="1023835" y="190500"/>
                  </a:lnTo>
                  <a:lnTo>
                    <a:pt x="1023835" y="150876"/>
                  </a:lnTo>
                  <a:close/>
                </a:path>
                <a:path w="1426210" h="205739">
                  <a:moveTo>
                    <a:pt x="1000340" y="2667"/>
                  </a:moveTo>
                  <a:lnTo>
                    <a:pt x="895565" y="2667"/>
                  </a:lnTo>
                  <a:lnTo>
                    <a:pt x="895478" y="50546"/>
                  </a:lnTo>
                  <a:lnTo>
                    <a:pt x="895280" y="60120"/>
                  </a:lnTo>
                  <a:lnTo>
                    <a:pt x="888326" y="105060"/>
                  </a:lnTo>
                  <a:lnTo>
                    <a:pt x="875753" y="131064"/>
                  </a:lnTo>
                  <a:lnTo>
                    <a:pt x="899502" y="131064"/>
                  </a:lnTo>
                  <a:lnTo>
                    <a:pt x="912837" y="94742"/>
                  </a:lnTo>
                  <a:lnTo>
                    <a:pt x="917409" y="50546"/>
                  </a:lnTo>
                  <a:lnTo>
                    <a:pt x="917409" y="22225"/>
                  </a:lnTo>
                  <a:lnTo>
                    <a:pt x="1000340" y="22225"/>
                  </a:lnTo>
                  <a:lnTo>
                    <a:pt x="1000340" y="2667"/>
                  </a:lnTo>
                  <a:close/>
                </a:path>
                <a:path w="1426210" h="205739">
                  <a:moveTo>
                    <a:pt x="1000340" y="22225"/>
                  </a:moveTo>
                  <a:lnTo>
                    <a:pt x="976845" y="22225"/>
                  </a:lnTo>
                  <a:lnTo>
                    <a:pt x="976845" y="131064"/>
                  </a:lnTo>
                  <a:lnTo>
                    <a:pt x="1000340" y="131064"/>
                  </a:lnTo>
                  <a:lnTo>
                    <a:pt x="1000340" y="22225"/>
                  </a:lnTo>
                  <a:close/>
                </a:path>
                <a:path w="1426210" h="205739">
                  <a:moveTo>
                    <a:pt x="1064348" y="2667"/>
                  </a:moveTo>
                  <a:lnTo>
                    <a:pt x="1037424" y="2667"/>
                  </a:lnTo>
                  <a:lnTo>
                    <a:pt x="1099908" y="148463"/>
                  </a:lnTo>
                  <a:lnTo>
                    <a:pt x="1074635" y="205740"/>
                  </a:lnTo>
                  <a:lnTo>
                    <a:pt x="1100543" y="205740"/>
                  </a:lnTo>
                  <a:lnTo>
                    <a:pt x="1136537" y="122809"/>
                  </a:lnTo>
                  <a:lnTo>
                    <a:pt x="1113370" y="122809"/>
                  </a:lnTo>
                  <a:lnTo>
                    <a:pt x="1064348" y="2667"/>
                  </a:lnTo>
                  <a:close/>
                </a:path>
                <a:path w="1426210" h="205739">
                  <a:moveTo>
                    <a:pt x="1188681" y="2667"/>
                  </a:moveTo>
                  <a:lnTo>
                    <a:pt x="1162773" y="2667"/>
                  </a:lnTo>
                  <a:lnTo>
                    <a:pt x="1113370" y="122809"/>
                  </a:lnTo>
                  <a:lnTo>
                    <a:pt x="1136537" y="122809"/>
                  </a:lnTo>
                  <a:lnTo>
                    <a:pt x="1188681" y="2667"/>
                  </a:lnTo>
                  <a:close/>
                </a:path>
                <a:path w="1426210" h="205739">
                  <a:moveTo>
                    <a:pt x="1243545" y="2667"/>
                  </a:moveTo>
                  <a:lnTo>
                    <a:pt x="1219542" y="2667"/>
                  </a:lnTo>
                  <a:lnTo>
                    <a:pt x="1219542" y="205740"/>
                  </a:lnTo>
                  <a:lnTo>
                    <a:pt x="1244180" y="205740"/>
                  </a:lnTo>
                  <a:lnTo>
                    <a:pt x="1244180" y="124968"/>
                  </a:lnTo>
                  <a:lnTo>
                    <a:pt x="1262320" y="124968"/>
                  </a:lnTo>
                  <a:lnTo>
                    <a:pt x="1244331" y="89745"/>
                  </a:lnTo>
                  <a:lnTo>
                    <a:pt x="1243545" y="76835"/>
                  </a:lnTo>
                  <a:lnTo>
                    <a:pt x="1244331" y="63759"/>
                  </a:lnTo>
                  <a:lnTo>
                    <a:pt x="1246689" y="52339"/>
                  </a:lnTo>
                  <a:lnTo>
                    <a:pt x="1250618" y="42562"/>
                  </a:lnTo>
                  <a:lnTo>
                    <a:pt x="1256118" y="34417"/>
                  </a:lnTo>
                  <a:lnTo>
                    <a:pt x="1261590" y="29210"/>
                  </a:lnTo>
                  <a:lnTo>
                    <a:pt x="1243545" y="29210"/>
                  </a:lnTo>
                  <a:lnTo>
                    <a:pt x="1243545" y="2667"/>
                  </a:lnTo>
                  <a:close/>
                </a:path>
                <a:path w="1426210" h="205739">
                  <a:moveTo>
                    <a:pt x="1262320" y="124968"/>
                  </a:moveTo>
                  <a:lnTo>
                    <a:pt x="1244180" y="124968"/>
                  </a:lnTo>
                  <a:lnTo>
                    <a:pt x="1247848" y="131278"/>
                  </a:lnTo>
                  <a:lnTo>
                    <a:pt x="1286209" y="153066"/>
                  </a:lnTo>
                  <a:lnTo>
                    <a:pt x="1294472" y="153543"/>
                  </a:lnTo>
                  <a:lnTo>
                    <a:pt x="1304069" y="152967"/>
                  </a:lnTo>
                  <a:lnTo>
                    <a:pt x="1341188" y="133731"/>
                  </a:lnTo>
                  <a:lnTo>
                    <a:pt x="1289265" y="133731"/>
                  </a:lnTo>
                  <a:lnTo>
                    <a:pt x="1279461" y="132822"/>
                  </a:lnTo>
                  <a:lnTo>
                    <a:pt x="1270644" y="130079"/>
                  </a:lnTo>
                  <a:lnTo>
                    <a:pt x="1262851" y="125479"/>
                  </a:lnTo>
                  <a:lnTo>
                    <a:pt x="1262320" y="124968"/>
                  </a:lnTo>
                  <a:close/>
                </a:path>
                <a:path w="1426210" h="205739">
                  <a:moveTo>
                    <a:pt x="1341463" y="19812"/>
                  </a:moveTo>
                  <a:lnTo>
                    <a:pt x="1289265" y="19812"/>
                  </a:lnTo>
                  <a:lnTo>
                    <a:pt x="1299126" y="20718"/>
                  </a:lnTo>
                  <a:lnTo>
                    <a:pt x="1307950" y="23447"/>
                  </a:lnTo>
                  <a:lnTo>
                    <a:pt x="1334219" y="63759"/>
                  </a:lnTo>
                  <a:lnTo>
                    <a:pt x="1334985" y="76835"/>
                  </a:lnTo>
                  <a:lnTo>
                    <a:pt x="1334219" y="89745"/>
                  </a:lnTo>
                  <a:lnTo>
                    <a:pt x="1315751" y="125479"/>
                  </a:lnTo>
                  <a:lnTo>
                    <a:pt x="1289265" y="133731"/>
                  </a:lnTo>
                  <a:lnTo>
                    <a:pt x="1341188" y="133731"/>
                  </a:lnTo>
                  <a:lnTo>
                    <a:pt x="1358004" y="98726"/>
                  </a:lnTo>
                  <a:lnTo>
                    <a:pt x="1360004" y="76835"/>
                  </a:lnTo>
                  <a:lnTo>
                    <a:pt x="1359504" y="65335"/>
                  </a:lnTo>
                  <a:lnTo>
                    <a:pt x="1347503" y="27666"/>
                  </a:lnTo>
                  <a:lnTo>
                    <a:pt x="1342193" y="20542"/>
                  </a:lnTo>
                  <a:lnTo>
                    <a:pt x="1341463" y="19812"/>
                  </a:lnTo>
                  <a:close/>
                </a:path>
                <a:path w="1426210" h="205739">
                  <a:moveTo>
                    <a:pt x="1294472" y="0"/>
                  </a:moveTo>
                  <a:lnTo>
                    <a:pt x="1257369" y="12011"/>
                  </a:lnTo>
                  <a:lnTo>
                    <a:pt x="1243545" y="29210"/>
                  </a:lnTo>
                  <a:lnTo>
                    <a:pt x="1261590" y="29210"/>
                  </a:lnTo>
                  <a:lnTo>
                    <a:pt x="1262851" y="28009"/>
                  </a:lnTo>
                  <a:lnTo>
                    <a:pt x="1270644" y="23447"/>
                  </a:lnTo>
                  <a:lnTo>
                    <a:pt x="1279461" y="20718"/>
                  </a:lnTo>
                  <a:lnTo>
                    <a:pt x="1289265" y="19812"/>
                  </a:lnTo>
                  <a:lnTo>
                    <a:pt x="1341463" y="19812"/>
                  </a:lnTo>
                  <a:lnTo>
                    <a:pt x="1336073" y="14418"/>
                  </a:lnTo>
                  <a:lnTo>
                    <a:pt x="1329143" y="9271"/>
                  </a:lnTo>
                  <a:lnTo>
                    <a:pt x="1321404" y="5197"/>
                  </a:lnTo>
                  <a:lnTo>
                    <a:pt x="1313046" y="2301"/>
                  </a:lnTo>
                  <a:lnTo>
                    <a:pt x="1304069" y="573"/>
                  </a:lnTo>
                  <a:lnTo>
                    <a:pt x="1294472" y="0"/>
                  </a:lnTo>
                  <a:close/>
                </a:path>
                <a:path w="1426210" h="205739">
                  <a:moveTo>
                    <a:pt x="1426044" y="119761"/>
                  </a:moveTo>
                  <a:lnTo>
                    <a:pt x="1395056" y="119761"/>
                  </a:lnTo>
                  <a:lnTo>
                    <a:pt x="1395056" y="150876"/>
                  </a:lnTo>
                  <a:lnTo>
                    <a:pt x="1426044" y="150876"/>
                  </a:lnTo>
                  <a:lnTo>
                    <a:pt x="1426044" y="119761"/>
                  </a:lnTo>
                  <a:close/>
                </a:path>
              </a:pathLst>
            </a:custGeom>
            <a:solidFill>
              <a:srgbClr val="1F3E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1349</Words>
  <Application>Microsoft Office PowerPoint</Application>
  <PresentationFormat>Экран (4:3)</PresentationFormat>
  <Paragraphs>155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Изменения по  охране труда для ОУ с 1.09.2024</vt:lpstr>
      <vt:lpstr>Новые правила  оказания первой помощи пострадавшим</vt:lpstr>
      <vt:lpstr>Что такое первая помощь? </vt:lpstr>
      <vt:lpstr>Что такое первая помощь? </vt:lpstr>
      <vt:lpstr>Что такое первая помощь? </vt:lpstr>
      <vt:lpstr>Что такое первая помощь? </vt:lpstr>
      <vt:lpstr>Что такое первая помощь? </vt:lpstr>
      <vt:lpstr>Отличия первой и мед.помощи.</vt:lpstr>
      <vt:lpstr>Отличия первой и мед.помощи.</vt:lpstr>
      <vt:lpstr>Презентация PowerPoint</vt:lpstr>
      <vt:lpstr>Презентация PowerPoint</vt:lpstr>
      <vt:lpstr>Ключевые изменения </vt:lpstr>
      <vt:lpstr>Ключевые изменения </vt:lpstr>
      <vt:lpstr>Ключевые изменения </vt:lpstr>
      <vt:lpstr>Кто подлежит обучению ПП? </vt:lpstr>
      <vt:lpstr>Кто подлежит обучению ПП? </vt:lpstr>
      <vt:lpstr>Внеплановое обучение по ПП?</vt:lpstr>
      <vt:lpstr>Аптечки для оказания первой  помощи</vt:lpstr>
      <vt:lpstr>АПТЕЧКА</vt:lpstr>
      <vt:lpstr>Нормативное обоснование</vt:lpstr>
      <vt:lpstr>Презентация PowerPoint</vt:lpstr>
      <vt:lpstr>Презентация PowerPoint</vt:lpstr>
      <vt:lpstr>Аптечка первой помощи в ОУ </vt:lpstr>
      <vt:lpstr>Аптечка первой помощи в ОУ </vt:lpstr>
      <vt:lpstr>Презентация PowerPoint</vt:lpstr>
      <vt:lpstr>Презентация PowerPoint</vt:lpstr>
      <vt:lpstr>Расположение аптечек</vt:lpstr>
      <vt:lpstr>Презентация PowerPoint</vt:lpstr>
      <vt:lpstr>Расположение аптечек</vt:lpstr>
      <vt:lpstr>Сколько должно быть аптечек?</vt:lpstr>
      <vt:lpstr>Расчет кол-ва аптечек</vt:lpstr>
      <vt:lpstr>Проект НПА</vt:lpstr>
      <vt:lpstr>Сколько должно быть аптечек?</vt:lpstr>
      <vt:lpstr>Сколько должно быть аптечек?</vt:lpstr>
      <vt:lpstr>Кто отвечает за аптечки? </vt:lpstr>
      <vt:lpstr>Кто отвечает за аптечки?</vt:lpstr>
      <vt:lpstr>Штрафы и последствия </vt:lpstr>
      <vt:lpstr>Актуализация документов</vt:lpstr>
      <vt:lpstr>Алгоритм по изменениям с 1.09.24г.</vt:lpstr>
      <vt:lpstr>Актуализация документов </vt:lpstr>
      <vt:lpstr>Актуализация документов</vt:lpstr>
      <vt:lpstr>На примере наших документов</vt:lpstr>
      <vt:lpstr>Презентация PowerPoint</vt:lpstr>
      <vt:lpstr>Всего доброго!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по  охране труда для ОУ с 1.09.2024</dc:title>
  <cp:lastModifiedBy>admin</cp:lastModifiedBy>
  <cp:revision>1</cp:revision>
  <dcterms:created xsi:type="dcterms:W3CDTF">2024-08-14T05:18:03Z</dcterms:created>
  <dcterms:modified xsi:type="dcterms:W3CDTF">2024-08-14T05:26:26Z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2024-08-06T00:00:00Z</vt:filetime>
  </property>
  <property fmtid="{D5CDD505-2E9C-101B-9397-08002B2CF9AE}" pid="3" name="LastSaved">
    <vt:filetime>2024-08-14T00:00:00Z</vt:filetime>
  </property>
</Properties>
</file>