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2A3890"/>
    <a:srgbClr val="000099"/>
    <a:srgbClr val="3366FF"/>
    <a:srgbClr val="8D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0"/>
            <c:bubble3D val="0"/>
            <c:explosion val="2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34-46C5-8E2F-5116528E69C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634-46C5-8E2F-5116528E69C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634-46C5-8E2F-5116528E69CE}"/>
              </c:ext>
            </c:extLst>
          </c:dPt>
          <c:dLbls>
            <c:dLbl>
              <c:idx val="0"/>
              <c:layout>
                <c:manualLayout>
                  <c:x val="7.7966242928808605E-2"/>
                  <c:y val="-0.1207337369848876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ea typeface="+mn-ea"/>
                        <a:cs typeface="+mn-cs"/>
                      </a:defRPr>
                    </a:pPr>
                    <a:fld id="{8AA66FA7-D9BA-44D8-BFC4-2FDB00862526}" type="CATEGORYNAME">
                      <a:rPr lang="ru-RU" sz="200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[ИМЯ КАТЕГОРИИ]</a:t>
                    </a:fld>
                    <a:endParaRPr lang="ru-RU" sz="2000" baseline="0" dirty="0" smtClean="0"/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fld id="{49AF1B30-0021-4FC6-9F5D-D8FD3F934547}" type="VALUE">
                      <a:rPr lang="ru-RU" sz="2000" baseline="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[ЗНАЧЕНИЕ]</a:t>
                    </a:fld>
                    <a:r>
                      <a:rPr lang="ru-RU" sz="2000" baseline="0" dirty="0" smtClean="0"/>
                      <a:t> </a:t>
                    </a:r>
                    <a:r>
                      <a:rPr lang="ru-RU" sz="2000" baseline="0" dirty="0" err="1" smtClean="0"/>
                      <a:t>тыс.руб</a:t>
                    </a:r>
                    <a:r>
                      <a:rPr lang="ru-RU" sz="2000" baseline="0" dirty="0" smtClean="0"/>
                      <a:t>.</a:t>
                    </a:r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/>
                      <a:t> </a:t>
                    </a:r>
                    <a:fld id="{0D51D81A-B5E4-43D8-9923-F9667DE8FE22}" type="PERCENTAGE">
                      <a:rPr lang="ru-RU" sz="2000" baseline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[ПРОЦЕНТ]</a:t>
                    </a:fld>
                    <a:endParaRPr lang="ru-RU" sz="2000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634-46C5-8E2F-5116528E69C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294503039045438"/>
                      <c:h val="0.2168003084327450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4130121402026693"/>
                  <c:y val="9.196766259909250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0">
                    <a:noAutofit/>
                  </a:bodyPr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 b="0" i="0" u="none" strike="noStrike" kern="1200" baseline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Иные МБТ 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8 768,5 </a:t>
                    </a:r>
                    <a:r>
                      <a:rPr lang="ru-RU" sz="2000" baseline="0" dirty="0" err="1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тыс.руб</a:t>
                    </a:r>
                    <a:r>
                      <a:rPr lang="ru-RU" sz="2000" baseline="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.</a:t>
                    </a: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rPr>
                      <a:t>14%</a:t>
                    </a:r>
                    <a:endParaRPr lang="ru-RU" sz="2000" dirty="0">
                      <a:solidFill>
                        <a:srgbClr val="2A3890"/>
                      </a:solidFill>
                      <a:latin typeface="Monotype Corsiva" panose="03010101010201010101" pitchFamily="66" charset="0"/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0">
                  <a:noAutofit/>
                </a:bodyPr>
                <a:lstStyle/>
                <a:p>
                  <a:pPr marL="0" marR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4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634-46C5-8E2F-5116528E69C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340468490358272"/>
                      <c:h val="0.2465273363428440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422797024953776E-2"/>
                  <c:y val="9.190285362406404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ea typeface="+mn-ea"/>
                        <a:cs typeface="+mn-cs"/>
                      </a:defRPr>
                    </a:pPr>
                    <a:fld id="{E1D3807A-AEC8-484B-810D-4298807ADD40}" type="CATEGORYNAME">
                      <a:rPr lang="ru-RU" sz="200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[ИМЯ КАТЕГОРИИ]</a:t>
                    </a:fld>
                    <a:endParaRPr lang="ru-RU" sz="2000" baseline="0" dirty="0" smtClean="0"/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/>
                      <a:t> </a:t>
                    </a:r>
                    <a:fld id="{13A5695D-B710-4E5F-A658-A42F7E134612}" type="VALUE">
                      <a:rPr lang="ru-RU" sz="2000" baseline="0" smtClean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[ЗНАЧЕНИЕ]</a:t>
                    </a:fld>
                    <a:r>
                      <a:rPr lang="ru-RU" sz="2000" baseline="0" dirty="0" smtClean="0"/>
                      <a:t> </a:t>
                    </a:r>
                    <a:r>
                      <a:rPr lang="ru-RU" sz="2000" baseline="0" dirty="0" err="1" smtClean="0"/>
                      <a:t>тыс.руб</a:t>
                    </a:r>
                    <a:r>
                      <a:rPr lang="ru-RU" sz="2000" baseline="0" dirty="0" smtClean="0"/>
                      <a:t>.</a:t>
                    </a:r>
                  </a:p>
                  <a:p>
                    <a:pPr>
                      <a:defRPr sz="1400">
                        <a:solidFill>
                          <a:srgbClr val="2A3890"/>
                        </a:solidFill>
                        <a:latin typeface="Monotype Corsiva" panose="03010101010201010101" pitchFamily="66" charset="0"/>
                      </a:defRPr>
                    </a:pPr>
                    <a:r>
                      <a:rPr lang="ru-RU" sz="2000" baseline="0" dirty="0" smtClean="0"/>
                      <a:t> </a:t>
                    </a:r>
                    <a:fld id="{50660FF4-FA7F-406C-A3EE-99988A8C058D}" type="PERCENTAGE">
                      <a:rPr lang="ru-RU" sz="2000" baseline="0"/>
                      <a:pPr>
                        <a:defRPr sz="140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</a:defRPr>
                      </a:pPr>
                      <a:t>[ПРОЦЕНТ]</a:t>
                    </a:fld>
                    <a:endParaRPr lang="ru-RU" sz="2000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634-46C5-8E2F-5116528E69C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ound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415170501036804"/>
                      <c:h val="0.2251476215934394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541666666666667"/>
                  <c:y val="0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634-46C5-8E2F-5116528E69CE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Лист1!$A$2:$A$4</c:f>
              <c:strCache>
                <c:ptCount val="3"/>
                <c:pt idx="0">
                  <c:v>Дотация</c:v>
                </c:pt>
                <c:pt idx="1">
                  <c:v>Иные МБТ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 formatCode="#,##0">
                  <c:v>65253.9</c:v>
                </c:pt>
                <c:pt idx="1">
                  <c:v>8766.5</c:v>
                </c:pt>
                <c:pt idx="2" formatCode="#,##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634-46C5-8E2F-5116528E6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rAngAx val="0"/>
    </c:view3D>
    <c:floor>
      <c:thickness val="0"/>
      <c:spPr>
        <a:blipFill>
          <a:blip xmlns:r="http://schemas.openxmlformats.org/officeDocument/2006/relationships" r:embed="rId3">
            <a:alphaModFix amt="67000"/>
          </a:blip>
          <a:tile tx="0" ty="0" sx="100000" sy="100000" flip="none" algn="tl"/>
        </a:blipFill>
        <a:ln>
          <a:noFill/>
        </a:ln>
        <a:effectLst/>
        <a:sp3d/>
      </c:spPr>
    </c:floor>
    <c:sideWall>
      <c:thickness val="0"/>
      <c:spPr>
        <a:gradFill>
          <a:gsLst>
            <a:gs pos="0">
              <a:srgbClr val="2A3890"/>
            </a:gs>
            <a:gs pos="40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6000000" scaled="0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rgbClr val="2A3890"/>
            </a:gs>
            <a:gs pos="40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6000000" scaled="0"/>
        </a:gra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2024г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>
              <a:softEdge rad="0"/>
            </a:effectLst>
            <a:sp3d/>
          </c:spPr>
          <c:invertIfNegative val="0"/>
          <c:dLbls>
            <c:dLbl>
              <c:idx val="0"/>
              <c:layout>
                <c:manualLayout>
                  <c:x val="1.4696141649512915E-3"/>
                  <c:y val="0.2171940898203417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rgbClr val="2A3890"/>
                      </a:solidFill>
                      <a:latin typeface="Monotype Corsiva" panose="03010101010201010101" pitchFamily="66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FD3-4B31-A5F9-506755388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Платежи по муниципальному долгу,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FD3-4B31-A5F9-506755388A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696141649513993E-3"/>
                  <c:y val="0.21969057361138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FD3-4B31-A5F9-506755388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Платежи по муниципальному долгу, тыс.руб.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FD3-4B31-A5F9-506755388A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2026г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8784566598054895E-3"/>
                  <c:y val="0.219690573611380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FD3-4B31-A5F9-506755388AD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A3890"/>
                    </a:solidFill>
                    <a:latin typeface="Monotype Corsiva" panose="03010101010201010101" pitchFamily="66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Платежи по муниципальному долгу, тыс.руб.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FD3-4B31-A5F9-506755388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00"/>
        <c:shape val="box"/>
        <c:axId val="212622656"/>
        <c:axId val="212623048"/>
        <c:axId val="0"/>
      </c:bar3DChart>
      <c:catAx>
        <c:axId val="21262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2A3890"/>
                </a:solidFill>
                <a:latin typeface="Monotype Corsiva" panose="03010101010201010101" pitchFamily="66" charset="0"/>
                <a:ea typeface="+mn-ea"/>
                <a:cs typeface="+mn-cs"/>
              </a:defRPr>
            </a:pPr>
            <a:endParaRPr lang="ru-RU"/>
          </a:p>
        </c:txPr>
        <c:crossAx val="212623048"/>
        <c:crosses val="autoZero"/>
        <c:auto val="1"/>
        <c:lblAlgn val="ctr"/>
        <c:lblOffset val="100"/>
        <c:noMultiLvlLbl val="0"/>
      </c:catAx>
      <c:valAx>
        <c:axId val="212623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2A3890"/>
                </a:solidFill>
                <a:latin typeface="Monotype Corsiva" panose="03010101010201010101" pitchFamily="66" charset="0"/>
                <a:ea typeface="+mn-ea"/>
                <a:cs typeface="+mn-cs"/>
              </a:defRPr>
            </a:pPr>
            <a:endParaRPr lang="ru-RU"/>
          </a:p>
        </c:txPr>
        <c:crossAx val="21262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431190350443963"/>
          <c:y val="2.9957805492460913E-2"/>
          <c:w val="0.40492313802199653"/>
          <c:h val="6.89939661755932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2A3890"/>
              </a:solidFill>
              <a:latin typeface="Monotype Corsiva" panose="03010101010201010101" pitchFamily="66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rgbClr val="2A3890"/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8972" y="2459865"/>
            <a:ext cx="9144000" cy="1970467"/>
          </a:xfrm>
          <a:prstGeom prst="roundRect">
            <a:avLst/>
          </a:prstGeom>
          <a:solidFill>
            <a:schemeClr val="lt1">
              <a:alpha val="67000"/>
            </a:schemeClr>
          </a:solidFill>
          <a:ln>
            <a:solidFill>
              <a:srgbClr val="CC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 муниципального района  “Дульдургинский район”</a:t>
            </a:r>
            <a:b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</a:br>
            <a: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на </a:t>
            </a:r>
            <a:r>
              <a:rPr lang="ru-RU" sz="40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2024 </a:t>
            </a:r>
            <a: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 и плановый период  </a:t>
            </a:r>
            <a:r>
              <a:rPr lang="ru-RU" sz="40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2025-2026 </a:t>
            </a:r>
            <a:r>
              <a:rPr lang="ru-RU" sz="40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гг</a:t>
            </a:r>
            <a:r>
              <a:rPr lang="ru-RU" sz="40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  <a:endParaRPr lang="ru-RU" sz="4000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28689" y="5318974"/>
            <a:ext cx="2704565" cy="450761"/>
          </a:xfrm>
          <a:prstGeom prst="roundRect">
            <a:avLst/>
          </a:prstGeom>
          <a:solidFill>
            <a:schemeClr val="lt1">
              <a:alpha val="67000"/>
            </a:schemeClr>
          </a:solidFill>
          <a:ln>
            <a:solidFill>
              <a:srgbClr val="CC0000"/>
            </a:solidFill>
          </a:ln>
        </p:spPr>
        <p:txBody>
          <a:bodyPr anchor="ctr">
            <a:normAutofit lnSpcReduction="10000"/>
          </a:bodyPr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 для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граждан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8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452619" y="5273898"/>
            <a:ext cx="7286760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52619" y="4172755"/>
            <a:ext cx="7286760" cy="1101143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62547" y="3245476"/>
            <a:ext cx="7286760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66146" y="2189407"/>
            <a:ext cx="2259706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районного бюджета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6146" y="2163650"/>
            <a:ext cx="2259706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Объем</a:t>
            </a:r>
            <a:r>
              <a:rPr lang="ru-RU" sz="2000" spc="-15" dirty="0">
                <a:solidFill>
                  <a:srgbClr val="2A3890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spc="-30" dirty="0">
                <a:solidFill>
                  <a:srgbClr val="2A3890"/>
                </a:solidFill>
                <a:latin typeface="Monotype Corsiva" panose="03010101010201010101" pitchFamily="66" charset="0"/>
              </a:rPr>
              <a:t>расходов</a:t>
            </a:r>
            <a:r>
              <a:rPr lang="ru-RU" sz="2000" spc="-15" dirty="0">
                <a:solidFill>
                  <a:srgbClr val="2A3890"/>
                </a:solidFill>
                <a:latin typeface="Monotype Corsiva" panose="03010101010201010101" pitchFamily="66" charset="0"/>
              </a:rPr>
              <a:t> </a:t>
            </a:r>
            <a:endParaRPr lang="ru-RU" sz="2000" spc="-15" dirty="0" smtClean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spc="-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районного</a:t>
            </a:r>
            <a:r>
              <a:rPr lang="ru-RU" sz="2000" spc="-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spc="-1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бюджета</a:t>
            </a:r>
            <a:endParaRPr lang="ru-RU" sz="2000" dirty="0" smtClean="0">
              <a:solidFill>
                <a:srgbClr val="2A389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039154" y="3071612"/>
            <a:ext cx="8113691" cy="3786388"/>
          </a:xfrm>
          <a:prstGeom prst="round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5080" indent="0" algn="ctr">
              <a:lnSpc>
                <a:spcPct val="114999"/>
              </a:lnSpc>
              <a:spcBef>
                <a:spcPts val="100"/>
              </a:spcBef>
              <a:buSzPct val="94444"/>
              <a:buNone/>
              <a:tabLst>
                <a:tab pos="151765" algn="l"/>
              </a:tabLst>
            </a:pPr>
            <a:r>
              <a:rPr lang="ru-RU" sz="2200" b="1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2024г.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9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-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866 311,6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.,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endParaRPr lang="ru-RU" sz="2200" spc="-5" dirty="0" smtClean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  <a:p>
            <a:pPr marL="0" marR="5080" indent="0" algn="ctr">
              <a:lnSpc>
                <a:spcPct val="114999"/>
              </a:lnSpc>
              <a:spcBef>
                <a:spcPts val="100"/>
              </a:spcBef>
              <a:buSzPct val="94444"/>
              <a:buNone/>
              <a:tabLst>
                <a:tab pos="151765" algn="l"/>
              </a:tabLst>
            </a:pPr>
            <a:r>
              <a:rPr lang="ru-RU" sz="2200" spc="-4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из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них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194 623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</a:t>
            </a:r>
            <a:r>
              <a:rPr lang="ru-RU" sz="2200" spc="-43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за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счет налоговых </a:t>
            </a:r>
            <a:r>
              <a:rPr lang="ru-RU" sz="2200" spc="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неналоговых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доходов</a:t>
            </a:r>
            <a:endParaRPr lang="ru-RU" sz="2200" dirty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b="1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2025г.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9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-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73</a:t>
            </a:r>
            <a:r>
              <a:rPr lang="en-US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6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548,7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руб.,</a:t>
            </a: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из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них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167 229,2 тыс. руб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</a:t>
            </a:r>
            <a:r>
              <a:rPr lang="ru-RU" sz="2200" spc="-43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за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счет налоговых </a:t>
            </a:r>
            <a:r>
              <a:rPr lang="ru-RU" sz="2200" spc="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неналоговых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доходов</a:t>
            </a:r>
            <a:endParaRPr lang="ru-RU" sz="2200" dirty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b="1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2026г.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9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-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733 438,9</a:t>
            </a:r>
            <a:r>
              <a:rPr lang="ru-RU" sz="220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</a:t>
            </a:r>
            <a:r>
              <a:rPr lang="ru-RU" sz="2200" spc="-1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руб.,</a:t>
            </a:r>
          </a:p>
          <a:p>
            <a:pPr marL="0" marR="5080" indent="0" algn="ctr">
              <a:lnSpc>
                <a:spcPct val="114999"/>
              </a:lnSpc>
              <a:spcBef>
                <a:spcPts val="1200"/>
              </a:spcBef>
              <a:buSzPct val="94444"/>
              <a:buNone/>
              <a:tabLst>
                <a:tab pos="151765" algn="l"/>
              </a:tabLst>
            </a:pP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из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них</a:t>
            </a:r>
            <a:r>
              <a:rPr lang="ru-RU" sz="220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168 640,1</a:t>
            </a:r>
            <a:r>
              <a:rPr lang="ru-RU" sz="2200" spc="-5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10" dirty="0" smtClean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тыс. руб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. </a:t>
            </a:r>
            <a:r>
              <a:rPr lang="ru-RU" sz="2200" spc="-43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4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за</a:t>
            </a:r>
            <a:r>
              <a:rPr lang="ru-RU" sz="2200" spc="-1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счет налоговых </a:t>
            </a:r>
            <a:r>
              <a:rPr lang="ru-RU" sz="2200" spc="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и</a:t>
            </a:r>
            <a:r>
              <a:rPr lang="ru-RU" sz="2200" spc="-5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 неналоговых </a:t>
            </a:r>
            <a:r>
              <a:rPr lang="ru-RU" sz="2200" spc="-40" dirty="0">
                <a:solidFill>
                  <a:srgbClr val="2A3890"/>
                </a:solidFill>
                <a:latin typeface="Monotype Corsiva" panose="03010101010201010101" pitchFamily="66" charset="0"/>
                <a:cs typeface="Roboto"/>
              </a:rPr>
              <a:t>доходов</a:t>
            </a:r>
            <a:endParaRPr lang="ru-RU" sz="2200" dirty="0">
              <a:solidFill>
                <a:srgbClr val="2A3890"/>
              </a:solidFill>
              <a:latin typeface="Monotype Corsiva" panose="03010101010201010101" pitchFamily="66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012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районного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</a:t>
            </a:r>
          </a:p>
        </p:txBody>
      </p:sp>
      <p:graphicFrame>
        <p:nvGraphicFramePr>
          <p:cNvPr id="1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886355"/>
              </p:ext>
            </p:extLst>
          </p:nvPr>
        </p:nvGraphicFramePr>
        <p:xfrm>
          <a:off x="1227821" y="2079365"/>
          <a:ext cx="8145566" cy="4610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09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6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8648">
                  <a:extLst>
                    <a:ext uri="{9D8B030D-6E8A-4147-A177-3AD203B41FA5}">
                      <a16:colId xmlns:a16="http://schemas.microsoft.com/office/drawing/2014/main" xmlns="" val="3908651348"/>
                    </a:ext>
                  </a:extLst>
                </a:gridCol>
              </a:tblGrid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Наименование статьи расхода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тыс. руб.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%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8081632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1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Всего расходов, тыс.руб.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1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866</a:t>
                      </a:r>
                      <a:r>
                        <a:rPr lang="ru-RU" sz="2000" b="1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311,6</a:t>
                      </a:r>
                      <a:endParaRPr sz="2000" b="1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1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100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Общегосударственные вопросы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43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343,7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Национальная безопасность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5 481,3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0,63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Национальная экономика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26 816,7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3,1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Жилищно-коммунальное хозяйство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6 064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0,7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Образование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633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219,7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73,09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Культура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</a:t>
                      </a: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716,5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4,12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Социальная политика</a:t>
                      </a: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623,2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2,96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Физическая</a:t>
                      </a: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культура и спорт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16 018,1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1,85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Обслуживание муниципального долга</a:t>
                      </a:r>
                      <a:endParaRPr sz="2000" b="0" spc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0,01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5724">
                <a:tc>
                  <a:txBody>
                    <a:bodyPr/>
                    <a:lstStyle/>
                    <a:p>
                      <a:pPr marL="8572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2000" b="0" spc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Межбюджетные </a:t>
                      </a:r>
                      <a:r>
                        <a:rPr sz="2000" b="0" spc="0" dirty="0" err="1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трансферты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59182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ru-RU" sz="2000" b="0" spc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74 022,4</a:t>
                      </a:r>
                      <a:endParaRPr sz="2000" b="0" spc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937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spc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8,54</a:t>
                      </a:r>
                      <a:endParaRPr lang="ru-RU" sz="2000" b="0" i="0" u="none" strike="noStrike" spc="0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7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477296" y="1519706"/>
            <a:ext cx="4790941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районного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</a:t>
            </a:r>
          </a:p>
        </p:txBody>
      </p:sp>
      <p:graphicFrame>
        <p:nvGraphicFramePr>
          <p:cNvPr id="1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804487"/>
              </p:ext>
            </p:extLst>
          </p:nvPr>
        </p:nvGraphicFramePr>
        <p:xfrm>
          <a:off x="1668136" y="3271232"/>
          <a:ext cx="8145566" cy="2305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009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89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2817">
                  <a:extLst>
                    <a:ext uri="{9D8B030D-6E8A-4147-A177-3AD203B41FA5}">
                      <a16:colId xmlns:a16="http://schemas.microsoft.com/office/drawing/2014/main" xmlns="" val="3908651348"/>
                    </a:ext>
                  </a:extLst>
                </a:gridCol>
                <a:gridCol w="1432817">
                  <a:extLst>
                    <a:ext uri="{9D8B030D-6E8A-4147-A177-3AD203B41FA5}">
                      <a16:colId xmlns:a16="http://schemas.microsoft.com/office/drawing/2014/main" xmlns="" val="887284622"/>
                    </a:ext>
                  </a:extLst>
                </a:gridCol>
              </a:tblGrid>
              <a:tr h="576330">
                <a:tc>
                  <a:txBody>
                    <a:bodyPr/>
                    <a:lstStyle/>
                    <a:p>
                      <a:pPr algn="ctr" fontAlgn="b"/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2024г.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2025г.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2026г.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8081632"/>
                  </a:ext>
                </a:extLst>
              </a:tr>
              <a:tr h="576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Образование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633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219,7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559</a:t>
                      </a:r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</a:t>
                      </a:r>
                      <a:r>
                        <a:rPr lang="en-US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789,9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554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</a:t>
                      </a:r>
                      <a:r>
                        <a:rPr lang="en-US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660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,</a:t>
                      </a:r>
                      <a:r>
                        <a:rPr lang="en-US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9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6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Культура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35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</a:t>
                      </a:r>
                      <a:r>
                        <a:rPr lang="en-US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716,5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22</a:t>
                      </a:r>
                      <a:r>
                        <a:rPr lang="ru-RU" sz="2400" b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580,5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</a:t>
                      </a:r>
                      <a:r>
                        <a:rPr lang="en-US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</a:t>
                      </a:r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</a:t>
                      </a:r>
                      <a:r>
                        <a:rPr lang="en-US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580</a:t>
                      </a:r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,</a:t>
                      </a:r>
                      <a:r>
                        <a:rPr lang="en-US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5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3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Социальная политика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25</a:t>
                      </a:r>
                      <a:r>
                        <a:rPr lang="ru-RU" sz="2400" b="0" i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623,2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22</a:t>
                      </a:r>
                      <a:r>
                        <a:rPr lang="ru-RU" sz="2400" b="0" u="none" strike="noStrike" baseline="0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 592,9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2A3890"/>
                          </a:solidFill>
                          <a:effectLst/>
                          <a:latin typeface="Monotype Corsiva" panose="03010101010201010101" pitchFamily="66" charset="0"/>
                        </a:rPr>
                        <a:t>23 200,3</a:t>
                      </a:r>
                      <a:endParaRPr lang="ru-RU" sz="2400" b="0" i="0" u="none" strike="noStrike" dirty="0">
                        <a:solidFill>
                          <a:srgbClr val="2A3890"/>
                        </a:solidFill>
                        <a:effectLst/>
                        <a:latin typeface="Monotype Corsiva" panose="03010101010201010101" pitchFamily="66" charset="0"/>
                      </a:endParaRPr>
                    </a:p>
                  </a:txBody>
                  <a:tcPr marL="9525" marR="9525" marT="952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477296" y="1584100"/>
            <a:ext cx="4790941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Расходы в социальных сферах на 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2024 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год и  плановый период 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2025-2026 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годов, тыс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024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174642" y="2125011"/>
            <a:ext cx="5396248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часть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районного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</a:t>
            </a:r>
          </a:p>
        </p:txBody>
      </p:sp>
      <p:graphicFrame>
        <p:nvGraphicFramePr>
          <p:cNvPr id="11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103571"/>
              </p:ext>
            </p:extLst>
          </p:nvPr>
        </p:nvGraphicFramePr>
        <p:xfrm>
          <a:off x="2872311" y="3528809"/>
          <a:ext cx="5936409" cy="29179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11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53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030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Пенсионное</a:t>
                      </a:r>
                      <a:r>
                        <a:rPr sz="2400" b="0" spc="-3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sz="2400" b="0" spc="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обеспечение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571,2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8081632"/>
                  </a:ext>
                </a:extLst>
              </a:tr>
              <a:tr h="41590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Социальное обеспечение населения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6 307,7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90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Охрана семьи и детства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17 444,4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8621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Другие</a:t>
                      </a:r>
                      <a:r>
                        <a:rPr lang="ru-RU" sz="2400" b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вопросы в области социальной политики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300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610303"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Всего</a:t>
                      </a:r>
                    </a:p>
                  </a:txBody>
                  <a:tcPr marL="0" marR="0" marT="78740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>
                      <a:solidFill>
                        <a:srgbClr val="1155CC"/>
                      </a:solidFill>
                      <a:prstDash val="soli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25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623,2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19050">
                      <a:solidFill>
                        <a:srgbClr val="1155CC"/>
                      </a:solidFill>
                      <a:prstDash val="solid"/>
                    </a:lnL>
                    <a:lnR w="19050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1155CC"/>
                      </a:solidFill>
                      <a:prstDash val="solid"/>
                    </a:lnT>
                    <a:lnB w="19050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174642" y="2189405"/>
            <a:ext cx="5396248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Структура расходов районного бюджета по разделу  “Социальная политика” на 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2024 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год, тыс</a:t>
            </a:r>
            <a:r>
              <a:rPr lang="ru-RU" sz="2000" spc="15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spc="15" dirty="0">
                <a:solidFill>
                  <a:srgbClr val="2A3890"/>
                </a:solidFill>
                <a:latin typeface="Monotype Corsiva" panose="03010101010201010101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2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287" y="425963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Финансовая помощь бюджетам сельских поселений в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2024 </a:t>
            </a:r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году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06670473"/>
              </p:ext>
            </p:extLst>
          </p:nvPr>
        </p:nvGraphicFramePr>
        <p:xfrm>
          <a:off x="1854557" y="1751526"/>
          <a:ext cx="8448541" cy="4829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68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287" y="27141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Муниципальный долг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22852921"/>
              </p:ext>
            </p:extLst>
          </p:nvPr>
        </p:nvGraphicFramePr>
        <p:xfrm>
          <a:off x="407544" y="1596980"/>
          <a:ext cx="8641724" cy="5087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46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1730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Контактная информация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7293"/>
            <a:ext cx="8099738" cy="4351338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“Бюджет для граждан” подготовлен:</a:t>
            </a:r>
          </a:p>
          <a:p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Комитетом по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финансам  администрации </a:t>
            </a:r>
            <a:endParaRPr lang="ru-RU" dirty="0" smtClean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муниципального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района “Дульдургинский район”</a:t>
            </a:r>
          </a:p>
          <a:p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Адрес: с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Дульдурга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, ул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Советская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, д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28  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Телефон: 8(30256)2-14-99, 2-13-75</a:t>
            </a:r>
          </a:p>
          <a:p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Электронная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почта: </a:t>
            </a:r>
            <a:r>
              <a:rPr lang="ru-RU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ﬁnduld@mail.ru</a:t>
            </a:r>
          </a:p>
          <a:p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Информацию о бюджете можно получить на официальном сайте  администрации муниципального района “Дульдургинский район” по  </a:t>
            </a:r>
            <a:r>
              <a:rPr lang="ru-RU" dirty="0" err="1" smtClean="0">
                <a:solidFill>
                  <a:srgbClr val="CC0000"/>
                </a:solidFill>
                <a:latin typeface="Monotype Corsiva" panose="03010101010201010101" pitchFamily="66" charset="0"/>
              </a:rPr>
              <a:t>адреcу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: </a:t>
            </a:r>
            <a:r>
              <a:rPr lang="ru-RU" u="sng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duldurga.ru</a:t>
            </a:r>
            <a:endParaRPr lang="ru-RU" u="sng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6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1730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Оглавление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2093"/>
            <a:ext cx="10515600" cy="4351338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Что такое “Бюджет для граждан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”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понятия и термины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направления бюджетной политики на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2024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и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плановый период 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2025-2026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параметры районного бюджета на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2024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 и  плановый период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2025-2026 годов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Доходная часть районного бюджета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Расходная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часть районного бюджета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Финансовая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помощь бюджетам сельских поселений </a:t>
            </a: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в 2024 году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Муниципальный </a:t>
            </a:r>
            <a:r>
              <a:rPr lang="ru-RU" dirty="0">
                <a:solidFill>
                  <a:srgbClr val="CC0000"/>
                </a:solidFill>
                <a:latin typeface="Monotype Corsiva" panose="03010101010201010101" pitchFamily="66" charset="0"/>
              </a:rPr>
              <a:t>долг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Контактная информация</a:t>
            </a:r>
            <a:endParaRPr lang="ru-RU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93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036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Что такое “Бюджет для </a:t>
            </a:r>
            <a:r>
              <a:rPr lang="ru-RU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граждан»</a:t>
            </a:r>
            <a:endParaRPr lang="ru-RU" b="1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63130"/>
            <a:ext cx="10515600" cy="3956989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«Бюджет для граждан» ознакомит вас с параметрами  основного финансового документа Дульдургинского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района –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бюджета района на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2024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 и на плановый период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2025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и 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2026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годов.</a:t>
            </a:r>
          </a:p>
          <a:p>
            <a:pPr algn="just"/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Представленная информация предназначена для  широкого круга пользователей и будет интересна и полезна  как студентам, педагогам, врачам, молодым семьям, так 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и муниципальным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служащим, пенсионерам и другим  категориям населения, так как бюджет района затрагивает  интересы каждого жителя Дульдургинского района.</a:t>
            </a:r>
          </a:p>
          <a:p>
            <a:pPr algn="just"/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Мы постарались в доступной и понятной форме для  граждан представить основные показатели бюджета района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  <a:endParaRPr lang="ru-RU" sz="2400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понятия и термины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755" y="2430161"/>
            <a:ext cx="10515600" cy="3855309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Бюджет–форма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образования и расходования денежных средств,  предназначенных для финансового обеспечения задач и функций  государства и местного самоуправления</a:t>
            </a: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Консолидированный </a:t>
            </a: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 – свод бюджетов бюджетной системы  Российской Федерации на соответствующей территории (за  исключением бюджетов государственных внебюджетных фондов) без  учета межбюджетных трансфертов между этими бюджетами</a:t>
            </a:r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</a:t>
            </a:r>
          </a:p>
          <a:p>
            <a:pPr algn="just"/>
            <a:endParaRPr lang="ru-RU" sz="2400" dirty="0" smtClean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Бюджет  муниципального района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+</a:t>
            </a:r>
            <a:endParaRPr lang="ru-RU" sz="2400" dirty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Бюджеты сельских поселений</a:t>
            </a:r>
          </a:p>
          <a:p>
            <a:pPr marL="0" indent="0" algn="ctr">
              <a:buNone/>
            </a:pPr>
            <a:endParaRPr lang="ru-RU" sz="2400" dirty="0" smtClean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92451" y="4726546"/>
            <a:ext cx="4018208" cy="412124"/>
          </a:xfrm>
          <a:prstGeom prst="roundRect">
            <a:avLst/>
          </a:prstGeom>
          <a:noFill/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2451" y="5686022"/>
            <a:ext cx="4018208" cy="412124"/>
          </a:xfrm>
          <a:prstGeom prst="roundRect">
            <a:avLst/>
          </a:prstGeom>
          <a:noFill/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3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7031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понятия и термины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2333053"/>
            <a:ext cx="10515600" cy="4351338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Дотации </a:t>
            </a:r>
            <a:r>
              <a:rPr lang="ru-RU" sz="2400" dirty="0">
                <a:solidFill>
                  <a:srgbClr val="CC0000"/>
                </a:solidFill>
                <a:latin typeface="Monotype Corsiva" panose="03010101010201010101" pitchFamily="66" charset="0"/>
              </a:rPr>
              <a:t>предоставляются без определения конкретной цели их  использования (Вы даете своему ребенку карманные деньги)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FFC000"/>
                </a:solidFill>
                <a:latin typeface="Monotype Corsiva" panose="03010101010201010101" pitchFamily="66" charset="0"/>
              </a:rPr>
              <a:t>Субвенции предоставляются на финансирование переданных  другим публично-правовым образованиям полномочий (Вы  даете своему ребенку деньги и посылаете его в магазин купить  продукты по списку)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00B050"/>
                </a:solidFill>
                <a:latin typeface="Monotype Corsiva" panose="03010101010201010101" pitchFamily="66" charset="0"/>
              </a:rPr>
              <a:t>Субсидии предоставляются на условиях долевого  софинансирования расходов других бюджетов (Вы добавляете  денег для того, чтобы ваш ребенок купил себе новый телефон (а  остальные он накопил сам</a:t>
            </a:r>
            <a:r>
              <a:rPr lang="ru-RU" sz="2400" dirty="0" smtClean="0">
                <a:solidFill>
                  <a:srgbClr val="00B050"/>
                </a:solidFill>
                <a:latin typeface="Monotype Corsiva" panose="03010101010201010101" pitchFamily="66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2A3890"/>
                </a:solidFill>
                <a:latin typeface="Monotype Corsiva" panose="03010101010201010101" pitchFamily="66" charset="0"/>
              </a:rPr>
              <a:t>Межбюджетные трансферты - денежные средства,  перечисляемые из одного бюджета бюджетной системы  Российской Федерации </a:t>
            </a:r>
            <a:r>
              <a:rPr lang="ru-RU" sz="24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другому</a:t>
            </a:r>
            <a:endParaRPr lang="ru-RU" sz="2400" dirty="0">
              <a:solidFill>
                <a:srgbClr val="2A389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14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620" y="435668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направления бюджетной политики на 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</a:t>
            </a:r>
            <a:r>
              <a:rPr lang="en-US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4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 </a:t>
            </a:r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 и плановый период  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</a:t>
            </a:r>
            <a:r>
              <a:rPr lang="en-US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5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-202</a:t>
            </a:r>
            <a:r>
              <a:rPr lang="en-US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6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 </a:t>
            </a:r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429" y="2364259"/>
            <a:ext cx="10895526" cy="4371392"/>
          </a:xfrm>
          <a:prstGeom prst="round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txBody>
          <a:bodyPr>
            <a:noAutofit/>
          </a:bodyPr>
          <a:lstStyle/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Сдерживание роста расходов посредством минимизации принятия новых расходных обязательств.</a:t>
            </a:r>
            <a:endParaRPr lang="ru-RU" sz="1600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Проведение комплексной инвентаризации публичных нормативных и других расходных обязательств бюджета района и оптимизация.</a:t>
            </a:r>
            <a:endParaRPr lang="ru-RU" sz="1600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Обеспечение обязательств по повышению уровня оплаты труда работников, занятых в бюджетной сфере.</a:t>
            </a:r>
            <a:endParaRPr lang="ru-RU" sz="1600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Реализация мер по повышению эффективности и результативности бюджетных расходов, в том числе путем выполнения мероприятий, направленных на оптимизацию расходов, соблюдение условий использования целевых средств, полученных из других бюджетов бюджетной системы Российской Федерации.</a:t>
            </a:r>
            <a:endParaRPr lang="ru-RU" sz="1600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Обеспечение соблюдения принципов законности, целесообразности и эффективности бюджетных расходов через механизм муниципального финансового контроля в соответствии с федеральными государственными стандартами осуществления финансового контроля.</a:t>
            </a:r>
            <a:endParaRPr lang="ru-RU" sz="1600" dirty="0">
              <a:solidFill>
                <a:srgbClr val="CC0000"/>
              </a:solidFill>
              <a:latin typeface="Monotype Corsiva" panose="03010101010201010101" pitchFamily="66" charset="0"/>
            </a:endParaRP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ru-RU" sz="1600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Продолжение работы по соблюдению нормативов на содержание органов местного самоуправления, недопущению роста просроченной кредиторской задолженности по принятым обязательствам и проведению взвешенной долговой политики.</a:t>
            </a:r>
            <a:endParaRPr lang="ru-RU" sz="1600" dirty="0">
              <a:solidFill>
                <a:srgbClr val="CC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115" y="654607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Основные параметры районного бюджета на 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2024год </a:t>
            </a:r>
            <a:b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</a:b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и  </a:t>
            </a:r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плановый период 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2025-2026 </a:t>
            </a:r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годов, тыс</a:t>
            </a:r>
            <a:r>
              <a:rPr lang="ru-RU" sz="3200" b="1" dirty="0" smtClean="0">
                <a:solidFill>
                  <a:srgbClr val="CC000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3200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.</a:t>
            </a: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743075"/>
              </p:ext>
            </p:extLst>
          </p:nvPr>
        </p:nvGraphicFramePr>
        <p:xfrm>
          <a:off x="2537273" y="2940942"/>
          <a:ext cx="6175284" cy="2236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49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8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10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03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9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4г.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5г.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6г.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2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Доходы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868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331,6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738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568,7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734 438,9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2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Расходы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866</a:t>
                      </a:r>
                      <a:r>
                        <a:rPr lang="ru-RU" sz="20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311,6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2A3890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Roboto"/>
                        </a:rPr>
                        <a:t>736 548,7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A3890"/>
                        </a:solidFill>
                        <a:effectLst/>
                        <a:uLnTx/>
                        <a:uFillTx/>
                        <a:latin typeface="Monotype Corsiva" panose="03010101010201010101" pitchFamily="66" charset="0"/>
                        <a:ea typeface="+mn-ea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srgbClr val="2A3890"/>
                          </a:solidFill>
                          <a:effectLst/>
                          <a:uLnTx/>
                          <a:uFillTx/>
                          <a:latin typeface="Monotype Corsiva" panose="03010101010201010101" pitchFamily="66" charset="0"/>
                          <a:ea typeface="+mn-ea"/>
                          <a:cs typeface="Roboto"/>
                        </a:rPr>
                        <a:t>733 438,9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A3890"/>
                        </a:solidFill>
                        <a:effectLst/>
                        <a:uLnTx/>
                        <a:uFillTx/>
                        <a:latin typeface="Monotype Corsiva" panose="03010101010201010101" pitchFamily="66" charset="0"/>
                        <a:ea typeface="+mn-ea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2000" b="0" spc="-35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Профицит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 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020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 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020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ru-RU" sz="20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 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</a:t>
                      </a:r>
                      <a:r>
                        <a:rPr lang="ru-RU"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</a:t>
                      </a:r>
                      <a:r>
                        <a:rPr sz="20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</a:t>
                      </a:r>
                      <a:endParaRPr sz="20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105" marB="0" anchor="ctr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4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348507" y="3116688"/>
            <a:ext cx="5460642" cy="3515932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8507" y="1764406"/>
            <a:ext cx="5460642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Доходная часть районного бюджета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028" y="1596981"/>
            <a:ext cx="10515600" cy="503563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Структура доходов бюджета муниципального района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“Дульдургинский  район” на 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2024 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год</a:t>
            </a:r>
          </a:p>
          <a:p>
            <a:pPr marL="0" indent="0" algn="ctr">
              <a:lnSpc>
                <a:spcPct val="100000"/>
              </a:lnSpc>
              <a:buNone/>
            </a:pPr>
            <a:endParaRPr lang="ru-RU" sz="2000" dirty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Доходы бюджета 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2024 </a:t>
            </a:r>
            <a:endParaRPr lang="ru-RU" sz="2000" dirty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(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868 331,6 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.)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=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Налоговые и неналоговые доходы 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(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194 623 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.)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+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Безвозмездные поступления 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(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673 708,6 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938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82255" y="1764406"/>
            <a:ext cx="4227490" cy="927279"/>
          </a:xfrm>
          <a:prstGeom prst="roundRect">
            <a:avLst/>
          </a:prstGeom>
          <a:solidFill>
            <a:schemeClr val="bg1"/>
          </a:solidFill>
          <a:ln>
            <a:solidFill>
              <a:srgbClr val="2A3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38842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CC0000"/>
                </a:solidFill>
                <a:latin typeface="Monotype Corsiva" panose="03010101010201010101" pitchFamily="66" charset="0"/>
              </a:rPr>
              <a:t>Доходная часть районного бюджета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2255" y="1828800"/>
            <a:ext cx="4227490" cy="798489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Безвозмездные поступления из краевого  </a:t>
            </a:r>
            <a:endParaRPr lang="ru-RU" sz="2000" dirty="0" smtClean="0">
              <a:solidFill>
                <a:srgbClr val="2A3890"/>
              </a:solidFill>
              <a:latin typeface="Monotype Corsiva" panose="03010101010201010101" pitchFamily="66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бюджета</a:t>
            </a:r>
            <a:r>
              <a:rPr lang="ru-RU" sz="2000" dirty="0">
                <a:solidFill>
                  <a:srgbClr val="2A3890"/>
                </a:solidFill>
                <a:latin typeface="Monotype Corsiva" panose="03010101010201010101" pitchFamily="66" charset="0"/>
              </a:rPr>
              <a:t>, тыс</a:t>
            </a:r>
            <a:r>
              <a:rPr lang="ru-RU" sz="2000" dirty="0" smtClean="0">
                <a:solidFill>
                  <a:srgbClr val="2A3890"/>
                </a:solidFill>
                <a:latin typeface="Monotype Corsiva" panose="03010101010201010101" pitchFamily="66" charset="0"/>
              </a:rPr>
              <a:t>. руб.</a:t>
            </a: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08886"/>
              </p:ext>
            </p:extLst>
          </p:nvPr>
        </p:nvGraphicFramePr>
        <p:xfrm>
          <a:off x="2386952" y="2979578"/>
          <a:ext cx="7418096" cy="33545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2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44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56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57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90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en-US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г.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en-US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г.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202</a:t>
                      </a:r>
                      <a:r>
                        <a:rPr lang="en-US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</a:t>
                      </a: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г.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1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Дотация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en-US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50</a:t>
                      </a:r>
                      <a:r>
                        <a:rPr lang="ru-RU" sz="24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283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18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9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100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94</a:t>
                      </a:r>
                      <a:r>
                        <a:rPr lang="ru-RU" sz="2400" b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410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427355" marR="335915" indent="-8445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Субвенц</a:t>
                      </a:r>
                      <a:r>
                        <a:rPr lang="ru-RU" sz="2400" b="0" spc="-5" dirty="0" err="1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ии</a:t>
                      </a:r>
                      <a:endParaRPr lang="ru-RU" sz="2400" b="0" spc="-5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400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608,6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357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814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348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041,9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360363" marR="335915" indent="-17463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Субсидии</a:t>
                      </a:r>
                      <a:endParaRPr lang="ru-RU" sz="2400" b="0" dirty="0" smtClean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2 896,4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marL="360363" marR="335915" indent="-17463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Иные МБТ</a:t>
                      </a: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19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920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,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425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,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2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</a:t>
                      </a:r>
                      <a:r>
                        <a:rPr lang="ru-RU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346,9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2423594"/>
                  </a:ext>
                </a:extLst>
              </a:tr>
              <a:tr h="5590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400" b="0" dirty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Всего</a:t>
                      </a:r>
                    </a:p>
                  </a:txBody>
                  <a:tcPr marL="0" marR="0" marT="78740" marB="0">
                    <a:lnL w="28575">
                      <a:solidFill>
                        <a:srgbClr val="1155CC"/>
                      </a:solidFill>
                      <a:prstDash val="soli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</a:t>
                      </a:r>
                      <a:r>
                        <a:rPr lang="en-US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73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708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,</a:t>
                      </a:r>
                      <a:r>
                        <a:rPr lang="en-US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2400" b="0" spc="-1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571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33</a:t>
                      </a:r>
                      <a:r>
                        <a:rPr lang="en-US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9</a:t>
                      </a:r>
                      <a:r>
                        <a:rPr lang="ru-RU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,</a:t>
                      </a:r>
                      <a:r>
                        <a:rPr lang="en-US" sz="2400" b="0" spc="-10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5</a:t>
                      </a:r>
                      <a:r>
                        <a:rPr lang="en-US" sz="2400" b="0" spc="-5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65</a:t>
                      </a:r>
                      <a:r>
                        <a:rPr lang="ru-RU" sz="24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 </a:t>
                      </a:r>
                      <a:r>
                        <a:rPr lang="en-US" sz="2400" b="0" spc="-5" baseline="0" dirty="0" smtClean="0">
                          <a:solidFill>
                            <a:srgbClr val="2A3890"/>
                          </a:solidFill>
                          <a:latin typeface="Monotype Corsiva" panose="03010101010201010101" pitchFamily="66" charset="0"/>
                          <a:cs typeface="Roboto"/>
                        </a:rPr>
                        <a:t>798,8</a:t>
                      </a:r>
                      <a:endParaRPr sz="2400" b="0" dirty="0">
                        <a:solidFill>
                          <a:srgbClr val="2A3890"/>
                        </a:solidFill>
                        <a:latin typeface="Monotype Corsiva" panose="03010101010201010101" pitchFamily="66" charset="0"/>
                        <a:cs typeface="Roboto"/>
                      </a:endParaRPr>
                    </a:p>
                  </a:txBody>
                  <a:tcPr marL="0" marR="0" marT="78740" marB="0">
                    <a:lnL w="28575" cap="flat" cmpd="sng" algn="ctr">
                      <a:solidFill>
                        <a:srgbClr val="1155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1155CC"/>
                      </a:solidFill>
                      <a:prstDash val="solid"/>
                    </a:lnR>
                    <a:lnT w="28575">
                      <a:solidFill>
                        <a:srgbClr val="1155CC"/>
                      </a:solidFill>
                      <a:prstDash val="solid"/>
                    </a:lnT>
                    <a:lnB w="28575">
                      <a:solidFill>
                        <a:srgbClr val="1155CC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20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62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959</Words>
  <Application>Microsoft Office PowerPoint</Application>
  <PresentationFormat>Широкоэкранный</PresentationFormat>
  <Paragraphs>184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Monotype Corsiva</vt:lpstr>
      <vt:lpstr>Roboto</vt:lpstr>
      <vt:lpstr>Times New Roman</vt:lpstr>
      <vt:lpstr>Тема Office</vt:lpstr>
      <vt:lpstr>Бюджет муниципального района  “Дульдургинский район” на 2024 год и плановый период  2025-2026 гг.</vt:lpstr>
      <vt:lpstr>Оглавление</vt:lpstr>
      <vt:lpstr>Что такое “Бюджет для граждан»</vt:lpstr>
      <vt:lpstr>Основные понятия и термины</vt:lpstr>
      <vt:lpstr>Основные понятия и термины</vt:lpstr>
      <vt:lpstr>Основные направления бюджетной политики на 2024 год и плановый период  2025-2026 годов</vt:lpstr>
      <vt:lpstr>Основные параметры районного бюджета на 2024год  и  плановый период 2025-2026 годов, тыс. руб.</vt:lpstr>
      <vt:lpstr>Доходная часть районного бюджета </vt:lpstr>
      <vt:lpstr>Доходная часть районного бюджета </vt:lpstr>
      <vt:lpstr>Расходная часть районного бюджета</vt:lpstr>
      <vt:lpstr>Расходная часть районного бюджета</vt:lpstr>
      <vt:lpstr>Расходная часть районного бюджета</vt:lpstr>
      <vt:lpstr>Расходная часть районного бюджета</vt:lpstr>
      <vt:lpstr>Финансовая помощь бюджетам сельских поселений в 2024 году</vt:lpstr>
      <vt:lpstr>Муниципальный долг</vt:lpstr>
      <vt:lpstr>Контактная информация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муниципального района  “Дульдургинский район” на 2023 год и плановый период  2024-2025 гг.</dc:title>
  <dc:creator>admin</dc:creator>
  <cp:lastModifiedBy>admin</cp:lastModifiedBy>
  <cp:revision>27</cp:revision>
  <dcterms:created xsi:type="dcterms:W3CDTF">2023-03-01T05:51:54Z</dcterms:created>
  <dcterms:modified xsi:type="dcterms:W3CDTF">2024-09-02T01:07:11Z</dcterms:modified>
</cp:coreProperties>
</file>