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58" r:id="rId4"/>
    <p:sldId id="309" r:id="rId5"/>
    <p:sldId id="393" r:id="rId6"/>
    <p:sldId id="259" r:id="rId7"/>
    <p:sldId id="392" r:id="rId8"/>
    <p:sldId id="406" r:id="rId9"/>
    <p:sldId id="407" r:id="rId10"/>
    <p:sldId id="408" r:id="rId11"/>
    <p:sldId id="307" r:id="rId12"/>
    <p:sldId id="291" r:id="rId13"/>
    <p:sldId id="290" r:id="rId14"/>
    <p:sldId id="301" r:id="rId15"/>
    <p:sldId id="385" r:id="rId16"/>
    <p:sldId id="410" r:id="rId17"/>
    <p:sldId id="387" r:id="rId18"/>
    <p:sldId id="388" r:id="rId19"/>
    <p:sldId id="382" r:id="rId20"/>
    <p:sldId id="383" r:id="rId21"/>
    <p:sldId id="384" r:id="rId22"/>
    <p:sldId id="394" r:id="rId23"/>
    <p:sldId id="409" r:id="rId24"/>
    <p:sldId id="351" r:id="rId25"/>
    <p:sldId id="353" r:id="rId26"/>
    <p:sldId id="397" r:id="rId27"/>
    <p:sldId id="398" r:id="rId28"/>
    <p:sldId id="399" r:id="rId29"/>
    <p:sldId id="300" r:id="rId30"/>
    <p:sldId id="422" r:id="rId31"/>
    <p:sldId id="391" r:id="rId32"/>
    <p:sldId id="400" r:id="rId33"/>
    <p:sldId id="294" r:id="rId34"/>
    <p:sldId id="401" r:id="rId35"/>
    <p:sldId id="402" r:id="rId36"/>
    <p:sldId id="328" r:id="rId37"/>
    <p:sldId id="282" r:id="rId38"/>
    <p:sldId id="283" r:id="rId39"/>
    <p:sldId id="318" r:id="rId40"/>
    <p:sldId id="403" r:id="rId41"/>
    <p:sldId id="356" r:id="rId42"/>
    <p:sldId id="357" r:id="rId43"/>
    <p:sldId id="358" r:id="rId44"/>
    <p:sldId id="413" r:id="rId45"/>
    <p:sldId id="265" r:id="rId46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800080"/>
    <a:srgbClr val="06C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9716" autoAdjust="0"/>
  </p:normalViewPr>
  <p:slideViewPr>
    <p:cSldViewPr>
      <p:cViewPr>
        <p:scale>
          <a:sx n="101" d="100"/>
          <a:sy n="101" d="100"/>
        </p:scale>
        <p:origin x="-61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&#1040;&#1076;&#1084;&#1080;&#1085;&#1080;&#1089;&#1090;&#1088;&#1072;&#1090;&#1086;&#1088;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77;%20&#1087;&#1088;&#1086;&#1077;&#1082;&#1090;&#1099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%20&#1080;%20&#1088;&#1072;&#1089;&#1087;&#1088;&#1077;&#1076;&#1077;&#1083;&#1077;&#1085;&#1080;&#1077;%20&#1090;&#1088;&#1091;&#1076;&#1086;&#1074;&#1099;&#1093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67.jpeg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i="1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</a:rPr>
              <a:t>Распределение</a:t>
            </a:r>
            <a:r>
              <a:rPr lang="ru-RU" i="1" baseline="0" dirty="0" smtClean="0">
                <a:solidFill>
                  <a:schemeClr val="accent3">
                    <a:lumMod val="75000"/>
                  </a:schemeClr>
                </a:solidFill>
              </a:rPr>
              <a:t> по уровню образования</a:t>
            </a:r>
            <a:endParaRPr lang="ru-RU" i="1" dirty="0">
              <a:solidFill>
                <a:schemeClr val="accent3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профессиональное послевузовское</c:v>
                </c:pt>
                <c:pt idx="1">
                  <c:v>профессиональное высшее</c:v>
                </c:pt>
                <c:pt idx="2">
                  <c:v>профессиональное неполное высшее</c:v>
                </c:pt>
                <c:pt idx="3">
                  <c:v>профессиональное среднее</c:v>
                </c:pt>
                <c:pt idx="4">
                  <c:v>профессиональное начальное</c:v>
                </c:pt>
                <c:pt idx="5">
                  <c:v>общее среднее</c:v>
                </c:pt>
                <c:pt idx="6">
                  <c:v>общее основное</c:v>
                </c:pt>
                <c:pt idx="7">
                  <c:v>общее начальное</c:v>
                </c:pt>
                <c:pt idx="8">
                  <c:v>не имеют начального общего образования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42</c:v>
                </c:pt>
                <c:pt idx="1">
                  <c:v>1815</c:v>
                </c:pt>
                <c:pt idx="2">
                  <c:v>377</c:v>
                </c:pt>
                <c:pt idx="3">
                  <c:v>2369</c:v>
                </c:pt>
                <c:pt idx="4">
                  <c:v>172</c:v>
                </c:pt>
                <c:pt idx="5">
                  <c:v>3743</c:v>
                </c:pt>
                <c:pt idx="6">
                  <c:v>2059</c:v>
                </c:pt>
                <c:pt idx="7">
                  <c:v>1857</c:v>
                </c:pt>
                <c:pt idx="8">
                  <c:v>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6165676654972105"/>
          <c:y val="0.11220913467258908"/>
          <c:w val="0.32056571696934405"/>
          <c:h val="0.8631370410861491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solidFill>
      <a:schemeClr val="tx1">
        <a:lumMod val="65000"/>
      </a:scheme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r>
              <a:rPr lang="ru-RU" baseline="0" dirty="0">
                <a:solidFill>
                  <a:schemeClr val="bg1"/>
                </a:solidFill>
              </a:rPr>
              <a:t>Распределение трудовых ресурсов</a:t>
            </a:r>
          </a:p>
        </c:rich>
      </c:tx>
      <c:layout>
        <c:manualLayout>
          <c:xMode val="edge"/>
          <c:yMode val="edge"/>
          <c:x val="0.11516842257372667"/>
          <c:y val="1.3586139655673733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3"/>
              <c:layout>
                <c:manualLayout>
                  <c:x val="-6.7961797526805923E-2"/>
                  <c:y val="2.6986507007657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16%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154328584943714E-2"/>
                  <c:y val="9.487646542031064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0065319699560824E-2"/>
                  <c:y val="-1.02272557122098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14%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37%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Лист3!$A$1:$A$14</c:f>
              <c:strCache>
                <c:ptCount val="14"/>
                <c:pt idx="0">
                  <c:v>Сельское хозяйство, охота и лесное хозяйство</c:v>
                </c:pt>
                <c:pt idx="1">
                  <c:v>Добыча полезных ископаемых</c:v>
                </c:pt>
                <c:pt idx="2">
                  <c:v>Обрабатывающее производства</c:v>
                </c:pt>
                <c:pt idx="3">
                  <c:v>Производство и распределение электроэнергии, газа и воды</c:v>
                </c:pt>
                <c:pt idx="4">
                  <c:v>Строительство</c:v>
                </c:pt>
                <c:pt idx="5">
                  <c:v>Оптовая и розничная торговля, ремонт автотранспортных средств, мотоциклов, бытовых изделий и предметов личного пользования</c:v>
                </c:pt>
                <c:pt idx="6">
                  <c:v>Готиницы и рестораны</c:v>
                </c:pt>
                <c:pt idx="7">
                  <c:v>Транспорт и связь</c:v>
                </c:pt>
                <c:pt idx="8">
                  <c:v>Финансовая деятельность</c:v>
                </c:pt>
                <c:pt idx="9">
                  <c:v>Операции с недвижимым имуществом, аренда и предоставление услуг</c:v>
                </c:pt>
                <c:pt idx="10">
                  <c:v>Государственное управление и обеспечение военной безопасности</c:v>
                </c:pt>
                <c:pt idx="11">
                  <c:v>Образование</c:v>
                </c:pt>
                <c:pt idx="12">
                  <c:v>Здравоохранение </c:v>
                </c:pt>
                <c:pt idx="13">
                  <c:v>Предоставление прочих коммунальных, социальных и персональных услуг</c:v>
                </c:pt>
              </c:strCache>
            </c:strRef>
          </c:cat>
          <c:val>
            <c:numRef>
              <c:f>Лист3!$B$1:$B$14</c:f>
              <c:numCache>
                <c:formatCode>General</c:formatCode>
                <c:ptCount val="14"/>
                <c:pt idx="0">
                  <c:v>205</c:v>
                </c:pt>
                <c:pt idx="1">
                  <c:v>13</c:v>
                </c:pt>
                <c:pt idx="2" formatCode="0">
                  <c:v>98</c:v>
                </c:pt>
                <c:pt idx="3" formatCode="0">
                  <c:v>215</c:v>
                </c:pt>
                <c:pt idx="4" formatCode="0">
                  <c:v>60</c:v>
                </c:pt>
                <c:pt idx="5" formatCode="0">
                  <c:v>227</c:v>
                </c:pt>
                <c:pt idx="6" formatCode="0">
                  <c:v>25</c:v>
                </c:pt>
                <c:pt idx="7" formatCode="0">
                  <c:v>101</c:v>
                </c:pt>
                <c:pt idx="8" formatCode="0">
                  <c:v>64</c:v>
                </c:pt>
                <c:pt idx="9" formatCode="0">
                  <c:v>40</c:v>
                </c:pt>
                <c:pt idx="10" formatCode="0">
                  <c:v>478</c:v>
                </c:pt>
                <c:pt idx="11" formatCode="0">
                  <c:v>807</c:v>
                </c:pt>
                <c:pt idx="12" formatCode="0">
                  <c:v>538</c:v>
                </c:pt>
                <c:pt idx="13" formatCode="0">
                  <c:v>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8.9142230952365203E-2"/>
          <c:w val="0.96960906668983837"/>
          <c:h val="0.62713564759503393"/>
        </c:manualLayout>
      </c:layout>
      <c:overlay val="0"/>
      <c:spPr>
        <a:ln w="0"/>
      </c:spPr>
      <c:txPr>
        <a:bodyPr/>
        <a:lstStyle/>
        <a:p>
          <a:pPr>
            <a:defRPr sz="1000" kern="1000" cap="none" normalizeH="0"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8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711312917231248E-3"/>
          <c:y val="0.19203172975782287"/>
          <c:w val="0.81257106064467688"/>
          <c:h val="0.80796827024217732"/>
        </c:manualLayout>
      </c:layout>
      <c:pie3DChart>
        <c:varyColors val="1"/>
        <c:ser>
          <c:idx val="0"/>
          <c:order val="0"/>
          <c:explosion val="40"/>
          <c:dPt>
            <c:idx val="0"/>
            <c:bubble3D val="0"/>
            <c:spPr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</c:spPr>
          </c:dPt>
          <c:dPt>
            <c:idx val="2"/>
            <c:bubble3D val="0"/>
            <c:explosion val="20"/>
          </c:dPt>
          <c:dPt>
            <c:idx val="3"/>
            <c:bubble3D val="0"/>
            <c:explosion val="7"/>
          </c:dPt>
          <c:dPt>
            <c:idx val="4"/>
            <c:bubble3D val="0"/>
            <c:explosion val="9"/>
          </c:dPt>
          <c:dLbls>
            <c:dLbl>
              <c:idx val="0"/>
              <c:layout>
                <c:manualLayout>
                  <c:x val="-3.1339566370217359E-3"/>
                  <c:y val="-8.824728031914236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Налоговые доходы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177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 183,3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13,1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4562189521880489E-2"/>
                  <c:y val="-4.0936673519452405E-2"/>
                </c:manualLayout>
              </c:layout>
              <c:tx>
                <c:rich>
                  <a:bodyPr/>
                  <a:lstStyle/>
                  <a:p>
                    <a:pPr>
                      <a:defRPr sz="11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>
                        <a:solidFill>
                          <a:schemeClr val="bg1"/>
                        </a:solidFill>
                      </a:rPr>
                      <a:t>Неналоговые доходы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5747,7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0,4%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%" sourceLinked="0"/>
              <c:spPr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bg1"/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703318175517671"/>
                  <c:y val="-6.256441116004835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Дотации 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386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 717,7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28,6%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007556551172159"/>
                  <c:y val="-5.705542774331679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Субсидии 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195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 324,6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14,4%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9876144102089466"/>
                  <c:y val="8.560985949719829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Субвенции 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395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 764,9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29,3%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4724588302101111E-3"/>
                  <c:y val="0.18595646027305898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Иные межбюджетные трансферты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192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 379,0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14,2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c:spPr>
            <c:txPr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Лист2!$A$34:$A$39</c:f>
              <c:strCache>
                <c:ptCount val="6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 </c:v>
                </c:pt>
                <c:pt idx="3">
                  <c:v>Субсидии </c:v>
                </c:pt>
                <c:pt idx="4">
                  <c:v>Субвенции </c:v>
                </c:pt>
                <c:pt idx="5">
                  <c:v>Иные межбюджетные трансферты</c:v>
                </c:pt>
              </c:strCache>
            </c:strRef>
          </c:cat>
          <c:val>
            <c:numRef>
              <c:f>Лист2!$B$34:$B$39</c:f>
              <c:numCache>
                <c:formatCode>#,##0.0</c:formatCode>
                <c:ptCount val="6"/>
                <c:pt idx="0">
                  <c:v>177183.3</c:v>
                </c:pt>
                <c:pt idx="1">
                  <c:v>5747.7</c:v>
                </c:pt>
                <c:pt idx="2">
                  <c:v>386717.7</c:v>
                </c:pt>
                <c:pt idx="3">
                  <c:v>195324.6</c:v>
                </c:pt>
                <c:pt idx="4">
                  <c:v>395764.9</c:v>
                </c:pt>
                <c:pt idx="5">
                  <c:v>192379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Доходы от уплаты акцизов на нефтепродукты </c:v>
                </c:pt>
                <c:pt idx="2">
                  <c:v>ЕНВД</c:v>
                </c:pt>
                <c:pt idx="3">
                  <c:v>Единый сельскохозяйственный налог </c:v>
                </c:pt>
                <c:pt idx="4">
                  <c:v>Патент</c:v>
                </c:pt>
                <c:pt idx="5">
                  <c:v>Налог на добычу полезных ископаемых</c:v>
                </c:pt>
                <c:pt idx="6">
                  <c:v>Доходы от сдачи в аренду земельных участков </c:v>
                </c:pt>
                <c:pt idx="7">
                  <c:v>Прочие доходы </c:v>
                </c:pt>
                <c:pt idx="8">
                  <c:v>Доходы от продажи земельных участков </c:v>
                </c:pt>
                <c:pt idx="9">
                  <c:v>Штрафы, санкции возмещение ущерба</c:v>
                </c:pt>
                <c:pt idx="10">
                  <c:v>Прочие неналоговые доходы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149497.29999999999</c:v>
                </c:pt>
                <c:pt idx="1">
                  <c:v>23287.7</c:v>
                </c:pt>
                <c:pt idx="2">
                  <c:v>-192.2</c:v>
                </c:pt>
                <c:pt idx="3">
                  <c:v>190.9</c:v>
                </c:pt>
                <c:pt idx="4">
                  <c:v>795.8</c:v>
                </c:pt>
                <c:pt idx="5">
                  <c:v>-7.0000000000000007E-2</c:v>
                </c:pt>
                <c:pt idx="6">
                  <c:v>595.4</c:v>
                </c:pt>
                <c:pt idx="7">
                  <c:v>351.5</c:v>
                </c:pt>
                <c:pt idx="8">
                  <c:v>212.8</c:v>
                </c:pt>
                <c:pt idx="9" formatCode="#,##0.00">
                  <c:v>1399.1</c:v>
                </c:pt>
                <c:pt idx="10">
                  <c:v>2001.6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131728642284226"/>
          <c:y val="0.20056188145987233"/>
          <c:w val="0.26590923595448795"/>
          <c:h val="0.692693580514123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Обрабатывающее производство</c:v>
                </c:pt>
                <c:pt idx="1">
                  <c:v>Производство и распределение электроэнергии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090941055630551"/>
          <c:y val="0.18867650057246821"/>
          <c:w val="0.30866049098031095"/>
          <c:h val="0.721444031430856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4.0740649606299216E-3"/>
                  <c:y val="-5.501574803149606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оптовая и розничная торговля</c:v>
                </c:pt>
                <c:pt idx="1">
                  <c:v>сельское хозяйство</c:v>
                </c:pt>
                <c:pt idx="2">
                  <c:v>строительство</c:v>
                </c:pt>
                <c:pt idx="3">
                  <c:v>транспорт и связь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</c:v>
                </c:pt>
                <c:pt idx="1">
                  <c:v>23</c:v>
                </c:pt>
                <c:pt idx="2">
                  <c:v>8</c:v>
                </c:pt>
                <c:pt idx="3">
                  <c:v>8</c:v>
                </c:pt>
                <c:pt idx="4">
                  <c:v>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4FD9E8-D98C-4738-8D31-7B57C5DE1247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8E4C06D-1235-4890-9C6A-B999F3529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97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E9E17D-0AD9-4AC1-898F-5C08EFC4DD16}" type="datetimeFigureOut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ADFB32-320C-4A73-90BE-D03C9FFFDA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604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A9CC15-D15B-4D50-B2B3-0D418A3D8D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7935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3538-2FDD-4801-84DB-D7834422D379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A20C-D156-4B0A-9777-0CCA90FFC1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74942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2BD6-CA3E-4F4F-9725-C82C59E19DB1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5E263-7C46-41A9-A8E2-B646B1933C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5817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0164-BE7F-4508-B74B-82455D8A1D94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C6B4-1205-46DA-AA53-417389945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321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77E70-9E81-4121-A4D2-C5F27C1F72FE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2A5A-FBB9-4208-B45A-EC531E698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149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B030-CEF0-49C6-9F94-A2FAC9982F27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7AEF4-B318-4C91-9B28-9270B965DE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747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A333-6DD2-4455-9A16-8F5592B0BB11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6D0D-D867-4724-86EC-6CFB992B0B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6377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F6342-8FB5-491F-BCE9-11E44FB1F8D6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7371-8521-4253-BA39-F50A170E01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8944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BE7B-7FC6-4FF0-A075-4C33C77F552D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0F311-33C0-4475-B275-93C171B9EE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43873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226-18C4-4357-958B-31293792217C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BD2E-89B8-48A1-A873-CD8093CF09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199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FD97-6C15-4323-9633-57C7D5DF1D70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93627-CC48-44E0-9C97-1E3B2C4155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8535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FD2E-7F52-4BA5-B3D6-56D2EE664C13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AD9DB-4845-46F0-B1DF-F46EC62D25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5775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ACD278-0904-4B9B-BA9C-C7306F5D25E3}" type="datetime1">
              <a:rPr lang="ru-RU"/>
              <a:pPr>
                <a:defRPr/>
              </a:pPr>
              <a:t>31.03.2025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BB9F70-5B32-4BAE-9348-914E135B3B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95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5" Type="http://schemas.openxmlformats.org/officeDocument/2006/relationships/oleObject" Target="../embeddings/_____Microsoft_Excel_97-20032.xls"/><Relationship Id="rId4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178592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Инвестиционный паспорт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500" y="6357938"/>
            <a:ext cx="3857625" cy="500062"/>
          </a:xfrm>
        </p:spPr>
        <p:txBody>
          <a:bodyPr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500" b="1" i="1" dirty="0" smtClean="0">
                <a:solidFill>
                  <a:srgbClr val="800080"/>
                </a:solidFill>
              </a:rPr>
              <a:t>с. Дульдурга. 2023 г.</a:t>
            </a:r>
            <a:endParaRPr lang="ru-RU" sz="5500" b="1" i="1" dirty="0">
              <a:solidFill>
                <a:srgbClr val="80008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7375"/>
            <a:ext cx="664368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24FAF-6AA1-4864-8112-240F4124CBD6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7982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Серебро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Ртуть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Ново-Зуткулейское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Руда-1691,8 тыс.т.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Сурьма-380,6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тыс.т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., золото-846 кг., серебро-16,9 т., ртуть-846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Оруденение локализуется в толще тулутайской свиты. По геофизическим данным рудопроявление расположено в зоне экзоконтакта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не вскрытого эрозией массива шахтаминского комплекса породы.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Изучено слабо, не разведано и требует постановки геологоразведочных работ.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Уголь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Урейское месторождение каменного угля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В+С1-2,3 млн.т., С2-3 млн.т.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До 245 м. глубины, эксплуатируется. Добыча производится в небольших объемах для местных нужд.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9448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Розовый кварц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Горный хрусталь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Талачинское пегматитовое поле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 Р1-160650 кг.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Р1-200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2323" name="Picture 2" descr="http://im7-tub-ru.yandex.net/i?id=386848313-15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000625"/>
            <a:ext cx="14192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4" descr="http://im8-tub-ru.yandex.net/i?id=130460963-4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6" descr="http://im0-tub-ru.yandex.net/i?id=211399767-51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00625"/>
            <a:ext cx="17859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8" descr="http://im8-tub-ru.yandex.net/i?id=288418346-12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Земельные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0EE39-99E9-4FBA-A73E-EACECEBBFDD2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631937"/>
              </p:ext>
            </p:extLst>
          </p:nvPr>
        </p:nvGraphicFramePr>
        <p:xfrm>
          <a:off x="285750" y="928688"/>
          <a:ext cx="8572500" cy="5584824"/>
        </p:xfrm>
        <a:graphic>
          <a:graphicData uri="http://schemas.openxmlformats.org/drawingml/2006/table">
            <a:tbl>
              <a:tblPr/>
              <a:tblGrid>
                <a:gridCol w="3395484"/>
                <a:gridCol w="1345375"/>
                <a:gridCol w="677668"/>
                <a:gridCol w="1271341"/>
                <a:gridCol w="739632"/>
                <a:gridCol w="1143000"/>
              </a:tblGrid>
              <a:tr h="74139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земель, относящихся к различным категориям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официальным данным и в соответствии со сложившимся фактическим использованием территории)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земли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Официально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2281,17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31,75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2603,44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36,23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3666,83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3150,50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43,84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69,30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транспорта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19,65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связи, радиовещания, телевидения, информатики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обороны и безопасности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особо охраняемых территорий и объектов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1126,63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15,68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1439,09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Водные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5" y="642938"/>
            <a:ext cx="8858250" cy="4286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Река Онон - главная водная артерия. Протяженность ее в пределах района 56 км.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ru-RU" sz="1400" b="1" i="1" dirty="0" smtClean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313" y="1071563"/>
          <a:ext cx="8358187" cy="2925763"/>
        </p:xfrm>
        <a:graphic>
          <a:graphicData uri="http://schemas.openxmlformats.org/drawingml/2006/table">
            <a:tbl>
              <a:tblPr/>
              <a:tblGrid>
                <a:gridCol w="1671637"/>
                <a:gridCol w="2026676"/>
                <a:gridCol w="1405365"/>
                <a:gridCol w="1405369"/>
                <a:gridCol w="1849140"/>
              </a:tblGrid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Куда впадает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от устья,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длина/ длина в районе,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водосбора, общая/в пределах района км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ОЛЕНГУЙ (АЛЕНГУЙ)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214/70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4070/1500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ХОХУР-АЛЕНГУЙСКИЙ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101/10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2050/380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ГУТОЙ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ОЗ.БАЛЬЗИНСКАЯ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1032/56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96200/5300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ЯКША,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н.св./240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153/128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2960/2900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ЗУТКУЛЕЙ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прот. без назв. (ОНОН),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120E0-8332-4EDE-B92B-67C030E2959D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857750"/>
            <a:ext cx="3929062" cy="1643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18" name="Rectangle 1"/>
          <p:cNvSpPr>
            <a:spLocks noChangeArrowheads="1"/>
          </p:cNvSpPr>
          <p:nvPr/>
        </p:nvSpPr>
        <p:spPr bwMode="auto">
          <a:xfrm>
            <a:off x="142875" y="378618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районе выявлены ряд минеральных источников и пользуются большой популярностью у туристов и местного населения:  Сонгентуй, Урей,  Улентуй, Аршантуй,  Девять желобов,  Угсахай, Краснояровские грязи.</a:t>
            </a:r>
            <a:endParaRPr lang="ru-RU" sz="16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/>
          <a:stretch>
            <a:fillRect/>
          </a:stretch>
        </p:blipFill>
        <p:spPr bwMode="auto">
          <a:xfrm>
            <a:off x="5000625" y="4857750"/>
            <a:ext cx="3571875" cy="1643063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Лесной фонд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547813" y="1571625"/>
            <a:ext cx="4000501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itchFamily="34" charset="0"/>
                <a:cs typeface="+mn-cs"/>
              </a:rPr>
              <a:t> 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2DC43-37A8-4DC5-B0DC-570405B5E014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14313" y="4071938"/>
            <a:ext cx="507206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Хвойные          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1708,3    54,2%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          Лиственница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1364,9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        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Сосна             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334,8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Лиственные    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1103,18     35,0%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           Береза   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970,21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</p:txBody>
      </p:sp>
      <p:pic>
        <p:nvPicPr>
          <p:cNvPr id="1536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286000"/>
            <a:ext cx="5072063" cy="4424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4841875" cy="32146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43500" y="1071563"/>
            <a:ext cx="42148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Лесной фонд района занимает </a:t>
            </a:r>
          </a:p>
          <a:p>
            <a:pPr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3150,50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тыс. га, что составляет </a:t>
            </a:r>
          </a:p>
          <a:p>
            <a:pPr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43,84% 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территории района.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928688"/>
            <a:ext cx="6000750" cy="5643562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09A69-1C38-4D0E-9C9E-2005ED8462CB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786188" y="1173163"/>
            <a:ext cx="4786312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Национальный парк «Алханай»</a:t>
            </a:r>
          </a:p>
          <a:p>
            <a:pPr algn="just">
              <a:defRPr/>
            </a:pPr>
            <a:endParaRPr lang="ru-RU" sz="1400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Национальный парк был создан в 1999 году с целью сохранения памятников природы, истории и культуры, ценных ландшафтов, видов животных и растений, а также организации туризма и отдыха людей без ущерба для природы. Центральную часть парка составляет горный массив, покрытый смешанными и хвойными лесами. Алханайский массив является частью Могойтуйского хребта, обрамляющего западную периферию Агинской степи. Самая высокая вершина национального парка – гора Алханай – достигает высоты 1662 м над уровнем моря. Гора является палеовулканом юрского периода (107–176 млн. лет назад).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 Территория Алханая издавна славится прекрасными пейзажами, целебными водами горных ручьёв, тропами религиозных паломников и путешественников. Алханай – одно из самых посещаемых мест отдыха забайкальцев, принимающее в летнее время года десятки тысяч людей. Работники парка стараются организовать отдых людей и одновременно уберечь природу от пожаров, замусоривания, разрушения почвенного покрова.</a:t>
            </a:r>
          </a:p>
          <a:p>
            <a:pPr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2968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643188"/>
            <a:ext cx="26955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64356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9A1D0-CB75-4E7B-A026-3A74C736B3D6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3929063" y="1027113"/>
            <a:ext cx="4643437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7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Разработан ряд туристических маршрутов, большинство из которых начинается от местности Аршан, где останавливаются многие посетители. Таков однодневный маршрут "Малое гороо" протяжённостью около 10 км, включающий посещение ряда природно-культовых памятников: Димчиг Сумэ, Храм-Ворота, Эхын Умай, Доржи Пагма, Наран Хажад и др. Ещё одна тропа ведёт на вершину Алханая. Многие паломники выбирают четырёхдневный маршрут "Большое гороо" вокруг горы Алханай.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 Национальный парк "Алханай" располагается в 250 км к юго-востоку от Читы. На территории парка находятся кемпинги, деревянные коттеджи, палаточные и юрточный городки. Администрация парка располагается в селе Дульдурга. Создано МБУ «Дульдургинское районное туристское бюро «Алхана-тур» для приема и размещения туристов на источнике «Алханай».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6" name="Рисунок 5" descr="DSCN91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0006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57438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1448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35781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6DDDF-554F-48E0-9CE2-7C4CB9F1F834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4143375" y="1000125"/>
            <a:ext cx="45005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Для размещения предоставлены следующие объекты: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- Коттеджи – двухэтажные дома с размещением в  2-х или 3-х местных комнатах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Кемпинги – одноэтажные бревенчатые 4-х местные домики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Юрты – традиционные бурятские войлочные юрты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Палаточный городок – территория для установки собственных палаток.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Для любителей активного и здорового отдыха предлагаются: волейбол, бильярд, теннис, конференц-зал, банно-прачечные услуги.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5"/>
            <a:ext cx="3143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43188"/>
            <a:ext cx="27146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85813"/>
            <a:ext cx="26574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714375"/>
            <a:ext cx="6000750" cy="6143625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E9C3E-8CB6-4975-AB13-C2CFF2BDCA10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571875" y="642938"/>
            <a:ext cx="51435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Профилакторий «Угсахай»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Профилакторий «Угсахай» сельскохозяйственного производственного кооператива «Племенной завод «Родина» - расположен в долине речки Угсахай на юго-востоке Дульдургинского района в лесостепной зоне. Это идеальное место, для того чтобы отвлечься от повседневных забот, расслабиться, отдохнуть семьей или большой, веселой компанией.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На лоне природы из глубин земли бьёт источник «Угсахай». Данная минеральная вода по своей классификации, по курортологии относится к холодным, гидрокарбонатным водам.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В летнее время предлагаются для проживания – летние домики, с холодильниками, спутниковым ТВ, телевизорами, юрты и кемпинги; в зимнее время – номера различной категории в основном корпусе. Все номера оборудованы всей необходимой мебелью.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Питание 4-х разовое, богатое молочными и мясными блюдами в сочетании с зеленью, овощами, фруктами и мучными изделиями. Артезианская вода для нужд профилактория доставляется из 100 метровой скважины.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Для любителей активного и здорового отдыха предлагаются: летом – волейбол, футбол, пешие прогулки, культурные мероприятия; зимой – пешие и лыжные прогулки по заснеженному лесу, катание на коньках. И независимо от сезона к услугам отдыхающих – бильярд, теннис, библиотека, спортивный зал, массажные кабинеты, кинозал, конференц-зал на 100 мест, русская баня.</a:t>
            </a:r>
          </a:p>
          <a:p>
            <a:pPr algn="just">
              <a:defRPr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+mn-cs"/>
              </a:rPr>
              <a:t>      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85875"/>
            <a:ext cx="29733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Содержимое 4" descr="P228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5" descr="P22800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643438"/>
            <a:ext cx="264318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Юсэн туг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6"/>
          <a:stretch>
            <a:fillRect/>
          </a:stretch>
        </p:blipFill>
        <p:spPr bwMode="auto">
          <a:xfrm>
            <a:off x="1071563" y="5214938"/>
            <a:ext cx="255428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Documents and Settings\All Users\Документы\Фото Юсэн туг\SAM_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2571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:\Documents and Settings\All Users\Документы\Фото Юсэн туг\P613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2527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F9BEA-C1F5-482A-9BEC-A58FE26CCB42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pic>
        <p:nvPicPr>
          <p:cNvPr id="20489" name="Picture 2" descr="C:\Documents and Settings\Admin\Мои документы\Мои рисунки\Фото туризм и предпринимательство\100PHOTO\SAM_16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28813"/>
            <a:ext cx="27860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Вертикальный свиток 10"/>
          <p:cNvSpPr/>
          <p:nvPr/>
        </p:nvSpPr>
        <p:spPr>
          <a:xfrm rot="10800000">
            <a:off x="3286125" y="785813"/>
            <a:ext cx="5572125" cy="6072187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rot="10800000" flipV="1">
            <a:off x="3714750" y="858838"/>
            <a:ext cx="4786313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Туристкая база «Юсэн туг»</a:t>
            </a: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Туристская база «Юсэн-Туг» расположена на берегу реки Онон в 4-5 км. на юго-запад от с. Токчин, в местности Курулжын адаг.  Она представляет собой этнокультурную деревню в миниатюре. Центральное место в ней занимает корабль «Золотая лань», практически в натуральную величину. Он будет полностью автономный – предусмотрены кают-компания, каюты, баня с сауной, благоустроенный туалет. По соседству расположены казацкая заимка и русская изба, бурятская юрта и домик в японском стиле. Каждое строение носит свое необычное название: «Нухэр», «Робинзон», «Казачок».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туристов предоставляются проживание в кемпингах, бурятской юрте.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любителей предоставляется активный отдых: конные и велосипедные прогулки, сплав на лодках, спортивная рыбалка, экскурсии, баня.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Есть стадион для спортивных состязаний и спартакиад. 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Продолжается строительство «корабля».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В перспективе планируется: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Создание музея кочевой и казацкой культуры под открытым небом;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двух- и трехместных кемпингов;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Организация конных маршрутов, кареты;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парома через р. Онон;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висячего моста через ущелье;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Arial" pitchFamily="34" charset="0"/>
              </a:rPr>
              <a:t>Организация спортивной охоты и рыбалки.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Образование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785813" y="857250"/>
            <a:ext cx="7643812" cy="1428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B7CFB-6F38-424E-9F99-8E03184128F5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Прямоугольник 13"/>
          <p:cNvSpPr>
            <a:spLocks noChangeArrowheads="1"/>
          </p:cNvSpPr>
          <p:nvPr/>
        </p:nvSpPr>
        <p:spPr bwMode="auto">
          <a:xfrm>
            <a:off x="285750" y="642938"/>
            <a:ext cx="84296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На территории Дульдургинского района функционируют 28 муниципальных бюджетных  учреждений образования: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8 средних школ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2 основных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школ</a:t>
            </a:r>
            <a:endParaRPr lang="ru-RU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13 дошкольных учреждений (+9 групп предшколь-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ной подготовки при школах)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4 учреждения дополнительного образования.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По состоянию на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.20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5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г. детей, получающих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дошкольное  образование, составило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806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детей </a:t>
            </a:r>
            <a:endParaRPr lang="ru-RU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или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64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% от общей численности детей в возрасте 1,5-6,6 лет</a:t>
            </a:r>
          </a:p>
        </p:txBody>
      </p:sp>
      <p:pic>
        <p:nvPicPr>
          <p:cNvPr id="17" name="Рисунок 16" descr="P9020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714752"/>
            <a:ext cx="3000396" cy="2714644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225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3714752"/>
            <a:ext cx="278608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0" name="Picture 12" descr="C:\Users\admin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000108"/>
            <a:ext cx="307183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1" name="Picture 13" descr="C:\Users\admin\Desktop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786190"/>
            <a:ext cx="30003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5572125" cy="6858000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Уважаемые дамы и господа!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Приветствую Вас от имени администрации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представляю Вашему вниманию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Инвестиционный паспорт района.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Дульдургинский район расположен в юго-западной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части Забайкальского края, в 192 километрах от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краевого центра, города Читы, и в 90 километрах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от поселка Агинское, центра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Агинского Бурятского округа.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В муниципальном районе создан благоприятный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климат для предпринимательской деятельности,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развития социальной сферы,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агропромышленного комплекса 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Наш район красив и разнообразен. Лесные угодья,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значительное количество водоемов, многообразие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растительного и животного мира создают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прекрасные условия для развития рекреации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туризма.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Мы приглашаем всех заинтересованных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инвесторов и партнеров к плодотворному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сотрудничеству и желаем успехов в реализации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инвестиционных проектов на территории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 взаимовыгодных условиях!</a:t>
            </a:r>
            <a:endParaRPr lang="ru-RU" sz="1700" b="1" i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61825" y="260648"/>
            <a:ext cx="37079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Гглава</a:t>
            </a:r>
            <a:endParaRPr lang="ru-RU" sz="1700" b="1" i="1" dirty="0">
              <a:solidFill>
                <a:schemeClr val="bg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муниципального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«Дульдургинский район»</a:t>
            </a:r>
            <a:b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ru-RU" sz="17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Мункуев </a:t>
            </a:r>
            <a:r>
              <a:rPr lang="ru-RU" sz="17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Аюша</a:t>
            </a:r>
            <a:r>
              <a:rPr lang="ru-RU" sz="17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7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Мижитдоржиевич</a:t>
            </a:r>
            <a:endParaRPr lang="ru-RU" sz="1700" b="1" i="1" dirty="0">
              <a:solidFill>
                <a:schemeClr val="bg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3697A-A151-4B24-AA28-C5230400598A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26626" name="Picture 2" descr="C:\Users\admin\Downloads\1tuD2zGR6n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r="17990"/>
          <a:stretch/>
        </p:blipFill>
        <p:spPr bwMode="auto">
          <a:xfrm>
            <a:off x="5292080" y="1714135"/>
            <a:ext cx="368217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3"/>
          <p:cNvSpPr txBox="1">
            <a:spLocks/>
          </p:cNvSpPr>
          <p:nvPr/>
        </p:nvSpPr>
        <p:spPr>
          <a:xfrm>
            <a:off x="142875" y="785813"/>
            <a:ext cx="6072188" cy="192246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В муниципальном районе функционируют: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ГУЗ «Дульдургинская центральная районная больница» на 72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коек, 15 коек дневного стационара;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сельские врачебные амбулатории  -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2;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фельдшерско-акушерские пункты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-8. 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142852"/>
            <a:ext cx="8229600" cy="631868"/>
          </a:xfrm>
          <a:prstGeom prst="rect">
            <a:avLst/>
          </a:prstGeo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ln w="6350">
                  <a:noFill/>
                </a:ln>
                <a:solidFill>
                  <a:srgbClr val="800080"/>
                </a:solidFill>
                <a:latin typeface="+mn-lt"/>
                <a:ea typeface="Cambria Math" pitchFamily="18" charset="0"/>
                <a:cs typeface="+mj-cs"/>
              </a:rPr>
              <a:t>Здравоохранение</a:t>
            </a:r>
            <a:endParaRPr lang="ru-RU" sz="3600" b="1" i="1" dirty="0">
              <a:ln w="6350">
                <a:noFill/>
              </a:ln>
              <a:solidFill>
                <a:srgbClr val="800080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088606"/>
              </p:ext>
            </p:extLst>
          </p:nvPr>
        </p:nvGraphicFramePr>
        <p:xfrm>
          <a:off x="214313" y="4786313"/>
          <a:ext cx="8715375" cy="1857375"/>
        </p:xfrm>
        <a:graphic>
          <a:graphicData uri="http://schemas.openxmlformats.org/drawingml/2006/table">
            <a:tbl>
              <a:tblPr/>
              <a:tblGrid>
                <a:gridCol w="5586786"/>
                <a:gridCol w="1564309"/>
                <a:gridCol w="1564280"/>
              </a:tblGrid>
              <a:tr h="330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Общее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ч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исло врачей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95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из них участковых врачей и врачей общей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практики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1645"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среднего медицинского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персонала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107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3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коек в учреждениях здравоохранения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72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5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928688"/>
            <a:ext cx="2857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86063"/>
            <a:ext cx="2928938" cy="1957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86063"/>
            <a:ext cx="2928937" cy="1928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786063"/>
            <a:ext cx="2857500" cy="1936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Культура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0FD58-FE5D-4A77-B867-2C677967063A}" type="slidenum">
              <a:rPr lang="ru-RU"/>
              <a:pPr>
                <a:defRPr/>
              </a:pPr>
              <a:t>21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4582" name="Rectangle 1"/>
          <p:cNvSpPr>
            <a:spLocks noChangeArrowheads="1"/>
          </p:cNvSpPr>
          <p:nvPr/>
        </p:nvSpPr>
        <p:spPr bwMode="auto">
          <a:xfrm>
            <a:off x="142875" y="123349"/>
            <a:ext cx="900112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реализации государственной культурной политики участвуют 32 учреждения:</a:t>
            </a:r>
          </a:p>
          <a:p>
            <a:pPr indent="450850" algn="just" eaLnBrk="0" hangingPunct="0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в с. Дульдурга»: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 «Социально-культурный центр»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«Краеведческий музей» – 1;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МБОУ ДОД «Дульдургинская детская школа искусств» – 1.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В поселениях района: - сельский дом культуры – 7 (+ 1 филиал);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сельский клуб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филиалы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8;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сельская библиотека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филиалы МБУК «Краеведческий музей» –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8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143381"/>
            <a:ext cx="2859087" cy="234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143380"/>
            <a:ext cx="321469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143380"/>
            <a:ext cx="2786082" cy="2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8" name="Picture 12" descr="C:\Users\admin\Deskto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00109"/>
            <a:ext cx="278608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9" name="Picture 13" descr="C:\Users\admin\Desktop\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714621"/>
            <a:ext cx="2786082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Физическая культура и спорт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180D2-5B94-4300-93A7-5AAAEED0B600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6397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50850" algn="just" eaLnBrk="0" hangingPunct="0">
              <a:tabLst>
                <a:tab pos="457200" algn="l"/>
              </a:tabLst>
              <a:defRPr/>
            </a:pPr>
            <a:endParaRPr lang="ru-RU" sz="16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928688"/>
            <a:ext cx="657225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Для занятий физкультурой и спортом в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Дульдургинском районе имеются: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-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9 стадионов,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18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спортивных залов,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- 1футбольное поле с трибунами,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 лыжная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трасса, 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22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спортивные площадки,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2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хоккейных коробок </a:t>
            </a:r>
          </a:p>
          <a:p>
            <a:pP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 1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+mn-cs"/>
              </a:rPr>
              <a:t>лукодром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Доля населения,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систематически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занимающихся физической культурой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и спортом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68% от общего населения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" name="AutoShape 2" descr="IMG-9b199de6b97c7d75ca6dfae2b25de2f6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1" name="Picture 3" descr="C:\Users\admin\Downloads\IMG-9b199de6b97c7d75ca6dfae2b25de2f6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65" y="1052736"/>
            <a:ext cx="442722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000500"/>
            <a:ext cx="2810312" cy="2448401"/>
          </a:xfrm>
          <a:prstGeom prst="rect">
            <a:avLst/>
          </a:prstGeom>
        </p:spPr>
      </p:pic>
      <p:pic>
        <p:nvPicPr>
          <p:cNvPr id="27652" name="Picture 4" descr="C:\Users\admin\Downloads\IMG_20240104_2005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7"/>
          <a:stretch/>
        </p:blipFill>
        <p:spPr bwMode="auto">
          <a:xfrm>
            <a:off x="3042451" y="4000500"/>
            <a:ext cx="2869628" cy="24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admin\Downloads\IMG_20230729_1839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r="2384" b="3401"/>
          <a:stretch/>
        </p:blipFill>
        <p:spPr bwMode="auto">
          <a:xfrm>
            <a:off x="5981309" y="4002752"/>
            <a:ext cx="2941163" cy="24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Демография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035C9-BA74-4C2A-9D9D-D20C06CC405F}" type="slidenum">
              <a:rPr lang="ru-RU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988304"/>
              </p:ext>
            </p:extLst>
          </p:nvPr>
        </p:nvGraphicFramePr>
        <p:xfrm>
          <a:off x="467543" y="4221088"/>
          <a:ext cx="8352075" cy="2406661"/>
        </p:xfrm>
        <a:graphic>
          <a:graphicData uri="http://schemas.openxmlformats.org/drawingml/2006/table">
            <a:tbl>
              <a:tblPr/>
              <a:tblGrid>
                <a:gridCol w="2687144"/>
                <a:gridCol w="755346"/>
                <a:gridCol w="666845"/>
                <a:gridCol w="667631"/>
                <a:gridCol w="606800"/>
                <a:gridCol w="769109"/>
                <a:gridCol w="846020"/>
                <a:gridCol w="676590"/>
                <a:gridCol w="676590"/>
              </a:tblGrid>
              <a:tr h="234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Ед.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изм.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Население, всего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14,11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14,15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13,8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13,6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в т.ч.: городское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54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сельское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13,6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49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рождаемость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170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157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79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или убыль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86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-213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-13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-14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-25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4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461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462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343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7188" y="714375"/>
            <a:ext cx="82867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Коренное население района - буряты (53%), русские (44%). Также проживают украинцы и другие народности (3%).</a:t>
            </a:r>
          </a:p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Средняя плотность населения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1,97человека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 1 кв.км.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25608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12927"/>
              </p:ext>
            </p:extLst>
          </p:nvPr>
        </p:nvGraphicFramePr>
        <p:xfrm>
          <a:off x="549275" y="1989138"/>
          <a:ext cx="4214813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3" name="Лист" r:id="rId3" imgW="3448170" imgH="1362165" progId="Excel.Sheet.8">
                  <p:embed/>
                </p:oleObj>
              </mc:Choice>
              <mc:Fallback>
                <p:oleObj name="Лист" r:id="rId3" imgW="3448170" imgH="1362165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1989138"/>
                        <a:ext cx="4214813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313" y="1500188"/>
            <a:ext cx="892968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Численность населения района (на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01.01.2024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года) –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13633чел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. </a:t>
            </a:r>
          </a:p>
        </p:txBody>
      </p:sp>
      <p:graphicFrame>
        <p:nvGraphicFramePr>
          <p:cNvPr id="25610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9632938"/>
              </p:ext>
            </p:extLst>
          </p:nvPr>
        </p:nvGraphicFramePr>
        <p:xfrm>
          <a:off x="4787900" y="1989138"/>
          <a:ext cx="4102100" cy="197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4" name="Лист" r:id="rId5" imgW="4095630" imgH="1895385" progId="Excel.Sheet.8">
                  <p:embed/>
                </p:oleObj>
              </mc:Choice>
              <mc:Fallback>
                <p:oleObj name="Лист" r:id="rId5" imgW="4095630" imgH="189538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989138"/>
                        <a:ext cx="4102100" cy="197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5436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Трудовые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928688"/>
            <a:ext cx="8786813" cy="428625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dirty="0" smtClean="0"/>
              <a:t>    </a:t>
            </a:r>
            <a:endParaRPr lang="ru-RU" sz="1600" b="1" dirty="0" smtClean="0">
              <a:solidFill>
                <a:schemeClr val="bg1"/>
              </a:solidFill>
              <a:latin typeface="+mj-lt"/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782B6-7240-4BD0-B7B4-BFB776AEE712}" type="slidenum">
              <a:rPr lang="ru-RU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214313" y="4071938"/>
            <a:ext cx="87868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714375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Численность работников организаций (всего):  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+mn-cs"/>
              </a:rPr>
              <a:t>2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389 чел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.  </a:t>
            </a:r>
          </a:p>
        </p:txBody>
      </p:sp>
      <p:graphicFrame>
        <p:nvGraphicFramePr>
          <p:cNvPr id="13" name="Диаграмма 12"/>
          <p:cNvGraphicFramePr>
            <a:graphicFrameLocks noGrp="1"/>
          </p:cNvGraphicFramePr>
          <p:nvPr/>
        </p:nvGraphicFramePr>
        <p:xfrm>
          <a:off x="4857687" y="1071546"/>
          <a:ext cx="4286313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22259052"/>
              </p:ext>
            </p:extLst>
          </p:nvPr>
        </p:nvGraphicFramePr>
        <p:xfrm>
          <a:off x="214313" y="1114425"/>
          <a:ext cx="4643469" cy="574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086600" cy="50006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Рынок труда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305938"/>
              </p:ext>
            </p:extLst>
          </p:nvPr>
        </p:nvGraphicFramePr>
        <p:xfrm>
          <a:off x="357188" y="1000125"/>
          <a:ext cx="8429625" cy="182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962"/>
                <a:gridCol w="1774663"/>
              </a:tblGrid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Показатели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2024г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состоящих на регистрационном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учете на 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01.01.2025 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95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Уровень зарегистрированной безработицы на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01.01.2025 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%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1,3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граждан, признанных безработными на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01.01.2025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86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30BDC-5697-413E-8DEE-7A5646C1918B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75"/>
            <a:ext cx="288925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571875"/>
            <a:ext cx="285750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571875"/>
            <a:ext cx="2630487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Транспортная инфраструктура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500063" y="1000125"/>
            <a:ext cx="8286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Транспортная сеть муниципального района представлена только автомобильным транспортом. Протяженность автомобильных дорог регионального значения составляет 257,5 км. и автомобильных дорог местного значения 2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62,56 </a:t>
            </a:r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км. </a:t>
            </a:r>
          </a:p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Основу транспортной сети района составляют: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Дарасун – госграница МНР, которая пересекает район в меридиональном направлении и проходит через с.Дульдурга;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Дульдурга – Агинское.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/>
            <a:endParaRPr lang="ru-RU" sz="1600"/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ctr"/>
            <a:r>
              <a:rPr lang="ru-RU" sz="2000" b="1">
                <a:cs typeface="Times New Roman" pitchFamily="18" charset="0"/>
              </a:rPr>
              <a:t>  </a:t>
            </a:r>
            <a:endParaRPr lang="ru-RU" sz="2000"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7DC41-ED74-4C53-98E2-384F2A8939B9}" type="slidenum">
              <a:rPr lang="ru-RU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2" r="71951" b="18050"/>
          <a:stretch>
            <a:fillRect/>
          </a:stretch>
        </p:blipFill>
        <p:spPr bwMode="auto">
          <a:xfrm>
            <a:off x="3214688" y="2786063"/>
            <a:ext cx="5643562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5" t="68211" b="17252"/>
          <a:stretch>
            <a:fillRect/>
          </a:stretch>
        </p:blipFill>
        <p:spPr bwMode="auto">
          <a:xfrm>
            <a:off x="214313" y="2786063"/>
            <a:ext cx="3143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7AA40-9B1E-438F-AD4B-AF7AF50C009F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Телекоммуникации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214313" y="1000125"/>
            <a:ext cx="8643937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электросвязи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на территории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оказывает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Забайкальский филиал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ОАО «Ростелеком».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поселениях установлены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универсальные таксофоны.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Обеспеченность квартирными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Телефонными аппаратами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сети общего пользования на 1000 человек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составляет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штук .</a:t>
            </a:r>
          </a:p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Сотовая связь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– в 10 населенных пунктах,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включая районный центр.</a:t>
            </a: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почтовой 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оказывают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10 стационарных отделений связи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УФПС Забайкальского края –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филиала ФГУП «Почта России».</a:t>
            </a:r>
          </a:p>
          <a:p>
            <a:pPr algn="r">
              <a:defRPr/>
            </a:pPr>
            <a:endParaRPr lang="ru-RU" b="1" u="sng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Доступ в сеть Интернет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населенных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пунктах 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3763" y="1143000"/>
            <a:ext cx="4225925" cy="307181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57688"/>
            <a:ext cx="4429125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9FCAE-10C3-43B4-BA0B-4ED9F362B2C5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052204"/>
              </p:ext>
            </p:extLst>
          </p:nvPr>
        </p:nvGraphicFramePr>
        <p:xfrm>
          <a:off x="179512" y="1844824"/>
          <a:ext cx="8643938" cy="3529923"/>
        </p:xfrm>
        <a:graphic>
          <a:graphicData uri="http://schemas.openxmlformats.org/drawingml/2006/table">
            <a:tbl>
              <a:tblPr/>
              <a:tblGrid>
                <a:gridCol w="3000385"/>
                <a:gridCol w="3319147"/>
                <a:gridCol w="2324406"/>
              </a:tblGrid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«Таптанай»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687213, село Таптанай, ул. Калинина,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3-91-32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«Племзавод «Родина»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687218, село Зуткулей, ул.Ленина,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3-21-44, 3-21-42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7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Племенное хозяйство «Онон»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687217, село Токчин, ул. Ленина, 15,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3-31-45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«Шандали»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687216, село Чиндалей, ул.Б.Цыренова,75, 3-11-42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5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«Бальзино»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687212, село Бальзино, ул. Школьная, 2,  3-81-10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124744"/>
            <a:ext cx="7858180" cy="4381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Финансово-кредитные учреждения</a:t>
            </a:r>
            <a: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  <a:t/>
            </a:r>
            <a:b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7E305-019A-4CC1-B836-3330375B962D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500063" y="2286000"/>
            <a:ext cx="7858125" cy="438150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504578"/>
              </p:ext>
            </p:extLst>
          </p:nvPr>
        </p:nvGraphicFramePr>
        <p:xfrm>
          <a:off x="285750" y="1357313"/>
          <a:ext cx="8572500" cy="1996846"/>
        </p:xfrm>
        <a:graphic>
          <a:graphicData uri="http://schemas.openxmlformats.org/drawingml/2006/table">
            <a:tbl>
              <a:tblPr/>
              <a:tblGrid>
                <a:gridCol w="8572500"/>
              </a:tblGrid>
              <a:tr h="346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МК Дульдургинский фонд поддержки малого предпринимательства 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Сельскохозяйственный потребительский кредитный кооператив «Нива»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Дульдургинский филиал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«Сбербанк»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Дополнительный офис  в с. Дульдурга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«Россельхозбанк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«Надежда»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2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Узон»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История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571500"/>
            <a:ext cx="5500687" cy="50006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Дульдургинский район образован Указом Президиума Верховного Совета РСФСР от 16 января 1941 года в составе Агинского Бурят-Монгольского национального округа.</a:t>
            </a: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 В 2016 году Дульдургинскому району исполнилось 75 лет.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1CF3C-F5CE-4527-9E64-3BBFA308B44D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125" name="Рисунок 5" descr="P1190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17632" r="2496"/>
          <a:stretch>
            <a:fillRect/>
          </a:stretch>
        </p:blipFill>
        <p:spPr bwMode="auto">
          <a:xfrm>
            <a:off x="4857750" y="4429125"/>
            <a:ext cx="3414713" cy="2214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071563"/>
            <a:ext cx="2500312" cy="1806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857500"/>
            <a:ext cx="2476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429125"/>
            <a:ext cx="3857625" cy="2260600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88640"/>
            <a:ext cx="6192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800080"/>
                </a:solidFill>
                <a:latin typeface="+mn-lt"/>
              </a:rPr>
              <a:t>Структура доходов бюджета муниципального района за </a:t>
            </a:r>
            <a:r>
              <a:rPr lang="ru-RU" sz="2800" b="1" i="1" dirty="0" smtClean="0">
                <a:solidFill>
                  <a:srgbClr val="800080"/>
                </a:solidFill>
                <a:latin typeface="+mn-lt"/>
              </a:rPr>
              <a:t>2022год</a:t>
            </a:r>
            <a:r>
              <a:rPr lang="en-US" sz="2800" b="1" i="1" dirty="0">
                <a:solidFill>
                  <a:srgbClr val="800080"/>
                </a:solidFill>
                <a:latin typeface="+mn-lt"/>
              </a:rPr>
              <a:t/>
            </a:r>
            <a:br>
              <a:rPr lang="en-US" sz="2800" b="1" i="1" dirty="0">
                <a:solidFill>
                  <a:srgbClr val="800080"/>
                </a:solidFill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600468"/>
              </p:ext>
            </p:extLst>
          </p:nvPr>
        </p:nvGraphicFramePr>
        <p:xfrm>
          <a:off x="539552" y="1173956"/>
          <a:ext cx="8136904" cy="4991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685590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85818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Налоговый потенциал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2771" name="Текст 2"/>
          <p:cNvSpPr>
            <a:spLocks noGrp="1"/>
          </p:cNvSpPr>
          <p:nvPr>
            <p:ph type="body" idx="1"/>
          </p:nvPr>
        </p:nvSpPr>
        <p:spPr>
          <a:xfrm>
            <a:off x="0" y="642938"/>
            <a:ext cx="9144000" cy="785812"/>
          </a:xfrm>
        </p:spPr>
        <p:txBody>
          <a:bodyPr/>
          <a:lstStyle/>
          <a:p>
            <a:pPr marL="73025"/>
            <a:r>
              <a:rPr lang="ru-RU" sz="1600" i="1" smtClean="0">
                <a:solidFill>
                  <a:schemeClr val="bg1"/>
                </a:solidFill>
              </a:rPr>
              <a:t>Структура налоговых и неналоговых доходов бюджета:</a:t>
            </a:r>
          </a:p>
          <a:p>
            <a:pPr marL="73025"/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1DE2E-F8F8-4497-A703-F233C661797D}" type="slidenum">
              <a:rPr lang="ru-RU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428625" y="0"/>
            <a:ext cx="7858125" cy="785813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47991567"/>
              </p:ext>
            </p:extLst>
          </p:nvPr>
        </p:nvGraphicFramePr>
        <p:xfrm>
          <a:off x="251520" y="908720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428604"/>
            <a:ext cx="8929718" cy="42862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Муниципальные программы, </a:t>
            </a:r>
            <a:b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принятые к финансированию  в </a:t>
            </a: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2024 </a:t>
            </a: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году</a:t>
            </a:r>
            <a:endParaRPr lang="ru-RU" sz="24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7FB24-FEF2-43F5-8100-A81002ED4A55}" type="slidenum">
              <a:rPr lang="ru-RU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42875" y="1143000"/>
            <a:ext cx="9001125" cy="57861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№ п/п	          Наименование программы	</a:t>
            </a:r>
            <a:endParaRPr lang="ru-RU" i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algn="just">
              <a:defRPr/>
            </a:pPr>
            <a:r>
              <a:rPr lang="ru-RU" i="1" dirty="0" smtClean="0">
                <a:solidFill>
                  <a:schemeClr val="bg1"/>
                </a:solidFill>
                <a:latin typeface="+mn-lt"/>
                <a:cs typeface="+mn-cs"/>
              </a:rPr>
              <a:t>	                                                                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1. МП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"Обеспечение сохранности Архивного фонда РФ в  муниципальном районе "Дульдургинский район" на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2023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2025 гг."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2. МП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"Развитие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физической культуры и спорта в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МР ДР на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3. МП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"Обеспечение управления недвижимостью, реформирование и регулирование земельных и имущественных отношений на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4.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МП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«Профилактика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терроризма и экстремизма в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МР ДР»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на 2023 - 2025 годы»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5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. МП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"Профилактика безнадзорности и правонарушений среди несовершеннолетних в МР ДР на 2023-2025гг."</a:t>
            </a:r>
            <a:endParaRPr lang="ru-RU" sz="1600" i="1" dirty="0" smtClean="0">
              <a:solidFill>
                <a:schemeClr val="bg1"/>
              </a:solidFill>
              <a:latin typeface="+mn-lt"/>
            </a:endParaRP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6. МП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"Развитие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культуры в МР ДР на  2023-2025гг»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7. МП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"Противодействие коррупции в МР ДР на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2023-2024 гг."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8. МП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"Повышение безопасности дорожного движения на территории МР ДР на 2023-2025гг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."</a:t>
            </a:r>
            <a:endParaRPr lang="ru-RU" sz="1600" i="1" dirty="0">
              <a:solidFill>
                <a:schemeClr val="bg1"/>
              </a:solidFill>
              <a:latin typeface="+mn-lt"/>
            </a:endParaRP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9. МП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"Профилактика правонарушений в МР ДР на 2023-2025гг."	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10. МП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"Содействие занятости населения в МР ДР  на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11.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МП «Поддержка социально ориентированных некоммерческих организаций» в МР ДР на  2024-2026гг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12. МП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"Развитие субъектов малого и среднего предпринимательства в МР ДР на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2023-2025 гг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.«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13.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МП «Развитие общего и дополнительного образования  в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МР ДР на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2023-2025 годы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»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15. МП «Развитие молодежной политики в МР ДР на 2023-2025гг»</a:t>
            </a:r>
          </a:p>
          <a:p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16.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МП «Организация отдыха, оздоровления и временной трудовой занятости детей и подростков в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</a:rPr>
              <a:t>МР ДР»  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на 2023–2025 годы»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400" dirty="0"/>
              <a:t>	</a:t>
            </a:r>
            <a:r>
              <a:rPr lang="ru-RU" sz="1400" i="1" dirty="0">
                <a:solidFill>
                  <a:schemeClr val="bg1"/>
                </a:solidFill>
                <a:latin typeface="+mn-lt"/>
                <a:cs typeface="+mn-cs"/>
              </a:rPr>
              <a:t>						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1DF57-A3A4-43F1-96E6-EE6371EEE19C}" type="slidenum">
              <a:rPr lang="ru-RU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143000"/>
            <a:ext cx="2357437" cy="1990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657725"/>
            <a:ext cx="2357437" cy="2200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875" y="2714625"/>
            <a:ext cx="6643688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174625"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Объем отгруженных товаров собственного производства, выполненных работ и услуг собственными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силами составил 723,7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млн. рублей, или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120,8%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в сопоставимых ценах к уровню предыдущего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года.</a:t>
            </a: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структуре обрабатывающего производства издательская и полиграфическая деятельность занимает 3,2 %, обработка древесины и производство изделий из дерева – 4,6 %, производство пищевых продуктов, включая напитки – 92,2 %. </a:t>
            </a:r>
            <a:endParaRPr lang="ru-RU" sz="1600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муниципальном районе осуществляется производство хлеба и хлебобулочных изделий, кондитерских изделий, производство мясных полуфабрикатов и осуществляется добыча полезных ископаемых. </a:t>
            </a:r>
          </a:p>
          <a:p>
            <a:pPr indent="174625" algn="just"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buFontTx/>
              <a:buChar char="-"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41247829"/>
              </p:ext>
            </p:extLst>
          </p:nvPr>
        </p:nvGraphicFramePr>
        <p:xfrm>
          <a:off x="108559" y="573916"/>
          <a:ext cx="6643688" cy="25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00034" y="785794"/>
            <a:ext cx="4714908" cy="4214842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543824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71500" y="857250"/>
            <a:ext cx="4572000" cy="4000500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Сельскохозяйственные предприятия</a:t>
            </a:r>
            <a:r>
              <a:rPr lang="ru-RU" sz="1800" b="1" dirty="0" smtClean="0">
                <a:solidFill>
                  <a:schemeClr val="bg1"/>
                </a:solidFill>
              </a:rPr>
              <a:t>: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5</a:t>
            </a:r>
            <a:r>
              <a:rPr lang="ru-RU" sz="1800" b="1" dirty="0" smtClean="0">
                <a:solidFill>
                  <a:schemeClr val="bg1"/>
                </a:solidFill>
              </a:rPr>
              <a:t> сельскохозяйственных предприятий,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26 </a:t>
            </a:r>
            <a:r>
              <a:rPr lang="ru-RU" sz="1800" b="1" dirty="0">
                <a:solidFill>
                  <a:schemeClr val="bg1"/>
                </a:solidFill>
              </a:rPr>
              <a:t>крестьянских (фермерских) </a:t>
            </a:r>
            <a:r>
              <a:rPr lang="ru-RU" sz="1800" b="1" dirty="0" smtClean="0">
                <a:solidFill>
                  <a:schemeClr val="bg1"/>
                </a:solidFill>
              </a:rPr>
              <a:t>хозяйств,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1519 </a:t>
            </a:r>
            <a:r>
              <a:rPr lang="ru-RU" sz="1800" b="1" dirty="0" smtClean="0">
                <a:solidFill>
                  <a:schemeClr val="bg1"/>
                </a:solidFill>
              </a:rPr>
              <a:t>личных подсобных хозяйств.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3 племенных репродуктора</a:t>
            </a:r>
            <a:r>
              <a:rPr lang="ru-RU" sz="1800" b="1" dirty="0" smtClean="0">
                <a:solidFill>
                  <a:schemeClr val="bg1"/>
                </a:solidFill>
              </a:rPr>
              <a:t>: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Колхоз «Родина» – племенной завод по разведению овец агинской 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Племенное хозяйство «Онон» – племенной репродуктор по разведению  овец забайкальской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Агрокооператив «Таптанай» – племенной репродуктор по                                                                             разведению лошадей забайкальской породы.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E654F-F8B8-430F-8927-DCCBCB8AE6F5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 descr="D:\Documents and Settings\Admin\Рабочий стол\Фотографии\журнал\Выставка 2013 ПХ Онон\DSC02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5072074"/>
            <a:ext cx="307183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D:\Documents and Settings\Admin\Рабочий стол\Фотографии\журнал\Выставка 2013 ПХ Онон\DSC02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72074"/>
            <a:ext cx="2928958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D:\Documents and Settings\Admin\Рабочий стол\Фотографии\фотовыставка к дню р сх\Новая папка\Командировка по посевной Зуткул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500306"/>
            <a:ext cx="321471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500042"/>
            <a:ext cx="321471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D:\Documents and Settings\Admin\Мои документы\День сх 2015г\жеребен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072074"/>
            <a:ext cx="2786082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8554"/>
            <a:ext cx="8186766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EF075-0BA4-48F0-994C-9DD3050EFF35}" type="slidenum">
              <a:rPr lang="ru-RU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6"/>
          <p:cNvSpPr txBox="1">
            <a:spLocks noChangeArrowheads="1"/>
          </p:cNvSpPr>
          <p:nvPr/>
        </p:nvSpPr>
        <p:spPr bwMode="auto">
          <a:xfrm>
            <a:off x="2071688" y="785813"/>
            <a:ext cx="557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Произведено в хозяйствах всех категорий: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615329"/>
              </p:ext>
            </p:extLst>
          </p:nvPr>
        </p:nvGraphicFramePr>
        <p:xfrm>
          <a:off x="428625" y="1155700"/>
          <a:ext cx="8358189" cy="156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38"/>
                <a:gridCol w="1500188"/>
                <a:gridCol w="3357563"/>
              </a:tblGrid>
              <a:tr h="565049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2024г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Скота и птицы на убой в живом весе,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530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71,3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Молока,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70,70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113,5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Яиц, тыс. шт.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0,02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66,7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31777" name="TextBox 12"/>
          <p:cNvSpPr txBox="1">
            <a:spLocks noChangeArrowheads="1"/>
          </p:cNvSpPr>
          <p:nvPr/>
        </p:nvSpPr>
        <p:spPr bwMode="auto">
          <a:xfrm>
            <a:off x="1714500" y="3214688"/>
            <a:ext cx="607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хозяйствах всех категорий насчитывается: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28222"/>
              </p:ext>
            </p:extLst>
          </p:nvPr>
        </p:nvGraphicFramePr>
        <p:xfrm>
          <a:off x="428625" y="3786188"/>
          <a:ext cx="8391525" cy="17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5320"/>
                <a:gridCol w="1442244"/>
                <a:gridCol w="3533961"/>
              </a:tblGrid>
              <a:tr h="518052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 01.01.2024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Крупного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рогатого скота,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4272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110,4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Свиней,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52,6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Овец и коз,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8841</a:t>
                      </a: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80,5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Лошадей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1651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95,9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Строительство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3E8EC-8210-446D-ADB5-DEEE4D7BAC07}" type="slidenum">
              <a:rPr lang="ru-RU"/>
              <a:pPr>
                <a:defRPr/>
              </a:pPr>
              <a:t>36</a:t>
            </a:fld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sp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500063" y="857250"/>
            <a:ext cx="82867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6088" algn="just">
              <a:defRPr/>
            </a:pPr>
            <a:endParaRPr lang="ru-RU" b="1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Введено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эксплуатацию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20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24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году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частные жилые дома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общей площадью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1605 </a:t>
            </a:r>
            <a:r>
              <a:rPr lang="ru-RU" b="1" i="1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кв.м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Выдано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10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разрешений на строительство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или реконструкцию объектов индивидуального жилищного строительства,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хозяйственных построек и капитальный ремонт жилых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домов с площадью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650 </a:t>
            </a:r>
            <a:r>
              <a:rPr lang="ru-RU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кв.м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  <a:endParaRPr lang="en-US" b="1" i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714356"/>
            <a:ext cx="8501122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Развитие торговли </a:t>
            </a:r>
            <a:b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 потребительского рынка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9B349-FCCF-4195-A004-A6270BF2BB2B}" type="slidenum">
              <a:rPr lang="ru-RU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214282" y="2786058"/>
            <a:ext cx="4357718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розничной торговли </a:t>
            </a:r>
            <a:r>
              <a:rPr lang="ru-RU" sz="1300" b="1" u="sng" dirty="0" smtClean="0">
                <a:solidFill>
                  <a:schemeClr val="bg1"/>
                </a:solidFill>
              </a:rPr>
              <a:t>– 77 ед</a:t>
            </a:r>
            <a:r>
              <a:rPr lang="ru-RU" sz="1300" b="1" u="sng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магазины  - </a:t>
            </a:r>
            <a:r>
              <a:rPr lang="ru-RU" sz="1400" b="1" dirty="0" smtClean="0">
                <a:solidFill>
                  <a:schemeClr val="bg1"/>
                </a:solidFill>
              </a:rPr>
              <a:t>73ед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аптеки и аптечные магазины </a:t>
            </a:r>
            <a:r>
              <a:rPr lang="ru-RU" sz="1400" b="1" dirty="0" smtClean="0">
                <a:solidFill>
                  <a:schemeClr val="bg1"/>
                </a:solidFill>
              </a:rPr>
              <a:t>–4 ед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732" name="TextBox 10"/>
          <p:cNvSpPr txBox="1">
            <a:spLocks noChangeArrowheads="1"/>
          </p:cNvSpPr>
          <p:nvPr/>
        </p:nvSpPr>
        <p:spPr bwMode="auto">
          <a:xfrm>
            <a:off x="857250" y="2286000"/>
            <a:ext cx="735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Количество</a:t>
            </a:r>
            <a:r>
              <a:rPr lang="ru-RU" sz="1600" b="1" dirty="0">
                <a:latin typeface="+mn-lt"/>
                <a:cs typeface="+mn-cs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организаций потребительского рынка на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01.01.2024 года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4876" y="2786058"/>
            <a:ext cx="4286280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 b="1" u="sng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общественного питания – </a:t>
            </a:r>
            <a:r>
              <a:rPr lang="ru-RU" sz="1300" b="1" u="sng" dirty="0" smtClean="0">
                <a:solidFill>
                  <a:schemeClr val="bg1"/>
                </a:solidFill>
              </a:rPr>
              <a:t>7 </a:t>
            </a:r>
            <a:r>
              <a:rPr lang="ru-RU" sz="1300" b="1" u="sng" dirty="0">
                <a:solidFill>
                  <a:schemeClr val="bg1"/>
                </a:solidFill>
              </a:rPr>
              <a:t>ед</a:t>
            </a:r>
            <a:r>
              <a:rPr lang="ru-RU" sz="1300" b="1" u="sng" dirty="0" smtClean="0">
                <a:solidFill>
                  <a:schemeClr val="bg1"/>
                </a:solidFill>
              </a:rPr>
              <a:t>.</a:t>
            </a:r>
            <a:r>
              <a:rPr lang="ru-RU" sz="1300" b="1" dirty="0" smtClean="0">
                <a:solidFill>
                  <a:schemeClr val="bg1"/>
                </a:solidFill>
              </a:rPr>
              <a:t> </a:t>
            </a: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78865" y="3867156"/>
            <a:ext cx="4286280" cy="57150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бытового обслуживания – </a:t>
            </a:r>
            <a:r>
              <a:rPr lang="ru-RU" sz="1300" b="1" u="sng" dirty="0" smtClean="0">
                <a:solidFill>
                  <a:schemeClr val="bg1"/>
                </a:solidFill>
              </a:rPr>
              <a:t>32 </a:t>
            </a:r>
            <a:r>
              <a:rPr lang="ru-RU" sz="1300" b="1" u="sng" dirty="0">
                <a:solidFill>
                  <a:schemeClr val="bg1"/>
                </a:solidFill>
              </a:rPr>
              <a:t>ед.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0100" y="1500174"/>
            <a:ext cx="7286676" cy="714380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1"/>
                </a:solidFill>
              </a:rPr>
              <a:t>Обеспеченность населения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(на 1000 жителей)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торговыми  площадями </a:t>
            </a:r>
            <a:r>
              <a:rPr lang="ru-RU" sz="1400" b="1" dirty="0" smtClean="0">
                <a:solidFill>
                  <a:schemeClr val="bg1"/>
                </a:solidFill>
              </a:rPr>
              <a:t>– 598 кв</a:t>
            </a:r>
            <a:r>
              <a:rPr lang="ru-RU" sz="1400" b="1" dirty="0">
                <a:solidFill>
                  <a:schemeClr val="bg1"/>
                </a:solidFill>
              </a:rPr>
              <a:t>. м, посадочными местами – </a:t>
            </a:r>
            <a:r>
              <a:rPr lang="ru-RU" sz="1400" b="1" dirty="0" smtClean="0">
                <a:solidFill>
                  <a:schemeClr val="bg1"/>
                </a:solidFill>
              </a:rPr>
              <a:t>106,3 </a:t>
            </a:r>
            <a:r>
              <a:rPr lang="ru-RU" sz="1400" b="1" dirty="0">
                <a:solidFill>
                  <a:schemeClr val="bg1"/>
                </a:solidFill>
              </a:rPr>
              <a:t>ед.</a:t>
            </a:r>
          </a:p>
        </p:txBody>
      </p:sp>
      <p:pic>
        <p:nvPicPr>
          <p:cNvPr id="399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1563" y="-16859250"/>
            <a:ext cx="10001250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Диаграмма 3"/>
          <p:cNvPicPr>
            <a:picLocks/>
          </p:cNvPicPr>
          <p:nvPr/>
        </p:nvPicPr>
        <p:blipFill>
          <a:blip r:embed="rId3"/>
          <a:srcRect l="7536" t="16586" r="9888"/>
          <a:stretch>
            <a:fillRect/>
          </a:stretch>
        </p:blipFill>
        <p:spPr bwMode="auto">
          <a:xfrm>
            <a:off x="214313" y="4500563"/>
            <a:ext cx="292892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3" descr="DSC_9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500570"/>
            <a:ext cx="307183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5" descr="DSC_9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4500570"/>
            <a:ext cx="2714644" cy="2143140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1D4C-7C6D-40A8-A3A3-9C80FCDBB503}" type="slidenum">
              <a:rPr lang="ru-RU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01122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Малый и средний бизнес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4828" name="TextBox 12"/>
          <p:cNvSpPr txBox="1">
            <a:spLocks noChangeArrowheads="1"/>
          </p:cNvSpPr>
          <p:nvPr/>
        </p:nvSpPr>
        <p:spPr bwMode="auto">
          <a:xfrm>
            <a:off x="1428750" y="785813"/>
            <a:ext cx="614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Структура видов экономической деятельности субъектов малого предпринимательства</a:t>
            </a:r>
          </a:p>
        </p:txBody>
      </p:sp>
      <p:sp>
        <p:nvSpPr>
          <p:cNvPr id="31759" name="TextBox 16"/>
          <p:cNvSpPr txBox="1">
            <a:spLocks noChangeArrowheads="1"/>
          </p:cNvSpPr>
          <p:nvPr/>
        </p:nvSpPr>
        <p:spPr bwMode="auto">
          <a:xfrm>
            <a:off x="179388" y="6165850"/>
            <a:ext cx="8964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Доминирующей сферой деятельности субъектов малого предпринимательства в районе остается торговля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2662458"/>
              </p:ext>
            </p:extLst>
          </p:nvPr>
        </p:nvGraphicFramePr>
        <p:xfrm>
          <a:off x="869183" y="1400845"/>
          <a:ext cx="7703345" cy="476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3714750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400" b="1" dirty="0" smtClean="0">
                <a:latin typeface="+mj-lt"/>
              </a:rPr>
              <a:t>         </a:t>
            </a:r>
            <a:r>
              <a:rPr lang="ru-RU" i="1" dirty="0" smtClean="0">
                <a:solidFill>
                  <a:schemeClr val="bg1"/>
                </a:solidFill>
              </a:rPr>
              <a:t>На территории муниципального района «Дульдургинский район» действует </a:t>
            </a:r>
            <a:r>
              <a:rPr lang="ru-RU" i="1" u="sng" dirty="0" smtClean="0">
                <a:solidFill>
                  <a:schemeClr val="bg1"/>
                </a:solidFill>
              </a:rPr>
              <a:t>Муниципальная программа «Развитие субъектов малого и среднего предпринимательства в муниципальном районе «Дульдургинский район» на 2023-2025 годы»</a:t>
            </a:r>
          </a:p>
          <a:p>
            <a:pPr marL="73025" algn="ctr">
              <a:defRPr/>
            </a:pPr>
            <a:r>
              <a:rPr lang="ru-RU" b="1" i="1" dirty="0" smtClean="0">
                <a:solidFill>
                  <a:schemeClr val="bg1"/>
                </a:solidFill>
              </a:rPr>
              <a:t>Инфраструктура поддержки малого предпринимательства на территории Дульдургинского района включает: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1) 1 фонда поддержки малого предпринимательства: муниципального района «Дульдургинский район», сельского поселения «Дульдурга». 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2) 4 сельскохозяйственных потребительских кредитных кооперативов.</a:t>
            </a:r>
          </a:p>
          <a:p>
            <a:pPr marL="0" indent="1746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Распоряжением администрации муниципального района «Дульдургинский район» от 13 апреля 2010 года № 18 создан Центр поддержки малого предпринимательства муниципального района «Дульдургинский район».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defRPr/>
            </a:pPr>
            <a:endParaRPr lang="ru-RU" b="1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EC385-CD9A-43A3-AC41-210833795D5A}" type="slidenum">
              <a:rPr lang="ru-RU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Административно-территориальное деление муниципального района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 fontScale="25000" lnSpcReduction="20000"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МР Дульдургинский район» состоит из 10 сельских поселений, объединяющих 11 населенных пунктов:</a:t>
            </a: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1. СП «Дульдурга»        4. СП «Бальзино»                7.  СП «Иля»             10. СП «Чиндалей»              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2. СП «Алханай»            5. СП «Узон»                         8. СП «Таптанай»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3. СП «Ара-Иля»            6.  СП «Зуткулей»               9. СП «Токчин»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2EF6A-D71A-403E-9F14-B9190C8F662A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785813"/>
            <a:ext cx="7715250" cy="48355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4096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5786437"/>
          </a:xfrm>
        </p:spPr>
        <p:txBody>
          <a:bodyPr/>
          <a:lstStyle/>
          <a:p>
            <a:pPr marL="73025" algn="ctr">
              <a:defRPr/>
            </a:pPr>
            <a:r>
              <a:rPr lang="ru-RU" b="1" i="1" dirty="0" smtClean="0"/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Формы поддержки малого предпринимательства: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Финансово-кредитная поддержка субъектов малого и среднего предпринимательства, личных подсобных хозяйств;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Организация участия в краевых, окружных и районных конкурсах;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Информационная поддержка субъектов малого и среднего предпринимательства муниципального района и организаций, образующих инфраструктуру поддержки субъектов малого предпринимательства муниципального района.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marL="530225" indent="-457200"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32DC3E-CB0F-4CB1-B20E-9E454D7041F3}" type="slidenum">
              <a:rPr lang="ru-RU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Перечень основных показателей социально-экономического развития МР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94205"/>
              </p:ext>
            </p:extLst>
          </p:nvPr>
        </p:nvGraphicFramePr>
        <p:xfrm>
          <a:off x="0" y="980728"/>
          <a:ext cx="9144001" cy="616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20"/>
                <a:gridCol w="2571768"/>
                <a:gridCol w="1357322"/>
                <a:gridCol w="785818"/>
                <a:gridCol w="785818"/>
                <a:gridCol w="785818"/>
                <a:gridCol w="714380"/>
                <a:gridCol w="785818"/>
                <a:gridCol w="1071539"/>
              </a:tblGrid>
              <a:tr h="51183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2020 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 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2024 </a:t>
                      </a:r>
                    </a:p>
                    <a:p>
                      <a:pPr algn="ctr"/>
                      <a:r>
                        <a:rPr lang="ru-RU" sz="1400" b="1" dirty="0" smtClean="0"/>
                        <a:t>год</a:t>
                      </a:r>
                      <a:endParaRPr lang="ru-RU" sz="1400" b="1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40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14,15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13,7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13,6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промышленного производства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 к 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120,86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120,86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107,7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произведенной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продукции промышленного производства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52,7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15,06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производства продукции сельского хозяйства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% к предыдущему году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92,1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106,25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106,25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произведенной продукции сельского хозяйства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61,9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66,1</a:t>
                      </a: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63,6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собственных доходов бюджета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13,5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объема инвестиций в основной капитал за счет всех источников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финансирования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сопостав. ценах в % к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59,1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729294"/>
              </p:ext>
            </p:extLst>
          </p:nvPr>
        </p:nvGraphicFramePr>
        <p:xfrm>
          <a:off x="-180528" y="188640"/>
          <a:ext cx="9143999" cy="6171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96"/>
                <a:gridCol w="2500331"/>
                <a:gridCol w="1143008"/>
                <a:gridCol w="785818"/>
                <a:gridCol w="785818"/>
                <a:gridCol w="785818"/>
                <a:gridCol w="785818"/>
                <a:gridCol w="714380"/>
                <a:gridCol w="1214412"/>
              </a:tblGrid>
              <a:tr h="14669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2019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2020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2021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2023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</a:p>
                    <a:p>
                      <a:pPr algn="ctr"/>
                      <a:r>
                        <a:rPr lang="ru-RU" sz="1400" dirty="0" smtClean="0"/>
                        <a:t> год</a:t>
                      </a:r>
                      <a:endParaRPr lang="ru-RU" sz="1400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инвестиций в основной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капитал за счет всех источников финансирования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9,2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9,5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9,08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599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роста объема работ, выполненных по виду деятельности «строительство»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 сопостав. ценах в % к</a:t>
                      </a:r>
                      <a:r>
                        <a:rPr kumimoji="0" lang="ru-RU" sz="14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предыдущему году</a:t>
                      </a: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103,35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103,35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104,07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занятых в экономике (в среднем за год)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2,2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занятых в малом бизнесе от занятых в экономике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16,7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18,1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16,1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14,5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138,1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138,1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126,4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146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182,5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198,7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Общая площадь  жилых помещений,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приходящихся в среднем на 1 жителя, всего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21,47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21,70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22,27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22,58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22,58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введенная в действие за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DE80D-F359-4D25-9C69-53DE8F1B3AB8}" type="slidenum">
              <a:rPr lang="ru-RU"/>
              <a:pPr>
                <a:defRPr/>
              </a:pPr>
              <a:t>42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731839"/>
              </p:ext>
            </p:extLst>
          </p:nvPr>
        </p:nvGraphicFramePr>
        <p:xfrm>
          <a:off x="0" y="142875"/>
          <a:ext cx="9143999" cy="3738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7"/>
                <a:gridCol w="2071695"/>
                <a:gridCol w="1071566"/>
                <a:gridCol w="928691"/>
                <a:gridCol w="928691"/>
                <a:gridCol w="928691"/>
                <a:gridCol w="857253"/>
                <a:gridCol w="857253"/>
                <a:gridCol w="1071532"/>
              </a:tblGrid>
              <a:tr h="506961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2019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2020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2021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2023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2024</a:t>
                      </a:r>
                    </a:p>
                    <a:p>
                      <a:pPr algn="ctr"/>
                      <a:r>
                        <a:rPr lang="ru-RU" sz="1400" dirty="0" smtClean="0"/>
                        <a:t>год</a:t>
                      </a:r>
                      <a:endParaRPr lang="ru-RU" sz="1400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2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благоустроенная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 на человека           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Среднемесячная заработная плата одного работника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31270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34094,3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37373,5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40348,6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46908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62244,6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Оборот розничной торговли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4510,0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4860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14461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17555,1</a:t>
                      </a:r>
                      <a:endParaRPr lang="ru-RU" sz="1400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22890,5</a:t>
                      </a:r>
                      <a:endParaRPr lang="ru-RU" sz="1400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официально зарегистрированной безработицы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1,3</a:t>
                      </a:r>
                      <a:endParaRPr lang="ru-RU" sz="1400" dirty="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69824-9179-46C8-B091-B69439A7A148}" type="slidenum">
              <a:rPr lang="ru-RU"/>
              <a:pPr>
                <a:defRPr/>
              </a:pPr>
              <a:t>43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950" y="404813"/>
            <a:ext cx="8929688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Администрация муниципального района «Дульдургинский район»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Забайкальского края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Адрес: 687200, Забайкальский край,</a:t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Дульдургинский район, с. Дульдурга, ул. Советская, 28, e-mail: </a:t>
            </a:r>
            <a:r>
              <a:rPr lang="en-US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admduldurga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.ru</a:t>
            </a:r>
            <a:r>
              <a:rPr lang="ru-RU" sz="1600" dirty="0">
                <a:latin typeface="+mn-lt"/>
                <a:cs typeface="Arial" pitchFamily="34" charset="0"/>
              </a:rPr>
              <a:t/>
            </a:r>
            <a:br>
              <a:rPr lang="ru-RU" sz="1600" dirty="0">
                <a:latin typeface="+mn-lt"/>
                <a:cs typeface="Arial" pitchFamily="34" charset="0"/>
              </a:rPr>
            </a:b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Мункуев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Аюша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Мижитдоржиевич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–Глава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муниципального района «Дульдургинский район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», тел 8(30256) 2-14-40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Доржиев Болот </a:t>
            </a:r>
            <a:r>
              <a:rPr lang="ru-RU" sz="1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Баторович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-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первый заместитель главы муниципального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«Дульдургинский район» по экономическому и территориальному развитию, телефон: 8(30256) 2-15-67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Жамбалова Мыдыгма Бальжинимаевна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заместитель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главы муниципального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«Дульдургинский район», председатель комитета по социальной политике,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2-13-04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Шагдаров </a:t>
            </a:r>
            <a:r>
              <a:rPr lang="ru-RU" sz="1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Насак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Дашидондокович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- заместитель главы муниципального района «Дульдургинский район», начальник управления территориального развития 8(924)8106785 </a:t>
            </a: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Бадмаев Доржижаб Банзаракшиевич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-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начальник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управления сельского хозяйства,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2-15-19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Ракшаева Надежда Дондоковна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начальник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отдела экономики, управления имуществом и земельным отношениям администрации муниципального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«Дульдургинский район»,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2-21-46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Дашиева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Долгор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Батоевна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начальник управления по обеспечению деятельности администрации муниципального района «Дульдургинский район»,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2-12-49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Приемная администрации: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Бороева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Баира Борисовна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секретарь,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телефон: 8(30256) 2-14-40, факс: 8(30256) 2-13-80</a:t>
            </a:r>
            <a:b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</a:b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06F72-9D50-4534-8865-B54B0CDEB605}" type="slidenum">
              <a:rPr lang="ru-RU"/>
              <a:pPr>
                <a:defRPr/>
              </a:pPr>
              <a:t>44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2143125"/>
            <a:ext cx="885825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800080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СПАСИБО ЗА ВНИМАНИЕ!</a:t>
            </a:r>
            <a:r>
              <a:rPr lang="ru-RU" sz="4400" dirty="0">
                <a:latin typeface="+mn-lt"/>
                <a:cs typeface="Arial" pitchFamily="34" charset="0"/>
              </a:rPr>
              <a:t/>
            </a:r>
            <a:br>
              <a:rPr lang="ru-RU" sz="4400" dirty="0">
                <a:latin typeface="+mn-lt"/>
                <a:cs typeface="Arial" pitchFamily="34" charset="0"/>
              </a:rPr>
            </a:br>
            <a:endParaRPr lang="ru-RU" sz="44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F4572-A5F4-4E8F-863B-335ABDD063E2}" type="slidenum">
              <a:rPr lang="ru-RU"/>
              <a:pPr>
                <a:defRPr/>
              </a:pPr>
              <a:t>45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21444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Площади территорий сельских поселений</a:t>
            </a:r>
            <a:b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муниципального района «Дульдургинский район»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</a:br>
            <a:endParaRPr lang="ru-RU" sz="28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3AF8-291A-4CDF-BF57-38070C100D6A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285750" y="1143000"/>
          <a:ext cx="8643938" cy="5357816"/>
        </p:xfrm>
        <a:graphic>
          <a:graphicData uri="http://schemas.openxmlformats.org/drawingml/2006/table">
            <a:tbl>
              <a:tblPr/>
              <a:tblGrid>
                <a:gridCol w="5987084"/>
                <a:gridCol w="1515718"/>
                <a:gridCol w="1141136"/>
              </a:tblGrid>
              <a:tr h="878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ПОСЕЛЕНИЕ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(КВ. КМ)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«ДУЛЬДУРГА»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84,56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«АЛХАНАЙ»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1372,99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«АРА-ИЛЯ»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«БАЛЬЗИНО»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2506,30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34,88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«ЗУТКУЛЕЙ»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632,70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440,05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«ТАПТАНАЙ»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843,66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«ТОКЧИН»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308,82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«УЗОН»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465,61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«ЧИНДАЛЕЙ»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382,85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Географическое положение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6250" y="928688"/>
            <a:ext cx="4857750" cy="5929312"/>
          </a:xfrm>
        </p:spPr>
        <p:txBody>
          <a:bodyPr>
            <a:noAutofit/>
          </a:bodyPr>
          <a:lstStyle/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Дульдургинский район расположен в юго-западной части Забайкальского края,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в 192 километрах от краевого центра, города Читы, и в 90 километрах от поселка Агинское, центра Агинского Бурятского округа. Дульдургинский административный район входит в состав Забайкальского края.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Граничит на востоке с Агинским районом, на севере с Читинским и Карымским, на юге с Акшинским и Ононским,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на западе с Улетовским.</a:t>
            </a:r>
          </a:p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800" b="1" i="1" dirty="0" smtClean="0">
                <a:solidFill>
                  <a:schemeClr val="bg1"/>
                </a:solidFill>
              </a:rPr>
              <a:t>Центр – село Дульдурга. </a:t>
            </a: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1D8A-5633-4DEE-9B23-ADF32F1A8A16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200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143000"/>
            <a:ext cx="4000500" cy="4714875"/>
          </a:xfrm>
        </p:spPr>
      </p:pic>
      <p:sp>
        <p:nvSpPr>
          <p:cNvPr id="12" name="TextBox 11"/>
          <p:cNvSpPr txBox="1"/>
          <p:nvPr/>
        </p:nvSpPr>
        <p:spPr>
          <a:xfrm>
            <a:off x="714375" y="2000250"/>
            <a:ext cx="1500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Забайкальский край</a:t>
            </a:r>
          </a:p>
          <a:p>
            <a:pPr>
              <a:defRPr/>
            </a:pPr>
            <a:r>
              <a:rPr lang="ru-RU" sz="800" dirty="0">
                <a:solidFill>
                  <a:schemeClr val="bg1"/>
                </a:solidFill>
                <a:latin typeface="+mn-lt"/>
                <a:cs typeface="+mn-cs"/>
              </a:rPr>
              <a:t>   </a:t>
            </a:r>
          </a:p>
          <a:p>
            <a:pPr>
              <a:defRPr/>
            </a:pPr>
            <a:endParaRPr lang="ru-RU" sz="8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Дульдургинский  район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625" y="2000250"/>
            <a:ext cx="214313" cy="142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625" y="2428875"/>
            <a:ext cx="214313" cy="142875"/>
          </a:xfrm>
          <a:prstGeom prst="rect">
            <a:avLst/>
          </a:prstGeom>
          <a:solidFill>
            <a:srgbClr val="06C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313" y="1285875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CABB7-5BEE-4EEB-AF3E-7E8A00380CB9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Климатические условия</a:t>
            </a:r>
            <a: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</a:br>
            <a:endParaRPr lang="ru-RU" sz="36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224" name="Содержимое 15"/>
          <p:cNvSpPr>
            <a:spLocks noGrp="1"/>
          </p:cNvSpPr>
          <p:nvPr>
            <p:ph sz="half" idx="2"/>
          </p:nvPr>
        </p:nvSpPr>
        <p:spPr>
          <a:xfrm flipH="1">
            <a:off x="571500" y="785813"/>
            <a:ext cx="7858125" cy="2571750"/>
          </a:xfrm>
        </p:spPr>
        <p:txBody>
          <a:bodyPr/>
          <a:lstStyle/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Климат резко-континентальный.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Лето сухое, жаркое.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Средняя температура в июле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 +16 ÷ +18 °C (максимальная + 38 °C).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Зима холодная, солнечная. Средняя температура в январе −22 ÷ −24 °C (абс. минимум −47 °C). Весна поздняя, холодная, наступает во второй половине апреля и продолжается до конца мая.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Осень скоротечна.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Осадков выпадает от 300 до 400 мм/год.</a:t>
            </a:r>
          </a:p>
          <a:p>
            <a:endParaRPr lang="ru-RU" smtClean="0"/>
          </a:p>
        </p:txBody>
      </p:sp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357563"/>
            <a:ext cx="3357562" cy="25098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357563"/>
            <a:ext cx="3286125" cy="2465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929063"/>
            <a:ext cx="2714625" cy="2601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http://im8-tub-ru.yandex.net/i?id=107160840-67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87153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80D4A-02A2-42E0-AC9F-7279B3506321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357188" y="857250"/>
          <a:ext cx="8501062" cy="52736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42273"/>
                <a:gridCol w="2087980"/>
                <a:gridCol w="1715127"/>
                <a:gridCol w="3355682"/>
              </a:tblGrid>
              <a:tr h="518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1585151">
                <a:tc rowSpan="2"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Марганец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Рудное поле (223 кв.км.) располагается в северной части Акшинского узла на водоразделе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р. Улача-Загатай.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Р3 = 28,5 млн. т. руды (до глубины 30 м.) со средним содержанием марганца 8-10%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Выделено тематическими работами (Павленко,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1998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) по данным предшественников, включает 5 проявлений, 39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пунктов минерализации и несколько перспективных участков. На глубину не изучено.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2438694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Водораздел п. Гуртуй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и правый распадок п. Улястуй. На северо-западном фланге примыкает к Булуктуйскому проявлению.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Р2 окисленных марганцевых руд до глубины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30 м. с учетом коэффициента рудоносности (0,2) составляют 18,5 млн.т. для открытой отработки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Верхне-Гуртуйское проявление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представляет систему близпараллельных минерализованных зон мощностью до 25 м. с относительно высоким содержанием марганца. Минерализованная зона при видимой мощности 500 м. прослежена на 2,5 км. Зона характеризуется гнездово-прожилково-вкрапленным гетит-псиломелан-пиролюзитовой минерализацией.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7316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Флюорит 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Дульдургин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ское месторождение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41 тыс.т., при среднем содержании 56,6%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Представлено кварц-флюоритовыми жилами мощностью до 3,2 м., прослеженными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до 220 м.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ADA3B-BEC6-4A76-BC82-9260B16F6F0D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 рудное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Илинское месторождение приурочено к СВ Дыбыкса-Илинской зоне разломов.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Запасы+ресурсы принятые к сведению+металлогенический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потенциал объекта оценивается в 12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Золотое оруднение локализуется в березитизированных эруптивных брекчиях. Рудные тела объединены в Восточную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и Западную рудные зоны. Рудные тела прослежены до глубины 350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Дыбыксинское месторождение находится в 6 км. к ЮЗ от Илинского.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Извлечение золота в концентрат -72%, по категории С1+С2+Р1 около 9,5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Рудные тела приурочены к зоне дробления граносиенит-порфиров и представлены веретенообразными телами падающими под углами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40-60 град. Основное рудное тело 420*65-100*5-50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Россыпное золото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Тура-Илинский район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Категория Р3 – 900 кг., Р2-80 кг., Р1-580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1298" name="Picture 2" descr="http://im2-tub-ru.yandex.net/i?id=75007302-0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983163"/>
            <a:ext cx="211931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4" descr="http://im7-tub-ru.yandex.net/i?id=11370856-3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000625"/>
            <a:ext cx="235743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44296</TotalTime>
  <Words>3811</Words>
  <Application>Microsoft Office PowerPoint</Application>
  <PresentationFormat>Экран (4:3)</PresentationFormat>
  <Paragraphs>952</Paragraphs>
  <Slides>45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Апекс</vt:lpstr>
      <vt:lpstr>Лист Microsoft Excel 97-2003</vt:lpstr>
      <vt:lpstr>Инвестиционный паспорт муниципального района «Дульдургинский район»</vt:lpstr>
      <vt:lpstr>Презентация PowerPoint</vt:lpstr>
      <vt:lpstr>История муниципального района «Дульдургинский район»</vt:lpstr>
      <vt:lpstr>Административно-территориальное деление муниципального района «Дульдургинский район»</vt:lpstr>
      <vt:lpstr>Площади территорий сельских поселений муниципального района «Дульдургинский район» </vt:lpstr>
      <vt:lpstr>Географическое положение</vt:lpstr>
      <vt:lpstr>Климатические условия </vt:lpstr>
      <vt:lpstr>Полезные ископаемые</vt:lpstr>
      <vt:lpstr>Полезные ископаемые</vt:lpstr>
      <vt:lpstr>Полезные ископаемые</vt:lpstr>
      <vt:lpstr>Земельные ресурсы</vt:lpstr>
      <vt:lpstr>Водные ресурсы</vt:lpstr>
      <vt:lpstr>Лесной фонд</vt:lpstr>
      <vt:lpstr>Туризм</vt:lpstr>
      <vt:lpstr>Туризм</vt:lpstr>
      <vt:lpstr>Туризм</vt:lpstr>
      <vt:lpstr>Туризм</vt:lpstr>
      <vt:lpstr>Туризм</vt:lpstr>
      <vt:lpstr>Образование</vt:lpstr>
      <vt:lpstr>Презентация PowerPoint</vt:lpstr>
      <vt:lpstr>Культура</vt:lpstr>
      <vt:lpstr>Физическая культура и спорт</vt:lpstr>
      <vt:lpstr>Демография</vt:lpstr>
      <vt:lpstr>Трудовые ресурсы</vt:lpstr>
      <vt:lpstr>Рынок труда</vt:lpstr>
      <vt:lpstr>Транспортная инфраструктура</vt:lpstr>
      <vt:lpstr>Телекоммуникации</vt:lpstr>
      <vt:lpstr>Системообразующие предприятия района</vt:lpstr>
      <vt:lpstr>Финансово-кредитные учреждения </vt:lpstr>
      <vt:lpstr>Презентация PowerPoint</vt:lpstr>
      <vt:lpstr>Налоговый потенциал</vt:lpstr>
      <vt:lpstr>Муниципальные программы,  принятые к финансированию  в 2024 году</vt:lpstr>
      <vt:lpstr>Презентация PowerPoint</vt:lpstr>
      <vt:lpstr>Сельское хозяйство</vt:lpstr>
      <vt:lpstr>Сельское хозяйство</vt:lpstr>
      <vt:lpstr>Строительство</vt:lpstr>
      <vt:lpstr>Развитие торговли  и потребительского рынка</vt:lpstr>
      <vt:lpstr>Малый и средний бизнес</vt:lpstr>
      <vt:lpstr>Поддержка малого предпринимательства</vt:lpstr>
      <vt:lpstr>Поддержка малого предпринимательства</vt:lpstr>
      <vt:lpstr>Перечень основных показателей социально-экономического развития МР «Дульдургинский район»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dc:creator>Туяна</dc:creator>
  <cp:lastModifiedBy>admin</cp:lastModifiedBy>
  <cp:revision>1649</cp:revision>
  <cp:lastPrinted>2022-04-01T01:33:24Z</cp:lastPrinted>
  <dcterms:modified xsi:type="dcterms:W3CDTF">2025-04-01T05:16:02Z</dcterms:modified>
</cp:coreProperties>
</file>