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2" r:id="rId3"/>
    <p:sldId id="271" r:id="rId4"/>
    <p:sldId id="270" r:id="rId5"/>
    <p:sldId id="273" r:id="rId6"/>
    <p:sldId id="267" r:id="rId7"/>
    <p:sldId id="262" r:id="rId8"/>
    <p:sldId id="274" r:id="rId9"/>
    <p:sldId id="263" r:id="rId10"/>
    <p:sldId id="276" r:id="rId11"/>
    <p:sldId id="278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2E8"/>
    <a:srgbClr val="629DD1"/>
    <a:srgbClr val="0066FF"/>
    <a:srgbClr val="6890C3"/>
    <a:srgbClr val="608BBE"/>
    <a:srgbClr val="405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6077354651968"/>
          <c:y val="0.12960265787346092"/>
          <c:w val="0.52707742044257788"/>
          <c:h val="0.66076932870434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145859.5</c:v>
                </c:pt>
                <c:pt idx="1">
                  <c:v>22700.1</c:v>
                </c:pt>
                <c:pt idx="2">
                  <c:v>3149.5</c:v>
                </c:pt>
                <c:pt idx="4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4-4E6C-8A71-EA40952C9C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149497.29999999999</c:v>
                </c:pt>
                <c:pt idx="1">
                  <c:v>23287.7</c:v>
                </c:pt>
                <c:pt idx="2">
                  <c:v>2447.8000000000002</c:v>
                </c:pt>
                <c:pt idx="3">
                  <c:v>-7.0000000000000007E-2</c:v>
                </c:pt>
                <c:pt idx="4">
                  <c:v>1950.6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94-4E6C-8A71-EA40952C9C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исполнения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1.0249404392583272</c:v>
                </c:pt>
                <c:pt idx="1">
                  <c:v>1.0258853485226938</c:v>
                </c:pt>
                <c:pt idx="2">
                  <c:v>0.7772027305921575</c:v>
                </c:pt>
                <c:pt idx="3">
                  <c:v>0</c:v>
                </c:pt>
                <c:pt idx="4">
                  <c:v>1.1474117647058824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94-4E6C-8A71-EA40952C9C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0134528"/>
        <c:axId val="2106618400"/>
      </c:barChart>
      <c:catAx>
        <c:axId val="21013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6618400"/>
        <c:crosses val="autoZero"/>
        <c:auto val="1"/>
        <c:lblAlgn val="ctr"/>
        <c:lblOffset val="100"/>
        <c:noMultiLvlLbl val="0"/>
      </c:catAx>
      <c:valAx>
        <c:axId val="2106618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13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v>Исполнено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Лист1!$J$7:$J$13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Лист1!$M$7:$M$13</c:f>
              <c:numCache>
                <c:formatCode>0.0</c:formatCode>
                <c:ptCount val="6"/>
                <c:pt idx="0">
                  <c:v>1128.5999999999999</c:v>
                </c:pt>
                <c:pt idx="1">
                  <c:v>654.1</c:v>
                </c:pt>
                <c:pt idx="2">
                  <c:v>351.5</c:v>
                </c:pt>
                <c:pt idx="3">
                  <c:v>212.8</c:v>
                </c:pt>
                <c:pt idx="4">
                  <c:v>1399.1</c:v>
                </c:pt>
                <c:pt idx="5">
                  <c:v>2001.6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C-44E1-A404-A26A2FBA279E}"/>
            </c:ext>
          </c:extLst>
        </c:ser>
        <c:ser>
          <c:idx val="0"/>
          <c:order val="1"/>
          <c:tx>
            <c:v>Утверждено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Лист1!$J$7:$J$13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Лист1!$L$7:$L$13</c:f>
              <c:numCache>
                <c:formatCode>0.0</c:formatCode>
                <c:ptCount val="6"/>
                <c:pt idx="0">
                  <c:v>1042.3</c:v>
                </c:pt>
                <c:pt idx="1">
                  <c:v>390</c:v>
                </c:pt>
                <c:pt idx="2">
                  <c:v>0</c:v>
                </c:pt>
                <c:pt idx="3">
                  <c:v>100</c:v>
                </c:pt>
                <c:pt idx="4">
                  <c:v>600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C-44E1-A404-A26A2FBA27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89683144"/>
        <c:axId val="289679536"/>
      </c:barChart>
      <c:catAx>
        <c:axId val="289683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679536"/>
        <c:crosses val="autoZero"/>
        <c:auto val="1"/>
        <c:lblAlgn val="ctr"/>
        <c:lblOffset val="100"/>
        <c:noMultiLvlLbl val="0"/>
      </c:catAx>
      <c:valAx>
        <c:axId val="2896795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68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87345750362022"/>
          <c:y val="5.1561372412162125E-2"/>
          <c:w val="0.48383587021419228"/>
          <c:h val="0.92656158386792165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C0D2E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3B-4759-86DB-FC16E6856C10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B-4759-86DB-FC16E6856C1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B-4759-86DB-FC16E6856C10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B-4759-86DB-FC16E6856C10}"/>
              </c:ext>
            </c:extLst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3B-4759-86DB-FC16E6856C10}"/>
              </c:ext>
            </c:extLst>
          </c:dPt>
          <c:dLbls>
            <c:dLbl>
              <c:idx val="0"/>
              <c:layout>
                <c:manualLayout>
                  <c:x val="3.3655671037986891E-3"/>
                  <c:y val="-3.938670448294155E-17"/>
                </c:manualLayout>
              </c:layout>
              <c:tx>
                <c:rich>
                  <a:bodyPr/>
                  <a:lstStyle/>
                  <a:p>
                    <a:fld id="{6A7393F3-7B84-4008-B81E-2D337ECD08AE}" type="CELLRANGE">
                      <a:rPr lang="ru-RU" smtClean="0"/>
                      <a:pPr/>
                      <a:t>[ДИАПАЗОН ЯЧЕЕК]</a:t>
                    </a:fld>
                    <a:r>
                      <a:rPr lang="ru-RU"/>
                      <a:t> т.р.</a:t>
                    </a:r>
                    <a:endParaRPr lang="ru-RU" baseline="0"/>
                  </a:p>
                  <a:p>
                    <a:fld id="{01553C8F-3363-45DC-87A6-C90E32DBFC47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C3B-4759-86DB-FC16E6856C10}"/>
                </c:ext>
              </c:extLst>
            </c:dLbl>
            <c:dLbl>
              <c:idx val="1"/>
              <c:layout>
                <c:manualLayout>
                  <c:x val="1.4584124116461259E-2"/>
                  <c:y val="4.2967810343468435E-3"/>
                </c:manualLayout>
              </c:layout>
              <c:tx>
                <c:rich>
                  <a:bodyPr/>
                  <a:lstStyle/>
                  <a:p>
                    <a:fld id="{48FA7602-71B3-44E9-91EA-E8D757CA4A17}" type="CELLRANGE">
                      <a:rPr lang="ru-RU" smtClean="0"/>
                      <a:pPr/>
                      <a:t>[ДИАПАЗОН ЯЧЕЕК]</a:t>
                    </a:fld>
                    <a:r>
                      <a:rPr lang="ru-RU"/>
                      <a:t> т.р.</a:t>
                    </a:r>
                    <a:endParaRPr lang="ru-RU" baseline="0" dirty="0"/>
                  </a:p>
                  <a:p>
                    <a:fld id="{597F0BEB-7DF5-46F5-BE15-381F76673E42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C3B-4759-86DB-FC16E6856C10}"/>
                </c:ext>
              </c:extLst>
            </c:dLbl>
            <c:dLbl>
              <c:idx val="2"/>
              <c:layout>
                <c:manualLayout>
                  <c:x val="-7.8529899088637996E-3"/>
                  <c:y val="1.9335514654560796E-2"/>
                </c:manualLayout>
              </c:layout>
              <c:tx>
                <c:rich>
                  <a:bodyPr/>
                  <a:lstStyle/>
                  <a:p>
                    <a:fld id="{AB68A77C-ABA8-44D5-9D06-8230B8DD8737}" type="CELLRANGE">
                      <a:rPr lang="ru-RU" smtClean="0"/>
                      <a:pPr/>
                      <a:t>[ДИАПАЗОН ЯЧЕЕК]</a:t>
                    </a:fld>
                    <a:r>
                      <a:rPr lang="ru-RU"/>
                      <a:t> т.р.</a:t>
                    </a:r>
                    <a:endParaRPr lang="ru-RU" baseline="0" dirty="0"/>
                  </a:p>
                  <a:p>
                    <a:fld id="{B61EFD60-29CE-48B2-BBB3-6730689229D7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C3B-4759-86DB-FC16E6856C10}"/>
                </c:ext>
              </c:extLst>
            </c:dLbl>
            <c:dLbl>
              <c:idx val="3"/>
              <c:layout>
                <c:manualLayout>
                  <c:x val="-1.1218557012662571E-2"/>
                  <c:y val="-6.874849654954949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6F186E-D844-4A84-B0F3-7A670B42140C}" type="CELLRANGE">
                      <a:rPr lang="ru-RU" sz="1600" smtClean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[ДИАПАЗОН ЯЧЕЕК]</a:t>
                    </a:fld>
                    <a:r>
                      <a:rPr lang="ru-RU" sz="1600" dirty="0"/>
                      <a:t> 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 err="1"/>
                      <a:t>т.р</a:t>
                    </a:r>
                    <a:r>
                      <a:rPr lang="ru-RU" sz="1600" dirty="0"/>
                      <a:t>.</a:t>
                    </a:r>
                    <a:endParaRPr lang="ru-RU" sz="1600" baseline="0" dirty="0"/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fld id="{2523E0FE-45B1-4A91-9E36-818140ED417E}" type="PERCENTAGE">
                      <a:rPr lang="ru-RU" sz="1600" smtClean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23117788930181"/>
                      <c:h val="0.202670872324365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C3B-4759-86DB-FC16E6856C1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3B-4759-86DB-FC16E6856C1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Лист1!$K$15:$K$19</c:f>
              <c:strCache>
                <c:ptCount val="5"/>
                <c:pt idx="0">
                  <c:v>Дотации бюджетам  субъектов Российской Федерации и муниципальных образований</c:v>
                </c:pt>
                <c:pt idx="1">
                  <c:v>Субсидии бюджетам  субъектов Российской Федерации и муниципальных образований</c:v>
                </c:pt>
                <c:pt idx="2">
                  <c:v>Субвенции бюджетам  субъектов Российской Федерации и муниципальных образований</c:v>
                </c:pt>
                <c:pt idx="3">
                  <c:v>Иные межбюджетные трансферты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из бюджетов муниципальных районов</c:v>
                </c:pt>
              </c:strCache>
            </c:strRef>
          </c:cat>
          <c:val>
            <c:numRef>
              <c:f>Лист1!$M$15:$M$19</c:f>
              <c:numCache>
                <c:formatCode>General</c:formatCode>
                <c:ptCount val="5"/>
                <c:pt idx="0" formatCode="0.0">
                  <c:v>386717.7</c:v>
                </c:pt>
                <c:pt idx="1">
                  <c:v>195324.6</c:v>
                </c:pt>
                <c:pt idx="2">
                  <c:v>395764.8</c:v>
                </c:pt>
                <c:pt idx="3">
                  <c:v>192378.9</c:v>
                </c:pt>
                <c:pt idx="4" formatCode="#,##0.00">
                  <c:v>-29.08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Лист1!$M$15:$M$19</c15:f>
                <c15:dlblRangeCache>
                  <c:ptCount val="5"/>
                  <c:pt idx="0">
                    <c:v>386717,7</c:v>
                  </c:pt>
                  <c:pt idx="1">
                    <c:v>195324,6</c:v>
                  </c:pt>
                  <c:pt idx="2">
                    <c:v>395764,8</c:v>
                  </c:pt>
                  <c:pt idx="3">
                    <c:v>192378,9</c:v>
                  </c:pt>
                  <c:pt idx="4">
                    <c:v>-29,08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3C3B-4759-86DB-FC16E6856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23"/>
      </c:doughnutChart>
      <c:spPr>
        <a:noFill/>
        <a:ln>
          <a:noFill/>
        </a:ln>
        <a:effectLst/>
      </c:spPr>
    </c:plotArea>
    <c:legend>
      <c:legendPos val="l"/>
      <c:legendEntry>
        <c:idx val="4"/>
        <c:delete val="1"/>
      </c:legendEntry>
      <c:layout>
        <c:manualLayout>
          <c:xMode val="edge"/>
          <c:yMode val="edge"/>
          <c:x val="0"/>
          <c:y val="5.3881523871403048E-2"/>
          <c:w val="0.4380895097746757"/>
          <c:h val="0.91037215005952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2">
                  <a:tint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A1-451C-A331-4C9A737DE26E}"/>
              </c:ext>
            </c:extLst>
          </c:dPt>
          <c:dPt>
            <c:idx val="1"/>
            <c:bubble3D val="0"/>
            <c:spPr>
              <a:solidFill>
                <a:schemeClr val="accent2">
                  <a:tint val="5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A1-451C-A331-4C9A737DE26E}"/>
              </c:ext>
            </c:extLst>
          </c:dPt>
          <c:dPt>
            <c:idx val="2"/>
            <c:bubble3D val="0"/>
            <c:spPr>
              <a:solidFill>
                <a:schemeClr val="accent2">
                  <a:tint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A1-451C-A331-4C9A737DE26E}"/>
              </c:ext>
            </c:extLst>
          </c:dPt>
          <c:dPt>
            <c:idx val="3"/>
            <c:bubble3D val="0"/>
            <c:spPr>
              <a:solidFill>
                <a:schemeClr val="accent2">
                  <a:tint val="7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A1-451C-A331-4C9A737DE26E}"/>
              </c:ext>
            </c:extLst>
          </c:dPt>
          <c:dPt>
            <c:idx val="4"/>
            <c:bubble3D val="0"/>
            <c:spPr>
              <a:solidFill>
                <a:schemeClr val="accent2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A1-451C-A331-4C9A737DE26E}"/>
              </c:ext>
            </c:extLst>
          </c:dPt>
          <c:dPt>
            <c:idx val="5"/>
            <c:bubble3D val="0"/>
            <c:spPr>
              <a:solidFill>
                <a:schemeClr val="accent2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FA1-451C-A331-4C9A737DE26E}"/>
              </c:ext>
            </c:extLst>
          </c:dPt>
          <c:dPt>
            <c:idx val="6"/>
            <c:bubble3D val="0"/>
            <c:spPr>
              <a:solidFill>
                <a:schemeClr val="accent2">
                  <a:shade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FA1-451C-A331-4C9A737DE26E}"/>
              </c:ext>
            </c:extLst>
          </c:dPt>
          <c:dPt>
            <c:idx val="7"/>
            <c:bubble3D val="0"/>
            <c:spPr>
              <a:solidFill>
                <a:schemeClr val="accent2">
                  <a:shade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FA1-451C-A331-4C9A737DE26E}"/>
              </c:ext>
            </c:extLst>
          </c:dPt>
          <c:dPt>
            <c:idx val="8"/>
            <c:bubble3D val="0"/>
            <c:spPr>
              <a:solidFill>
                <a:schemeClr val="accent2">
                  <a:shade val="7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FA1-451C-A331-4C9A737DE26E}"/>
              </c:ext>
            </c:extLst>
          </c:dPt>
          <c:dPt>
            <c:idx val="9"/>
            <c:bubble3D val="0"/>
            <c:spPr>
              <a:solidFill>
                <a:schemeClr val="accent2">
                  <a:shade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FA1-451C-A331-4C9A737DE26E}"/>
              </c:ext>
            </c:extLst>
          </c:dPt>
          <c:dPt>
            <c:idx val="10"/>
            <c:bubble3D val="0"/>
            <c:spPr>
              <a:solidFill>
                <a:schemeClr val="accent2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FA1-451C-A331-4C9A737DE26E}"/>
              </c:ext>
            </c:extLst>
          </c:dPt>
          <c:dPt>
            <c:idx val="11"/>
            <c:bubble3D val="0"/>
            <c:spPr>
              <a:solidFill>
                <a:schemeClr val="accent2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FA1-451C-A331-4C9A737DE26E}"/>
              </c:ext>
            </c:extLst>
          </c:dPt>
          <c:dPt>
            <c:idx val="12"/>
            <c:bubble3D val="0"/>
            <c:spPr>
              <a:solidFill>
                <a:schemeClr val="accent2">
                  <a:shade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FA1-451C-A331-4C9A737DE26E}"/>
              </c:ext>
            </c:extLst>
          </c:dPt>
          <c:dLbls>
            <c:dLbl>
              <c:idx val="0"/>
              <c:layout>
                <c:manualLayout>
                  <c:x val="8.2798756518018921E-2"/>
                  <c:y val="-0.117255876224776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A1-451C-A331-4C9A737DE26E}"/>
                </c:ext>
              </c:extLst>
            </c:dLbl>
            <c:dLbl>
              <c:idx val="9"/>
              <c:layout>
                <c:manualLayout>
                  <c:x val="-3.2702178794657612E-3"/>
                  <c:y val="5.56503066302696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FA1-451C-A331-4C9A737DE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Лист1!$N$6:$N$15</c:f>
              <c:strCache>
                <c:ptCount val="10"/>
                <c:pt idx="0">
                  <c:v>Образование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Жилищно-коммунальное хозяйство</c:v>
                </c:pt>
                <c:pt idx="7">
                  <c:v>Физическая культура и спорт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Лист1!$O$6:$O$15</c:f>
              <c:numCache>
                <c:formatCode>0.00%</c:formatCode>
                <c:ptCount val="10"/>
                <c:pt idx="0">
                  <c:v>0.68192196223867307</c:v>
                </c:pt>
                <c:pt idx="1">
                  <c:v>7.0476876813606718E-2</c:v>
                </c:pt>
                <c:pt idx="2">
                  <c:v>4.4072738198986779E-2</c:v>
                </c:pt>
                <c:pt idx="3">
                  <c:v>6.704419214893842E-2</c:v>
                </c:pt>
                <c:pt idx="4">
                  <c:v>6.236540105249045E-2</c:v>
                </c:pt>
                <c:pt idx="5">
                  <c:v>3.2969248158539952E-2</c:v>
                </c:pt>
                <c:pt idx="6">
                  <c:v>1.4391463119738745E-2</c:v>
                </c:pt>
                <c:pt idx="7">
                  <c:v>2.8740429184343847E-2</c:v>
                </c:pt>
                <c:pt idx="8">
                  <c:v>5.6561485457627446E-3</c:v>
                </c:pt>
                <c:pt idx="9">
                  <c:v>3.1423878796004561E-6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FA1-451C-A331-4C9A737DE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20"/>
        <c:splitType val="pos"/>
        <c:splitPos val="6"/>
        <c:secondPieSize val="70"/>
        <c:ser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7AE7B-45A3-485B-A988-1BB2DE2D8ABA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13999-247E-4FE1-8306-3ED0D1B60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6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357AE-53E9-4F03-BFD2-BA9F9F4145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9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4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3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357AE-53E9-4F03-BFD2-BA9F9F4145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1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6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2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3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79057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80C4BE28-C346-B54D-927C-38644696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63" y="266702"/>
            <a:ext cx="112332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000" b="1" i="0">
                <a:solidFill>
                  <a:schemeClr val="accent2"/>
                </a:solidFill>
                <a:latin typeface="Oswald Light" pitchFamily="2" charset="-52"/>
                <a:ea typeface="Oswald Light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43F477-DA43-4FFE-A30C-0CA04CAB22CC}"/>
              </a:ext>
            </a:extLst>
          </p:cNvPr>
          <p:cNvSpPr txBox="1">
            <a:spLocks/>
          </p:cNvSpPr>
          <p:nvPr userDrawn="1"/>
        </p:nvSpPr>
        <p:spPr>
          <a:xfrm>
            <a:off x="376529" y="6301367"/>
            <a:ext cx="391834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CA91AF-F5F3-4939-98CE-DF5BF73099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837" y="146556"/>
            <a:ext cx="1832929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3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7976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18813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69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2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6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2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1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313" y="209550"/>
            <a:ext cx="16859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5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7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1244B-44E6-4A05-AC9D-3FAAD47FA5C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0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1E0505-E303-D8ED-6CC0-D70EACE43B47}"/>
              </a:ext>
            </a:extLst>
          </p:cNvPr>
          <p:cNvSpPr txBox="1">
            <a:spLocks/>
          </p:cNvSpPr>
          <p:nvPr/>
        </p:nvSpPr>
        <p:spPr bwMode="gray">
          <a:xfrm>
            <a:off x="7579039" y="4603334"/>
            <a:ext cx="38058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77"/>
              </a:rPr>
              <a:t>Комитет по финансам</a:t>
            </a:r>
          </a:p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77"/>
              </a:rPr>
              <a:t>Администрации МР</a:t>
            </a:r>
          </a:p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77"/>
              </a:rPr>
              <a:t>«Дульдургинский район»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6AB33A65-AF4F-1F56-FEAF-DC2BF6049A20}"/>
              </a:ext>
            </a:extLst>
          </p:cNvPr>
          <p:cNvSpPr/>
          <p:nvPr/>
        </p:nvSpPr>
        <p:spPr>
          <a:xfrm>
            <a:off x="7579039" y="6083983"/>
            <a:ext cx="3174328" cy="51023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092A18EC-EEA5-80D5-6B0C-D5A11DAFF90E}"/>
              </a:ext>
            </a:extLst>
          </p:cNvPr>
          <p:cNvSpPr/>
          <p:nvPr/>
        </p:nvSpPr>
        <p:spPr>
          <a:xfrm>
            <a:off x="9564914" y="6054153"/>
            <a:ext cx="1188453" cy="51023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399D5-B759-F1E3-BA76-36685FD6CB58}"/>
              </a:ext>
            </a:extLst>
          </p:cNvPr>
          <p:cNvSpPr txBox="1">
            <a:spLocks/>
          </p:cNvSpPr>
          <p:nvPr/>
        </p:nvSpPr>
        <p:spPr bwMode="gray">
          <a:xfrm>
            <a:off x="7911805" y="6186532"/>
            <a:ext cx="3805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77"/>
              </a:rPr>
              <a:t>с. Дульдурга     202</a:t>
            </a:r>
            <a:r>
              <a:rPr lang="en-US" sz="200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77"/>
              </a:rPr>
              <a:t>4</a:t>
            </a:r>
            <a:r>
              <a:rPr lang="ru-RU" sz="200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77"/>
              </a:rPr>
              <a:t> 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36CCD-9B28-5CE5-3DDC-C40178E1D1A6}"/>
              </a:ext>
            </a:extLst>
          </p:cNvPr>
          <p:cNvSpPr txBox="1"/>
          <p:nvPr/>
        </p:nvSpPr>
        <p:spPr>
          <a:xfrm>
            <a:off x="7437480" y="1467146"/>
            <a:ext cx="4754520" cy="27699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Отчет</a:t>
            </a:r>
            <a:r>
              <a:rPr lang="ru-RU" sz="5400" b="1" dirty="0">
                <a:solidFill>
                  <a:schemeClr val="bg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r>
              <a:rPr lang="ru-RU" sz="4000" dirty="0">
                <a:solidFill>
                  <a:schemeClr val="bg1"/>
                </a:solidFill>
                <a:latin typeface="Oswald Light" panose="020B0604020202020204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об исполнении бюджета </a:t>
            </a:r>
          </a:p>
          <a:p>
            <a:r>
              <a:rPr lang="ru-RU" sz="4000" dirty="0">
                <a:solidFill>
                  <a:schemeClr val="bg1"/>
                </a:solidFill>
                <a:latin typeface="Oswald Light" panose="020B0604020202020204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за 202</a:t>
            </a:r>
            <a:r>
              <a:rPr lang="en-US" sz="4000" dirty="0">
                <a:solidFill>
                  <a:schemeClr val="bg1"/>
                </a:solidFill>
                <a:latin typeface="Oswald Light" panose="020B0604020202020204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  <a:r>
              <a:rPr lang="ru-RU" sz="4000" dirty="0">
                <a:solidFill>
                  <a:schemeClr val="bg1"/>
                </a:solidFill>
                <a:latin typeface="Oswald Light" panose="020B0604020202020204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 год</a:t>
            </a:r>
            <a:endParaRPr lang="en-US" sz="4000" dirty="0">
              <a:solidFill>
                <a:schemeClr val="bg1"/>
              </a:solidFill>
              <a:latin typeface="Oswald Light" panose="020B0604020202020204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r="21689"/>
          <a:stretch>
            <a:fillRect/>
          </a:stretch>
        </p:blipFill>
        <p:spPr>
          <a:xfrm>
            <a:off x="-1637063" y="-956286"/>
            <a:ext cx="8735944" cy="8735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7191" b="17285"/>
          <a:stretch/>
        </p:blipFill>
        <p:spPr>
          <a:xfrm>
            <a:off x="10394811" y="306450"/>
            <a:ext cx="1532728" cy="10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18933E6-A6B2-4DAC-B715-31603369B5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" y="-9603"/>
            <a:ext cx="12192000" cy="360679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3934" b="32967"/>
          <a:stretch/>
        </p:blipFill>
        <p:spPr>
          <a:xfrm>
            <a:off x="-23409" y="0"/>
            <a:ext cx="12192000" cy="356744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3FD6B58-9479-42C7-937E-7795DD3466AF}"/>
              </a:ext>
            </a:extLst>
          </p:cNvPr>
          <p:cNvSpPr/>
          <p:nvPr/>
        </p:nvSpPr>
        <p:spPr>
          <a:xfrm>
            <a:off x="-12975" y="-9081"/>
            <a:ext cx="12210192" cy="3606268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10</a:t>
            </a:fld>
            <a:endParaRPr lang="ru-RU"/>
          </a:p>
        </p:txBody>
      </p:sp>
      <p:sp>
        <p:nvSpPr>
          <p:cNvPr id="7" name="Rounded Rectangle 106">
            <a:extLst>
              <a:ext uri="{FF2B5EF4-FFF2-40B4-BE49-F238E27FC236}">
                <a16:creationId xmlns:a16="http://schemas.microsoft.com/office/drawing/2014/main" id="{76511EDC-A8F2-4B13-A9E5-7F8F9631772A}"/>
              </a:ext>
            </a:extLst>
          </p:cNvPr>
          <p:cNvSpPr/>
          <p:nvPr/>
        </p:nvSpPr>
        <p:spPr>
          <a:xfrm>
            <a:off x="1168820" y="4228468"/>
            <a:ext cx="1574527" cy="61067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+mj-lt"/>
                <a:ea typeface="VTB Group Cond Book" panose="020B0506050504020204" pitchFamily="34" charset="-52"/>
              </a:rPr>
              <a:t>287,4 млн.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2D6B98E-B6CB-4C31-9FC9-EB0FF4148EA2}"/>
              </a:ext>
            </a:extLst>
          </p:cNvPr>
          <p:cNvSpPr txBox="1">
            <a:spLocks/>
          </p:cNvSpPr>
          <p:nvPr/>
        </p:nvSpPr>
        <p:spPr>
          <a:xfrm>
            <a:off x="493271" y="4986270"/>
            <a:ext cx="292562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Дошкольное </a:t>
            </a:r>
          </a:p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образование</a:t>
            </a:r>
          </a:p>
        </p:txBody>
      </p:sp>
      <p:sp>
        <p:nvSpPr>
          <p:cNvPr id="9" name="Rounded Rectangle 113">
            <a:extLst>
              <a:ext uri="{FF2B5EF4-FFF2-40B4-BE49-F238E27FC236}">
                <a16:creationId xmlns:a16="http://schemas.microsoft.com/office/drawing/2014/main" id="{3186CA85-2BF4-4F2E-AA61-4BFCF5D056C3}"/>
              </a:ext>
            </a:extLst>
          </p:cNvPr>
          <p:cNvSpPr/>
          <p:nvPr/>
        </p:nvSpPr>
        <p:spPr>
          <a:xfrm>
            <a:off x="6288608" y="4253596"/>
            <a:ext cx="1574527" cy="585542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+mj-lt"/>
                <a:ea typeface="VTB Group Cond Book" panose="020B0506050504020204" pitchFamily="34" charset="-52"/>
              </a:rPr>
              <a:t>59,9 </a:t>
            </a:r>
            <a:r>
              <a:rPr lang="ru-RU" sz="2000" dirty="0">
                <a:solidFill>
                  <a:srgbClr val="FFFFFF"/>
                </a:solidFill>
                <a:ea typeface="VTB Group Cond Book" panose="020B0506050504020204" pitchFamily="34" charset="-52"/>
              </a:rPr>
              <a:t>млн.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5A49915-C647-453A-AF57-A1E08E8E46DF}"/>
              </a:ext>
            </a:extLst>
          </p:cNvPr>
          <p:cNvSpPr txBox="1">
            <a:spLocks/>
          </p:cNvSpPr>
          <p:nvPr/>
        </p:nvSpPr>
        <p:spPr>
          <a:xfrm>
            <a:off x="5895319" y="4981090"/>
            <a:ext cx="22359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Дополнительное образование </a:t>
            </a:r>
          </a:p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детей</a:t>
            </a:r>
          </a:p>
        </p:txBody>
      </p: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Расходы на образование</a:t>
            </a:r>
          </a:p>
        </p:txBody>
      </p:sp>
      <p:sp>
        <p:nvSpPr>
          <p:cNvPr id="22" name="Rounded Rectangle 106">
            <a:extLst>
              <a:ext uri="{FF2B5EF4-FFF2-40B4-BE49-F238E27FC236}">
                <a16:creationId xmlns:a16="http://schemas.microsoft.com/office/drawing/2014/main" id="{76511EDC-A8F2-4B13-A9E5-7F8F9631772A}"/>
              </a:ext>
            </a:extLst>
          </p:cNvPr>
          <p:cNvSpPr/>
          <p:nvPr/>
        </p:nvSpPr>
        <p:spPr>
          <a:xfrm>
            <a:off x="3763504" y="4228468"/>
            <a:ext cx="1574527" cy="61067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+mj-lt"/>
                <a:ea typeface="VTB Group Cond Book" panose="020B0506050504020204" pitchFamily="34" charset="-52"/>
              </a:rPr>
              <a:t>542 </a:t>
            </a:r>
            <a:r>
              <a:rPr lang="ru-RU" sz="2000" dirty="0">
                <a:solidFill>
                  <a:srgbClr val="FFFFFF"/>
                </a:solidFill>
                <a:ea typeface="VTB Group Cond Book" panose="020B0506050504020204" pitchFamily="34" charset="-52"/>
              </a:rPr>
              <a:t>млн.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82D6B98E-B6CB-4C31-9FC9-EB0FF4148EA2}"/>
              </a:ext>
            </a:extLst>
          </p:cNvPr>
          <p:cNvSpPr txBox="1">
            <a:spLocks/>
          </p:cNvSpPr>
          <p:nvPr/>
        </p:nvSpPr>
        <p:spPr>
          <a:xfrm>
            <a:off x="2969696" y="4986270"/>
            <a:ext cx="292562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Общее </a:t>
            </a:r>
          </a:p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образование</a:t>
            </a:r>
          </a:p>
        </p:txBody>
      </p:sp>
      <p:sp>
        <p:nvSpPr>
          <p:cNvPr id="27" name="Rounded Rectangle 106">
            <a:extLst>
              <a:ext uri="{FF2B5EF4-FFF2-40B4-BE49-F238E27FC236}">
                <a16:creationId xmlns:a16="http://schemas.microsoft.com/office/drawing/2014/main" id="{76511EDC-A8F2-4B13-A9E5-7F8F9631772A}"/>
              </a:ext>
            </a:extLst>
          </p:cNvPr>
          <p:cNvSpPr/>
          <p:nvPr/>
        </p:nvSpPr>
        <p:spPr>
          <a:xfrm>
            <a:off x="8813712" y="4241032"/>
            <a:ext cx="1574527" cy="61067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+mj-lt"/>
                <a:ea typeface="VTB Group Cond Book" panose="020B0506050504020204" pitchFamily="34" charset="-52"/>
              </a:rPr>
              <a:t>14,3 </a:t>
            </a:r>
            <a:r>
              <a:rPr lang="ru-RU" sz="2000" dirty="0">
                <a:solidFill>
                  <a:srgbClr val="FFFFFF"/>
                </a:solidFill>
                <a:ea typeface="VTB Group Cond Book" panose="020B0506050504020204" pitchFamily="34" charset="-52"/>
              </a:rPr>
              <a:t>млн.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82D6B98E-B6CB-4C31-9FC9-EB0FF4148EA2}"/>
              </a:ext>
            </a:extLst>
          </p:cNvPr>
          <p:cNvSpPr txBox="1">
            <a:spLocks/>
          </p:cNvSpPr>
          <p:nvPr/>
        </p:nvSpPr>
        <p:spPr>
          <a:xfrm>
            <a:off x="8234878" y="4952329"/>
            <a:ext cx="29256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Другие вопросы </a:t>
            </a:r>
          </a:p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в области </a:t>
            </a:r>
          </a:p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95891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09" y="408569"/>
            <a:ext cx="10515600" cy="120032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Муниципальные программы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250,6 </a:t>
            </a:r>
            <a:r>
              <a:rPr lang="ru-RU" sz="3600" dirty="0">
                <a:solidFill>
                  <a:schemeClr val="bg1"/>
                </a:solidFill>
              </a:rPr>
              <a:t>тыс. рублей	(100% от утвержденных)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D76AF-6AC1-4D80-93A9-5D0984DF1A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17DC50BE-3904-4439-864B-D62E20B8685B}"/>
              </a:ext>
            </a:extLst>
          </p:cNvPr>
          <p:cNvSpPr txBox="1">
            <a:spLocks/>
          </p:cNvSpPr>
          <p:nvPr/>
        </p:nvSpPr>
        <p:spPr>
          <a:xfrm>
            <a:off x="1866274" y="3710490"/>
            <a:ext cx="25832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000" dirty="0">
                <a:solidFill>
                  <a:schemeClr val="bg1"/>
                </a:solidFill>
                <a:latin typeface="Oswald Medium" pitchFamily="2" charset="-52"/>
                <a:ea typeface="VTB Group Cond Book" panose="020B0506050504020204" pitchFamily="34" charset="77"/>
              </a:rPr>
              <a:t>Муниципальная служба</a:t>
            </a:r>
            <a:endParaRPr lang="en-US" sz="2000" dirty="0">
              <a:solidFill>
                <a:schemeClr val="bg1"/>
              </a:solidFill>
              <a:latin typeface="Oswald Medium" pitchFamily="2" charset="-52"/>
              <a:ea typeface="VTB Group Cond Book" panose="020B0506050504020204" pitchFamily="34" charset="77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D3AF69F8-DBF6-46A1-AAA6-C612BA2CF38B}"/>
              </a:ext>
            </a:extLst>
          </p:cNvPr>
          <p:cNvSpPr txBox="1">
            <a:spLocks/>
          </p:cNvSpPr>
          <p:nvPr/>
        </p:nvSpPr>
        <p:spPr>
          <a:xfrm>
            <a:off x="6161643" y="3705625"/>
            <a:ext cx="2743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000" dirty="0">
                <a:solidFill>
                  <a:schemeClr val="bg1"/>
                </a:solidFill>
                <a:latin typeface="Oswald Medium" pitchFamily="2" charset="-52"/>
              </a:rPr>
              <a:t>Безопасность населения</a:t>
            </a:r>
          </a:p>
        </p:txBody>
      </p:sp>
      <p:sp>
        <p:nvSpPr>
          <p:cNvPr id="29" name="Oval 51">
            <a:extLst>
              <a:ext uri="{FF2B5EF4-FFF2-40B4-BE49-F238E27FC236}">
                <a16:creationId xmlns:a16="http://schemas.microsoft.com/office/drawing/2014/main" id="{35B475CE-8B88-47FA-A3C0-4C3CB9C296FC}"/>
              </a:ext>
            </a:extLst>
          </p:cNvPr>
          <p:cNvSpPr/>
          <p:nvPr/>
        </p:nvSpPr>
        <p:spPr>
          <a:xfrm>
            <a:off x="6695133" y="2031082"/>
            <a:ext cx="1402079" cy="140207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ea typeface="VTB Group Cond Book" panose="020B0506050504020204" pitchFamily="34" charset="-52"/>
              </a:rPr>
              <a:t>15 тыс. руб.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5AB61489-A1D4-4128-91DB-0C5B28B74577}"/>
              </a:ext>
            </a:extLst>
          </p:cNvPr>
          <p:cNvSpPr txBox="1">
            <a:spLocks/>
          </p:cNvSpPr>
          <p:nvPr/>
        </p:nvSpPr>
        <p:spPr>
          <a:xfrm>
            <a:off x="1566440" y="6071151"/>
            <a:ext cx="288304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000" dirty="0">
                <a:solidFill>
                  <a:schemeClr val="bg1"/>
                </a:solidFill>
                <a:latin typeface="Oswald Medium" pitchFamily="2" charset="-52"/>
                <a:ea typeface="VTB Group Cond Book" panose="020B0506050504020204" pitchFamily="34" charset="77"/>
              </a:rPr>
              <a:t>Образование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D3AF69F8-DBF6-46A1-AAA6-C612BA2CF38B}"/>
              </a:ext>
            </a:extLst>
          </p:cNvPr>
          <p:cNvSpPr txBox="1">
            <a:spLocks/>
          </p:cNvSpPr>
          <p:nvPr/>
        </p:nvSpPr>
        <p:spPr>
          <a:xfrm>
            <a:off x="6096000" y="5984914"/>
            <a:ext cx="2743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000" dirty="0">
                <a:solidFill>
                  <a:schemeClr val="bg1"/>
                </a:solidFill>
                <a:latin typeface="Oswald Medium" pitchFamily="2" charset="-52"/>
              </a:rPr>
              <a:t>Культура, молодежная политика и спорт</a:t>
            </a:r>
          </a:p>
        </p:txBody>
      </p:sp>
      <p:sp>
        <p:nvSpPr>
          <p:cNvPr id="47" name="Oval 51">
            <a:extLst>
              <a:ext uri="{FF2B5EF4-FFF2-40B4-BE49-F238E27FC236}">
                <a16:creationId xmlns:a16="http://schemas.microsoft.com/office/drawing/2014/main" id="{35B475CE-8B88-47FA-A3C0-4C3CB9C296FC}"/>
              </a:ext>
            </a:extLst>
          </p:cNvPr>
          <p:cNvSpPr/>
          <p:nvPr/>
        </p:nvSpPr>
        <p:spPr>
          <a:xfrm>
            <a:off x="6697947" y="4438387"/>
            <a:ext cx="1402079" cy="140207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ea typeface="VTB Group Cond Book" panose="020B0506050504020204" pitchFamily="34" charset="-52"/>
              </a:rPr>
              <a:t>129,7 тыс. руб.</a:t>
            </a:r>
          </a:p>
        </p:txBody>
      </p:sp>
      <p:sp>
        <p:nvSpPr>
          <p:cNvPr id="49" name="Oval 51">
            <a:extLst>
              <a:ext uri="{FF2B5EF4-FFF2-40B4-BE49-F238E27FC236}">
                <a16:creationId xmlns:a16="http://schemas.microsoft.com/office/drawing/2014/main" id="{35B475CE-8B88-47FA-A3C0-4C3CB9C296FC}"/>
              </a:ext>
            </a:extLst>
          </p:cNvPr>
          <p:cNvSpPr/>
          <p:nvPr/>
        </p:nvSpPr>
        <p:spPr>
          <a:xfrm>
            <a:off x="2456842" y="2026921"/>
            <a:ext cx="1402079" cy="140207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ea typeface="VTB Group Cond Book" panose="020B0506050504020204" pitchFamily="34" charset="-52"/>
              </a:rPr>
              <a:t>12,6 тыс. руб.</a:t>
            </a:r>
          </a:p>
        </p:txBody>
      </p:sp>
      <p:sp>
        <p:nvSpPr>
          <p:cNvPr id="50" name="Oval 51">
            <a:extLst>
              <a:ext uri="{FF2B5EF4-FFF2-40B4-BE49-F238E27FC236}">
                <a16:creationId xmlns:a16="http://schemas.microsoft.com/office/drawing/2014/main" id="{35B475CE-8B88-47FA-A3C0-4C3CB9C296FC}"/>
              </a:ext>
            </a:extLst>
          </p:cNvPr>
          <p:cNvSpPr/>
          <p:nvPr/>
        </p:nvSpPr>
        <p:spPr>
          <a:xfrm>
            <a:off x="2456841" y="4467443"/>
            <a:ext cx="1402079" cy="140207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ea typeface="VTB Group Cond Book" panose="020B0506050504020204" pitchFamily="34" charset="-52"/>
              </a:rPr>
              <a:t>93,3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  <a:ea typeface="VTB Group Cond Book" panose="020B0506050504020204" pitchFamily="34" charset="-52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2646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89">
            <a:extLst>
              <a:ext uri="{FF2B5EF4-FFF2-40B4-BE49-F238E27FC236}">
                <a16:creationId xmlns:a16="http://schemas.microsoft.com/office/drawing/2014/main" id="{D9D26434-EA57-B947-A355-DD9C43A9BF65}"/>
              </a:ext>
            </a:extLst>
          </p:cNvPr>
          <p:cNvSpPr/>
          <p:nvPr/>
        </p:nvSpPr>
        <p:spPr>
          <a:xfrm>
            <a:off x="1542728" y="3325500"/>
            <a:ext cx="30941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chemeClr val="accent1"/>
                </a:solidFill>
                <a:latin typeface="+mj-lt"/>
                <a:ea typeface="VTB Group Cond Demi Bold" panose="020B0506050504020204" pitchFamily="34" charset="77"/>
              </a:rPr>
              <a:t>- 2 020</a:t>
            </a:r>
          </a:p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chemeClr val="accent1"/>
                </a:solidFill>
                <a:latin typeface="+mj-lt"/>
                <a:ea typeface="VTB Group Cond Demi Bold" panose="020B0506050504020204" pitchFamily="34" charset="77"/>
              </a:rPr>
              <a:t>тыс. рублей</a:t>
            </a:r>
          </a:p>
        </p:txBody>
      </p:sp>
      <p:sp>
        <p:nvSpPr>
          <p:cNvPr id="26" name="Прямоугольник 89">
            <a:extLst>
              <a:ext uri="{FF2B5EF4-FFF2-40B4-BE49-F238E27FC236}">
                <a16:creationId xmlns:a16="http://schemas.microsoft.com/office/drawing/2014/main" id="{1321A889-6000-D44C-81CF-DF77430B04A8}"/>
              </a:ext>
            </a:extLst>
          </p:cNvPr>
          <p:cNvSpPr/>
          <p:nvPr/>
        </p:nvSpPr>
        <p:spPr>
          <a:xfrm>
            <a:off x="3263317" y="1747846"/>
            <a:ext cx="5989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chemeClr val="accent1"/>
                </a:solidFill>
                <a:latin typeface="+mj-lt"/>
                <a:ea typeface="VTB Group Cond Demi Bold" panose="020B0506050504020204" pitchFamily="34" charset="77"/>
              </a:rPr>
              <a:t>- 15 620,5 тыс. рублей</a:t>
            </a:r>
          </a:p>
        </p:txBody>
      </p:sp>
      <p:sp>
        <p:nvSpPr>
          <p:cNvPr id="27" name="Прямоугольник 89">
            <a:extLst>
              <a:ext uri="{FF2B5EF4-FFF2-40B4-BE49-F238E27FC236}">
                <a16:creationId xmlns:a16="http://schemas.microsoft.com/office/drawing/2014/main" id="{B53E7CAC-8E76-0D41-A6D5-D12B7497D66C}"/>
              </a:ext>
            </a:extLst>
          </p:cNvPr>
          <p:cNvSpPr/>
          <p:nvPr/>
        </p:nvSpPr>
        <p:spPr>
          <a:xfrm>
            <a:off x="6996418" y="3317506"/>
            <a:ext cx="26676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+mj-lt"/>
                <a:ea typeface="VTB Group Cond Demi Bold" panose="020B0506050504020204" pitchFamily="34" charset="77"/>
              </a:rPr>
              <a:t>-</a:t>
            </a:r>
            <a:r>
              <a:rPr lang="ru-RU" sz="4000" b="1" dirty="0">
                <a:solidFill>
                  <a:schemeClr val="accent1"/>
                </a:solidFill>
                <a:latin typeface="+mj-lt"/>
                <a:ea typeface="VTB Group Cond Demi Bold" panose="020B0506050504020204" pitchFamily="34" charset="77"/>
              </a:rPr>
              <a:t>13 600,5 тыс. рублей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C3ACB-0164-7845-ADE5-96D3BEC8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67099"/>
            <a:ext cx="11663900" cy="131112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Источники финансирования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дефицита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бюджета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C2DFD1A4-A2BA-4131-9143-9C232E6C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73AE3C4-C2A6-4DCD-9963-3D7F259FD580}" type="slidenum">
              <a:rPr lang="ru-RU" smtClean="0"/>
              <a:t>12</a:t>
            </a:fld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C78E8-FA72-3645-A91E-C516548C12F3}"/>
              </a:ext>
            </a:extLst>
          </p:cNvPr>
          <p:cNvSpPr txBox="1"/>
          <p:nvPr/>
        </p:nvSpPr>
        <p:spPr>
          <a:xfrm>
            <a:off x="1542728" y="4640945"/>
            <a:ext cx="2867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31"/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Привлечение кредитов из других бюджетов бюджетной системы Российской Федерации в валюте Российской Федерации</a:t>
            </a:r>
            <a:endParaRPr lang="en-US" sz="20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0992B8-A65B-734A-B421-CC94F0BBAA24}"/>
              </a:ext>
            </a:extLst>
          </p:cNvPr>
          <p:cNvSpPr txBox="1"/>
          <p:nvPr/>
        </p:nvSpPr>
        <p:spPr>
          <a:xfrm>
            <a:off x="6542947" y="4620370"/>
            <a:ext cx="3574640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31"/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Изменение остатков средств</a:t>
            </a:r>
            <a:endParaRPr lang="en-US" sz="20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A5459FF9-5852-4461-8485-C62B3F11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FF2B5EF4-FFF2-40B4-BE49-F238E27FC236}">
                <a16:creationId xmlns:a16="http://schemas.microsoft.com/office/drawing/2014/main" id="{9DEE7C07-5F7A-5D4C-9C5A-2F2F7BAC3490}"/>
              </a:ext>
            </a:extLst>
          </p:cNvPr>
          <p:cNvSpPr/>
          <p:nvPr/>
        </p:nvSpPr>
        <p:spPr>
          <a:xfrm>
            <a:off x="2439383" y="3972243"/>
            <a:ext cx="1624026" cy="163974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76FD4A-BA58-E248-A4D1-AB47BA971593}"/>
              </a:ext>
            </a:extLst>
          </p:cNvPr>
          <p:cNvSpPr/>
          <p:nvPr/>
        </p:nvSpPr>
        <p:spPr>
          <a:xfrm>
            <a:off x="5307102" y="2768070"/>
            <a:ext cx="1624026" cy="163974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2BCF03D-7442-7043-A5E7-1DD7077C096C}"/>
              </a:ext>
            </a:extLst>
          </p:cNvPr>
          <p:cNvSpPr/>
          <p:nvPr/>
        </p:nvSpPr>
        <p:spPr>
          <a:xfrm>
            <a:off x="8498639" y="4121733"/>
            <a:ext cx="1624026" cy="163974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3" name="Picture Placeholder 45">
            <a:extLst>
              <a:ext uri="{FF2B5EF4-FFF2-40B4-BE49-F238E27FC236}">
                <a16:creationId xmlns:a16="http://schemas.microsoft.com/office/drawing/2014/main" id="{440C0190-46C8-954A-A8C5-8E661A19F87A}"/>
              </a:ext>
            </a:extLst>
          </p:cNvPr>
          <p:cNvSpPr/>
          <p:nvPr/>
        </p:nvSpPr>
        <p:spPr>
          <a:xfrm>
            <a:off x="5726857" y="3183507"/>
            <a:ext cx="806068" cy="843384"/>
          </a:xfrm>
          <a:custGeom>
            <a:avLst/>
            <a:gdLst>
              <a:gd name="connsiteX0" fmla="*/ 87629 w 937426"/>
              <a:gd name="connsiteY0" fmla="*/ 120328 h 980824"/>
              <a:gd name="connsiteX1" fmla="*/ 208883 w 937426"/>
              <a:gd name="connsiteY1" fmla="*/ 240656 h 980824"/>
              <a:gd name="connsiteX2" fmla="*/ 330137 w 937426"/>
              <a:gd name="connsiteY2" fmla="*/ 120328 h 980824"/>
              <a:gd name="connsiteX3" fmla="*/ 208883 w 937426"/>
              <a:gd name="connsiteY3" fmla="*/ 0 h 980824"/>
              <a:gd name="connsiteX4" fmla="*/ 208883 w 937426"/>
              <a:gd name="connsiteY4" fmla="*/ 0 h 980824"/>
              <a:gd name="connsiteX5" fmla="*/ 87629 w 937426"/>
              <a:gd name="connsiteY5" fmla="*/ 120328 h 980824"/>
              <a:gd name="connsiteX6" fmla="*/ 279190 w 937426"/>
              <a:gd name="connsiteY6" fmla="*/ 120328 h 980824"/>
              <a:gd name="connsiteX7" fmla="*/ 208883 w 937426"/>
              <a:gd name="connsiteY7" fmla="*/ 190098 h 980824"/>
              <a:gd name="connsiteX8" fmla="*/ 138576 w 937426"/>
              <a:gd name="connsiteY8" fmla="*/ 120328 h 980824"/>
              <a:gd name="connsiteX9" fmla="*/ 208883 w 937426"/>
              <a:gd name="connsiteY9" fmla="*/ 50558 h 980824"/>
              <a:gd name="connsiteX10" fmla="*/ 279190 w 937426"/>
              <a:gd name="connsiteY10" fmla="*/ 120328 h 980824"/>
              <a:gd name="connsiteX11" fmla="*/ 279190 w 937426"/>
              <a:gd name="connsiteY11" fmla="*/ 120328 h 980824"/>
              <a:gd name="connsiteX12" fmla="*/ 76421 w 937426"/>
              <a:gd name="connsiteY12" fmla="*/ 638041 h 980824"/>
              <a:gd name="connsiteX13" fmla="*/ 116159 w 937426"/>
              <a:gd name="connsiteY13" fmla="*/ 929255 h 980824"/>
              <a:gd name="connsiteX14" fmla="*/ 174239 w 937426"/>
              <a:gd name="connsiteY14" fmla="*/ 980824 h 980824"/>
              <a:gd name="connsiteX15" fmla="*/ 240470 w 937426"/>
              <a:gd name="connsiteY15" fmla="*/ 980824 h 980824"/>
              <a:gd name="connsiteX16" fmla="*/ 298550 w 937426"/>
              <a:gd name="connsiteY16" fmla="*/ 929255 h 980824"/>
              <a:gd name="connsiteX17" fmla="*/ 318929 w 937426"/>
              <a:gd name="connsiteY17" fmla="*/ 751291 h 980824"/>
              <a:gd name="connsiteX18" fmla="*/ 357649 w 937426"/>
              <a:gd name="connsiteY18" fmla="*/ 454010 h 980824"/>
              <a:gd name="connsiteX19" fmla="*/ 401463 w 937426"/>
              <a:gd name="connsiteY19" fmla="*/ 490412 h 980824"/>
              <a:gd name="connsiteX20" fmla="*/ 490111 w 937426"/>
              <a:gd name="connsiteY20" fmla="*/ 491423 h 980824"/>
              <a:gd name="connsiteX21" fmla="*/ 622574 w 937426"/>
              <a:gd name="connsiteY21" fmla="*/ 388285 h 980824"/>
              <a:gd name="connsiteX22" fmla="*/ 640915 w 937426"/>
              <a:gd name="connsiteY22" fmla="*/ 295258 h 980824"/>
              <a:gd name="connsiteX23" fmla="*/ 544115 w 937426"/>
              <a:gd name="connsiteY23" fmla="*/ 272002 h 980824"/>
              <a:gd name="connsiteX24" fmla="*/ 536983 w 937426"/>
              <a:gd name="connsiteY24" fmla="*/ 277058 h 980824"/>
              <a:gd name="connsiteX25" fmla="*/ 447316 w 937426"/>
              <a:gd name="connsiteY25" fmla="*/ 346828 h 980824"/>
              <a:gd name="connsiteX26" fmla="*/ 357649 w 937426"/>
              <a:gd name="connsiteY26" fmla="*/ 273013 h 980824"/>
              <a:gd name="connsiteX27" fmla="*/ 312815 w 937426"/>
              <a:gd name="connsiteY27" fmla="*/ 256834 h 980824"/>
              <a:gd name="connsiteX28" fmla="*/ 272058 w 937426"/>
              <a:gd name="connsiteY28" fmla="*/ 256834 h 980824"/>
              <a:gd name="connsiteX29" fmla="*/ 247603 w 937426"/>
              <a:gd name="connsiteY29" fmla="*/ 267957 h 980824"/>
              <a:gd name="connsiteX30" fmla="*/ 206845 w 937426"/>
              <a:gd name="connsiteY30" fmla="*/ 318515 h 980824"/>
              <a:gd name="connsiteX31" fmla="*/ 166088 w 937426"/>
              <a:gd name="connsiteY31" fmla="*/ 267957 h 980824"/>
              <a:gd name="connsiteX32" fmla="*/ 142652 w 937426"/>
              <a:gd name="connsiteY32" fmla="*/ 256834 h 980824"/>
              <a:gd name="connsiteX33" fmla="*/ 111065 w 937426"/>
              <a:gd name="connsiteY33" fmla="*/ 256834 h 980824"/>
              <a:gd name="connsiteX34" fmla="*/ 0 w 937426"/>
              <a:gd name="connsiteY34" fmla="*/ 367051 h 980824"/>
              <a:gd name="connsiteX35" fmla="*/ 1019 w 937426"/>
              <a:gd name="connsiteY35" fmla="*/ 380196 h 980824"/>
              <a:gd name="connsiteX36" fmla="*/ 25474 w 937426"/>
              <a:gd name="connsiteY36" fmla="*/ 565238 h 980824"/>
              <a:gd name="connsiteX37" fmla="*/ 76421 w 937426"/>
              <a:gd name="connsiteY37" fmla="*/ 638041 h 980824"/>
              <a:gd name="connsiteX38" fmla="*/ 67250 w 937426"/>
              <a:gd name="connsiteY38" fmla="*/ 326604 h 980824"/>
              <a:gd name="connsiteX39" fmla="*/ 112084 w 937426"/>
              <a:gd name="connsiteY39" fmla="*/ 306381 h 980824"/>
              <a:gd name="connsiteX40" fmla="*/ 133481 w 937426"/>
              <a:gd name="connsiteY40" fmla="*/ 306381 h 980824"/>
              <a:gd name="connsiteX41" fmla="*/ 179334 w 937426"/>
              <a:gd name="connsiteY41" fmla="*/ 363006 h 980824"/>
              <a:gd name="connsiteX42" fmla="*/ 229262 w 937426"/>
              <a:gd name="connsiteY42" fmla="*/ 369073 h 980824"/>
              <a:gd name="connsiteX43" fmla="*/ 235376 w 937426"/>
              <a:gd name="connsiteY43" fmla="*/ 363006 h 980824"/>
              <a:gd name="connsiteX44" fmla="*/ 281228 w 937426"/>
              <a:gd name="connsiteY44" fmla="*/ 306381 h 980824"/>
              <a:gd name="connsiteX45" fmla="*/ 312815 w 937426"/>
              <a:gd name="connsiteY45" fmla="*/ 306381 h 980824"/>
              <a:gd name="connsiteX46" fmla="*/ 325043 w 937426"/>
              <a:gd name="connsiteY46" fmla="*/ 310426 h 980824"/>
              <a:gd name="connsiteX47" fmla="*/ 431013 w 937426"/>
              <a:gd name="connsiteY47" fmla="*/ 397385 h 980824"/>
              <a:gd name="connsiteX48" fmla="*/ 462600 w 937426"/>
              <a:gd name="connsiteY48" fmla="*/ 397385 h 980824"/>
              <a:gd name="connsiteX49" fmla="*/ 567551 w 937426"/>
              <a:gd name="connsiteY49" fmla="*/ 314470 h 980824"/>
              <a:gd name="connsiteX50" fmla="*/ 579778 w 937426"/>
              <a:gd name="connsiteY50" fmla="*/ 310426 h 980824"/>
              <a:gd name="connsiteX51" fmla="*/ 597100 w 937426"/>
              <a:gd name="connsiteY51" fmla="*/ 319526 h 980824"/>
              <a:gd name="connsiteX52" fmla="*/ 590987 w 937426"/>
              <a:gd name="connsiteY52" fmla="*/ 345816 h 980824"/>
              <a:gd name="connsiteX53" fmla="*/ 459543 w 937426"/>
              <a:gd name="connsiteY53" fmla="*/ 449966 h 980824"/>
              <a:gd name="connsiteX54" fmla="*/ 435088 w 937426"/>
              <a:gd name="connsiteY54" fmla="*/ 449966 h 980824"/>
              <a:gd name="connsiteX55" fmla="*/ 355611 w 937426"/>
              <a:gd name="connsiteY55" fmla="*/ 385252 h 980824"/>
              <a:gd name="connsiteX56" fmla="*/ 319948 w 937426"/>
              <a:gd name="connsiteY56" fmla="*/ 388285 h 980824"/>
              <a:gd name="connsiteX57" fmla="*/ 313834 w 937426"/>
              <a:gd name="connsiteY57" fmla="*/ 401430 h 980824"/>
              <a:gd name="connsiteX58" fmla="*/ 267982 w 937426"/>
              <a:gd name="connsiteY58" fmla="*/ 745224 h 980824"/>
              <a:gd name="connsiteX59" fmla="*/ 248622 w 937426"/>
              <a:gd name="connsiteY59" fmla="*/ 924199 h 980824"/>
              <a:gd name="connsiteX60" fmla="*/ 240470 w 937426"/>
              <a:gd name="connsiteY60" fmla="*/ 931277 h 980824"/>
              <a:gd name="connsiteX61" fmla="*/ 174239 w 937426"/>
              <a:gd name="connsiteY61" fmla="*/ 931277 h 980824"/>
              <a:gd name="connsiteX62" fmla="*/ 166088 w 937426"/>
              <a:gd name="connsiteY62" fmla="*/ 924199 h 980824"/>
              <a:gd name="connsiteX63" fmla="*/ 125330 w 937426"/>
              <a:gd name="connsiteY63" fmla="*/ 617818 h 980824"/>
              <a:gd name="connsiteX64" fmla="*/ 109027 w 937426"/>
              <a:gd name="connsiteY64" fmla="*/ 597595 h 980824"/>
              <a:gd name="connsiteX65" fmla="*/ 78459 w 937426"/>
              <a:gd name="connsiteY65" fmla="*/ 558160 h 980824"/>
              <a:gd name="connsiteX66" fmla="*/ 52985 w 937426"/>
              <a:gd name="connsiteY66" fmla="*/ 373118 h 980824"/>
              <a:gd name="connsiteX67" fmla="*/ 67250 w 937426"/>
              <a:gd name="connsiteY67" fmla="*/ 326604 h 980824"/>
              <a:gd name="connsiteX68" fmla="*/ 732620 w 937426"/>
              <a:gd name="connsiteY68" fmla="*/ 410531 h 980824"/>
              <a:gd name="connsiteX69" fmla="*/ 732620 w 937426"/>
              <a:gd name="connsiteY69" fmla="*/ 410531 h 980824"/>
              <a:gd name="connsiteX70" fmla="*/ 684729 w 937426"/>
              <a:gd name="connsiteY70" fmla="*/ 458055 h 980824"/>
              <a:gd name="connsiteX71" fmla="*/ 685748 w 937426"/>
              <a:gd name="connsiteY71" fmla="*/ 617818 h 980824"/>
              <a:gd name="connsiteX72" fmla="*/ 733639 w 937426"/>
              <a:gd name="connsiteY72" fmla="*/ 665343 h 980824"/>
              <a:gd name="connsiteX73" fmla="*/ 733639 w 937426"/>
              <a:gd name="connsiteY73" fmla="*/ 665343 h 980824"/>
              <a:gd name="connsiteX74" fmla="*/ 895650 w 937426"/>
              <a:gd name="connsiteY74" fmla="*/ 664331 h 980824"/>
              <a:gd name="connsiteX75" fmla="*/ 943541 w 937426"/>
              <a:gd name="connsiteY75" fmla="*/ 616807 h 980824"/>
              <a:gd name="connsiteX76" fmla="*/ 732620 w 937426"/>
              <a:gd name="connsiteY76" fmla="*/ 410531 h 980824"/>
              <a:gd name="connsiteX77" fmla="*/ 732620 w 937426"/>
              <a:gd name="connsiteY77" fmla="*/ 410531 h 980824"/>
              <a:gd name="connsiteX78" fmla="*/ 736695 w 937426"/>
              <a:gd name="connsiteY78" fmla="*/ 614785 h 980824"/>
              <a:gd name="connsiteX79" fmla="*/ 736695 w 937426"/>
              <a:gd name="connsiteY79" fmla="*/ 461088 h 980824"/>
              <a:gd name="connsiteX80" fmla="*/ 891575 w 937426"/>
              <a:gd name="connsiteY80" fmla="*/ 613774 h 980824"/>
              <a:gd name="connsiteX81" fmla="*/ 736695 w 937426"/>
              <a:gd name="connsiteY81" fmla="*/ 614785 h 980824"/>
              <a:gd name="connsiteX82" fmla="*/ 829419 w 937426"/>
              <a:gd name="connsiteY82" fmla="*/ 716912 h 980824"/>
              <a:gd name="connsiteX83" fmla="*/ 801908 w 937426"/>
              <a:gd name="connsiteY83" fmla="*/ 704778 h 980824"/>
              <a:gd name="connsiteX84" fmla="*/ 801908 w 937426"/>
              <a:gd name="connsiteY84" fmla="*/ 704778 h 980824"/>
              <a:gd name="connsiteX85" fmla="*/ 644991 w 937426"/>
              <a:gd name="connsiteY85" fmla="*/ 705789 h 980824"/>
              <a:gd name="connsiteX86" fmla="*/ 644991 w 937426"/>
              <a:gd name="connsiteY86" fmla="*/ 550071 h 980824"/>
              <a:gd name="connsiteX87" fmla="*/ 632763 w 937426"/>
              <a:gd name="connsiteY87" fmla="*/ 522769 h 980824"/>
              <a:gd name="connsiteX88" fmla="*/ 605252 w 937426"/>
              <a:gd name="connsiteY88" fmla="*/ 512658 h 980824"/>
              <a:gd name="connsiteX89" fmla="*/ 400444 w 937426"/>
              <a:gd name="connsiteY89" fmla="*/ 745224 h 980824"/>
              <a:gd name="connsiteX90" fmla="*/ 610346 w 937426"/>
              <a:gd name="connsiteY90" fmla="*/ 949478 h 980824"/>
              <a:gd name="connsiteX91" fmla="*/ 619517 w 937426"/>
              <a:gd name="connsiteY91" fmla="*/ 949478 h 980824"/>
              <a:gd name="connsiteX92" fmla="*/ 838590 w 937426"/>
              <a:gd name="connsiteY92" fmla="*/ 744213 h 980824"/>
              <a:gd name="connsiteX93" fmla="*/ 829419 w 937426"/>
              <a:gd name="connsiteY93" fmla="*/ 716912 h 980824"/>
              <a:gd name="connsiteX94" fmla="*/ 829419 w 937426"/>
              <a:gd name="connsiteY94" fmla="*/ 716912 h 980824"/>
              <a:gd name="connsiteX95" fmla="*/ 611365 w 937426"/>
              <a:gd name="connsiteY95" fmla="*/ 898920 h 980824"/>
              <a:gd name="connsiteX96" fmla="*/ 451391 w 937426"/>
              <a:gd name="connsiteY96" fmla="*/ 720956 h 980824"/>
              <a:gd name="connsiteX97" fmla="*/ 592006 w 937426"/>
              <a:gd name="connsiteY97" fmla="*/ 565238 h 980824"/>
              <a:gd name="connsiteX98" fmla="*/ 592006 w 937426"/>
              <a:gd name="connsiteY98" fmla="*/ 717923 h 980824"/>
              <a:gd name="connsiteX99" fmla="*/ 631744 w 937426"/>
              <a:gd name="connsiteY99" fmla="*/ 757358 h 980824"/>
              <a:gd name="connsiteX100" fmla="*/ 631744 w 937426"/>
              <a:gd name="connsiteY100" fmla="*/ 757358 h 980824"/>
              <a:gd name="connsiteX101" fmla="*/ 785605 w 937426"/>
              <a:gd name="connsiteY101" fmla="*/ 757358 h 980824"/>
              <a:gd name="connsiteX102" fmla="*/ 611365 w 937426"/>
              <a:gd name="connsiteY102" fmla="*/ 898920 h 980824"/>
              <a:gd name="connsiteX103" fmla="*/ 611365 w 937426"/>
              <a:gd name="connsiteY103" fmla="*/ 898920 h 98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937426" h="980824">
                <a:moveTo>
                  <a:pt x="87629" y="120328"/>
                </a:moveTo>
                <a:cubicBezTo>
                  <a:pt x="87629" y="187064"/>
                  <a:pt x="141633" y="240656"/>
                  <a:pt x="208883" y="240656"/>
                </a:cubicBezTo>
                <a:cubicBezTo>
                  <a:pt x="276133" y="240656"/>
                  <a:pt x="330137" y="187064"/>
                  <a:pt x="330137" y="120328"/>
                </a:cubicBezTo>
                <a:cubicBezTo>
                  <a:pt x="330137" y="53591"/>
                  <a:pt x="276133" y="0"/>
                  <a:pt x="208883" y="0"/>
                </a:cubicBezTo>
                <a:cubicBezTo>
                  <a:pt x="208883" y="0"/>
                  <a:pt x="208883" y="0"/>
                  <a:pt x="208883" y="0"/>
                </a:cubicBezTo>
                <a:cubicBezTo>
                  <a:pt x="141633" y="0"/>
                  <a:pt x="87629" y="53591"/>
                  <a:pt x="87629" y="120328"/>
                </a:cubicBezTo>
                <a:close/>
                <a:moveTo>
                  <a:pt x="279190" y="120328"/>
                </a:moveTo>
                <a:cubicBezTo>
                  <a:pt x="279190" y="158752"/>
                  <a:pt x="247603" y="190098"/>
                  <a:pt x="208883" y="190098"/>
                </a:cubicBezTo>
                <a:cubicBezTo>
                  <a:pt x="170163" y="190098"/>
                  <a:pt x="138576" y="158752"/>
                  <a:pt x="138576" y="120328"/>
                </a:cubicBezTo>
                <a:cubicBezTo>
                  <a:pt x="138576" y="81904"/>
                  <a:pt x="170163" y="50558"/>
                  <a:pt x="208883" y="50558"/>
                </a:cubicBezTo>
                <a:cubicBezTo>
                  <a:pt x="247603" y="50558"/>
                  <a:pt x="279190" y="81904"/>
                  <a:pt x="279190" y="120328"/>
                </a:cubicBezTo>
                <a:lnTo>
                  <a:pt x="279190" y="120328"/>
                </a:lnTo>
                <a:close/>
                <a:moveTo>
                  <a:pt x="76421" y="638041"/>
                </a:moveTo>
                <a:lnTo>
                  <a:pt x="116159" y="929255"/>
                </a:lnTo>
                <a:cubicBezTo>
                  <a:pt x="119216" y="958579"/>
                  <a:pt x="144690" y="980824"/>
                  <a:pt x="174239" y="980824"/>
                </a:cubicBezTo>
                <a:lnTo>
                  <a:pt x="240470" y="980824"/>
                </a:lnTo>
                <a:cubicBezTo>
                  <a:pt x="270020" y="980824"/>
                  <a:pt x="295493" y="958579"/>
                  <a:pt x="298550" y="929255"/>
                </a:cubicBezTo>
                <a:lnTo>
                  <a:pt x="318929" y="751291"/>
                </a:lnTo>
                <a:lnTo>
                  <a:pt x="357649" y="454010"/>
                </a:lnTo>
                <a:lnTo>
                  <a:pt x="401463" y="490412"/>
                </a:lnTo>
                <a:cubicBezTo>
                  <a:pt x="426937" y="511646"/>
                  <a:pt x="463619" y="511646"/>
                  <a:pt x="490111" y="491423"/>
                </a:cubicBezTo>
                <a:lnTo>
                  <a:pt x="622574" y="388285"/>
                </a:lnTo>
                <a:cubicBezTo>
                  <a:pt x="651104" y="366040"/>
                  <a:pt x="659256" y="326604"/>
                  <a:pt x="640915" y="295258"/>
                </a:cubicBezTo>
                <a:cubicBezTo>
                  <a:pt x="620536" y="261890"/>
                  <a:pt x="577740" y="251779"/>
                  <a:pt x="544115" y="272002"/>
                </a:cubicBezTo>
                <a:cubicBezTo>
                  <a:pt x="542077" y="273013"/>
                  <a:pt x="539021" y="275035"/>
                  <a:pt x="536983" y="277058"/>
                </a:cubicBezTo>
                <a:lnTo>
                  <a:pt x="447316" y="346828"/>
                </a:lnTo>
                <a:lnTo>
                  <a:pt x="357649" y="273013"/>
                </a:lnTo>
                <a:cubicBezTo>
                  <a:pt x="345421" y="262901"/>
                  <a:pt x="329118" y="256834"/>
                  <a:pt x="312815" y="256834"/>
                </a:cubicBezTo>
                <a:lnTo>
                  <a:pt x="272058" y="256834"/>
                </a:lnTo>
                <a:cubicBezTo>
                  <a:pt x="262887" y="256834"/>
                  <a:pt x="253717" y="260879"/>
                  <a:pt x="247603" y="267957"/>
                </a:cubicBezTo>
                <a:lnTo>
                  <a:pt x="206845" y="318515"/>
                </a:lnTo>
                <a:lnTo>
                  <a:pt x="166088" y="267957"/>
                </a:lnTo>
                <a:cubicBezTo>
                  <a:pt x="159974" y="260879"/>
                  <a:pt x="151822" y="256834"/>
                  <a:pt x="142652" y="256834"/>
                </a:cubicBezTo>
                <a:lnTo>
                  <a:pt x="111065" y="256834"/>
                </a:lnTo>
                <a:cubicBezTo>
                  <a:pt x="49928" y="256834"/>
                  <a:pt x="0" y="306381"/>
                  <a:pt x="0" y="367051"/>
                </a:cubicBezTo>
                <a:cubicBezTo>
                  <a:pt x="0" y="371095"/>
                  <a:pt x="0" y="376151"/>
                  <a:pt x="1019" y="380196"/>
                </a:cubicBezTo>
                <a:lnTo>
                  <a:pt x="25474" y="565238"/>
                </a:lnTo>
                <a:cubicBezTo>
                  <a:pt x="30568" y="595573"/>
                  <a:pt x="48909" y="622874"/>
                  <a:pt x="76421" y="638041"/>
                </a:cubicBezTo>
                <a:close/>
                <a:moveTo>
                  <a:pt x="67250" y="326604"/>
                </a:moveTo>
                <a:cubicBezTo>
                  <a:pt x="78459" y="313459"/>
                  <a:pt x="94762" y="306381"/>
                  <a:pt x="112084" y="306381"/>
                </a:cubicBezTo>
                <a:lnTo>
                  <a:pt x="133481" y="306381"/>
                </a:lnTo>
                <a:lnTo>
                  <a:pt x="179334" y="363006"/>
                </a:lnTo>
                <a:cubicBezTo>
                  <a:pt x="191561" y="378173"/>
                  <a:pt x="213978" y="381207"/>
                  <a:pt x="229262" y="369073"/>
                </a:cubicBezTo>
                <a:cubicBezTo>
                  <a:pt x="231300" y="367051"/>
                  <a:pt x="233338" y="366040"/>
                  <a:pt x="235376" y="363006"/>
                </a:cubicBezTo>
                <a:lnTo>
                  <a:pt x="281228" y="306381"/>
                </a:lnTo>
                <a:lnTo>
                  <a:pt x="312815" y="306381"/>
                </a:lnTo>
                <a:cubicBezTo>
                  <a:pt x="316891" y="306381"/>
                  <a:pt x="321986" y="308403"/>
                  <a:pt x="325043" y="310426"/>
                </a:cubicBezTo>
                <a:lnTo>
                  <a:pt x="431013" y="397385"/>
                </a:lnTo>
                <a:cubicBezTo>
                  <a:pt x="440183" y="404464"/>
                  <a:pt x="453429" y="404464"/>
                  <a:pt x="462600" y="397385"/>
                </a:cubicBezTo>
                <a:lnTo>
                  <a:pt x="567551" y="314470"/>
                </a:lnTo>
                <a:cubicBezTo>
                  <a:pt x="570608" y="311437"/>
                  <a:pt x="575702" y="310426"/>
                  <a:pt x="579778" y="310426"/>
                </a:cubicBezTo>
                <a:cubicBezTo>
                  <a:pt x="586911" y="310426"/>
                  <a:pt x="593025" y="314470"/>
                  <a:pt x="597100" y="319526"/>
                </a:cubicBezTo>
                <a:cubicBezTo>
                  <a:pt x="602195" y="328627"/>
                  <a:pt x="599138" y="339749"/>
                  <a:pt x="590987" y="345816"/>
                </a:cubicBezTo>
                <a:lnTo>
                  <a:pt x="459543" y="449966"/>
                </a:lnTo>
                <a:cubicBezTo>
                  <a:pt x="452410" y="455022"/>
                  <a:pt x="442221" y="455022"/>
                  <a:pt x="435088" y="449966"/>
                </a:cubicBezTo>
                <a:lnTo>
                  <a:pt x="355611" y="385252"/>
                </a:lnTo>
                <a:cubicBezTo>
                  <a:pt x="344403" y="376151"/>
                  <a:pt x="329118" y="378173"/>
                  <a:pt x="319948" y="388285"/>
                </a:cubicBezTo>
                <a:cubicBezTo>
                  <a:pt x="316891" y="392330"/>
                  <a:pt x="314853" y="396374"/>
                  <a:pt x="313834" y="401430"/>
                </a:cubicBezTo>
                <a:lnTo>
                  <a:pt x="267982" y="745224"/>
                </a:lnTo>
                <a:lnTo>
                  <a:pt x="248622" y="924199"/>
                </a:lnTo>
                <a:cubicBezTo>
                  <a:pt x="248622" y="928244"/>
                  <a:pt x="244546" y="931277"/>
                  <a:pt x="240470" y="931277"/>
                </a:cubicBezTo>
                <a:lnTo>
                  <a:pt x="174239" y="931277"/>
                </a:lnTo>
                <a:cubicBezTo>
                  <a:pt x="170163" y="931277"/>
                  <a:pt x="167107" y="928244"/>
                  <a:pt x="166088" y="924199"/>
                </a:cubicBezTo>
                <a:lnTo>
                  <a:pt x="125330" y="617818"/>
                </a:lnTo>
                <a:cubicBezTo>
                  <a:pt x="124311" y="608718"/>
                  <a:pt x="117178" y="600628"/>
                  <a:pt x="109027" y="597595"/>
                </a:cubicBezTo>
                <a:cubicBezTo>
                  <a:pt x="91705" y="591528"/>
                  <a:pt x="80496" y="576361"/>
                  <a:pt x="78459" y="558160"/>
                </a:cubicBezTo>
                <a:lnTo>
                  <a:pt x="52985" y="373118"/>
                </a:lnTo>
                <a:cubicBezTo>
                  <a:pt x="50947" y="355928"/>
                  <a:pt x="56042" y="338738"/>
                  <a:pt x="67250" y="326604"/>
                </a:cubicBezTo>
                <a:close/>
                <a:moveTo>
                  <a:pt x="732620" y="410531"/>
                </a:moveTo>
                <a:lnTo>
                  <a:pt x="732620" y="410531"/>
                </a:lnTo>
                <a:cubicBezTo>
                  <a:pt x="706127" y="410531"/>
                  <a:pt x="684729" y="431765"/>
                  <a:pt x="684729" y="458055"/>
                </a:cubicBezTo>
                <a:lnTo>
                  <a:pt x="685748" y="617818"/>
                </a:lnTo>
                <a:cubicBezTo>
                  <a:pt x="685748" y="644108"/>
                  <a:pt x="707146" y="665343"/>
                  <a:pt x="733639" y="665343"/>
                </a:cubicBezTo>
                <a:lnTo>
                  <a:pt x="733639" y="665343"/>
                </a:lnTo>
                <a:lnTo>
                  <a:pt x="895650" y="664331"/>
                </a:lnTo>
                <a:cubicBezTo>
                  <a:pt x="922143" y="664331"/>
                  <a:pt x="943541" y="643097"/>
                  <a:pt x="943541" y="616807"/>
                </a:cubicBezTo>
                <a:cubicBezTo>
                  <a:pt x="941503" y="502546"/>
                  <a:pt x="848779" y="410531"/>
                  <a:pt x="732620" y="410531"/>
                </a:cubicBezTo>
                <a:lnTo>
                  <a:pt x="732620" y="410531"/>
                </a:lnTo>
                <a:close/>
                <a:moveTo>
                  <a:pt x="736695" y="614785"/>
                </a:moveTo>
                <a:lnTo>
                  <a:pt x="736695" y="461088"/>
                </a:lnTo>
                <a:cubicBezTo>
                  <a:pt x="821268" y="463111"/>
                  <a:pt x="889537" y="530858"/>
                  <a:pt x="891575" y="613774"/>
                </a:cubicBezTo>
                <a:lnTo>
                  <a:pt x="736695" y="614785"/>
                </a:lnTo>
                <a:close/>
                <a:moveTo>
                  <a:pt x="829419" y="716912"/>
                </a:moveTo>
                <a:cubicBezTo>
                  <a:pt x="822287" y="709834"/>
                  <a:pt x="812097" y="705789"/>
                  <a:pt x="801908" y="704778"/>
                </a:cubicBezTo>
                <a:lnTo>
                  <a:pt x="801908" y="704778"/>
                </a:lnTo>
                <a:lnTo>
                  <a:pt x="644991" y="705789"/>
                </a:lnTo>
                <a:lnTo>
                  <a:pt x="644991" y="550071"/>
                </a:lnTo>
                <a:cubicBezTo>
                  <a:pt x="644991" y="539959"/>
                  <a:pt x="640915" y="529847"/>
                  <a:pt x="632763" y="522769"/>
                </a:cubicBezTo>
                <a:cubicBezTo>
                  <a:pt x="625631" y="515691"/>
                  <a:pt x="615441" y="511646"/>
                  <a:pt x="605252" y="512658"/>
                </a:cubicBezTo>
                <a:cubicBezTo>
                  <a:pt x="483998" y="520747"/>
                  <a:pt x="392293" y="624896"/>
                  <a:pt x="400444" y="745224"/>
                </a:cubicBezTo>
                <a:cubicBezTo>
                  <a:pt x="407577" y="856452"/>
                  <a:pt x="498263" y="944423"/>
                  <a:pt x="610346" y="949478"/>
                </a:cubicBezTo>
                <a:lnTo>
                  <a:pt x="619517" y="949478"/>
                </a:lnTo>
                <a:cubicBezTo>
                  <a:pt x="735676" y="948467"/>
                  <a:pt x="830438" y="858474"/>
                  <a:pt x="838590" y="744213"/>
                </a:cubicBezTo>
                <a:cubicBezTo>
                  <a:pt x="839609" y="734101"/>
                  <a:pt x="835533" y="725001"/>
                  <a:pt x="829419" y="716912"/>
                </a:cubicBezTo>
                <a:lnTo>
                  <a:pt x="829419" y="716912"/>
                </a:lnTo>
                <a:close/>
                <a:moveTo>
                  <a:pt x="611365" y="898920"/>
                </a:moveTo>
                <a:cubicBezTo>
                  <a:pt x="517623" y="893865"/>
                  <a:pt x="446297" y="813983"/>
                  <a:pt x="451391" y="720956"/>
                </a:cubicBezTo>
                <a:cubicBezTo>
                  <a:pt x="455467" y="643097"/>
                  <a:pt x="514566" y="577372"/>
                  <a:pt x="592006" y="565238"/>
                </a:cubicBezTo>
                <a:lnTo>
                  <a:pt x="592006" y="717923"/>
                </a:lnTo>
                <a:cubicBezTo>
                  <a:pt x="592006" y="739157"/>
                  <a:pt x="609328" y="757358"/>
                  <a:pt x="631744" y="757358"/>
                </a:cubicBezTo>
                <a:lnTo>
                  <a:pt x="631744" y="757358"/>
                </a:lnTo>
                <a:lnTo>
                  <a:pt x="785605" y="757358"/>
                </a:lnTo>
                <a:cubicBezTo>
                  <a:pt x="773377" y="841284"/>
                  <a:pt x="697976" y="902965"/>
                  <a:pt x="611365" y="898920"/>
                </a:cubicBezTo>
                <a:lnTo>
                  <a:pt x="611365" y="898920"/>
                </a:lnTo>
                <a:close/>
              </a:path>
            </a:pathLst>
          </a:custGeom>
          <a:solidFill>
            <a:schemeClr val="bg1"/>
          </a:solidFill>
          <a:ln w="1886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0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FC60271-BCC2-C748-93A4-1A85F34B0B20}"/>
              </a:ext>
            </a:extLst>
          </p:cNvPr>
          <p:cNvSpPr/>
          <p:nvPr/>
        </p:nvSpPr>
        <p:spPr>
          <a:xfrm>
            <a:off x="8498639" y="1060377"/>
            <a:ext cx="1624026" cy="163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B635275-B6FC-8E4A-9669-C543F61032B7}"/>
              </a:ext>
            </a:extLst>
          </p:cNvPr>
          <p:cNvSpPr>
            <a:spLocks noChangeAspect="1"/>
          </p:cNvSpPr>
          <p:nvPr/>
        </p:nvSpPr>
        <p:spPr>
          <a:xfrm>
            <a:off x="2363519" y="1199023"/>
            <a:ext cx="1624026" cy="16397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2000" b="1" kern="0" dirty="0">
              <a:solidFill>
                <a:srgbClr val="FFFFFF"/>
              </a:solidFill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EC9D6D2A-EACC-214D-93A6-BE5F93FE0156}"/>
              </a:ext>
            </a:extLst>
          </p:cNvPr>
          <p:cNvSpPr txBox="1">
            <a:spLocks/>
          </p:cNvSpPr>
          <p:nvPr/>
        </p:nvSpPr>
        <p:spPr>
          <a:xfrm>
            <a:off x="1981430" y="5686686"/>
            <a:ext cx="24387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Исполненные</a:t>
            </a:r>
          </a:p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доходы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66363BCE-AABD-4B4B-8FCE-06548683CFBF}"/>
              </a:ext>
            </a:extLst>
          </p:cNvPr>
          <p:cNvSpPr txBox="1">
            <a:spLocks/>
          </p:cNvSpPr>
          <p:nvPr/>
        </p:nvSpPr>
        <p:spPr>
          <a:xfrm>
            <a:off x="4731533" y="4606233"/>
            <a:ext cx="27751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Бюджет муниципального района</a:t>
            </a: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5F6CE22E-CAAD-0D4B-97E1-F54610FF7B53}"/>
              </a:ext>
            </a:extLst>
          </p:cNvPr>
          <p:cNvSpPr txBox="1">
            <a:spLocks/>
          </p:cNvSpPr>
          <p:nvPr/>
        </p:nvSpPr>
        <p:spPr>
          <a:xfrm>
            <a:off x="8192840" y="5959530"/>
            <a:ext cx="2235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Исполненные</a:t>
            </a:r>
          </a:p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расходы</a:t>
            </a: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FC72E8DE-76BE-F446-B495-78013F688544}"/>
              </a:ext>
            </a:extLst>
          </p:cNvPr>
          <p:cNvSpPr txBox="1">
            <a:spLocks/>
          </p:cNvSpPr>
          <p:nvPr/>
        </p:nvSpPr>
        <p:spPr>
          <a:xfrm>
            <a:off x="8434508" y="2891430"/>
            <a:ext cx="181328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Утвержденные Расходы</a:t>
            </a:r>
          </a:p>
        </p:txBody>
      </p:sp>
      <p:sp>
        <p:nvSpPr>
          <p:cNvPr id="95" name="Title 3">
            <a:extLst>
              <a:ext uri="{FF2B5EF4-FFF2-40B4-BE49-F238E27FC236}">
                <a16:creationId xmlns:a16="http://schemas.microsoft.com/office/drawing/2014/main" id="{DC6D4B9B-6D5B-CA4E-B17C-D9D5761DA599}"/>
              </a:ext>
            </a:extLst>
          </p:cNvPr>
          <p:cNvSpPr txBox="1">
            <a:spLocks/>
          </p:cNvSpPr>
          <p:nvPr/>
        </p:nvSpPr>
        <p:spPr>
          <a:xfrm>
            <a:off x="2236362" y="2902720"/>
            <a:ext cx="18401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  <a:ea typeface="VTB Group Cond Book" panose="020B0506050504020204" pitchFamily="34" charset="77"/>
              </a:rPr>
              <a:t>Утвержденные Доходы</a:t>
            </a:r>
          </a:p>
        </p:txBody>
      </p:sp>
      <p:sp>
        <p:nvSpPr>
          <p:cNvPr id="132" name="Arc 131">
            <a:extLst>
              <a:ext uri="{FF2B5EF4-FFF2-40B4-BE49-F238E27FC236}">
                <a16:creationId xmlns:a16="http://schemas.microsoft.com/office/drawing/2014/main" id="{8546F879-9C95-6445-BD8B-41230A6DD432}"/>
              </a:ext>
            </a:extLst>
          </p:cNvPr>
          <p:cNvSpPr/>
          <p:nvPr/>
        </p:nvSpPr>
        <p:spPr>
          <a:xfrm rot="20677163">
            <a:off x="2840107" y="2195535"/>
            <a:ext cx="2536719" cy="2313968"/>
          </a:xfrm>
          <a:prstGeom prst="arc">
            <a:avLst>
              <a:gd name="adj1" fmla="val 17288075"/>
              <a:gd name="adj2" fmla="val 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id="{B16FCC07-0116-994A-8019-58A50055CA8E}"/>
              </a:ext>
            </a:extLst>
          </p:cNvPr>
          <p:cNvSpPr/>
          <p:nvPr/>
        </p:nvSpPr>
        <p:spPr>
          <a:xfrm rot="17939211">
            <a:off x="3492873" y="3993108"/>
            <a:ext cx="2536719" cy="2393885"/>
          </a:xfrm>
          <a:prstGeom prst="arc">
            <a:avLst>
              <a:gd name="adj1" fmla="val 17762311"/>
              <a:gd name="adj2" fmla="val 20592136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47A104AE-3579-9846-9A9C-B3B3FC16E217}"/>
              </a:ext>
            </a:extLst>
          </p:cNvPr>
          <p:cNvSpPr/>
          <p:nvPr/>
        </p:nvSpPr>
        <p:spPr>
          <a:xfrm rot="19964505">
            <a:off x="5983270" y="3945908"/>
            <a:ext cx="2536719" cy="2440941"/>
          </a:xfrm>
          <a:prstGeom prst="arc">
            <a:avLst>
              <a:gd name="adj1" fmla="val 17748431"/>
              <a:gd name="adj2" fmla="val 20680056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36" name="Arc 135">
            <a:extLst>
              <a:ext uri="{FF2B5EF4-FFF2-40B4-BE49-F238E27FC236}">
                <a16:creationId xmlns:a16="http://schemas.microsoft.com/office/drawing/2014/main" id="{DE0AFDC9-40C8-1748-A98E-D26AFD75CEFE}"/>
              </a:ext>
            </a:extLst>
          </p:cNvPr>
          <p:cNvSpPr/>
          <p:nvPr/>
        </p:nvSpPr>
        <p:spPr>
          <a:xfrm rot="16200000">
            <a:off x="6626526" y="2276371"/>
            <a:ext cx="2839837" cy="2589414"/>
          </a:xfrm>
          <a:prstGeom prst="arc">
            <a:avLst>
              <a:gd name="adj1" fmla="val 18059342"/>
              <a:gd name="adj2" fmla="val 597033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51AD32-9392-474A-A51B-92DBCFB8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11" y="325652"/>
            <a:ext cx="10515600" cy="70173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Доходы</a:t>
            </a:r>
            <a:r>
              <a:rPr lang="ru-RU" b="1" dirty="0"/>
              <a:t> </a:t>
            </a:r>
            <a:r>
              <a:rPr lang="ru-RU" b="1" dirty="0">
                <a:solidFill>
                  <a:schemeClr val="bg1"/>
                </a:solidFill>
              </a:rPr>
              <a:t>и расходы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4513" y="4488464"/>
            <a:ext cx="1621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</a:rPr>
              <a:t>1 352 183,7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</a:rPr>
              <a:t>тыс. рублей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63519" y="1703688"/>
            <a:ext cx="1621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</a:rPr>
              <a:t>1 349 309,1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</a:rPr>
              <a:t>тыс. рублей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496595" y="1551798"/>
            <a:ext cx="1621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</a:rPr>
              <a:t>1 354 087,7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</a:rPr>
              <a:t>тыс. рублей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30160" y="4623805"/>
            <a:ext cx="1621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Arial Cyr" panose="020B0604020202020204" pitchFamily="34" charset="0"/>
              </a:rPr>
              <a:t>1 336 563,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</a:rPr>
              <a:t>2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</a:rPr>
              <a:t>тыс. рублей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5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1" grpId="0"/>
      <p:bldP spid="32" grpId="0"/>
      <p:bldP spid="33" grpId="0"/>
      <p:bldP spid="34" grpId="0"/>
      <p:bldP spid="95" grpId="0"/>
      <p:bldP spid="132" grpId="0" animBg="1"/>
      <p:bldP spid="134" grpId="0" animBg="1"/>
      <p:bldP spid="135" grpId="0" animBg="1"/>
      <p:bldP spid="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4038" cy="6966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22" y="553146"/>
            <a:ext cx="2613289" cy="17110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AC8A24-0275-A841-8427-61B29D60BF47}"/>
              </a:ext>
            </a:extLst>
          </p:cNvPr>
          <p:cNvSpPr/>
          <p:nvPr/>
        </p:nvSpPr>
        <p:spPr>
          <a:xfrm>
            <a:off x="-159657" y="-2"/>
            <a:ext cx="12519713" cy="7112002"/>
          </a:xfrm>
          <a:prstGeom prst="rect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98000">
                <a:schemeClr val="accent2">
                  <a:lumMod val="75000"/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E521987-917F-9340-84BB-D27CD972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27863"/>
            <a:ext cx="12192001" cy="1311128"/>
          </a:xfrm>
        </p:spPr>
        <p:txBody>
          <a:bodyPr/>
          <a:lstStyle/>
          <a:p>
            <a:pPr algn="ctr"/>
            <a:r>
              <a:rPr lang="ru-RU" sz="8800" dirty="0">
                <a:solidFill>
                  <a:schemeClr val="bg1"/>
                </a:solidFill>
                <a:latin typeface="+mj-lt"/>
              </a:rPr>
              <a:t>1. Доходная часть</a:t>
            </a:r>
            <a:endParaRPr lang="ru-RU" sz="8799" dirty="0">
              <a:solidFill>
                <a:schemeClr val="bg1"/>
              </a:solidFill>
              <a:latin typeface="+mj-lt"/>
              <a:ea typeface="VTB Group Cond Book" panose="020B050605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796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C0F7DD1-E84F-4A7A-B5D1-FF74EF2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0" y="324814"/>
            <a:ext cx="11409878" cy="701731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Структура </a:t>
            </a:r>
            <a:r>
              <a:rPr lang="ru-RU" b="1" dirty="0"/>
              <a:t>доходов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: скругленные углы 20">
            <a:extLst>
              <a:ext uri="{FF2B5EF4-FFF2-40B4-BE49-F238E27FC236}">
                <a16:creationId xmlns:a16="http://schemas.microsoft.com/office/drawing/2014/main" id="{F9773FA1-2683-44BD-8585-E63CFF6A4D25}"/>
              </a:ext>
            </a:extLst>
          </p:cNvPr>
          <p:cNvSpPr/>
          <p:nvPr/>
        </p:nvSpPr>
        <p:spPr>
          <a:xfrm>
            <a:off x="7082663" y="4635161"/>
            <a:ext cx="3638260" cy="936747"/>
          </a:xfrm>
          <a:prstGeom prst="roundRect">
            <a:avLst>
              <a:gd name="adj" fmla="val 50000"/>
            </a:avLst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0" name="Прямоугольник: скругленные углы 20">
            <a:extLst>
              <a:ext uri="{FF2B5EF4-FFF2-40B4-BE49-F238E27FC236}">
                <a16:creationId xmlns:a16="http://schemas.microsoft.com/office/drawing/2014/main" id="{6B4BEAF6-CA33-4153-BB3B-AE8A1064C408}"/>
              </a:ext>
            </a:extLst>
          </p:cNvPr>
          <p:cNvSpPr/>
          <p:nvPr/>
        </p:nvSpPr>
        <p:spPr>
          <a:xfrm>
            <a:off x="913438" y="3186588"/>
            <a:ext cx="3638260" cy="936747"/>
          </a:xfrm>
          <a:prstGeom prst="roundRect">
            <a:avLst>
              <a:gd name="adj" fmla="val 50000"/>
            </a:avLst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 dirty="0"/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923737" y="3242834"/>
            <a:ext cx="255147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Безвозмездные</a:t>
            </a:r>
            <a:br>
              <a:rPr lang="ru-RU" sz="2400" dirty="0">
                <a:solidFill>
                  <a:schemeClr val="accent2"/>
                </a:solidFill>
                <a:latin typeface="+mn-lt"/>
                <a:ea typeface="VTB Group Cond" panose="020B0506050504020204" pitchFamily="34" charset="77"/>
              </a:rPr>
            </a:br>
            <a:r>
              <a:rPr lang="ru-RU" sz="2400" dirty="0">
                <a:solidFill>
                  <a:schemeClr val="accent2"/>
                </a:solidFill>
                <a:latin typeface="+mn-lt"/>
                <a:ea typeface="VTB Group Cond" panose="020B0506050504020204" pitchFamily="34" charset="77"/>
              </a:rPr>
              <a:t>поступления</a:t>
            </a:r>
          </a:p>
        </p:txBody>
      </p:sp>
      <p:sp>
        <p:nvSpPr>
          <p:cNvPr id="72" name="Прямоугольник: скругленные углы 20">
            <a:extLst>
              <a:ext uri="{FF2B5EF4-FFF2-40B4-BE49-F238E27FC236}">
                <a16:creationId xmlns:a16="http://schemas.microsoft.com/office/drawing/2014/main" id="{C0B149E8-1F44-44C5-B950-325517CD45B0}"/>
              </a:ext>
            </a:extLst>
          </p:cNvPr>
          <p:cNvSpPr/>
          <p:nvPr/>
        </p:nvSpPr>
        <p:spPr>
          <a:xfrm>
            <a:off x="7008247" y="1724198"/>
            <a:ext cx="3638260" cy="936747"/>
          </a:xfrm>
          <a:prstGeom prst="roundRect">
            <a:avLst>
              <a:gd name="adj" fmla="val 50000"/>
            </a:avLst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8352373A-08E9-4572-A647-3F54EB94C836}"/>
              </a:ext>
            </a:extLst>
          </p:cNvPr>
          <p:cNvSpPr>
            <a:spLocks/>
          </p:cNvSpPr>
          <p:nvPr/>
        </p:nvSpPr>
        <p:spPr bwMode="auto">
          <a:xfrm rot="5400000">
            <a:off x="4526694" y="3043716"/>
            <a:ext cx="1023598" cy="1225451"/>
          </a:xfrm>
          <a:custGeom>
            <a:avLst/>
            <a:gdLst>
              <a:gd name="T0" fmla="*/ 20 w 25"/>
              <a:gd name="T1" fmla="*/ 0 h 23"/>
              <a:gd name="T2" fmla="*/ 25 w 25"/>
              <a:gd name="T3" fmla="*/ 23 h 23"/>
              <a:gd name="T4" fmla="*/ 0 w 25"/>
              <a:gd name="T5" fmla="*/ 23 h 23"/>
              <a:gd name="T6" fmla="*/ 4 w 25"/>
              <a:gd name="T7" fmla="*/ 0 h 23"/>
              <a:gd name="T8" fmla="*/ 20 w 2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3">
                <a:moveTo>
                  <a:pt x="20" y="0"/>
                </a:moveTo>
                <a:cubicBezTo>
                  <a:pt x="15" y="6"/>
                  <a:pt x="13" y="14"/>
                  <a:pt x="2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14"/>
                  <a:pt x="9" y="6"/>
                  <a:pt x="4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400" kern="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AE819DA2-DE8F-47C2-933F-16CCF43F3DD6}"/>
              </a:ext>
            </a:extLst>
          </p:cNvPr>
          <p:cNvSpPr>
            <a:spLocks/>
          </p:cNvSpPr>
          <p:nvPr/>
        </p:nvSpPr>
        <p:spPr bwMode="auto">
          <a:xfrm rot="18900000">
            <a:off x="6310638" y="3804106"/>
            <a:ext cx="1023598" cy="1225451"/>
          </a:xfrm>
          <a:custGeom>
            <a:avLst/>
            <a:gdLst>
              <a:gd name="T0" fmla="*/ 20 w 25"/>
              <a:gd name="T1" fmla="*/ 0 h 23"/>
              <a:gd name="T2" fmla="*/ 25 w 25"/>
              <a:gd name="T3" fmla="*/ 23 h 23"/>
              <a:gd name="T4" fmla="*/ 0 w 25"/>
              <a:gd name="T5" fmla="*/ 23 h 23"/>
              <a:gd name="T6" fmla="*/ 4 w 25"/>
              <a:gd name="T7" fmla="*/ 0 h 23"/>
              <a:gd name="T8" fmla="*/ 20 w 2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3">
                <a:moveTo>
                  <a:pt x="20" y="0"/>
                </a:moveTo>
                <a:cubicBezTo>
                  <a:pt x="15" y="6"/>
                  <a:pt x="13" y="14"/>
                  <a:pt x="2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14"/>
                  <a:pt x="9" y="6"/>
                  <a:pt x="4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400" kern="0" dirty="0">
              <a:solidFill>
                <a:srgbClr val="FFFFFF"/>
              </a:solidFill>
            </a:endParaRP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CE5B82D8-8E79-46F3-941C-04482DAF2DD2}"/>
              </a:ext>
            </a:extLst>
          </p:cNvPr>
          <p:cNvSpPr>
            <a:spLocks/>
          </p:cNvSpPr>
          <p:nvPr/>
        </p:nvSpPr>
        <p:spPr bwMode="auto">
          <a:xfrm rot="2700000" flipV="1">
            <a:off x="6247329" y="2302132"/>
            <a:ext cx="1023598" cy="1225451"/>
          </a:xfrm>
          <a:custGeom>
            <a:avLst/>
            <a:gdLst>
              <a:gd name="T0" fmla="*/ 20 w 25"/>
              <a:gd name="T1" fmla="*/ 0 h 23"/>
              <a:gd name="T2" fmla="*/ 25 w 25"/>
              <a:gd name="T3" fmla="*/ 23 h 23"/>
              <a:gd name="T4" fmla="*/ 0 w 25"/>
              <a:gd name="T5" fmla="*/ 23 h 23"/>
              <a:gd name="T6" fmla="*/ 4 w 25"/>
              <a:gd name="T7" fmla="*/ 0 h 23"/>
              <a:gd name="T8" fmla="*/ 20 w 2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3">
                <a:moveTo>
                  <a:pt x="20" y="0"/>
                </a:moveTo>
                <a:cubicBezTo>
                  <a:pt x="15" y="6"/>
                  <a:pt x="13" y="14"/>
                  <a:pt x="2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14"/>
                  <a:pt x="9" y="6"/>
                  <a:pt x="4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400" kern="0" dirty="0">
              <a:solidFill>
                <a:srgbClr val="FFFFFF"/>
              </a:solidFill>
            </a:endParaRPr>
          </a:p>
        </p:txBody>
      </p:sp>
      <p:sp>
        <p:nvSpPr>
          <p:cNvPr id="78" name="Rectangle 154">
            <a:extLst>
              <a:ext uri="{FF2B5EF4-FFF2-40B4-BE49-F238E27FC236}">
                <a16:creationId xmlns:a16="http://schemas.microsoft.com/office/drawing/2014/main" id="{471375A9-7174-4DA0-AA47-1229A41C549A}"/>
              </a:ext>
            </a:extLst>
          </p:cNvPr>
          <p:cNvSpPr/>
          <p:nvPr/>
        </p:nvSpPr>
        <p:spPr>
          <a:xfrm>
            <a:off x="5493902" y="4014352"/>
            <a:ext cx="210314" cy="153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>
              <a:defRPr/>
            </a:pPr>
            <a:r>
              <a:rPr lang="en-US" sz="400" kern="0">
                <a:solidFill>
                  <a:srgbClr val="FFFFFF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79" name="Rectangle 161">
            <a:extLst>
              <a:ext uri="{FF2B5EF4-FFF2-40B4-BE49-F238E27FC236}">
                <a16:creationId xmlns:a16="http://schemas.microsoft.com/office/drawing/2014/main" id="{476C6992-050E-4044-B2CA-3DAABF951C21}"/>
              </a:ext>
            </a:extLst>
          </p:cNvPr>
          <p:cNvSpPr/>
          <p:nvPr/>
        </p:nvSpPr>
        <p:spPr>
          <a:xfrm>
            <a:off x="5446283" y="3202901"/>
            <a:ext cx="205505" cy="153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>
              <a:defRPr/>
            </a:pPr>
            <a:r>
              <a:rPr lang="en-US" sz="400" kern="0">
                <a:solidFill>
                  <a:srgbClr val="FFFFFF"/>
                </a:solidFill>
                <a:cs typeface="Arial" panose="020B0604020202020204" pitchFamily="34" charset="0"/>
              </a:rPr>
              <a:t>*</a:t>
            </a:r>
          </a:p>
        </p:txBody>
      </p:sp>
      <p:sp>
        <p:nvSpPr>
          <p:cNvPr id="80" name="Rectangle 175">
            <a:extLst>
              <a:ext uri="{FF2B5EF4-FFF2-40B4-BE49-F238E27FC236}">
                <a16:creationId xmlns:a16="http://schemas.microsoft.com/office/drawing/2014/main" id="{1981C77D-72D0-4F85-B901-E9390E0442BC}"/>
              </a:ext>
            </a:extLst>
          </p:cNvPr>
          <p:cNvSpPr/>
          <p:nvPr/>
        </p:nvSpPr>
        <p:spPr>
          <a:xfrm>
            <a:off x="6284188" y="3202900"/>
            <a:ext cx="208710" cy="153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>
              <a:defRPr/>
            </a:pPr>
            <a:r>
              <a:rPr lang="en-US" sz="400" kern="0" dirty="0">
                <a:solidFill>
                  <a:srgbClr val="FFFFFF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82" name="Объект 2">
            <a:extLst>
              <a:ext uri="{FF2B5EF4-FFF2-40B4-BE49-F238E27FC236}">
                <a16:creationId xmlns:a16="http://schemas.microsoft.com/office/drawing/2014/main" id="{25870D52-1D8A-4B51-A94C-DD947371DCC6}"/>
              </a:ext>
            </a:extLst>
          </p:cNvPr>
          <p:cNvSpPr txBox="1">
            <a:spLocks/>
          </p:cNvSpPr>
          <p:nvPr/>
        </p:nvSpPr>
        <p:spPr>
          <a:xfrm>
            <a:off x="8315363" y="1821680"/>
            <a:ext cx="200076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>
                <a:solidFill>
                  <a:schemeClr val="accent2"/>
                </a:solidFill>
                <a:latin typeface="+mn-lt"/>
                <a:ea typeface="VTB Group Cond" panose="020B0506050504020204" pitchFamily="34" charset="77"/>
              </a:rPr>
              <a:t>Налоговые поступления</a:t>
            </a:r>
          </a:p>
        </p:txBody>
      </p:sp>
      <p:sp>
        <p:nvSpPr>
          <p:cNvPr id="83" name="Объект 2">
            <a:extLst>
              <a:ext uri="{FF2B5EF4-FFF2-40B4-BE49-F238E27FC236}">
                <a16:creationId xmlns:a16="http://schemas.microsoft.com/office/drawing/2014/main" id="{4379D9AE-6DD2-4B1B-83ED-8AE5D23503E5}"/>
              </a:ext>
            </a:extLst>
          </p:cNvPr>
          <p:cNvSpPr txBox="1">
            <a:spLocks/>
          </p:cNvSpPr>
          <p:nvPr/>
        </p:nvSpPr>
        <p:spPr>
          <a:xfrm>
            <a:off x="8315363" y="4784280"/>
            <a:ext cx="2000766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400" dirty="0">
                <a:solidFill>
                  <a:schemeClr val="accent2"/>
                </a:solidFill>
                <a:latin typeface="+mn-lt"/>
                <a:ea typeface="VTB Group Cond" panose="020B0506050504020204" pitchFamily="34" charset="77"/>
              </a:rPr>
              <a:t>Неналоговые поступления</a:t>
            </a:r>
          </a:p>
        </p:txBody>
      </p:sp>
      <p:sp>
        <p:nvSpPr>
          <p:cNvPr id="85" name="Oval 174">
            <a:extLst>
              <a:ext uri="{FF2B5EF4-FFF2-40B4-BE49-F238E27FC236}">
                <a16:creationId xmlns:a16="http://schemas.microsoft.com/office/drawing/2014/main" id="{8B0F6E0F-8230-4495-8AFE-5C12FFFAB798}"/>
              </a:ext>
            </a:extLst>
          </p:cNvPr>
          <p:cNvSpPr/>
          <p:nvPr/>
        </p:nvSpPr>
        <p:spPr>
          <a:xfrm rot="2700000" flipV="1">
            <a:off x="6825056" y="1531118"/>
            <a:ext cx="1319788" cy="131978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6" name="Oval 153">
            <a:extLst>
              <a:ext uri="{FF2B5EF4-FFF2-40B4-BE49-F238E27FC236}">
                <a16:creationId xmlns:a16="http://schemas.microsoft.com/office/drawing/2014/main" id="{94BD837D-563A-42BA-A7DC-8BE8F851A50E}"/>
              </a:ext>
            </a:extLst>
          </p:cNvPr>
          <p:cNvSpPr/>
          <p:nvPr/>
        </p:nvSpPr>
        <p:spPr>
          <a:xfrm rot="2700000">
            <a:off x="3339390" y="2994106"/>
            <a:ext cx="1319788" cy="1319787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7" name="Oval 159">
            <a:extLst>
              <a:ext uri="{FF2B5EF4-FFF2-40B4-BE49-F238E27FC236}">
                <a16:creationId xmlns:a16="http://schemas.microsoft.com/office/drawing/2014/main" id="{741D120E-03CD-4E4D-9DF5-765782B60525}"/>
              </a:ext>
            </a:extLst>
          </p:cNvPr>
          <p:cNvSpPr/>
          <p:nvPr/>
        </p:nvSpPr>
        <p:spPr>
          <a:xfrm rot="18900000" flipV="1">
            <a:off x="4891792" y="2525817"/>
            <a:ext cx="2267736" cy="226773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sx="1000" sy="1000" algn="ctr" rotWithShape="0">
              <a:schemeClr val="bg1">
                <a:lumMod val="8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8" name="Oval 167">
            <a:extLst>
              <a:ext uri="{FF2B5EF4-FFF2-40B4-BE49-F238E27FC236}">
                <a16:creationId xmlns:a16="http://schemas.microsoft.com/office/drawing/2014/main" id="{D90140E9-2525-48C3-A3F0-8D4C8791114D}"/>
              </a:ext>
            </a:extLst>
          </p:cNvPr>
          <p:cNvSpPr/>
          <p:nvPr/>
        </p:nvSpPr>
        <p:spPr>
          <a:xfrm rot="18900000">
            <a:off x="6888058" y="4456785"/>
            <a:ext cx="1319788" cy="131978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89" name="Group 2">
            <a:extLst>
              <a:ext uri="{FF2B5EF4-FFF2-40B4-BE49-F238E27FC236}">
                <a16:creationId xmlns:a16="http://schemas.microsoft.com/office/drawing/2014/main" id="{BE422866-EC49-4A79-A2F6-463ABAFDF339}"/>
              </a:ext>
            </a:extLst>
          </p:cNvPr>
          <p:cNvGrpSpPr/>
          <p:nvPr/>
        </p:nvGrpSpPr>
        <p:grpSpPr>
          <a:xfrm>
            <a:off x="4520700" y="2133790"/>
            <a:ext cx="3008787" cy="3008787"/>
            <a:chOff x="4520700" y="2226425"/>
            <a:chExt cx="3008787" cy="3008787"/>
          </a:xfrm>
        </p:grpSpPr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C5809F27-0890-4640-A29B-8CA535324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0700" y="2226425"/>
              <a:ext cx="3008787" cy="3008787"/>
            </a:xfrm>
            <a:custGeom>
              <a:avLst/>
              <a:gdLst>
                <a:gd name="T0" fmla="*/ 598 w 1645"/>
                <a:gd name="T1" fmla="*/ 1611 h 1645"/>
                <a:gd name="T2" fmla="*/ 820 w 1645"/>
                <a:gd name="T3" fmla="*/ 1637 h 1645"/>
                <a:gd name="T4" fmla="*/ 840 w 1645"/>
                <a:gd name="T5" fmla="*/ 1628 h 1645"/>
                <a:gd name="T6" fmla="*/ 978 w 1645"/>
                <a:gd name="T7" fmla="*/ 1613 h 1645"/>
                <a:gd name="T8" fmla="*/ 982 w 1645"/>
                <a:gd name="T9" fmla="*/ 1629 h 1645"/>
                <a:gd name="T10" fmla="*/ 581 w 1645"/>
                <a:gd name="T11" fmla="*/ 1591 h 1645"/>
                <a:gd name="T12" fmla="*/ 548 w 1645"/>
                <a:gd name="T13" fmla="*/ 1598 h 1645"/>
                <a:gd name="T14" fmla="*/ 466 w 1645"/>
                <a:gd name="T15" fmla="*/ 1545 h 1645"/>
                <a:gd name="T16" fmla="*/ 1092 w 1645"/>
                <a:gd name="T17" fmla="*/ 1590 h 1645"/>
                <a:gd name="T18" fmla="*/ 1100 w 1645"/>
                <a:gd name="T19" fmla="*/ 1596 h 1645"/>
                <a:gd name="T20" fmla="*/ 1304 w 1645"/>
                <a:gd name="T21" fmla="*/ 1469 h 1645"/>
                <a:gd name="T22" fmla="*/ 342 w 1645"/>
                <a:gd name="T23" fmla="*/ 1488 h 1645"/>
                <a:gd name="T24" fmla="*/ 342 w 1645"/>
                <a:gd name="T25" fmla="*/ 1488 h 1645"/>
                <a:gd name="T26" fmla="*/ 166 w 1645"/>
                <a:gd name="T27" fmla="*/ 1318 h 1645"/>
                <a:gd name="T28" fmla="*/ 253 w 1645"/>
                <a:gd name="T29" fmla="*/ 1392 h 1645"/>
                <a:gd name="T30" fmla="*/ 1326 w 1645"/>
                <a:gd name="T31" fmla="*/ 1452 h 1645"/>
                <a:gd name="T32" fmla="*/ 1347 w 1645"/>
                <a:gd name="T33" fmla="*/ 1434 h 1645"/>
                <a:gd name="T34" fmla="*/ 1358 w 1645"/>
                <a:gd name="T35" fmla="*/ 1447 h 1645"/>
                <a:gd name="T36" fmla="*/ 163 w 1645"/>
                <a:gd name="T37" fmla="*/ 1285 h 1645"/>
                <a:gd name="T38" fmla="*/ 42 w 1645"/>
                <a:gd name="T39" fmla="*/ 1081 h 1645"/>
                <a:gd name="T40" fmla="*/ 141 w 1645"/>
                <a:gd name="T41" fmla="*/ 1275 h 1645"/>
                <a:gd name="T42" fmla="*/ 1508 w 1645"/>
                <a:gd name="T43" fmla="*/ 1270 h 1645"/>
                <a:gd name="T44" fmla="*/ 1597 w 1645"/>
                <a:gd name="T45" fmla="*/ 1043 h 1645"/>
                <a:gd name="T46" fmla="*/ 1530 w 1645"/>
                <a:gd name="T47" fmla="*/ 1242 h 1645"/>
                <a:gd name="T48" fmla="*/ 49 w 1645"/>
                <a:gd name="T49" fmla="*/ 1056 h 1645"/>
                <a:gd name="T50" fmla="*/ 1 w 1645"/>
                <a:gd name="T51" fmla="*/ 818 h 1645"/>
                <a:gd name="T52" fmla="*/ 25 w 1645"/>
                <a:gd name="T53" fmla="*/ 929 h 1645"/>
                <a:gd name="T54" fmla="*/ 1604 w 1645"/>
                <a:gd name="T55" fmla="*/ 1016 h 1645"/>
                <a:gd name="T56" fmla="*/ 1619 w 1645"/>
                <a:gd name="T57" fmla="*/ 940 h 1645"/>
                <a:gd name="T58" fmla="*/ 1645 w 1645"/>
                <a:gd name="T59" fmla="*/ 823 h 1645"/>
                <a:gd name="T60" fmla="*/ 3 w 1645"/>
                <a:gd name="T61" fmla="*/ 795 h 1645"/>
                <a:gd name="T62" fmla="*/ 11 w 1645"/>
                <a:gd name="T63" fmla="*/ 769 h 1645"/>
                <a:gd name="T64" fmla="*/ 46 w 1645"/>
                <a:gd name="T65" fmla="*/ 554 h 1645"/>
                <a:gd name="T66" fmla="*/ 1634 w 1645"/>
                <a:gd name="T67" fmla="*/ 763 h 1645"/>
                <a:gd name="T68" fmla="*/ 1642 w 1645"/>
                <a:gd name="T69" fmla="*/ 754 h 1645"/>
                <a:gd name="T70" fmla="*/ 1611 w 1645"/>
                <a:gd name="T71" fmla="*/ 620 h 1645"/>
                <a:gd name="T72" fmla="*/ 1547 w 1645"/>
                <a:gd name="T73" fmla="*/ 472 h 1645"/>
                <a:gd name="T74" fmla="*/ 1592 w 1645"/>
                <a:gd name="T75" fmla="*/ 566 h 1645"/>
                <a:gd name="T76" fmla="*/ 72 w 1645"/>
                <a:gd name="T77" fmla="*/ 533 h 1645"/>
                <a:gd name="T78" fmla="*/ 96 w 1645"/>
                <a:gd name="T79" fmla="*/ 438 h 1645"/>
                <a:gd name="T80" fmla="*/ 82 w 1645"/>
                <a:gd name="T81" fmla="*/ 507 h 1645"/>
                <a:gd name="T82" fmla="*/ 1546 w 1645"/>
                <a:gd name="T83" fmla="*/ 451 h 1645"/>
                <a:gd name="T84" fmla="*/ 1397 w 1645"/>
                <a:gd name="T85" fmla="*/ 246 h 1645"/>
                <a:gd name="T86" fmla="*/ 198 w 1645"/>
                <a:gd name="T87" fmla="*/ 310 h 1645"/>
                <a:gd name="T88" fmla="*/ 198 w 1645"/>
                <a:gd name="T89" fmla="*/ 310 h 1645"/>
                <a:gd name="T90" fmla="*/ 370 w 1645"/>
                <a:gd name="T91" fmla="*/ 137 h 1645"/>
                <a:gd name="T92" fmla="*/ 223 w 1645"/>
                <a:gd name="T93" fmla="*/ 286 h 1645"/>
                <a:gd name="T94" fmla="*/ 1391 w 1645"/>
                <a:gd name="T95" fmla="*/ 232 h 1645"/>
                <a:gd name="T96" fmla="*/ 1180 w 1645"/>
                <a:gd name="T97" fmla="*/ 99 h 1645"/>
                <a:gd name="T98" fmla="*/ 1361 w 1645"/>
                <a:gd name="T99" fmla="*/ 222 h 1645"/>
                <a:gd name="T100" fmla="*/ 398 w 1645"/>
                <a:gd name="T101" fmla="*/ 137 h 1645"/>
                <a:gd name="T102" fmla="*/ 614 w 1645"/>
                <a:gd name="T103" fmla="*/ 28 h 1645"/>
                <a:gd name="T104" fmla="*/ 423 w 1645"/>
                <a:gd name="T105" fmla="*/ 123 h 1645"/>
                <a:gd name="T106" fmla="*/ 1163 w 1645"/>
                <a:gd name="T107" fmla="*/ 92 h 1645"/>
                <a:gd name="T108" fmla="*/ 928 w 1645"/>
                <a:gd name="T109" fmla="*/ 16 h 1645"/>
                <a:gd name="T110" fmla="*/ 635 w 1645"/>
                <a:gd name="T111" fmla="*/ 31 h 1645"/>
                <a:gd name="T112" fmla="*/ 664 w 1645"/>
                <a:gd name="T113" fmla="*/ 19 h 1645"/>
                <a:gd name="T114" fmla="*/ 767 w 1645"/>
                <a:gd name="T115" fmla="*/ 20 h 1645"/>
                <a:gd name="T116" fmla="*/ 899 w 1645"/>
                <a:gd name="T117" fmla="*/ 13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5" h="1645">
                  <a:moveTo>
                    <a:pt x="812" y="1645"/>
                  </a:moveTo>
                  <a:cubicBezTo>
                    <a:pt x="812" y="1645"/>
                    <a:pt x="812" y="1645"/>
                    <a:pt x="812" y="1645"/>
                  </a:cubicBezTo>
                  <a:cubicBezTo>
                    <a:pt x="782" y="1645"/>
                    <a:pt x="752" y="1643"/>
                    <a:pt x="722" y="1639"/>
                  </a:cubicBezTo>
                  <a:cubicBezTo>
                    <a:pt x="721" y="1639"/>
                    <a:pt x="721" y="1639"/>
                    <a:pt x="721" y="1639"/>
                  </a:cubicBezTo>
                  <a:cubicBezTo>
                    <a:pt x="719" y="1639"/>
                    <a:pt x="717" y="1638"/>
                    <a:pt x="715" y="1638"/>
                  </a:cubicBezTo>
                  <a:cubicBezTo>
                    <a:pt x="677" y="1633"/>
                    <a:pt x="640" y="1625"/>
                    <a:pt x="603" y="1615"/>
                  </a:cubicBezTo>
                  <a:cubicBezTo>
                    <a:pt x="601" y="1614"/>
                    <a:pt x="599" y="1613"/>
                    <a:pt x="598" y="1611"/>
                  </a:cubicBezTo>
                  <a:cubicBezTo>
                    <a:pt x="597" y="1609"/>
                    <a:pt x="596" y="1607"/>
                    <a:pt x="597" y="1605"/>
                  </a:cubicBezTo>
                  <a:cubicBezTo>
                    <a:pt x="598" y="1600"/>
                    <a:pt x="603" y="1597"/>
                    <a:pt x="607" y="1599"/>
                  </a:cubicBezTo>
                  <a:cubicBezTo>
                    <a:pt x="643" y="1609"/>
                    <a:pt x="680" y="1616"/>
                    <a:pt x="717" y="1621"/>
                  </a:cubicBezTo>
                  <a:cubicBezTo>
                    <a:pt x="719" y="1622"/>
                    <a:pt x="722" y="1622"/>
                    <a:pt x="724" y="1622"/>
                  </a:cubicBezTo>
                  <a:cubicBezTo>
                    <a:pt x="753" y="1626"/>
                    <a:pt x="783" y="1628"/>
                    <a:pt x="812" y="1628"/>
                  </a:cubicBezTo>
                  <a:cubicBezTo>
                    <a:pt x="814" y="1628"/>
                    <a:pt x="816" y="1629"/>
                    <a:pt x="818" y="1631"/>
                  </a:cubicBezTo>
                  <a:cubicBezTo>
                    <a:pt x="819" y="1632"/>
                    <a:pt x="820" y="1634"/>
                    <a:pt x="820" y="1637"/>
                  </a:cubicBezTo>
                  <a:cubicBezTo>
                    <a:pt x="820" y="1641"/>
                    <a:pt x="816" y="1645"/>
                    <a:pt x="812" y="1645"/>
                  </a:cubicBezTo>
                  <a:close/>
                  <a:moveTo>
                    <a:pt x="840" y="1645"/>
                  </a:moveTo>
                  <a:cubicBezTo>
                    <a:pt x="840" y="1645"/>
                    <a:pt x="840" y="1645"/>
                    <a:pt x="840" y="1645"/>
                  </a:cubicBezTo>
                  <a:cubicBezTo>
                    <a:pt x="835" y="1645"/>
                    <a:pt x="832" y="1641"/>
                    <a:pt x="831" y="1637"/>
                  </a:cubicBezTo>
                  <a:cubicBezTo>
                    <a:pt x="831" y="1634"/>
                    <a:pt x="832" y="1632"/>
                    <a:pt x="834" y="1631"/>
                  </a:cubicBezTo>
                  <a:cubicBezTo>
                    <a:pt x="835" y="1629"/>
                    <a:pt x="838" y="1628"/>
                    <a:pt x="840" y="1628"/>
                  </a:cubicBezTo>
                  <a:cubicBezTo>
                    <a:pt x="840" y="1628"/>
                    <a:pt x="840" y="1628"/>
                    <a:pt x="840" y="1628"/>
                  </a:cubicBezTo>
                  <a:cubicBezTo>
                    <a:pt x="845" y="1628"/>
                    <a:pt x="848" y="1632"/>
                    <a:pt x="848" y="1636"/>
                  </a:cubicBezTo>
                  <a:cubicBezTo>
                    <a:pt x="849" y="1641"/>
                    <a:pt x="845" y="1645"/>
                    <a:pt x="840" y="1645"/>
                  </a:cubicBezTo>
                  <a:close/>
                  <a:moveTo>
                    <a:pt x="868" y="1644"/>
                  </a:moveTo>
                  <a:cubicBezTo>
                    <a:pt x="864" y="1644"/>
                    <a:pt x="860" y="1640"/>
                    <a:pt x="860" y="1636"/>
                  </a:cubicBezTo>
                  <a:cubicBezTo>
                    <a:pt x="860" y="1634"/>
                    <a:pt x="860" y="1631"/>
                    <a:pt x="862" y="1630"/>
                  </a:cubicBezTo>
                  <a:cubicBezTo>
                    <a:pt x="863" y="1628"/>
                    <a:pt x="865" y="1627"/>
                    <a:pt x="868" y="1627"/>
                  </a:cubicBezTo>
                  <a:cubicBezTo>
                    <a:pt x="905" y="1625"/>
                    <a:pt x="942" y="1620"/>
                    <a:pt x="978" y="1613"/>
                  </a:cubicBezTo>
                  <a:cubicBezTo>
                    <a:pt x="978" y="1613"/>
                    <a:pt x="979" y="1613"/>
                    <a:pt x="979" y="1613"/>
                  </a:cubicBezTo>
                  <a:cubicBezTo>
                    <a:pt x="997" y="1609"/>
                    <a:pt x="1015" y="1605"/>
                    <a:pt x="1033" y="1600"/>
                  </a:cubicBezTo>
                  <a:cubicBezTo>
                    <a:pt x="1045" y="1597"/>
                    <a:pt x="1058" y="1593"/>
                    <a:pt x="1071" y="1589"/>
                  </a:cubicBezTo>
                  <a:cubicBezTo>
                    <a:pt x="1075" y="1587"/>
                    <a:pt x="1080" y="1590"/>
                    <a:pt x="1081" y="1594"/>
                  </a:cubicBezTo>
                  <a:cubicBezTo>
                    <a:pt x="1083" y="1599"/>
                    <a:pt x="1080" y="1603"/>
                    <a:pt x="1076" y="1605"/>
                  </a:cubicBezTo>
                  <a:cubicBezTo>
                    <a:pt x="1063" y="1609"/>
                    <a:pt x="1050" y="1613"/>
                    <a:pt x="1037" y="1616"/>
                  </a:cubicBezTo>
                  <a:cubicBezTo>
                    <a:pt x="1019" y="1621"/>
                    <a:pt x="1000" y="1626"/>
                    <a:pt x="982" y="1629"/>
                  </a:cubicBezTo>
                  <a:cubicBezTo>
                    <a:pt x="945" y="1637"/>
                    <a:pt x="907" y="1642"/>
                    <a:pt x="869" y="1644"/>
                  </a:cubicBezTo>
                  <a:cubicBezTo>
                    <a:pt x="869" y="1644"/>
                    <a:pt x="868" y="1644"/>
                    <a:pt x="868" y="1644"/>
                  </a:cubicBezTo>
                  <a:close/>
                  <a:moveTo>
                    <a:pt x="578" y="1607"/>
                  </a:moveTo>
                  <a:cubicBezTo>
                    <a:pt x="577" y="1607"/>
                    <a:pt x="576" y="1607"/>
                    <a:pt x="575" y="1607"/>
                  </a:cubicBezTo>
                  <a:cubicBezTo>
                    <a:pt x="573" y="1606"/>
                    <a:pt x="571" y="1605"/>
                    <a:pt x="570" y="1603"/>
                  </a:cubicBezTo>
                  <a:cubicBezTo>
                    <a:pt x="569" y="1601"/>
                    <a:pt x="569" y="1598"/>
                    <a:pt x="570" y="1596"/>
                  </a:cubicBezTo>
                  <a:cubicBezTo>
                    <a:pt x="571" y="1592"/>
                    <a:pt x="576" y="1589"/>
                    <a:pt x="581" y="1591"/>
                  </a:cubicBezTo>
                  <a:cubicBezTo>
                    <a:pt x="582" y="1591"/>
                    <a:pt x="582" y="1591"/>
                    <a:pt x="582" y="1591"/>
                  </a:cubicBezTo>
                  <a:cubicBezTo>
                    <a:pt x="582" y="1591"/>
                    <a:pt x="582" y="1591"/>
                    <a:pt x="582" y="1591"/>
                  </a:cubicBezTo>
                  <a:cubicBezTo>
                    <a:pt x="583" y="1592"/>
                    <a:pt x="585" y="1593"/>
                    <a:pt x="586" y="1595"/>
                  </a:cubicBezTo>
                  <a:cubicBezTo>
                    <a:pt x="587" y="1597"/>
                    <a:pt x="587" y="1599"/>
                    <a:pt x="586" y="1601"/>
                  </a:cubicBezTo>
                  <a:cubicBezTo>
                    <a:pt x="585" y="1605"/>
                    <a:pt x="582" y="1607"/>
                    <a:pt x="578" y="1607"/>
                  </a:cubicBezTo>
                  <a:close/>
                  <a:moveTo>
                    <a:pt x="551" y="1598"/>
                  </a:moveTo>
                  <a:cubicBezTo>
                    <a:pt x="550" y="1598"/>
                    <a:pt x="549" y="1598"/>
                    <a:pt x="548" y="1598"/>
                  </a:cubicBezTo>
                  <a:cubicBezTo>
                    <a:pt x="518" y="1587"/>
                    <a:pt x="488" y="1574"/>
                    <a:pt x="459" y="1560"/>
                  </a:cubicBezTo>
                  <a:cubicBezTo>
                    <a:pt x="446" y="1554"/>
                    <a:pt x="434" y="1547"/>
                    <a:pt x="422" y="1540"/>
                  </a:cubicBezTo>
                  <a:cubicBezTo>
                    <a:pt x="401" y="1529"/>
                    <a:pt x="380" y="1516"/>
                    <a:pt x="360" y="1502"/>
                  </a:cubicBezTo>
                  <a:cubicBezTo>
                    <a:pt x="356" y="1500"/>
                    <a:pt x="355" y="1495"/>
                    <a:pt x="358" y="1491"/>
                  </a:cubicBezTo>
                  <a:cubicBezTo>
                    <a:pt x="361" y="1487"/>
                    <a:pt x="366" y="1486"/>
                    <a:pt x="370" y="1488"/>
                  </a:cubicBezTo>
                  <a:cubicBezTo>
                    <a:pt x="389" y="1502"/>
                    <a:pt x="410" y="1514"/>
                    <a:pt x="430" y="1526"/>
                  </a:cubicBezTo>
                  <a:cubicBezTo>
                    <a:pt x="442" y="1532"/>
                    <a:pt x="454" y="1539"/>
                    <a:pt x="466" y="1545"/>
                  </a:cubicBezTo>
                  <a:cubicBezTo>
                    <a:pt x="466" y="1545"/>
                    <a:pt x="466" y="1545"/>
                    <a:pt x="466" y="1545"/>
                  </a:cubicBezTo>
                  <a:cubicBezTo>
                    <a:pt x="495" y="1559"/>
                    <a:pt x="524" y="1571"/>
                    <a:pt x="554" y="1582"/>
                  </a:cubicBezTo>
                  <a:cubicBezTo>
                    <a:pt x="558" y="1583"/>
                    <a:pt x="561" y="1588"/>
                    <a:pt x="559" y="1593"/>
                  </a:cubicBezTo>
                  <a:cubicBezTo>
                    <a:pt x="558" y="1596"/>
                    <a:pt x="555" y="1598"/>
                    <a:pt x="551" y="1598"/>
                  </a:cubicBezTo>
                  <a:close/>
                  <a:moveTo>
                    <a:pt x="1100" y="1596"/>
                  </a:moveTo>
                  <a:cubicBezTo>
                    <a:pt x="1100" y="1596"/>
                    <a:pt x="1100" y="1596"/>
                    <a:pt x="1100" y="1596"/>
                  </a:cubicBezTo>
                  <a:cubicBezTo>
                    <a:pt x="1097" y="1596"/>
                    <a:pt x="1093" y="1594"/>
                    <a:pt x="1092" y="1590"/>
                  </a:cubicBezTo>
                  <a:cubicBezTo>
                    <a:pt x="1091" y="1588"/>
                    <a:pt x="1091" y="1586"/>
                    <a:pt x="1092" y="1584"/>
                  </a:cubicBezTo>
                  <a:cubicBezTo>
                    <a:pt x="1093" y="1582"/>
                    <a:pt x="1095" y="1580"/>
                    <a:pt x="1097" y="1580"/>
                  </a:cubicBezTo>
                  <a:cubicBezTo>
                    <a:pt x="1098" y="1580"/>
                    <a:pt x="1098" y="1580"/>
                    <a:pt x="1098" y="1580"/>
                  </a:cubicBezTo>
                  <a:cubicBezTo>
                    <a:pt x="1098" y="1580"/>
                    <a:pt x="1098" y="1580"/>
                    <a:pt x="1098" y="1580"/>
                  </a:cubicBezTo>
                  <a:cubicBezTo>
                    <a:pt x="1102" y="1578"/>
                    <a:pt x="1107" y="1581"/>
                    <a:pt x="1108" y="1585"/>
                  </a:cubicBezTo>
                  <a:cubicBezTo>
                    <a:pt x="1110" y="1589"/>
                    <a:pt x="1107" y="1594"/>
                    <a:pt x="1103" y="1596"/>
                  </a:cubicBezTo>
                  <a:cubicBezTo>
                    <a:pt x="1102" y="1596"/>
                    <a:pt x="1101" y="1596"/>
                    <a:pt x="1100" y="1596"/>
                  </a:cubicBezTo>
                  <a:close/>
                  <a:moveTo>
                    <a:pt x="1127" y="1586"/>
                  </a:moveTo>
                  <a:cubicBezTo>
                    <a:pt x="1123" y="1586"/>
                    <a:pt x="1120" y="1584"/>
                    <a:pt x="1119" y="1581"/>
                  </a:cubicBezTo>
                  <a:cubicBezTo>
                    <a:pt x="1118" y="1579"/>
                    <a:pt x="1118" y="1576"/>
                    <a:pt x="1119" y="1574"/>
                  </a:cubicBezTo>
                  <a:cubicBezTo>
                    <a:pt x="1120" y="1572"/>
                    <a:pt x="1121" y="1570"/>
                    <a:pt x="1123" y="1570"/>
                  </a:cubicBezTo>
                  <a:cubicBezTo>
                    <a:pt x="1158" y="1556"/>
                    <a:pt x="1192" y="1539"/>
                    <a:pt x="1224" y="1521"/>
                  </a:cubicBezTo>
                  <a:cubicBezTo>
                    <a:pt x="1224" y="1521"/>
                    <a:pt x="1224" y="1521"/>
                    <a:pt x="1224" y="1521"/>
                  </a:cubicBezTo>
                  <a:cubicBezTo>
                    <a:pt x="1252" y="1505"/>
                    <a:pt x="1278" y="1488"/>
                    <a:pt x="1304" y="1469"/>
                  </a:cubicBezTo>
                  <a:cubicBezTo>
                    <a:pt x="1307" y="1466"/>
                    <a:pt x="1313" y="1467"/>
                    <a:pt x="1316" y="1471"/>
                  </a:cubicBezTo>
                  <a:cubicBezTo>
                    <a:pt x="1318" y="1474"/>
                    <a:pt x="1318" y="1480"/>
                    <a:pt x="1314" y="1482"/>
                  </a:cubicBezTo>
                  <a:cubicBezTo>
                    <a:pt x="1288" y="1502"/>
                    <a:pt x="1261" y="1520"/>
                    <a:pt x="1233" y="1536"/>
                  </a:cubicBezTo>
                  <a:cubicBezTo>
                    <a:pt x="1200" y="1554"/>
                    <a:pt x="1165" y="1571"/>
                    <a:pt x="1130" y="1585"/>
                  </a:cubicBezTo>
                  <a:cubicBezTo>
                    <a:pt x="1130" y="1585"/>
                    <a:pt x="1130" y="1585"/>
                    <a:pt x="1130" y="1585"/>
                  </a:cubicBezTo>
                  <a:cubicBezTo>
                    <a:pt x="1129" y="1586"/>
                    <a:pt x="1128" y="1586"/>
                    <a:pt x="1127" y="1586"/>
                  </a:cubicBezTo>
                  <a:close/>
                  <a:moveTo>
                    <a:pt x="342" y="1488"/>
                  </a:moveTo>
                  <a:cubicBezTo>
                    <a:pt x="340" y="1488"/>
                    <a:pt x="338" y="1487"/>
                    <a:pt x="337" y="1486"/>
                  </a:cubicBezTo>
                  <a:cubicBezTo>
                    <a:pt x="337" y="1486"/>
                    <a:pt x="337" y="1486"/>
                    <a:pt x="337" y="1486"/>
                  </a:cubicBezTo>
                  <a:cubicBezTo>
                    <a:pt x="335" y="1485"/>
                    <a:pt x="334" y="1483"/>
                    <a:pt x="333" y="1480"/>
                  </a:cubicBezTo>
                  <a:cubicBezTo>
                    <a:pt x="333" y="1478"/>
                    <a:pt x="334" y="1476"/>
                    <a:pt x="335" y="1474"/>
                  </a:cubicBezTo>
                  <a:cubicBezTo>
                    <a:pt x="338" y="1470"/>
                    <a:pt x="343" y="1470"/>
                    <a:pt x="347" y="1472"/>
                  </a:cubicBezTo>
                  <a:cubicBezTo>
                    <a:pt x="351" y="1475"/>
                    <a:pt x="351" y="1480"/>
                    <a:pt x="349" y="1484"/>
                  </a:cubicBezTo>
                  <a:cubicBezTo>
                    <a:pt x="347" y="1486"/>
                    <a:pt x="345" y="1488"/>
                    <a:pt x="342" y="1488"/>
                  </a:cubicBezTo>
                  <a:close/>
                  <a:moveTo>
                    <a:pt x="319" y="1471"/>
                  </a:moveTo>
                  <a:cubicBezTo>
                    <a:pt x="317" y="1471"/>
                    <a:pt x="316" y="1470"/>
                    <a:pt x="314" y="1469"/>
                  </a:cubicBezTo>
                  <a:cubicBezTo>
                    <a:pt x="289" y="1449"/>
                    <a:pt x="264" y="1427"/>
                    <a:pt x="242" y="1404"/>
                  </a:cubicBezTo>
                  <a:cubicBezTo>
                    <a:pt x="241" y="1404"/>
                    <a:pt x="241" y="1404"/>
                    <a:pt x="241" y="1404"/>
                  </a:cubicBezTo>
                  <a:cubicBezTo>
                    <a:pt x="241" y="1404"/>
                    <a:pt x="241" y="1404"/>
                    <a:pt x="241" y="1404"/>
                  </a:cubicBezTo>
                  <a:cubicBezTo>
                    <a:pt x="220" y="1383"/>
                    <a:pt x="199" y="1360"/>
                    <a:pt x="180" y="1336"/>
                  </a:cubicBezTo>
                  <a:cubicBezTo>
                    <a:pt x="176" y="1330"/>
                    <a:pt x="171" y="1324"/>
                    <a:pt x="166" y="1318"/>
                  </a:cubicBezTo>
                  <a:cubicBezTo>
                    <a:pt x="166" y="1318"/>
                    <a:pt x="166" y="1318"/>
                    <a:pt x="166" y="1318"/>
                  </a:cubicBezTo>
                  <a:cubicBezTo>
                    <a:pt x="165" y="1316"/>
                    <a:pt x="164" y="1314"/>
                    <a:pt x="165" y="1312"/>
                  </a:cubicBezTo>
                  <a:cubicBezTo>
                    <a:pt x="165" y="1310"/>
                    <a:pt x="166" y="1308"/>
                    <a:pt x="168" y="1306"/>
                  </a:cubicBezTo>
                  <a:cubicBezTo>
                    <a:pt x="172" y="1304"/>
                    <a:pt x="177" y="1304"/>
                    <a:pt x="180" y="1308"/>
                  </a:cubicBezTo>
                  <a:cubicBezTo>
                    <a:pt x="184" y="1314"/>
                    <a:pt x="189" y="1320"/>
                    <a:pt x="194" y="1325"/>
                  </a:cubicBezTo>
                  <a:cubicBezTo>
                    <a:pt x="212" y="1349"/>
                    <a:pt x="232" y="1371"/>
                    <a:pt x="253" y="1392"/>
                  </a:cubicBezTo>
                  <a:cubicBezTo>
                    <a:pt x="253" y="1392"/>
                    <a:pt x="253" y="1392"/>
                    <a:pt x="253" y="1392"/>
                  </a:cubicBezTo>
                  <a:cubicBezTo>
                    <a:pt x="276" y="1415"/>
                    <a:pt x="300" y="1436"/>
                    <a:pt x="325" y="1455"/>
                  </a:cubicBezTo>
                  <a:cubicBezTo>
                    <a:pt x="328" y="1458"/>
                    <a:pt x="329" y="1464"/>
                    <a:pt x="326" y="1467"/>
                  </a:cubicBezTo>
                  <a:cubicBezTo>
                    <a:pt x="324" y="1469"/>
                    <a:pt x="322" y="1471"/>
                    <a:pt x="319" y="1471"/>
                  </a:cubicBezTo>
                  <a:close/>
                  <a:moveTo>
                    <a:pt x="1331" y="1467"/>
                  </a:moveTo>
                  <a:cubicBezTo>
                    <a:pt x="1329" y="1467"/>
                    <a:pt x="1326" y="1466"/>
                    <a:pt x="1324" y="1464"/>
                  </a:cubicBezTo>
                  <a:cubicBezTo>
                    <a:pt x="1323" y="1462"/>
                    <a:pt x="1322" y="1460"/>
                    <a:pt x="1323" y="1457"/>
                  </a:cubicBezTo>
                  <a:cubicBezTo>
                    <a:pt x="1323" y="1455"/>
                    <a:pt x="1324" y="1453"/>
                    <a:pt x="1326" y="1452"/>
                  </a:cubicBezTo>
                  <a:cubicBezTo>
                    <a:pt x="1329" y="1449"/>
                    <a:pt x="1335" y="1449"/>
                    <a:pt x="1338" y="1453"/>
                  </a:cubicBezTo>
                  <a:cubicBezTo>
                    <a:pt x="1341" y="1457"/>
                    <a:pt x="1340" y="1462"/>
                    <a:pt x="1336" y="1465"/>
                  </a:cubicBezTo>
                  <a:cubicBezTo>
                    <a:pt x="1335" y="1466"/>
                    <a:pt x="1333" y="1467"/>
                    <a:pt x="1331" y="1467"/>
                  </a:cubicBezTo>
                  <a:close/>
                  <a:moveTo>
                    <a:pt x="1353" y="1449"/>
                  </a:moveTo>
                  <a:cubicBezTo>
                    <a:pt x="1350" y="1449"/>
                    <a:pt x="1348" y="1448"/>
                    <a:pt x="1346" y="1446"/>
                  </a:cubicBezTo>
                  <a:cubicBezTo>
                    <a:pt x="1345" y="1444"/>
                    <a:pt x="1344" y="1442"/>
                    <a:pt x="1344" y="1440"/>
                  </a:cubicBezTo>
                  <a:cubicBezTo>
                    <a:pt x="1345" y="1437"/>
                    <a:pt x="1346" y="1435"/>
                    <a:pt x="1347" y="1434"/>
                  </a:cubicBezTo>
                  <a:cubicBezTo>
                    <a:pt x="1375" y="1410"/>
                    <a:pt x="1402" y="1383"/>
                    <a:pt x="1427" y="1355"/>
                  </a:cubicBezTo>
                  <a:cubicBezTo>
                    <a:pt x="1427" y="1355"/>
                    <a:pt x="1427" y="1355"/>
                    <a:pt x="1427" y="1355"/>
                  </a:cubicBezTo>
                  <a:cubicBezTo>
                    <a:pt x="1448" y="1331"/>
                    <a:pt x="1467" y="1306"/>
                    <a:pt x="1485" y="1280"/>
                  </a:cubicBezTo>
                  <a:cubicBezTo>
                    <a:pt x="1488" y="1276"/>
                    <a:pt x="1493" y="1275"/>
                    <a:pt x="1497" y="1278"/>
                  </a:cubicBezTo>
                  <a:cubicBezTo>
                    <a:pt x="1501" y="1281"/>
                    <a:pt x="1502" y="1286"/>
                    <a:pt x="1499" y="1290"/>
                  </a:cubicBezTo>
                  <a:cubicBezTo>
                    <a:pt x="1481" y="1316"/>
                    <a:pt x="1461" y="1342"/>
                    <a:pt x="1440" y="1366"/>
                  </a:cubicBezTo>
                  <a:cubicBezTo>
                    <a:pt x="1414" y="1395"/>
                    <a:pt x="1387" y="1422"/>
                    <a:pt x="1358" y="1447"/>
                  </a:cubicBezTo>
                  <a:cubicBezTo>
                    <a:pt x="1357" y="1448"/>
                    <a:pt x="1355" y="1449"/>
                    <a:pt x="1353" y="1449"/>
                  </a:cubicBezTo>
                  <a:close/>
                  <a:moveTo>
                    <a:pt x="157" y="1299"/>
                  </a:moveTo>
                  <a:cubicBezTo>
                    <a:pt x="154" y="1299"/>
                    <a:pt x="151" y="1297"/>
                    <a:pt x="150" y="1295"/>
                  </a:cubicBezTo>
                  <a:cubicBezTo>
                    <a:pt x="150" y="1295"/>
                    <a:pt x="150" y="1295"/>
                    <a:pt x="150" y="1295"/>
                  </a:cubicBezTo>
                  <a:cubicBezTo>
                    <a:pt x="148" y="1293"/>
                    <a:pt x="148" y="1291"/>
                    <a:pt x="148" y="1289"/>
                  </a:cubicBezTo>
                  <a:cubicBezTo>
                    <a:pt x="149" y="1286"/>
                    <a:pt x="150" y="1285"/>
                    <a:pt x="152" y="1283"/>
                  </a:cubicBezTo>
                  <a:cubicBezTo>
                    <a:pt x="155" y="1281"/>
                    <a:pt x="161" y="1282"/>
                    <a:pt x="163" y="1285"/>
                  </a:cubicBezTo>
                  <a:cubicBezTo>
                    <a:pt x="163" y="1285"/>
                    <a:pt x="163" y="1285"/>
                    <a:pt x="163" y="1285"/>
                  </a:cubicBezTo>
                  <a:cubicBezTo>
                    <a:pt x="166" y="1289"/>
                    <a:pt x="165" y="1294"/>
                    <a:pt x="161" y="1297"/>
                  </a:cubicBezTo>
                  <a:cubicBezTo>
                    <a:pt x="160" y="1298"/>
                    <a:pt x="158" y="1299"/>
                    <a:pt x="157" y="1299"/>
                  </a:cubicBezTo>
                  <a:close/>
                  <a:moveTo>
                    <a:pt x="141" y="1275"/>
                  </a:moveTo>
                  <a:cubicBezTo>
                    <a:pt x="138" y="1275"/>
                    <a:pt x="135" y="1274"/>
                    <a:pt x="134" y="1271"/>
                  </a:cubicBezTo>
                  <a:cubicBezTo>
                    <a:pt x="116" y="1244"/>
                    <a:pt x="100" y="1216"/>
                    <a:pt x="86" y="1187"/>
                  </a:cubicBezTo>
                  <a:cubicBezTo>
                    <a:pt x="69" y="1153"/>
                    <a:pt x="54" y="1117"/>
                    <a:pt x="42" y="1081"/>
                  </a:cubicBezTo>
                  <a:cubicBezTo>
                    <a:pt x="42" y="1079"/>
                    <a:pt x="42" y="1077"/>
                    <a:pt x="43" y="1075"/>
                  </a:cubicBezTo>
                  <a:cubicBezTo>
                    <a:pt x="44" y="1073"/>
                    <a:pt x="45" y="1071"/>
                    <a:pt x="48" y="1071"/>
                  </a:cubicBezTo>
                  <a:cubicBezTo>
                    <a:pt x="52" y="1069"/>
                    <a:pt x="57" y="1072"/>
                    <a:pt x="58" y="1076"/>
                  </a:cubicBezTo>
                  <a:cubicBezTo>
                    <a:pt x="70" y="1111"/>
                    <a:pt x="84" y="1146"/>
                    <a:pt x="101" y="1179"/>
                  </a:cubicBezTo>
                  <a:cubicBezTo>
                    <a:pt x="115" y="1208"/>
                    <a:pt x="131" y="1236"/>
                    <a:pt x="148" y="1262"/>
                  </a:cubicBezTo>
                  <a:cubicBezTo>
                    <a:pt x="150" y="1266"/>
                    <a:pt x="149" y="1271"/>
                    <a:pt x="145" y="1274"/>
                  </a:cubicBezTo>
                  <a:cubicBezTo>
                    <a:pt x="144" y="1275"/>
                    <a:pt x="142" y="1275"/>
                    <a:pt x="141" y="1275"/>
                  </a:cubicBezTo>
                  <a:close/>
                  <a:moveTo>
                    <a:pt x="1508" y="1270"/>
                  </a:moveTo>
                  <a:cubicBezTo>
                    <a:pt x="1506" y="1270"/>
                    <a:pt x="1505" y="1269"/>
                    <a:pt x="1503" y="1269"/>
                  </a:cubicBezTo>
                  <a:cubicBezTo>
                    <a:pt x="1502" y="1267"/>
                    <a:pt x="1500" y="1265"/>
                    <a:pt x="1500" y="1263"/>
                  </a:cubicBezTo>
                  <a:cubicBezTo>
                    <a:pt x="1499" y="1261"/>
                    <a:pt x="1500" y="1259"/>
                    <a:pt x="1501" y="1257"/>
                  </a:cubicBezTo>
                  <a:cubicBezTo>
                    <a:pt x="1503" y="1253"/>
                    <a:pt x="1509" y="1252"/>
                    <a:pt x="1513" y="1254"/>
                  </a:cubicBezTo>
                  <a:cubicBezTo>
                    <a:pt x="1516" y="1257"/>
                    <a:pt x="1518" y="1262"/>
                    <a:pt x="1515" y="1266"/>
                  </a:cubicBezTo>
                  <a:cubicBezTo>
                    <a:pt x="1514" y="1268"/>
                    <a:pt x="1511" y="1270"/>
                    <a:pt x="1508" y="1270"/>
                  </a:cubicBezTo>
                  <a:close/>
                  <a:moveTo>
                    <a:pt x="1523" y="1246"/>
                  </a:moveTo>
                  <a:cubicBezTo>
                    <a:pt x="1521" y="1246"/>
                    <a:pt x="1520" y="1245"/>
                    <a:pt x="1518" y="1245"/>
                  </a:cubicBezTo>
                  <a:cubicBezTo>
                    <a:pt x="1514" y="1242"/>
                    <a:pt x="1513" y="1237"/>
                    <a:pt x="1515" y="1233"/>
                  </a:cubicBezTo>
                  <a:cubicBezTo>
                    <a:pt x="1516" y="1233"/>
                    <a:pt x="1516" y="1232"/>
                    <a:pt x="1516" y="1232"/>
                  </a:cubicBezTo>
                  <a:cubicBezTo>
                    <a:pt x="1516" y="1232"/>
                    <a:pt x="1516" y="1232"/>
                    <a:pt x="1516" y="1232"/>
                  </a:cubicBezTo>
                  <a:cubicBezTo>
                    <a:pt x="1535" y="1200"/>
                    <a:pt x="1552" y="1167"/>
                    <a:pt x="1566" y="1133"/>
                  </a:cubicBezTo>
                  <a:cubicBezTo>
                    <a:pt x="1578" y="1104"/>
                    <a:pt x="1588" y="1074"/>
                    <a:pt x="1597" y="1043"/>
                  </a:cubicBezTo>
                  <a:cubicBezTo>
                    <a:pt x="1598" y="1039"/>
                    <a:pt x="1603" y="1036"/>
                    <a:pt x="1608" y="1037"/>
                  </a:cubicBezTo>
                  <a:cubicBezTo>
                    <a:pt x="1610" y="1038"/>
                    <a:pt x="1612" y="1039"/>
                    <a:pt x="1613" y="1041"/>
                  </a:cubicBezTo>
                  <a:cubicBezTo>
                    <a:pt x="1614" y="1043"/>
                    <a:pt x="1614" y="1046"/>
                    <a:pt x="1613" y="1048"/>
                  </a:cubicBezTo>
                  <a:cubicBezTo>
                    <a:pt x="1605" y="1079"/>
                    <a:pt x="1594" y="1110"/>
                    <a:pt x="1581" y="1140"/>
                  </a:cubicBezTo>
                  <a:cubicBezTo>
                    <a:pt x="1567" y="1174"/>
                    <a:pt x="1550" y="1208"/>
                    <a:pt x="1531" y="1240"/>
                  </a:cubicBezTo>
                  <a:cubicBezTo>
                    <a:pt x="1531" y="1241"/>
                    <a:pt x="1531" y="1241"/>
                    <a:pt x="1531" y="1241"/>
                  </a:cubicBezTo>
                  <a:cubicBezTo>
                    <a:pt x="1530" y="1241"/>
                    <a:pt x="1530" y="1241"/>
                    <a:pt x="1530" y="1242"/>
                  </a:cubicBezTo>
                  <a:cubicBezTo>
                    <a:pt x="1529" y="1244"/>
                    <a:pt x="1526" y="1246"/>
                    <a:pt x="1523" y="1246"/>
                  </a:cubicBezTo>
                  <a:close/>
                  <a:moveTo>
                    <a:pt x="42" y="1060"/>
                  </a:moveTo>
                  <a:cubicBezTo>
                    <a:pt x="38" y="1060"/>
                    <a:pt x="35" y="1058"/>
                    <a:pt x="34" y="1054"/>
                  </a:cubicBezTo>
                  <a:cubicBezTo>
                    <a:pt x="33" y="1052"/>
                    <a:pt x="33" y="1050"/>
                    <a:pt x="34" y="1048"/>
                  </a:cubicBezTo>
                  <a:cubicBezTo>
                    <a:pt x="35" y="1046"/>
                    <a:pt x="37" y="1044"/>
                    <a:pt x="39" y="1043"/>
                  </a:cubicBezTo>
                  <a:cubicBezTo>
                    <a:pt x="44" y="1042"/>
                    <a:pt x="49" y="1045"/>
                    <a:pt x="50" y="1049"/>
                  </a:cubicBezTo>
                  <a:cubicBezTo>
                    <a:pt x="51" y="1051"/>
                    <a:pt x="50" y="1054"/>
                    <a:pt x="49" y="1056"/>
                  </a:cubicBezTo>
                  <a:cubicBezTo>
                    <a:pt x="48" y="1058"/>
                    <a:pt x="46" y="1059"/>
                    <a:pt x="44" y="1060"/>
                  </a:cubicBezTo>
                  <a:cubicBezTo>
                    <a:pt x="43" y="1060"/>
                    <a:pt x="43" y="1060"/>
                    <a:pt x="42" y="1060"/>
                  </a:cubicBezTo>
                  <a:close/>
                  <a:moveTo>
                    <a:pt x="34" y="1033"/>
                  </a:moveTo>
                  <a:cubicBezTo>
                    <a:pt x="30" y="1033"/>
                    <a:pt x="27" y="1030"/>
                    <a:pt x="26" y="1026"/>
                  </a:cubicBezTo>
                  <a:cubicBezTo>
                    <a:pt x="18" y="995"/>
                    <a:pt x="12" y="963"/>
                    <a:pt x="8" y="931"/>
                  </a:cubicBezTo>
                  <a:cubicBezTo>
                    <a:pt x="3" y="895"/>
                    <a:pt x="0" y="859"/>
                    <a:pt x="0" y="822"/>
                  </a:cubicBezTo>
                  <a:cubicBezTo>
                    <a:pt x="0" y="821"/>
                    <a:pt x="1" y="820"/>
                    <a:pt x="1" y="818"/>
                  </a:cubicBezTo>
                  <a:cubicBezTo>
                    <a:pt x="1" y="817"/>
                    <a:pt x="1" y="817"/>
                    <a:pt x="1" y="817"/>
                  </a:cubicBezTo>
                  <a:cubicBezTo>
                    <a:pt x="1" y="812"/>
                    <a:pt x="4" y="809"/>
                    <a:pt x="9" y="809"/>
                  </a:cubicBezTo>
                  <a:cubicBezTo>
                    <a:pt x="9" y="809"/>
                    <a:pt x="9" y="809"/>
                    <a:pt x="9" y="809"/>
                  </a:cubicBezTo>
                  <a:cubicBezTo>
                    <a:pt x="11" y="809"/>
                    <a:pt x="13" y="810"/>
                    <a:pt x="15" y="811"/>
                  </a:cubicBezTo>
                  <a:cubicBezTo>
                    <a:pt x="17" y="813"/>
                    <a:pt x="17" y="815"/>
                    <a:pt x="17" y="817"/>
                  </a:cubicBezTo>
                  <a:cubicBezTo>
                    <a:pt x="17" y="819"/>
                    <a:pt x="17" y="821"/>
                    <a:pt x="17" y="822"/>
                  </a:cubicBezTo>
                  <a:cubicBezTo>
                    <a:pt x="17" y="858"/>
                    <a:pt x="20" y="894"/>
                    <a:pt x="25" y="929"/>
                  </a:cubicBezTo>
                  <a:cubicBezTo>
                    <a:pt x="29" y="960"/>
                    <a:pt x="35" y="992"/>
                    <a:pt x="43" y="1022"/>
                  </a:cubicBezTo>
                  <a:cubicBezTo>
                    <a:pt x="44" y="1027"/>
                    <a:pt x="41" y="1031"/>
                    <a:pt x="36" y="1033"/>
                  </a:cubicBezTo>
                  <a:cubicBezTo>
                    <a:pt x="36" y="1033"/>
                    <a:pt x="35" y="1033"/>
                    <a:pt x="34" y="1033"/>
                  </a:cubicBezTo>
                  <a:close/>
                  <a:moveTo>
                    <a:pt x="1613" y="1027"/>
                  </a:moveTo>
                  <a:cubicBezTo>
                    <a:pt x="1612" y="1027"/>
                    <a:pt x="1611" y="1027"/>
                    <a:pt x="1611" y="1027"/>
                  </a:cubicBezTo>
                  <a:cubicBezTo>
                    <a:pt x="1608" y="1026"/>
                    <a:pt x="1606" y="1025"/>
                    <a:pt x="1605" y="1023"/>
                  </a:cubicBezTo>
                  <a:cubicBezTo>
                    <a:pt x="1604" y="1021"/>
                    <a:pt x="1604" y="1018"/>
                    <a:pt x="1604" y="1016"/>
                  </a:cubicBezTo>
                  <a:cubicBezTo>
                    <a:pt x="1605" y="1012"/>
                    <a:pt x="1610" y="1009"/>
                    <a:pt x="1615" y="1010"/>
                  </a:cubicBezTo>
                  <a:cubicBezTo>
                    <a:pt x="1619" y="1011"/>
                    <a:pt x="1622" y="1016"/>
                    <a:pt x="1621" y="1020"/>
                  </a:cubicBezTo>
                  <a:cubicBezTo>
                    <a:pt x="1620" y="1024"/>
                    <a:pt x="1617" y="1027"/>
                    <a:pt x="1613" y="1027"/>
                  </a:cubicBezTo>
                  <a:close/>
                  <a:moveTo>
                    <a:pt x="1619" y="999"/>
                  </a:moveTo>
                  <a:cubicBezTo>
                    <a:pt x="1618" y="999"/>
                    <a:pt x="1618" y="999"/>
                    <a:pt x="1617" y="999"/>
                  </a:cubicBezTo>
                  <a:cubicBezTo>
                    <a:pt x="1613" y="998"/>
                    <a:pt x="1610" y="994"/>
                    <a:pt x="1611" y="989"/>
                  </a:cubicBezTo>
                  <a:cubicBezTo>
                    <a:pt x="1614" y="973"/>
                    <a:pt x="1617" y="956"/>
                    <a:pt x="1619" y="940"/>
                  </a:cubicBezTo>
                  <a:cubicBezTo>
                    <a:pt x="1622" y="919"/>
                    <a:pt x="1625" y="899"/>
                    <a:pt x="1626" y="878"/>
                  </a:cubicBezTo>
                  <a:cubicBezTo>
                    <a:pt x="1627" y="860"/>
                    <a:pt x="1628" y="842"/>
                    <a:pt x="1628" y="823"/>
                  </a:cubicBezTo>
                  <a:cubicBezTo>
                    <a:pt x="1628" y="810"/>
                    <a:pt x="1628" y="796"/>
                    <a:pt x="1627" y="783"/>
                  </a:cubicBezTo>
                  <a:cubicBezTo>
                    <a:pt x="1627" y="781"/>
                    <a:pt x="1628" y="779"/>
                    <a:pt x="1629" y="777"/>
                  </a:cubicBezTo>
                  <a:cubicBezTo>
                    <a:pt x="1631" y="775"/>
                    <a:pt x="1633" y="774"/>
                    <a:pt x="1635" y="774"/>
                  </a:cubicBezTo>
                  <a:cubicBezTo>
                    <a:pt x="1640" y="774"/>
                    <a:pt x="1644" y="778"/>
                    <a:pt x="1644" y="782"/>
                  </a:cubicBezTo>
                  <a:cubicBezTo>
                    <a:pt x="1645" y="796"/>
                    <a:pt x="1645" y="810"/>
                    <a:pt x="1645" y="823"/>
                  </a:cubicBezTo>
                  <a:cubicBezTo>
                    <a:pt x="1645" y="842"/>
                    <a:pt x="1644" y="861"/>
                    <a:pt x="1643" y="879"/>
                  </a:cubicBezTo>
                  <a:cubicBezTo>
                    <a:pt x="1642" y="900"/>
                    <a:pt x="1639" y="921"/>
                    <a:pt x="1636" y="942"/>
                  </a:cubicBezTo>
                  <a:cubicBezTo>
                    <a:pt x="1634" y="959"/>
                    <a:pt x="1631" y="976"/>
                    <a:pt x="1627" y="992"/>
                  </a:cubicBezTo>
                  <a:cubicBezTo>
                    <a:pt x="1626" y="996"/>
                    <a:pt x="1623" y="999"/>
                    <a:pt x="1619" y="999"/>
                  </a:cubicBezTo>
                  <a:close/>
                  <a:moveTo>
                    <a:pt x="10" y="797"/>
                  </a:moveTo>
                  <a:cubicBezTo>
                    <a:pt x="10" y="797"/>
                    <a:pt x="9" y="797"/>
                    <a:pt x="9" y="797"/>
                  </a:cubicBezTo>
                  <a:cubicBezTo>
                    <a:pt x="7" y="797"/>
                    <a:pt x="5" y="796"/>
                    <a:pt x="3" y="795"/>
                  </a:cubicBezTo>
                  <a:cubicBezTo>
                    <a:pt x="2" y="793"/>
                    <a:pt x="1" y="791"/>
                    <a:pt x="1" y="789"/>
                  </a:cubicBezTo>
                  <a:cubicBezTo>
                    <a:pt x="1" y="784"/>
                    <a:pt x="5" y="780"/>
                    <a:pt x="10" y="780"/>
                  </a:cubicBezTo>
                  <a:cubicBezTo>
                    <a:pt x="12" y="780"/>
                    <a:pt x="14" y="781"/>
                    <a:pt x="16" y="783"/>
                  </a:cubicBezTo>
                  <a:cubicBezTo>
                    <a:pt x="17" y="785"/>
                    <a:pt x="18" y="787"/>
                    <a:pt x="18" y="789"/>
                  </a:cubicBezTo>
                  <a:cubicBezTo>
                    <a:pt x="18" y="794"/>
                    <a:pt x="14" y="797"/>
                    <a:pt x="10" y="797"/>
                  </a:cubicBezTo>
                  <a:close/>
                  <a:moveTo>
                    <a:pt x="11" y="769"/>
                  </a:moveTo>
                  <a:cubicBezTo>
                    <a:pt x="11" y="769"/>
                    <a:pt x="11" y="769"/>
                    <a:pt x="11" y="769"/>
                  </a:cubicBezTo>
                  <a:cubicBezTo>
                    <a:pt x="8" y="769"/>
                    <a:pt x="6" y="768"/>
                    <a:pt x="5" y="766"/>
                  </a:cubicBezTo>
                  <a:cubicBezTo>
                    <a:pt x="3" y="764"/>
                    <a:pt x="3" y="762"/>
                    <a:pt x="3" y="760"/>
                  </a:cubicBezTo>
                  <a:cubicBezTo>
                    <a:pt x="3" y="754"/>
                    <a:pt x="4" y="748"/>
                    <a:pt x="5" y="741"/>
                  </a:cubicBezTo>
                  <a:cubicBezTo>
                    <a:pt x="7" y="715"/>
                    <a:pt x="11" y="689"/>
                    <a:pt x="16" y="664"/>
                  </a:cubicBezTo>
                  <a:cubicBezTo>
                    <a:pt x="16" y="664"/>
                    <a:pt x="16" y="664"/>
                    <a:pt x="16" y="664"/>
                  </a:cubicBezTo>
                  <a:cubicBezTo>
                    <a:pt x="16" y="664"/>
                    <a:pt x="16" y="663"/>
                    <a:pt x="16" y="663"/>
                  </a:cubicBezTo>
                  <a:cubicBezTo>
                    <a:pt x="24" y="626"/>
                    <a:pt x="34" y="589"/>
                    <a:pt x="46" y="554"/>
                  </a:cubicBezTo>
                  <a:cubicBezTo>
                    <a:pt x="48" y="549"/>
                    <a:pt x="52" y="547"/>
                    <a:pt x="57" y="548"/>
                  </a:cubicBezTo>
                  <a:cubicBezTo>
                    <a:pt x="61" y="550"/>
                    <a:pt x="64" y="555"/>
                    <a:pt x="62" y="559"/>
                  </a:cubicBezTo>
                  <a:cubicBezTo>
                    <a:pt x="50" y="594"/>
                    <a:pt x="40" y="631"/>
                    <a:pt x="33" y="667"/>
                  </a:cubicBezTo>
                  <a:cubicBezTo>
                    <a:pt x="28" y="692"/>
                    <a:pt x="24" y="717"/>
                    <a:pt x="21" y="743"/>
                  </a:cubicBezTo>
                  <a:cubicBezTo>
                    <a:pt x="21" y="749"/>
                    <a:pt x="20" y="755"/>
                    <a:pt x="20" y="761"/>
                  </a:cubicBezTo>
                  <a:cubicBezTo>
                    <a:pt x="19" y="766"/>
                    <a:pt x="16" y="769"/>
                    <a:pt x="11" y="769"/>
                  </a:cubicBezTo>
                  <a:close/>
                  <a:moveTo>
                    <a:pt x="1634" y="763"/>
                  </a:moveTo>
                  <a:cubicBezTo>
                    <a:pt x="1629" y="763"/>
                    <a:pt x="1625" y="760"/>
                    <a:pt x="1625" y="755"/>
                  </a:cubicBezTo>
                  <a:cubicBezTo>
                    <a:pt x="1625" y="755"/>
                    <a:pt x="1625" y="755"/>
                    <a:pt x="1625" y="755"/>
                  </a:cubicBezTo>
                  <a:cubicBezTo>
                    <a:pt x="1625" y="753"/>
                    <a:pt x="1626" y="751"/>
                    <a:pt x="1627" y="749"/>
                  </a:cubicBezTo>
                  <a:cubicBezTo>
                    <a:pt x="1629" y="747"/>
                    <a:pt x="1631" y="746"/>
                    <a:pt x="1633" y="746"/>
                  </a:cubicBezTo>
                  <a:cubicBezTo>
                    <a:pt x="1638" y="746"/>
                    <a:pt x="1642" y="749"/>
                    <a:pt x="1642" y="754"/>
                  </a:cubicBezTo>
                  <a:cubicBezTo>
                    <a:pt x="1642" y="754"/>
                    <a:pt x="1642" y="754"/>
                    <a:pt x="1642" y="754"/>
                  </a:cubicBezTo>
                  <a:cubicBezTo>
                    <a:pt x="1642" y="754"/>
                    <a:pt x="1642" y="754"/>
                    <a:pt x="1642" y="754"/>
                  </a:cubicBezTo>
                  <a:cubicBezTo>
                    <a:pt x="1642" y="756"/>
                    <a:pt x="1641" y="758"/>
                    <a:pt x="1640" y="760"/>
                  </a:cubicBezTo>
                  <a:cubicBezTo>
                    <a:pt x="1639" y="762"/>
                    <a:pt x="1637" y="763"/>
                    <a:pt x="1634" y="763"/>
                  </a:cubicBezTo>
                  <a:cubicBezTo>
                    <a:pt x="1634" y="763"/>
                    <a:pt x="1634" y="763"/>
                    <a:pt x="1634" y="763"/>
                  </a:cubicBezTo>
                  <a:close/>
                  <a:moveTo>
                    <a:pt x="1631" y="735"/>
                  </a:moveTo>
                  <a:cubicBezTo>
                    <a:pt x="1626" y="735"/>
                    <a:pt x="1623" y="732"/>
                    <a:pt x="1622" y="727"/>
                  </a:cubicBezTo>
                  <a:cubicBezTo>
                    <a:pt x="1618" y="695"/>
                    <a:pt x="1612" y="662"/>
                    <a:pt x="1605" y="630"/>
                  </a:cubicBezTo>
                  <a:cubicBezTo>
                    <a:pt x="1603" y="626"/>
                    <a:pt x="1606" y="621"/>
                    <a:pt x="1611" y="620"/>
                  </a:cubicBezTo>
                  <a:cubicBezTo>
                    <a:pt x="1615" y="619"/>
                    <a:pt x="1620" y="622"/>
                    <a:pt x="1621" y="626"/>
                  </a:cubicBezTo>
                  <a:cubicBezTo>
                    <a:pt x="1629" y="659"/>
                    <a:pt x="1635" y="692"/>
                    <a:pt x="1639" y="725"/>
                  </a:cubicBezTo>
                  <a:cubicBezTo>
                    <a:pt x="1640" y="730"/>
                    <a:pt x="1636" y="734"/>
                    <a:pt x="1632" y="735"/>
                  </a:cubicBezTo>
                  <a:cubicBezTo>
                    <a:pt x="1631" y="735"/>
                    <a:pt x="1631" y="735"/>
                    <a:pt x="1631" y="735"/>
                  </a:cubicBezTo>
                  <a:close/>
                  <a:moveTo>
                    <a:pt x="1592" y="566"/>
                  </a:moveTo>
                  <a:cubicBezTo>
                    <a:pt x="1588" y="566"/>
                    <a:pt x="1585" y="563"/>
                    <a:pt x="1584" y="560"/>
                  </a:cubicBezTo>
                  <a:cubicBezTo>
                    <a:pt x="1573" y="530"/>
                    <a:pt x="1561" y="500"/>
                    <a:pt x="1547" y="472"/>
                  </a:cubicBezTo>
                  <a:cubicBezTo>
                    <a:pt x="1546" y="470"/>
                    <a:pt x="1546" y="468"/>
                    <a:pt x="1547" y="465"/>
                  </a:cubicBezTo>
                  <a:cubicBezTo>
                    <a:pt x="1548" y="463"/>
                    <a:pt x="1549" y="462"/>
                    <a:pt x="1551" y="461"/>
                  </a:cubicBezTo>
                  <a:cubicBezTo>
                    <a:pt x="1556" y="459"/>
                    <a:pt x="1561" y="461"/>
                    <a:pt x="1563" y="465"/>
                  </a:cubicBezTo>
                  <a:cubicBezTo>
                    <a:pt x="1577" y="494"/>
                    <a:pt x="1589" y="524"/>
                    <a:pt x="1600" y="554"/>
                  </a:cubicBezTo>
                  <a:cubicBezTo>
                    <a:pt x="1601" y="556"/>
                    <a:pt x="1600" y="559"/>
                    <a:pt x="1599" y="561"/>
                  </a:cubicBezTo>
                  <a:cubicBezTo>
                    <a:pt x="1598" y="563"/>
                    <a:pt x="1597" y="564"/>
                    <a:pt x="1595" y="565"/>
                  </a:cubicBezTo>
                  <a:cubicBezTo>
                    <a:pt x="1594" y="565"/>
                    <a:pt x="1593" y="566"/>
                    <a:pt x="1592" y="566"/>
                  </a:cubicBezTo>
                  <a:close/>
                  <a:moveTo>
                    <a:pt x="64" y="538"/>
                  </a:moveTo>
                  <a:cubicBezTo>
                    <a:pt x="64" y="538"/>
                    <a:pt x="64" y="538"/>
                    <a:pt x="64" y="538"/>
                  </a:cubicBezTo>
                  <a:cubicBezTo>
                    <a:pt x="64" y="538"/>
                    <a:pt x="64" y="538"/>
                    <a:pt x="64" y="538"/>
                  </a:cubicBezTo>
                  <a:cubicBezTo>
                    <a:pt x="63" y="538"/>
                    <a:pt x="62" y="538"/>
                    <a:pt x="61" y="538"/>
                  </a:cubicBezTo>
                  <a:cubicBezTo>
                    <a:pt x="56" y="536"/>
                    <a:pt x="54" y="531"/>
                    <a:pt x="56" y="527"/>
                  </a:cubicBezTo>
                  <a:cubicBezTo>
                    <a:pt x="58" y="522"/>
                    <a:pt x="63" y="520"/>
                    <a:pt x="67" y="522"/>
                  </a:cubicBezTo>
                  <a:cubicBezTo>
                    <a:pt x="71" y="524"/>
                    <a:pt x="73" y="528"/>
                    <a:pt x="72" y="533"/>
                  </a:cubicBezTo>
                  <a:cubicBezTo>
                    <a:pt x="72" y="533"/>
                    <a:pt x="72" y="533"/>
                    <a:pt x="72" y="533"/>
                  </a:cubicBezTo>
                  <a:cubicBezTo>
                    <a:pt x="70" y="536"/>
                    <a:pt x="67" y="538"/>
                    <a:pt x="64" y="538"/>
                  </a:cubicBezTo>
                  <a:close/>
                  <a:moveTo>
                    <a:pt x="74" y="512"/>
                  </a:moveTo>
                  <a:cubicBezTo>
                    <a:pt x="73" y="512"/>
                    <a:pt x="72" y="512"/>
                    <a:pt x="71" y="511"/>
                  </a:cubicBezTo>
                  <a:cubicBezTo>
                    <a:pt x="69" y="510"/>
                    <a:pt x="67" y="509"/>
                    <a:pt x="67" y="507"/>
                  </a:cubicBezTo>
                  <a:cubicBezTo>
                    <a:pt x="66" y="505"/>
                    <a:pt x="66" y="502"/>
                    <a:pt x="67" y="500"/>
                  </a:cubicBezTo>
                  <a:cubicBezTo>
                    <a:pt x="76" y="479"/>
                    <a:pt x="86" y="458"/>
                    <a:pt x="96" y="438"/>
                  </a:cubicBezTo>
                  <a:cubicBezTo>
                    <a:pt x="101" y="430"/>
                    <a:pt x="105" y="421"/>
                    <a:pt x="110" y="413"/>
                  </a:cubicBezTo>
                  <a:cubicBezTo>
                    <a:pt x="129" y="380"/>
                    <a:pt x="150" y="349"/>
                    <a:pt x="174" y="318"/>
                  </a:cubicBezTo>
                  <a:cubicBezTo>
                    <a:pt x="176" y="315"/>
                    <a:pt x="182" y="314"/>
                    <a:pt x="185" y="317"/>
                  </a:cubicBezTo>
                  <a:cubicBezTo>
                    <a:pt x="189" y="320"/>
                    <a:pt x="190" y="325"/>
                    <a:pt x="187" y="329"/>
                  </a:cubicBezTo>
                  <a:cubicBezTo>
                    <a:pt x="164" y="358"/>
                    <a:pt x="143" y="390"/>
                    <a:pt x="125" y="422"/>
                  </a:cubicBezTo>
                  <a:cubicBezTo>
                    <a:pt x="120" y="430"/>
                    <a:pt x="116" y="438"/>
                    <a:pt x="111" y="446"/>
                  </a:cubicBezTo>
                  <a:cubicBezTo>
                    <a:pt x="101" y="466"/>
                    <a:pt x="91" y="486"/>
                    <a:pt x="82" y="507"/>
                  </a:cubicBezTo>
                  <a:cubicBezTo>
                    <a:pt x="81" y="510"/>
                    <a:pt x="78" y="512"/>
                    <a:pt x="74" y="512"/>
                  </a:cubicBezTo>
                  <a:close/>
                  <a:moveTo>
                    <a:pt x="1542" y="451"/>
                  </a:moveTo>
                  <a:cubicBezTo>
                    <a:pt x="1539" y="451"/>
                    <a:pt x="1536" y="450"/>
                    <a:pt x="1535" y="447"/>
                  </a:cubicBezTo>
                  <a:cubicBezTo>
                    <a:pt x="1533" y="443"/>
                    <a:pt x="1534" y="438"/>
                    <a:pt x="1538" y="436"/>
                  </a:cubicBezTo>
                  <a:cubicBezTo>
                    <a:pt x="1542" y="433"/>
                    <a:pt x="1548" y="435"/>
                    <a:pt x="1550" y="439"/>
                  </a:cubicBezTo>
                  <a:cubicBezTo>
                    <a:pt x="1551" y="441"/>
                    <a:pt x="1551" y="443"/>
                    <a:pt x="1550" y="446"/>
                  </a:cubicBezTo>
                  <a:cubicBezTo>
                    <a:pt x="1550" y="448"/>
                    <a:pt x="1548" y="449"/>
                    <a:pt x="1546" y="451"/>
                  </a:cubicBezTo>
                  <a:cubicBezTo>
                    <a:pt x="1545" y="451"/>
                    <a:pt x="1544" y="451"/>
                    <a:pt x="1542" y="451"/>
                  </a:cubicBezTo>
                  <a:close/>
                  <a:moveTo>
                    <a:pt x="1529" y="427"/>
                  </a:moveTo>
                  <a:cubicBezTo>
                    <a:pt x="1526" y="427"/>
                    <a:pt x="1523" y="425"/>
                    <a:pt x="1521" y="422"/>
                  </a:cubicBezTo>
                  <a:cubicBezTo>
                    <a:pt x="1503" y="390"/>
                    <a:pt x="1482" y="359"/>
                    <a:pt x="1459" y="329"/>
                  </a:cubicBezTo>
                  <a:cubicBezTo>
                    <a:pt x="1449" y="317"/>
                    <a:pt x="1439" y="304"/>
                    <a:pt x="1428" y="292"/>
                  </a:cubicBezTo>
                  <a:cubicBezTo>
                    <a:pt x="1418" y="280"/>
                    <a:pt x="1407" y="269"/>
                    <a:pt x="1397" y="258"/>
                  </a:cubicBezTo>
                  <a:cubicBezTo>
                    <a:pt x="1393" y="255"/>
                    <a:pt x="1393" y="249"/>
                    <a:pt x="1397" y="246"/>
                  </a:cubicBezTo>
                  <a:cubicBezTo>
                    <a:pt x="1400" y="243"/>
                    <a:pt x="1405" y="243"/>
                    <a:pt x="1409" y="246"/>
                  </a:cubicBezTo>
                  <a:cubicBezTo>
                    <a:pt x="1420" y="257"/>
                    <a:pt x="1431" y="269"/>
                    <a:pt x="1441" y="281"/>
                  </a:cubicBezTo>
                  <a:cubicBezTo>
                    <a:pt x="1452" y="293"/>
                    <a:pt x="1462" y="306"/>
                    <a:pt x="1473" y="319"/>
                  </a:cubicBezTo>
                  <a:cubicBezTo>
                    <a:pt x="1496" y="349"/>
                    <a:pt x="1517" y="381"/>
                    <a:pt x="1536" y="414"/>
                  </a:cubicBezTo>
                  <a:cubicBezTo>
                    <a:pt x="1538" y="418"/>
                    <a:pt x="1537" y="423"/>
                    <a:pt x="1533" y="426"/>
                  </a:cubicBezTo>
                  <a:cubicBezTo>
                    <a:pt x="1532" y="426"/>
                    <a:pt x="1530" y="427"/>
                    <a:pt x="1529" y="427"/>
                  </a:cubicBezTo>
                  <a:close/>
                  <a:moveTo>
                    <a:pt x="198" y="310"/>
                  </a:moveTo>
                  <a:cubicBezTo>
                    <a:pt x="196" y="310"/>
                    <a:pt x="194" y="309"/>
                    <a:pt x="193" y="308"/>
                  </a:cubicBezTo>
                  <a:cubicBezTo>
                    <a:pt x="191" y="307"/>
                    <a:pt x="190" y="305"/>
                    <a:pt x="190" y="302"/>
                  </a:cubicBezTo>
                  <a:cubicBezTo>
                    <a:pt x="189" y="300"/>
                    <a:pt x="190" y="298"/>
                    <a:pt x="191" y="296"/>
                  </a:cubicBezTo>
                  <a:cubicBezTo>
                    <a:pt x="194" y="293"/>
                    <a:pt x="200" y="292"/>
                    <a:pt x="203" y="295"/>
                  </a:cubicBezTo>
                  <a:cubicBezTo>
                    <a:pt x="207" y="298"/>
                    <a:pt x="208" y="303"/>
                    <a:pt x="205" y="307"/>
                  </a:cubicBezTo>
                  <a:cubicBezTo>
                    <a:pt x="204" y="307"/>
                    <a:pt x="204" y="307"/>
                    <a:pt x="204" y="307"/>
                  </a:cubicBezTo>
                  <a:cubicBezTo>
                    <a:pt x="203" y="309"/>
                    <a:pt x="200" y="310"/>
                    <a:pt x="198" y="310"/>
                  </a:cubicBezTo>
                  <a:close/>
                  <a:moveTo>
                    <a:pt x="216" y="289"/>
                  </a:moveTo>
                  <a:cubicBezTo>
                    <a:pt x="214" y="289"/>
                    <a:pt x="212" y="288"/>
                    <a:pt x="211" y="287"/>
                  </a:cubicBezTo>
                  <a:cubicBezTo>
                    <a:pt x="209" y="285"/>
                    <a:pt x="208" y="283"/>
                    <a:pt x="208" y="281"/>
                  </a:cubicBezTo>
                  <a:cubicBezTo>
                    <a:pt x="208" y="278"/>
                    <a:pt x="209" y="276"/>
                    <a:pt x="210" y="275"/>
                  </a:cubicBezTo>
                  <a:cubicBezTo>
                    <a:pt x="232" y="250"/>
                    <a:pt x="255" y="227"/>
                    <a:pt x="279" y="206"/>
                  </a:cubicBezTo>
                  <a:cubicBezTo>
                    <a:pt x="284" y="201"/>
                    <a:pt x="290" y="197"/>
                    <a:pt x="295" y="192"/>
                  </a:cubicBezTo>
                  <a:cubicBezTo>
                    <a:pt x="319" y="172"/>
                    <a:pt x="344" y="154"/>
                    <a:pt x="370" y="137"/>
                  </a:cubicBezTo>
                  <a:cubicBezTo>
                    <a:pt x="370" y="137"/>
                    <a:pt x="370" y="137"/>
                    <a:pt x="370" y="137"/>
                  </a:cubicBezTo>
                  <a:cubicBezTo>
                    <a:pt x="374" y="134"/>
                    <a:pt x="379" y="135"/>
                    <a:pt x="381" y="139"/>
                  </a:cubicBezTo>
                  <a:cubicBezTo>
                    <a:pt x="383" y="141"/>
                    <a:pt x="383" y="143"/>
                    <a:pt x="383" y="145"/>
                  </a:cubicBezTo>
                  <a:cubicBezTo>
                    <a:pt x="382" y="148"/>
                    <a:pt x="381" y="150"/>
                    <a:pt x="379" y="151"/>
                  </a:cubicBezTo>
                  <a:cubicBezTo>
                    <a:pt x="354" y="168"/>
                    <a:pt x="329" y="186"/>
                    <a:pt x="306" y="205"/>
                  </a:cubicBezTo>
                  <a:cubicBezTo>
                    <a:pt x="301" y="210"/>
                    <a:pt x="295" y="214"/>
                    <a:pt x="290" y="219"/>
                  </a:cubicBezTo>
                  <a:cubicBezTo>
                    <a:pt x="267" y="240"/>
                    <a:pt x="244" y="262"/>
                    <a:pt x="223" y="286"/>
                  </a:cubicBezTo>
                  <a:cubicBezTo>
                    <a:pt x="221" y="288"/>
                    <a:pt x="219" y="289"/>
                    <a:pt x="216" y="289"/>
                  </a:cubicBezTo>
                  <a:close/>
                  <a:moveTo>
                    <a:pt x="1382" y="241"/>
                  </a:moveTo>
                  <a:cubicBezTo>
                    <a:pt x="1380" y="241"/>
                    <a:pt x="1378" y="240"/>
                    <a:pt x="1377" y="238"/>
                  </a:cubicBezTo>
                  <a:cubicBezTo>
                    <a:pt x="1375" y="237"/>
                    <a:pt x="1374" y="235"/>
                    <a:pt x="1374" y="232"/>
                  </a:cubicBezTo>
                  <a:cubicBezTo>
                    <a:pt x="1374" y="230"/>
                    <a:pt x="1375" y="228"/>
                    <a:pt x="1376" y="226"/>
                  </a:cubicBezTo>
                  <a:cubicBezTo>
                    <a:pt x="1379" y="223"/>
                    <a:pt x="1385" y="223"/>
                    <a:pt x="1388" y="226"/>
                  </a:cubicBezTo>
                  <a:cubicBezTo>
                    <a:pt x="1390" y="228"/>
                    <a:pt x="1391" y="230"/>
                    <a:pt x="1391" y="232"/>
                  </a:cubicBezTo>
                  <a:cubicBezTo>
                    <a:pt x="1391" y="234"/>
                    <a:pt x="1390" y="236"/>
                    <a:pt x="1389" y="238"/>
                  </a:cubicBezTo>
                  <a:cubicBezTo>
                    <a:pt x="1387" y="240"/>
                    <a:pt x="1385" y="241"/>
                    <a:pt x="1382" y="241"/>
                  </a:cubicBezTo>
                  <a:close/>
                  <a:moveTo>
                    <a:pt x="1361" y="222"/>
                  </a:moveTo>
                  <a:cubicBezTo>
                    <a:pt x="1359" y="222"/>
                    <a:pt x="1357" y="221"/>
                    <a:pt x="1356" y="219"/>
                  </a:cubicBezTo>
                  <a:cubicBezTo>
                    <a:pt x="1328" y="195"/>
                    <a:pt x="1298" y="172"/>
                    <a:pt x="1267" y="151"/>
                  </a:cubicBezTo>
                  <a:cubicBezTo>
                    <a:pt x="1241" y="134"/>
                    <a:pt x="1213" y="118"/>
                    <a:pt x="1185" y="104"/>
                  </a:cubicBezTo>
                  <a:cubicBezTo>
                    <a:pt x="1183" y="103"/>
                    <a:pt x="1181" y="101"/>
                    <a:pt x="1180" y="99"/>
                  </a:cubicBezTo>
                  <a:cubicBezTo>
                    <a:pt x="1180" y="97"/>
                    <a:pt x="1180" y="94"/>
                    <a:pt x="1181" y="92"/>
                  </a:cubicBezTo>
                  <a:cubicBezTo>
                    <a:pt x="1183" y="88"/>
                    <a:pt x="1188" y="87"/>
                    <a:pt x="1192" y="89"/>
                  </a:cubicBezTo>
                  <a:cubicBezTo>
                    <a:pt x="1221" y="103"/>
                    <a:pt x="1249" y="119"/>
                    <a:pt x="1276" y="137"/>
                  </a:cubicBezTo>
                  <a:cubicBezTo>
                    <a:pt x="1308" y="158"/>
                    <a:pt x="1339" y="182"/>
                    <a:pt x="1367" y="207"/>
                  </a:cubicBezTo>
                  <a:cubicBezTo>
                    <a:pt x="1367" y="207"/>
                    <a:pt x="1367" y="207"/>
                    <a:pt x="1367" y="207"/>
                  </a:cubicBezTo>
                  <a:cubicBezTo>
                    <a:pt x="1371" y="210"/>
                    <a:pt x="1371" y="215"/>
                    <a:pt x="1368" y="219"/>
                  </a:cubicBezTo>
                  <a:cubicBezTo>
                    <a:pt x="1366" y="221"/>
                    <a:pt x="1364" y="222"/>
                    <a:pt x="1361" y="222"/>
                  </a:cubicBezTo>
                  <a:close/>
                  <a:moveTo>
                    <a:pt x="398" y="137"/>
                  </a:moveTo>
                  <a:cubicBezTo>
                    <a:pt x="395" y="137"/>
                    <a:pt x="393" y="136"/>
                    <a:pt x="391" y="133"/>
                  </a:cubicBezTo>
                  <a:cubicBezTo>
                    <a:pt x="390" y="131"/>
                    <a:pt x="390" y="129"/>
                    <a:pt x="390" y="127"/>
                  </a:cubicBezTo>
                  <a:cubicBezTo>
                    <a:pt x="391" y="124"/>
                    <a:pt x="392" y="123"/>
                    <a:pt x="394" y="121"/>
                  </a:cubicBezTo>
                  <a:cubicBezTo>
                    <a:pt x="398" y="119"/>
                    <a:pt x="403" y="120"/>
                    <a:pt x="406" y="124"/>
                  </a:cubicBezTo>
                  <a:cubicBezTo>
                    <a:pt x="408" y="128"/>
                    <a:pt x="407" y="133"/>
                    <a:pt x="403" y="136"/>
                  </a:cubicBezTo>
                  <a:cubicBezTo>
                    <a:pt x="401" y="137"/>
                    <a:pt x="400" y="137"/>
                    <a:pt x="398" y="137"/>
                  </a:cubicBezTo>
                  <a:close/>
                  <a:moveTo>
                    <a:pt x="423" y="123"/>
                  </a:moveTo>
                  <a:cubicBezTo>
                    <a:pt x="423" y="123"/>
                    <a:pt x="423" y="123"/>
                    <a:pt x="423" y="123"/>
                  </a:cubicBezTo>
                  <a:cubicBezTo>
                    <a:pt x="420" y="123"/>
                    <a:pt x="417" y="121"/>
                    <a:pt x="415" y="118"/>
                  </a:cubicBezTo>
                  <a:cubicBezTo>
                    <a:pt x="413" y="114"/>
                    <a:pt x="414" y="109"/>
                    <a:pt x="419" y="107"/>
                  </a:cubicBezTo>
                  <a:cubicBezTo>
                    <a:pt x="447" y="91"/>
                    <a:pt x="476" y="77"/>
                    <a:pt x="506" y="64"/>
                  </a:cubicBezTo>
                  <a:cubicBezTo>
                    <a:pt x="528" y="55"/>
                    <a:pt x="550" y="47"/>
                    <a:pt x="572" y="40"/>
                  </a:cubicBezTo>
                  <a:cubicBezTo>
                    <a:pt x="586" y="36"/>
                    <a:pt x="600" y="32"/>
                    <a:pt x="614" y="28"/>
                  </a:cubicBezTo>
                  <a:cubicBezTo>
                    <a:pt x="619" y="27"/>
                    <a:pt x="623" y="29"/>
                    <a:pt x="624" y="34"/>
                  </a:cubicBezTo>
                  <a:cubicBezTo>
                    <a:pt x="625" y="36"/>
                    <a:pt x="625" y="38"/>
                    <a:pt x="624" y="40"/>
                  </a:cubicBezTo>
                  <a:cubicBezTo>
                    <a:pt x="622" y="42"/>
                    <a:pt x="621" y="44"/>
                    <a:pt x="618" y="44"/>
                  </a:cubicBezTo>
                  <a:cubicBezTo>
                    <a:pt x="605" y="48"/>
                    <a:pt x="591" y="52"/>
                    <a:pt x="577" y="56"/>
                  </a:cubicBezTo>
                  <a:cubicBezTo>
                    <a:pt x="555" y="63"/>
                    <a:pt x="534" y="71"/>
                    <a:pt x="512" y="80"/>
                  </a:cubicBezTo>
                  <a:cubicBezTo>
                    <a:pt x="483" y="92"/>
                    <a:pt x="454" y="106"/>
                    <a:pt x="427" y="122"/>
                  </a:cubicBezTo>
                  <a:cubicBezTo>
                    <a:pt x="426" y="122"/>
                    <a:pt x="424" y="123"/>
                    <a:pt x="423" y="123"/>
                  </a:cubicBezTo>
                  <a:close/>
                  <a:moveTo>
                    <a:pt x="1163" y="92"/>
                  </a:moveTo>
                  <a:cubicBezTo>
                    <a:pt x="1162" y="92"/>
                    <a:pt x="1161" y="92"/>
                    <a:pt x="1160" y="92"/>
                  </a:cubicBezTo>
                  <a:cubicBezTo>
                    <a:pt x="1157" y="91"/>
                    <a:pt x="1156" y="89"/>
                    <a:pt x="1155" y="87"/>
                  </a:cubicBezTo>
                  <a:cubicBezTo>
                    <a:pt x="1154" y="85"/>
                    <a:pt x="1154" y="82"/>
                    <a:pt x="1155" y="80"/>
                  </a:cubicBezTo>
                  <a:cubicBezTo>
                    <a:pt x="1157" y="76"/>
                    <a:pt x="1162" y="74"/>
                    <a:pt x="1167" y="76"/>
                  </a:cubicBezTo>
                  <a:cubicBezTo>
                    <a:pt x="1171" y="78"/>
                    <a:pt x="1173" y="83"/>
                    <a:pt x="1171" y="87"/>
                  </a:cubicBezTo>
                  <a:cubicBezTo>
                    <a:pt x="1169" y="90"/>
                    <a:pt x="1166" y="92"/>
                    <a:pt x="1163" y="92"/>
                  </a:cubicBezTo>
                  <a:close/>
                  <a:moveTo>
                    <a:pt x="1137" y="81"/>
                  </a:moveTo>
                  <a:cubicBezTo>
                    <a:pt x="1136" y="81"/>
                    <a:pt x="1135" y="81"/>
                    <a:pt x="1134" y="80"/>
                  </a:cubicBezTo>
                  <a:cubicBezTo>
                    <a:pt x="1100" y="66"/>
                    <a:pt x="1064" y="54"/>
                    <a:pt x="1028" y="44"/>
                  </a:cubicBezTo>
                  <a:cubicBezTo>
                    <a:pt x="1028" y="44"/>
                    <a:pt x="1028" y="44"/>
                    <a:pt x="1028" y="44"/>
                  </a:cubicBezTo>
                  <a:cubicBezTo>
                    <a:pt x="997" y="36"/>
                    <a:pt x="966" y="30"/>
                    <a:pt x="935" y="25"/>
                  </a:cubicBezTo>
                  <a:cubicBezTo>
                    <a:pt x="933" y="25"/>
                    <a:pt x="931" y="24"/>
                    <a:pt x="929" y="22"/>
                  </a:cubicBezTo>
                  <a:cubicBezTo>
                    <a:pt x="928" y="20"/>
                    <a:pt x="927" y="18"/>
                    <a:pt x="928" y="16"/>
                  </a:cubicBezTo>
                  <a:cubicBezTo>
                    <a:pt x="928" y="11"/>
                    <a:pt x="933" y="8"/>
                    <a:pt x="937" y="9"/>
                  </a:cubicBezTo>
                  <a:cubicBezTo>
                    <a:pt x="969" y="13"/>
                    <a:pt x="1001" y="20"/>
                    <a:pt x="1032" y="28"/>
                  </a:cubicBezTo>
                  <a:cubicBezTo>
                    <a:pt x="1069" y="38"/>
                    <a:pt x="1105" y="50"/>
                    <a:pt x="1140" y="65"/>
                  </a:cubicBezTo>
                  <a:cubicBezTo>
                    <a:pt x="1145" y="66"/>
                    <a:pt x="1147" y="71"/>
                    <a:pt x="1145" y="76"/>
                  </a:cubicBezTo>
                  <a:cubicBezTo>
                    <a:pt x="1144" y="79"/>
                    <a:pt x="1141" y="81"/>
                    <a:pt x="1137" y="81"/>
                  </a:cubicBezTo>
                  <a:close/>
                  <a:moveTo>
                    <a:pt x="644" y="38"/>
                  </a:moveTo>
                  <a:cubicBezTo>
                    <a:pt x="640" y="38"/>
                    <a:pt x="636" y="35"/>
                    <a:pt x="635" y="31"/>
                  </a:cubicBezTo>
                  <a:cubicBezTo>
                    <a:pt x="634" y="27"/>
                    <a:pt x="637" y="22"/>
                    <a:pt x="642" y="21"/>
                  </a:cubicBezTo>
                  <a:cubicBezTo>
                    <a:pt x="646" y="20"/>
                    <a:pt x="651" y="23"/>
                    <a:pt x="652" y="27"/>
                  </a:cubicBezTo>
                  <a:cubicBezTo>
                    <a:pt x="653" y="32"/>
                    <a:pt x="650" y="37"/>
                    <a:pt x="646" y="38"/>
                  </a:cubicBezTo>
                  <a:cubicBezTo>
                    <a:pt x="645" y="38"/>
                    <a:pt x="644" y="38"/>
                    <a:pt x="644" y="38"/>
                  </a:cubicBezTo>
                  <a:close/>
                  <a:moveTo>
                    <a:pt x="671" y="32"/>
                  </a:moveTo>
                  <a:cubicBezTo>
                    <a:pt x="667" y="32"/>
                    <a:pt x="664" y="29"/>
                    <a:pt x="663" y="25"/>
                  </a:cubicBezTo>
                  <a:cubicBezTo>
                    <a:pt x="663" y="23"/>
                    <a:pt x="663" y="21"/>
                    <a:pt x="664" y="19"/>
                  </a:cubicBezTo>
                  <a:cubicBezTo>
                    <a:pt x="666" y="17"/>
                    <a:pt x="668" y="16"/>
                    <a:pt x="670" y="15"/>
                  </a:cubicBezTo>
                  <a:cubicBezTo>
                    <a:pt x="702" y="9"/>
                    <a:pt x="734" y="5"/>
                    <a:pt x="766" y="3"/>
                  </a:cubicBezTo>
                  <a:cubicBezTo>
                    <a:pt x="766" y="3"/>
                    <a:pt x="766" y="3"/>
                    <a:pt x="766" y="3"/>
                  </a:cubicBezTo>
                  <a:cubicBezTo>
                    <a:pt x="804" y="0"/>
                    <a:pt x="843" y="0"/>
                    <a:pt x="880" y="3"/>
                  </a:cubicBezTo>
                  <a:cubicBezTo>
                    <a:pt x="885" y="3"/>
                    <a:pt x="888" y="7"/>
                    <a:pt x="888" y="12"/>
                  </a:cubicBezTo>
                  <a:cubicBezTo>
                    <a:pt x="888" y="16"/>
                    <a:pt x="884" y="20"/>
                    <a:pt x="879" y="20"/>
                  </a:cubicBezTo>
                  <a:cubicBezTo>
                    <a:pt x="842" y="17"/>
                    <a:pt x="804" y="17"/>
                    <a:pt x="767" y="20"/>
                  </a:cubicBezTo>
                  <a:cubicBezTo>
                    <a:pt x="767" y="20"/>
                    <a:pt x="767" y="20"/>
                    <a:pt x="767" y="20"/>
                  </a:cubicBezTo>
                  <a:cubicBezTo>
                    <a:pt x="736" y="22"/>
                    <a:pt x="704" y="26"/>
                    <a:pt x="673" y="32"/>
                  </a:cubicBezTo>
                  <a:cubicBezTo>
                    <a:pt x="672" y="32"/>
                    <a:pt x="672" y="32"/>
                    <a:pt x="671" y="32"/>
                  </a:cubicBezTo>
                  <a:close/>
                  <a:moveTo>
                    <a:pt x="908" y="22"/>
                  </a:moveTo>
                  <a:cubicBezTo>
                    <a:pt x="908" y="22"/>
                    <a:pt x="907" y="22"/>
                    <a:pt x="907" y="22"/>
                  </a:cubicBezTo>
                  <a:cubicBezTo>
                    <a:pt x="905" y="22"/>
                    <a:pt x="903" y="21"/>
                    <a:pt x="901" y="19"/>
                  </a:cubicBezTo>
                  <a:cubicBezTo>
                    <a:pt x="900" y="17"/>
                    <a:pt x="899" y="15"/>
                    <a:pt x="899" y="13"/>
                  </a:cubicBezTo>
                  <a:cubicBezTo>
                    <a:pt x="900" y="8"/>
                    <a:pt x="904" y="5"/>
                    <a:pt x="909" y="5"/>
                  </a:cubicBezTo>
                  <a:cubicBezTo>
                    <a:pt x="913" y="6"/>
                    <a:pt x="917" y="10"/>
                    <a:pt x="916" y="14"/>
                  </a:cubicBezTo>
                  <a:cubicBezTo>
                    <a:pt x="916" y="19"/>
                    <a:pt x="912" y="22"/>
                    <a:pt x="908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40C1A2B2-B749-466A-8C15-3FC7E73F6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4972" y="2358869"/>
              <a:ext cx="2740243" cy="2743899"/>
            </a:xfrm>
            <a:custGeom>
              <a:avLst/>
              <a:gdLst>
                <a:gd name="T0" fmla="*/ 733 w 1499"/>
                <a:gd name="T1" fmla="*/ 1483 h 1500"/>
                <a:gd name="T2" fmla="*/ 638 w 1499"/>
                <a:gd name="T3" fmla="*/ 1492 h 1500"/>
                <a:gd name="T4" fmla="*/ 639 w 1499"/>
                <a:gd name="T5" fmla="*/ 1475 h 1500"/>
                <a:gd name="T6" fmla="*/ 592 w 1499"/>
                <a:gd name="T7" fmla="*/ 1483 h 1500"/>
                <a:gd name="T8" fmla="*/ 601 w 1499"/>
                <a:gd name="T9" fmla="*/ 1470 h 1500"/>
                <a:gd name="T10" fmla="*/ 949 w 1499"/>
                <a:gd name="T11" fmla="*/ 1456 h 1500"/>
                <a:gd name="T12" fmla="*/ 952 w 1499"/>
                <a:gd name="T13" fmla="*/ 1472 h 1500"/>
                <a:gd name="T14" fmla="*/ 300 w 1499"/>
                <a:gd name="T15" fmla="*/ 1340 h 1500"/>
                <a:gd name="T16" fmla="*/ 1037 w 1499"/>
                <a:gd name="T17" fmla="*/ 1442 h 1500"/>
                <a:gd name="T18" fmla="*/ 1078 w 1499"/>
                <a:gd name="T19" fmla="*/ 1423 h 1500"/>
                <a:gd name="T20" fmla="*/ 1271 w 1499"/>
                <a:gd name="T21" fmla="*/ 1286 h 1500"/>
                <a:gd name="T22" fmla="*/ 272 w 1499"/>
                <a:gd name="T23" fmla="*/ 1325 h 1500"/>
                <a:gd name="T24" fmla="*/ 272 w 1499"/>
                <a:gd name="T25" fmla="*/ 1325 h 1500"/>
                <a:gd name="T26" fmla="*/ 201 w 1499"/>
                <a:gd name="T27" fmla="*/ 1248 h 1500"/>
                <a:gd name="T28" fmla="*/ 238 w 1499"/>
                <a:gd name="T29" fmla="*/ 1295 h 1500"/>
                <a:gd name="T30" fmla="*/ 1330 w 1499"/>
                <a:gd name="T31" fmla="*/ 1212 h 1500"/>
                <a:gd name="T32" fmla="*/ 170 w 1499"/>
                <a:gd name="T33" fmla="*/ 1226 h 1500"/>
                <a:gd name="T34" fmla="*/ 71 w 1499"/>
                <a:gd name="T35" fmla="*/ 1027 h 1500"/>
                <a:gd name="T36" fmla="*/ 1345 w 1499"/>
                <a:gd name="T37" fmla="*/ 1178 h 1500"/>
                <a:gd name="T38" fmla="*/ 1377 w 1499"/>
                <a:gd name="T39" fmla="*/ 1154 h 1500"/>
                <a:gd name="T40" fmla="*/ 1475 w 1499"/>
                <a:gd name="T41" fmla="*/ 941 h 1500"/>
                <a:gd name="T42" fmla="*/ 38 w 1499"/>
                <a:gd name="T43" fmla="*/ 980 h 1500"/>
                <a:gd name="T44" fmla="*/ 46 w 1499"/>
                <a:gd name="T45" fmla="*/ 993 h 1500"/>
                <a:gd name="T46" fmla="*/ 31 w 1499"/>
                <a:gd name="T47" fmla="*/ 895 h 1500"/>
                <a:gd name="T48" fmla="*/ 1470 w 1499"/>
                <a:gd name="T49" fmla="*/ 900 h 1500"/>
                <a:gd name="T50" fmla="*/ 1486 w 1499"/>
                <a:gd name="T51" fmla="*/ 897 h 1500"/>
                <a:gd name="T52" fmla="*/ 10 w 1499"/>
                <a:gd name="T53" fmla="*/ 625 h 1500"/>
                <a:gd name="T54" fmla="*/ 15 w 1499"/>
                <a:gd name="T55" fmla="*/ 861 h 1500"/>
                <a:gd name="T56" fmla="*/ 1498 w 1499"/>
                <a:gd name="T57" fmla="*/ 806 h 1500"/>
                <a:gd name="T58" fmla="*/ 1486 w 1499"/>
                <a:gd name="T59" fmla="*/ 663 h 1500"/>
                <a:gd name="T60" fmla="*/ 1473 w 1499"/>
                <a:gd name="T61" fmla="*/ 628 h 1500"/>
                <a:gd name="T62" fmla="*/ 1481 w 1499"/>
                <a:gd name="T63" fmla="*/ 635 h 1500"/>
                <a:gd name="T64" fmla="*/ 29 w 1499"/>
                <a:gd name="T65" fmla="*/ 574 h 1500"/>
                <a:gd name="T66" fmla="*/ 1381 w 1499"/>
                <a:gd name="T67" fmla="*/ 377 h 1500"/>
                <a:gd name="T68" fmla="*/ 1474 w 1499"/>
                <a:gd name="T69" fmla="*/ 590 h 1500"/>
                <a:gd name="T70" fmla="*/ 45 w 1499"/>
                <a:gd name="T71" fmla="*/ 493 h 1500"/>
                <a:gd name="T72" fmla="*/ 66 w 1499"/>
                <a:gd name="T73" fmla="*/ 461 h 1500"/>
                <a:gd name="T74" fmla="*/ 197 w 1499"/>
                <a:gd name="T75" fmla="*/ 269 h 1500"/>
                <a:gd name="T76" fmla="*/ 1331 w 1499"/>
                <a:gd name="T77" fmla="*/ 303 h 1500"/>
                <a:gd name="T78" fmla="*/ 1369 w 1499"/>
                <a:gd name="T79" fmla="*/ 341 h 1500"/>
                <a:gd name="T80" fmla="*/ 1315 w 1499"/>
                <a:gd name="T81" fmla="*/ 257 h 1500"/>
                <a:gd name="T82" fmla="*/ 215 w 1499"/>
                <a:gd name="T83" fmla="*/ 224 h 1500"/>
                <a:gd name="T84" fmla="*/ 1250 w 1499"/>
                <a:gd name="T85" fmla="*/ 214 h 1500"/>
                <a:gd name="T86" fmla="*/ 1284 w 1499"/>
                <a:gd name="T87" fmla="*/ 224 h 1500"/>
                <a:gd name="T88" fmla="*/ 248 w 1499"/>
                <a:gd name="T89" fmla="*/ 192 h 1500"/>
                <a:gd name="T90" fmla="*/ 325 w 1499"/>
                <a:gd name="T91" fmla="*/ 151 h 1500"/>
                <a:gd name="T92" fmla="*/ 524 w 1499"/>
                <a:gd name="T93" fmla="*/ 34 h 1500"/>
                <a:gd name="T94" fmla="*/ 325 w 1499"/>
                <a:gd name="T95" fmla="*/ 151 h 1500"/>
                <a:gd name="T96" fmla="*/ 1060 w 1499"/>
                <a:gd name="T97" fmla="*/ 67 h 1500"/>
                <a:gd name="T98" fmla="*/ 964 w 1499"/>
                <a:gd name="T99" fmla="*/ 40 h 1500"/>
                <a:gd name="T100" fmla="*/ 562 w 1499"/>
                <a:gd name="T101" fmla="*/ 32 h 1500"/>
                <a:gd name="T102" fmla="*/ 572 w 1499"/>
                <a:gd name="T103" fmla="*/ 39 h 1500"/>
                <a:gd name="T104" fmla="*/ 705 w 1499"/>
                <a:gd name="T105" fmla="*/ 18 h 1500"/>
                <a:gd name="T106" fmla="*/ 936 w 1499"/>
                <a:gd name="T107" fmla="*/ 26 h 1500"/>
                <a:gd name="T108" fmla="*/ 658 w 1499"/>
                <a:gd name="T109" fmla="*/ 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9" h="1500">
                  <a:moveTo>
                    <a:pt x="750" y="1500"/>
                  </a:moveTo>
                  <a:cubicBezTo>
                    <a:pt x="744" y="1500"/>
                    <a:pt x="738" y="1500"/>
                    <a:pt x="733" y="1500"/>
                  </a:cubicBezTo>
                  <a:cubicBezTo>
                    <a:pt x="716" y="1499"/>
                    <a:pt x="699" y="1498"/>
                    <a:pt x="682" y="1497"/>
                  </a:cubicBezTo>
                  <a:cubicBezTo>
                    <a:pt x="677" y="1497"/>
                    <a:pt x="674" y="1492"/>
                    <a:pt x="674" y="1488"/>
                  </a:cubicBezTo>
                  <a:cubicBezTo>
                    <a:pt x="675" y="1483"/>
                    <a:pt x="679" y="1480"/>
                    <a:pt x="684" y="1480"/>
                  </a:cubicBezTo>
                  <a:cubicBezTo>
                    <a:pt x="700" y="1482"/>
                    <a:pt x="717" y="1482"/>
                    <a:pt x="733" y="1483"/>
                  </a:cubicBezTo>
                  <a:cubicBezTo>
                    <a:pt x="739" y="1483"/>
                    <a:pt x="744" y="1483"/>
                    <a:pt x="750" y="1483"/>
                  </a:cubicBezTo>
                  <a:cubicBezTo>
                    <a:pt x="803" y="1483"/>
                    <a:pt x="855" y="1477"/>
                    <a:pt x="906" y="1466"/>
                  </a:cubicBezTo>
                  <a:cubicBezTo>
                    <a:pt x="911" y="1465"/>
                    <a:pt x="915" y="1468"/>
                    <a:pt x="916" y="1473"/>
                  </a:cubicBezTo>
                  <a:cubicBezTo>
                    <a:pt x="917" y="1477"/>
                    <a:pt x="914" y="1482"/>
                    <a:pt x="910" y="1483"/>
                  </a:cubicBezTo>
                  <a:cubicBezTo>
                    <a:pt x="857" y="1494"/>
                    <a:pt x="804" y="1500"/>
                    <a:pt x="750" y="1500"/>
                  </a:cubicBezTo>
                  <a:close/>
                  <a:moveTo>
                    <a:pt x="638" y="1492"/>
                  </a:moveTo>
                  <a:cubicBezTo>
                    <a:pt x="638" y="1492"/>
                    <a:pt x="637" y="1492"/>
                    <a:pt x="637" y="1492"/>
                  </a:cubicBezTo>
                  <a:cubicBezTo>
                    <a:pt x="637" y="1491"/>
                    <a:pt x="637" y="1491"/>
                    <a:pt x="637" y="1491"/>
                  </a:cubicBezTo>
                  <a:cubicBezTo>
                    <a:pt x="634" y="1491"/>
                    <a:pt x="632" y="1490"/>
                    <a:pt x="631" y="1488"/>
                  </a:cubicBezTo>
                  <a:cubicBezTo>
                    <a:pt x="630" y="1486"/>
                    <a:pt x="629" y="1484"/>
                    <a:pt x="630" y="1482"/>
                  </a:cubicBezTo>
                  <a:cubicBezTo>
                    <a:pt x="630" y="1477"/>
                    <a:pt x="634" y="1474"/>
                    <a:pt x="639" y="1475"/>
                  </a:cubicBezTo>
                  <a:cubicBezTo>
                    <a:pt x="639" y="1475"/>
                    <a:pt x="639" y="1475"/>
                    <a:pt x="639" y="1475"/>
                  </a:cubicBezTo>
                  <a:cubicBezTo>
                    <a:pt x="639" y="1475"/>
                    <a:pt x="639" y="1475"/>
                    <a:pt x="639" y="1475"/>
                  </a:cubicBezTo>
                  <a:cubicBezTo>
                    <a:pt x="641" y="1475"/>
                    <a:pt x="643" y="1476"/>
                    <a:pt x="645" y="1478"/>
                  </a:cubicBezTo>
                  <a:cubicBezTo>
                    <a:pt x="646" y="1480"/>
                    <a:pt x="647" y="1482"/>
                    <a:pt x="646" y="1484"/>
                  </a:cubicBezTo>
                  <a:cubicBezTo>
                    <a:pt x="646" y="1489"/>
                    <a:pt x="642" y="1492"/>
                    <a:pt x="638" y="1492"/>
                  </a:cubicBezTo>
                  <a:close/>
                  <a:moveTo>
                    <a:pt x="593" y="1484"/>
                  </a:moveTo>
                  <a:cubicBezTo>
                    <a:pt x="593" y="1484"/>
                    <a:pt x="592" y="1483"/>
                    <a:pt x="592" y="1483"/>
                  </a:cubicBezTo>
                  <a:cubicBezTo>
                    <a:pt x="577" y="1480"/>
                    <a:pt x="562" y="1476"/>
                    <a:pt x="547" y="1472"/>
                  </a:cubicBezTo>
                  <a:cubicBezTo>
                    <a:pt x="545" y="1472"/>
                    <a:pt x="543" y="1470"/>
                    <a:pt x="542" y="1468"/>
                  </a:cubicBezTo>
                  <a:cubicBezTo>
                    <a:pt x="541" y="1466"/>
                    <a:pt x="541" y="1464"/>
                    <a:pt x="541" y="1462"/>
                  </a:cubicBezTo>
                  <a:cubicBezTo>
                    <a:pt x="543" y="1458"/>
                    <a:pt x="547" y="1455"/>
                    <a:pt x="552" y="1456"/>
                  </a:cubicBezTo>
                  <a:cubicBezTo>
                    <a:pt x="566" y="1460"/>
                    <a:pt x="581" y="1464"/>
                    <a:pt x="595" y="1467"/>
                  </a:cubicBezTo>
                  <a:cubicBezTo>
                    <a:pt x="597" y="1467"/>
                    <a:pt x="599" y="1469"/>
                    <a:pt x="601" y="1470"/>
                  </a:cubicBezTo>
                  <a:cubicBezTo>
                    <a:pt x="602" y="1472"/>
                    <a:pt x="602" y="1475"/>
                    <a:pt x="602" y="1477"/>
                  </a:cubicBezTo>
                  <a:cubicBezTo>
                    <a:pt x="601" y="1481"/>
                    <a:pt x="597" y="1484"/>
                    <a:pt x="593" y="1484"/>
                  </a:cubicBezTo>
                  <a:close/>
                  <a:moveTo>
                    <a:pt x="952" y="1472"/>
                  </a:moveTo>
                  <a:cubicBezTo>
                    <a:pt x="948" y="1472"/>
                    <a:pt x="945" y="1470"/>
                    <a:pt x="944" y="1466"/>
                  </a:cubicBezTo>
                  <a:cubicBezTo>
                    <a:pt x="943" y="1464"/>
                    <a:pt x="943" y="1462"/>
                    <a:pt x="944" y="1460"/>
                  </a:cubicBezTo>
                  <a:cubicBezTo>
                    <a:pt x="946" y="1458"/>
                    <a:pt x="947" y="1456"/>
                    <a:pt x="949" y="1456"/>
                  </a:cubicBezTo>
                  <a:cubicBezTo>
                    <a:pt x="964" y="1452"/>
                    <a:pt x="978" y="1447"/>
                    <a:pt x="992" y="1442"/>
                  </a:cubicBezTo>
                  <a:cubicBezTo>
                    <a:pt x="996" y="1441"/>
                    <a:pt x="1001" y="1443"/>
                    <a:pt x="1003" y="1447"/>
                  </a:cubicBezTo>
                  <a:cubicBezTo>
                    <a:pt x="1005" y="1452"/>
                    <a:pt x="1002" y="1457"/>
                    <a:pt x="998" y="1458"/>
                  </a:cubicBezTo>
                  <a:cubicBezTo>
                    <a:pt x="983" y="1463"/>
                    <a:pt x="969" y="1468"/>
                    <a:pt x="954" y="1472"/>
                  </a:cubicBezTo>
                  <a:cubicBezTo>
                    <a:pt x="954" y="1472"/>
                    <a:pt x="954" y="1472"/>
                    <a:pt x="954" y="1472"/>
                  </a:cubicBezTo>
                  <a:cubicBezTo>
                    <a:pt x="953" y="1472"/>
                    <a:pt x="953" y="1472"/>
                    <a:pt x="952" y="1472"/>
                  </a:cubicBezTo>
                  <a:close/>
                  <a:moveTo>
                    <a:pt x="506" y="1459"/>
                  </a:moveTo>
                  <a:cubicBezTo>
                    <a:pt x="505" y="1459"/>
                    <a:pt x="504" y="1459"/>
                    <a:pt x="504" y="1459"/>
                  </a:cubicBezTo>
                  <a:cubicBezTo>
                    <a:pt x="486" y="1453"/>
                    <a:pt x="468" y="1446"/>
                    <a:pt x="451" y="1438"/>
                  </a:cubicBezTo>
                  <a:cubicBezTo>
                    <a:pt x="399" y="1415"/>
                    <a:pt x="348" y="1386"/>
                    <a:pt x="302" y="1352"/>
                  </a:cubicBezTo>
                  <a:cubicBezTo>
                    <a:pt x="302" y="1352"/>
                    <a:pt x="302" y="1352"/>
                    <a:pt x="302" y="1352"/>
                  </a:cubicBezTo>
                  <a:cubicBezTo>
                    <a:pt x="298" y="1349"/>
                    <a:pt x="298" y="1344"/>
                    <a:pt x="300" y="1340"/>
                  </a:cubicBezTo>
                  <a:cubicBezTo>
                    <a:pt x="303" y="1336"/>
                    <a:pt x="309" y="1336"/>
                    <a:pt x="312" y="1338"/>
                  </a:cubicBezTo>
                  <a:cubicBezTo>
                    <a:pt x="358" y="1372"/>
                    <a:pt x="406" y="1400"/>
                    <a:pt x="458" y="1423"/>
                  </a:cubicBezTo>
                  <a:cubicBezTo>
                    <a:pt x="475" y="1430"/>
                    <a:pt x="492" y="1437"/>
                    <a:pt x="509" y="1443"/>
                  </a:cubicBezTo>
                  <a:cubicBezTo>
                    <a:pt x="514" y="1444"/>
                    <a:pt x="516" y="1449"/>
                    <a:pt x="514" y="1453"/>
                  </a:cubicBezTo>
                  <a:cubicBezTo>
                    <a:pt x="513" y="1457"/>
                    <a:pt x="510" y="1459"/>
                    <a:pt x="506" y="1459"/>
                  </a:cubicBezTo>
                  <a:close/>
                  <a:moveTo>
                    <a:pt x="1037" y="1442"/>
                  </a:moveTo>
                  <a:cubicBezTo>
                    <a:pt x="1034" y="1442"/>
                    <a:pt x="1031" y="1440"/>
                    <a:pt x="1029" y="1437"/>
                  </a:cubicBezTo>
                  <a:cubicBezTo>
                    <a:pt x="1028" y="1433"/>
                    <a:pt x="1030" y="1428"/>
                    <a:pt x="1034" y="1426"/>
                  </a:cubicBezTo>
                  <a:cubicBezTo>
                    <a:pt x="1038" y="1424"/>
                    <a:pt x="1043" y="1426"/>
                    <a:pt x="1045" y="1431"/>
                  </a:cubicBezTo>
                  <a:cubicBezTo>
                    <a:pt x="1047" y="1435"/>
                    <a:pt x="1045" y="1440"/>
                    <a:pt x="1040" y="1442"/>
                  </a:cubicBezTo>
                  <a:cubicBezTo>
                    <a:pt x="1039" y="1442"/>
                    <a:pt x="1038" y="1442"/>
                    <a:pt x="1037" y="1442"/>
                  </a:cubicBezTo>
                  <a:close/>
                  <a:moveTo>
                    <a:pt x="1078" y="1423"/>
                  </a:moveTo>
                  <a:cubicBezTo>
                    <a:pt x="1075" y="1423"/>
                    <a:pt x="1072" y="1422"/>
                    <a:pt x="1071" y="1419"/>
                  </a:cubicBezTo>
                  <a:cubicBezTo>
                    <a:pt x="1069" y="1415"/>
                    <a:pt x="1070" y="1409"/>
                    <a:pt x="1075" y="1407"/>
                  </a:cubicBezTo>
                  <a:cubicBezTo>
                    <a:pt x="1139" y="1376"/>
                    <a:pt x="1198" y="1335"/>
                    <a:pt x="1250" y="1286"/>
                  </a:cubicBezTo>
                  <a:cubicBezTo>
                    <a:pt x="1253" y="1283"/>
                    <a:pt x="1255" y="1281"/>
                    <a:pt x="1257" y="1279"/>
                  </a:cubicBezTo>
                  <a:cubicBezTo>
                    <a:pt x="1260" y="1276"/>
                    <a:pt x="1266" y="1276"/>
                    <a:pt x="1269" y="1280"/>
                  </a:cubicBezTo>
                  <a:cubicBezTo>
                    <a:pt x="1270" y="1281"/>
                    <a:pt x="1271" y="1283"/>
                    <a:pt x="1271" y="1286"/>
                  </a:cubicBezTo>
                  <a:cubicBezTo>
                    <a:pt x="1271" y="1288"/>
                    <a:pt x="1270" y="1290"/>
                    <a:pt x="1269" y="1292"/>
                  </a:cubicBezTo>
                  <a:cubicBezTo>
                    <a:pt x="1267" y="1294"/>
                    <a:pt x="1264" y="1296"/>
                    <a:pt x="1262" y="1298"/>
                  </a:cubicBezTo>
                  <a:cubicBezTo>
                    <a:pt x="1208" y="1348"/>
                    <a:pt x="1148" y="1390"/>
                    <a:pt x="1082" y="1423"/>
                  </a:cubicBezTo>
                  <a:cubicBezTo>
                    <a:pt x="1082" y="1423"/>
                    <a:pt x="1082" y="1423"/>
                    <a:pt x="1082" y="1423"/>
                  </a:cubicBezTo>
                  <a:cubicBezTo>
                    <a:pt x="1081" y="1423"/>
                    <a:pt x="1080" y="1423"/>
                    <a:pt x="1078" y="1423"/>
                  </a:cubicBezTo>
                  <a:close/>
                  <a:moveTo>
                    <a:pt x="272" y="1325"/>
                  </a:moveTo>
                  <a:cubicBezTo>
                    <a:pt x="270" y="1325"/>
                    <a:pt x="268" y="1325"/>
                    <a:pt x="266" y="1323"/>
                  </a:cubicBezTo>
                  <a:cubicBezTo>
                    <a:pt x="265" y="1322"/>
                    <a:pt x="264" y="1320"/>
                    <a:pt x="263" y="1318"/>
                  </a:cubicBezTo>
                  <a:cubicBezTo>
                    <a:pt x="263" y="1315"/>
                    <a:pt x="264" y="1313"/>
                    <a:pt x="265" y="1312"/>
                  </a:cubicBezTo>
                  <a:cubicBezTo>
                    <a:pt x="268" y="1308"/>
                    <a:pt x="274" y="1308"/>
                    <a:pt x="277" y="1310"/>
                  </a:cubicBezTo>
                  <a:cubicBezTo>
                    <a:pt x="281" y="1314"/>
                    <a:pt x="281" y="1319"/>
                    <a:pt x="278" y="1322"/>
                  </a:cubicBezTo>
                  <a:cubicBezTo>
                    <a:pt x="277" y="1324"/>
                    <a:pt x="274" y="1325"/>
                    <a:pt x="272" y="1325"/>
                  </a:cubicBezTo>
                  <a:close/>
                  <a:moveTo>
                    <a:pt x="238" y="1295"/>
                  </a:moveTo>
                  <a:cubicBezTo>
                    <a:pt x="236" y="1295"/>
                    <a:pt x="234" y="1294"/>
                    <a:pt x="232" y="1293"/>
                  </a:cubicBezTo>
                  <a:cubicBezTo>
                    <a:pt x="226" y="1287"/>
                    <a:pt x="219" y="1280"/>
                    <a:pt x="213" y="1274"/>
                  </a:cubicBezTo>
                  <a:cubicBezTo>
                    <a:pt x="209" y="1270"/>
                    <a:pt x="205" y="1265"/>
                    <a:pt x="200" y="1260"/>
                  </a:cubicBezTo>
                  <a:cubicBezTo>
                    <a:pt x="200" y="1260"/>
                    <a:pt x="200" y="1260"/>
                    <a:pt x="200" y="1260"/>
                  </a:cubicBezTo>
                  <a:cubicBezTo>
                    <a:pt x="197" y="1257"/>
                    <a:pt x="197" y="1251"/>
                    <a:pt x="201" y="1248"/>
                  </a:cubicBezTo>
                  <a:cubicBezTo>
                    <a:pt x="204" y="1245"/>
                    <a:pt x="209" y="1245"/>
                    <a:pt x="213" y="1249"/>
                  </a:cubicBezTo>
                  <a:cubicBezTo>
                    <a:pt x="217" y="1254"/>
                    <a:pt x="221" y="1258"/>
                    <a:pt x="226" y="1262"/>
                  </a:cubicBezTo>
                  <a:cubicBezTo>
                    <a:pt x="232" y="1269"/>
                    <a:pt x="238" y="1275"/>
                    <a:pt x="244" y="1281"/>
                  </a:cubicBezTo>
                  <a:cubicBezTo>
                    <a:pt x="246" y="1282"/>
                    <a:pt x="247" y="1284"/>
                    <a:pt x="247" y="1287"/>
                  </a:cubicBezTo>
                  <a:cubicBezTo>
                    <a:pt x="247" y="1289"/>
                    <a:pt x="246" y="1291"/>
                    <a:pt x="244" y="1293"/>
                  </a:cubicBezTo>
                  <a:cubicBezTo>
                    <a:pt x="243" y="1294"/>
                    <a:pt x="240" y="1295"/>
                    <a:pt x="238" y="1295"/>
                  </a:cubicBezTo>
                  <a:close/>
                  <a:moveTo>
                    <a:pt x="1294" y="1262"/>
                  </a:moveTo>
                  <a:cubicBezTo>
                    <a:pt x="1292" y="1262"/>
                    <a:pt x="1290" y="1261"/>
                    <a:pt x="1289" y="1259"/>
                  </a:cubicBezTo>
                  <a:cubicBezTo>
                    <a:pt x="1287" y="1258"/>
                    <a:pt x="1286" y="1256"/>
                    <a:pt x="1286" y="1253"/>
                  </a:cubicBezTo>
                  <a:cubicBezTo>
                    <a:pt x="1286" y="1251"/>
                    <a:pt x="1287" y="1249"/>
                    <a:pt x="1288" y="1247"/>
                  </a:cubicBezTo>
                  <a:cubicBezTo>
                    <a:pt x="1298" y="1237"/>
                    <a:pt x="1308" y="1225"/>
                    <a:pt x="1318" y="1214"/>
                  </a:cubicBezTo>
                  <a:cubicBezTo>
                    <a:pt x="1320" y="1210"/>
                    <a:pt x="1326" y="1210"/>
                    <a:pt x="1330" y="1212"/>
                  </a:cubicBezTo>
                  <a:cubicBezTo>
                    <a:pt x="1331" y="1214"/>
                    <a:pt x="1332" y="1216"/>
                    <a:pt x="1333" y="1218"/>
                  </a:cubicBezTo>
                  <a:cubicBezTo>
                    <a:pt x="1333" y="1220"/>
                    <a:pt x="1332" y="1223"/>
                    <a:pt x="1331" y="1224"/>
                  </a:cubicBezTo>
                  <a:cubicBezTo>
                    <a:pt x="1321" y="1236"/>
                    <a:pt x="1311" y="1248"/>
                    <a:pt x="1301" y="1259"/>
                  </a:cubicBezTo>
                  <a:cubicBezTo>
                    <a:pt x="1299" y="1261"/>
                    <a:pt x="1297" y="1262"/>
                    <a:pt x="1294" y="1262"/>
                  </a:cubicBezTo>
                  <a:close/>
                  <a:moveTo>
                    <a:pt x="177" y="1229"/>
                  </a:moveTo>
                  <a:cubicBezTo>
                    <a:pt x="174" y="1229"/>
                    <a:pt x="172" y="1228"/>
                    <a:pt x="170" y="1226"/>
                  </a:cubicBezTo>
                  <a:cubicBezTo>
                    <a:pt x="122" y="1167"/>
                    <a:pt x="83" y="1103"/>
                    <a:pt x="55" y="1033"/>
                  </a:cubicBezTo>
                  <a:cubicBezTo>
                    <a:pt x="55" y="1032"/>
                    <a:pt x="54" y="1031"/>
                    <a:pt x="54" y="1030"/>
                  </a:cubicBezTo>
                  <a:cubicBezTo>
                    <a:pt x="52" y="1025"/>
                    <a:pt x="54" y="1021"/>
                    <a:pt x="58" y="1019"/>
                  </a:cubicBezTo>
                  <a:cubicBezTo>
                    <a:pt x="63" y="1017"/>
                    <a:pt x="68" y="1019"/>
                    <a:pt x="69" y="1023"/>
                  </a:cubicBezTo>
                  <a:cubicBezTo>
                    <a:pt x="70" y="1024"/>
                    <a:pt x="70" y="1025"/>
                    <a:pt x="70" y="1026"/>
                  </a:cubicBezTo>
                  <a:cubicBezTo>
                    <a:pt x="71" y="1027"/>
                    <a:pt x="71" y="1027"/>
                    <a:pt x="71" y="1027"/>
                  </a:cubicBezTo>
                  <a:cubicBezTo>
                    <a:pt x="98" y="1095"/>
                    <a:pt x="136" y="1158"/>
                    <a:pt x="183" y="1215"/>
                  </a:cubicBezTo>
                  <a:cubicBezTo>
                    <a:pt x="186" y="1219"/>
                    <a:pt x="186" y="1224"/>
                    <a:pt x="182" y="1227"/>
                  </a:cubicBezTo>
                  <a:cubicBezTo>
                    <a:pt x="180" y="1228"/>
                    <a:pt x="179" y="1229"/>
                    <a:pt x="177" y="1229"/>
                  </a:cubicBezTo>
                  <a:close/>
                  <a:moveTo>
                    <a:pt x="1352" y="1192"/>
                  </a:moveTo>
                  <a:cubicBezTo>
                    <a:pt x="1350" y="1192"/>
                    <a:pt x="1348" y="1191"/>
                    <a:pt x="1347" y="1190"/>
                  </a:cubicBezTo>
                  <a:cubicBezTo>
                    <a:pt x="1343" y="1187"/>
                    <a:pt x="1342" y="1182"/>
                    <a:pt x="1345" y="1178"/>
                  </a:cubicBezTo>
                  <a:cubicBezTo>
                    <a:pt x="1345" y="1178"/>
                    <a:pt x="1345" y="1178"/>
                    <a:pt x="1345" y="1178"/>
                  </a:cubicBezTo>
                  <a:cubicBezTo>
                    <a:pt x="1345" y="1178"/>
                    <a:pt x="1345" y="1178"/>
                    <a:pt x="1345" y="1178"/>
                  </a:cubicBezTo>
                  <a:cubicBezTo>
                    <a:pt x="1348" y="1174"/>
                    <a:pt x="1353" y="1174"/>
                    <a:pt x="1357" y="1176"/>
                  </a:cubicBezTo>
                  <a:cubicBezTo>
                    <a:pt x="1360" y="1179"/>
                    <a:pt x="1361" y="1184"/>
                    <a:pt x="1359" y="1188"/>
                  </a:cubicBezTo>
                  <a:cubicBezTo>
                    <a:pt x="1357" y="1190"/>
                    <a:pt x="1354" y="1192"/>
                    <a:pt x="1352" y="1192"/>
                  </a:cubicBezTo>
                  <a:close/>
                  <a:moveTo>
                    <a:pt x="1377" y="1154"/>
                  </a:moveTo>
                  <a:cubicBezTo>
                    <a:pt x="1375" y="1154"/>
                    <a:pt x="1374" y="1154"/>
                    <a:pt x="1373" y="1153"/>
                  </a:cubicBezTo>
                  <a:cubicBezTo>
                    <a:pt x="1369" y="1150"/>
                    <a:pt x="1367" y="1145"/>
                    <a:pt x="1370" y="1141"/>
                  </a:cubicBezTo>
                  <a:cubicBezTo>
                    <a:pt x="1387" y="1114"/>
                    <a:pt x="1402" y="1086"/>
                    <a:pt x="1416" y="1057"/>
                  </a:cubicBezTo>
                  <a:cubicBezTo>
                    <a:pt x="1433" y="1019"/>
                    <a:pt x="1448" y="978"/>
                    <a:pt x="1459" y="937"/>
                  </a:cubicBezTo>
                  <a:cubicBezTo>
                    <a:pt x="1460" y="932"/>
                    <a:pt x="1465" y="930"/>
                    <a:pt x="1469" y="931"/>
                  </a:cubicBezTo>
                  <a:cubicBezTo>
                    <a:pt x="1474" y="932"/>
                    <a:pt x="1476" y="937"/>
                    <a:pt x="1475" y="941"/>
                  </a:cubicBezTo>
                  <a:cubicBezTo>
                    <a:pt x="1464" y="983"/>
                    <a:pt x="1449" y="1025"/>
                    <a:pt x="1431" y="1064"/>
                  </a:cubicBezTo>
                  <a:cubicBezTo>
                    <a:pt x="1417" y="1094"/>
                    <a:pt x="1402" y="1123"/>
                    <a:pt x="1384" y="1150"/>
                  </a:cubicBezTo>
                  <a:cubicBezTo>
                    <a:pt x="1383" y="1153"/>
                    <a:pt x="1380" y="1154"/>
                    <a:pt x="1377" y="1154"/>
                  </a:cubicBezTo>
                  <a:close/>
                  <a:moveTo>
                    <a:pt x="46" y="993"/>
                  </a:moveTo>
                  <a:cubicBezTo>
                    <a:pt x="42" y="993"/>
                    <a:pt x="39" y="990"/>
                    <a:pt x="38" y="987"/>
                  </a:cubicBezTo>
                  <a:cubicBezTo>
                    <a:pt x="37" y="985"/>
                    <a:pt x="37" y="982"/>
                    <a:pt x="38" y="980"/>
                  </a:cubicBezTo>
                  <a:cubicBezTo>
                    <a:pt x="39" y="978"/>
                    <a:pt x="41" y="977"/>
                    <a:pt x="43" y="976"/>
                  </a:cubicBezTo>
                  <a:cubicBezTo>
                    <a:pt x="48" y="975"/>
                    <a:pt x="52" y="977"/>
                    <a:pt x="54" y="981"/>
                  </a:cubicBezTo>
                  <a:cubicBezTo>
                    <a:pt x="54" y="981"/>
                    <a:pt x="54" y="981"/>
                    <a:pt x="54" y="981"/>
                  </a:cubicBezTo>
                  <a:cubicBezTo>
                    <a:pt x="54" y="981"/>
                    <a:pt x="54" y="981"/>
                    <a:pt x="54" y="981"/>
                  </a:cubicBezTo>
                  <a:cubicBezTo>
                    <a:pt x="55" y="986"/>
                    <a:pt x="53" y="991"/>
                    <a:pt x="49" y="992"/>
                  </a:cubicBezTo>
                  <a:cubicBezTo>
                    <a:pt x="48" y="992"/>
                    <a:pt x="47" y="993"/>
                    <a:pt x="46" y="993"/>
                  </a:cubicBezTo>
                  <a:close/>
                  <a:moveTo>
                    <a:pt x="33" y="949"/>
                  </a:moveTo>
                  <a:cubicBezTo>
                    <a:pt x="29" y="949"/>
                    <a:pt x="26" y="947"/>
                    <a:pt x="25" y="943"/>
                  </a:cubicBezTo>
                  <a:cubicBezTo>
                    <a:pt x="21" y="928"/>
                    <a:pt x="17" y="913"/>
                    <a:pt x="14" y="898"/>
                  </a:cubicBezTo>
                  <a:cubicBezTo>
                    <a:pt x="14" y="896"/>
                    <a:pt x="14" y="894"/>
                    <a:pt x="16" y="892"/>
                  </a:cubicBezTo>
                  <a:cubicBezTo>
                    <a:pt x="17" y="890"/>
                    <a:pt x="19" y="889"/>
                    <a:pt x="21" y="888"/>
                  </a:cubicBezTo>
                  <a:cubicBezTo>
                    <a:pt x="26" y="887"/>
                    <a:pt x="30" y="891"/>
                    <a:pt x="31" y="895"/>
                  </a:cubicBezTo>
                  <a:cubicBezTo>
                    <a:pt x="34" y="910"/>
                    <a:pt x="37" y="924"/>
                    <a:pt x="41" y="939"/>
                  </a:cubicBezTo>
                  <a:cubicBezTo>
                    <a:pt x="42" y="943"/>
                    <a:pt x="40" y="948"/>
                    <a:pt x="35" y="949"/>
                  </a:cubicBezTo>
                  <a:cubicBezTo>
                    <a:pt x="34" y="949"/>
                    <a:pt x="34" y="949"/>
                    <a:pt x="33" y="949"/>
                  </a:cubicBezTo>
                  <a:close/>
                  <a:moveTo>
                    <a:pt x="1477" y="903"/>
                  </a:moveTo>
                  <a:cubicBezTo>
                    <a:pt x="1477" y="903"/>
                    <a:pt x="1476" y="903"/>
                    <a:pt x="1476" y="903"/>
                  </a:cubicBezTo>
                  <a:cubicBezTo>
                    <a:pt x="1473" y="903"/>
                    <a:pt x="1471" y="901"/>
                    <a:pt x="1470" y="900"/>
                  </a:cubicBezTo>
                  <a:cubicBezTo>
                    <a:pt x="1469" y="898"/>
                    <a:pt x="1468" y="895"/>
                    <a:pt x="1469" y="893"/>
                  </a:cubicBezTo>
                  <a:cubicBezTo>
                    <a:pt x="1472" y="879"/>
                    <a:pt x="1474" y="864"/>
                    <a:pt x="1476" y="849"/>
                  </a:cubicBezTo>
                  <a:cubicBezTo>
                    <a:pt x="1477" y="845"/>
                    <a:pt x="1481" y="841"/>
                    <a:pt x="1486" y="842"/>
                  </a:cubicBezTo>
                  <a:cubicBezTo>
                    <a:pt x="1488" y="842"/>
                    <a:pt x="1490" y="843"/>
                    <a:pt x="1491" y="845"/>
                  </a:cubicBezTo>
                  <a:cubicBezTo>
                    <a:pt x="1493" y="847"/>
                    <a:pt x="1493" y="849"/>
                    <a:pt x="1493" y="851"/>
                  </a:cubicBezTo>
                  <a:cubicBezTo>
                    <a:pt x="1491" y="866"/>
                    <a:pt x="1488" y="882"/>
                    <a:pt x="1486" y="897"/>
                  </a:cubicBezTo>
                  <a:cubicBezTo>
                    <a:pt x="1485" y="897"/>
                    <a:pt x="1485" y="897"/>
                    <a:pt x="1485" y="897"/>
                  </a:cubicBezTo>
                  <a:cubicBezTo>
                    <a:pt x="1485" y="901"/>
                    <a:pt x="1481" y="903"/>
                    <a:pt x="1477" y="903"/>
                  </a:cubicBezTo>
                  <a:close/>
                  <a:moveTo>
                    <a:pt x="15" y="861"/>
                  </a:moveTo>
                  <a:cubicBezTo>
                    <a:pt x="11" y="861"/>
                    <a:pt x="7" y="857"/>
                    <a:pt x="7" y="853"/>
                  </a:cubicBezTo>
                  <a:cubicBezTo>
                    <a:pt x="2" y="819"/>
                    <a:pt x="0" y="784"/>
                    <a:pt x="0" y="750"/>
                  </a:cubicBezTo>
                  <a:cubicBezTo>
                    <a:pt x="0" y="708"/>
                    <a:pt x="3" y="666"/>
                    <a:pt x="10" y="625"/>
                  </a:cubicBezTo>
                  <a:cubicBezTo>
                    <a:pt x="11" y="621"/>
                    <a:pt x="15" y="618"/>
                    <a:pt x="20" y="618"/>
                  </a:cubicBezTo>
                  <a:cubicBezTo>
                    <a:pt x="24" y="619"/>
                    <a:pt x="28" y="624"/>
                    <a:pt x="27" y="628"/>
                  </a:cubicBezTo>
                  <a:cubicBezTo>
                    <a:pt x="20" y="668"/>
                    <a:pt x="17" y="709"/>
                    <a:pt x="17" y="750"/>
                  </a:cubicBezTo>
                  <a:cubicBezTo>
                    <a:pt x="17" y="784"/>
                    <a:pt x="19" y="818"/>
                    <a:pt x="24" y="851"/>
                  </a:cubicBezTo>
                  <a:cubicBezTo>
                    <a:pt x="24" y="856"/>
                    <a:pt x="21" y="860"/>
                    <a:pt x="16" y="861"/>
                  </a:cubicBezTo>
                  <a:cubicBezTo>
                    <a:pt x="16" y="861"/>
                    <a:pt x="16" y="861"/>
                    <a:pt x="15" y="861"/>
                  </a:cubicBezTo>
                  <a:close/>
                  <a:moveTo>
                    <a:pt x="1489" y="814"/>
                  </a:moveTo>
                  <a:cubicBezTo>
                    <a:pt x="1489" y="814"/>
                    <a:pt x="1489" y="814"/>
                    <a:pt x="1489" y="814"/>
                  </a:cubicBezTo>
                  <a:cubicBezTo>
                    <a:pt x="1486" y="814"/>
                    <a:pt x="1484" y="813"/>
                    <a:pt x="1483" y="811"/>
                  </a:cubicBezTo>
                  <a:cubicBezTo>
                    <a:pt x="1481" y="809"/>
                    <a:pt x="1481" y="807"/>
                    <a:pt x="1481" y="805"/>
                  </a:cubicBezTo>
                  <a:cubicBezTo>
                    <a:pt x="1481" y="800"/>
                    <a:pt x="1485" y="796"/>
                    <a:pt x="1490" y="797"/>
                  </a:cubicBezTo>
                  <a:cubicBezTo>
                    <a:pt x="1495" y="797"/>
                    <a:pt x="1498" y="801"/>
                    <a:pt x="1498" y="806"/>
                  </a:cubicBezTo>
                  <a:cubicBezTo>
                    <a:pt x="1497" y="810"/>
                    <a:pt x="1494" y="814"/>
                    <a:pt x="1489" y="814"/>
                  </a:cubicBezTo>
                  <a:close/>
                  <a:moveTo>
                    <a:pt x="1491" y="725"/>
                  </a:moveTo>
                  <a:cubicBezTo>
                    <a:pt x="1486" y="725"/>
                    <a:pt x="1482" y="721"/>
                    <a:pt x="1482" y="716"/>
                  </a:cubicBezTo>
                  <a:cubicBezTo>
                    <a:pt x="1481" y="702"/>
                    <a:pt x="1480" y="687"/>
                    <a:pt x="1479" y="672"/>
                  </a:cubicBezTo>
                  <a:cubicBezTo>
                    <a:pt x="1479" y="670"/>
                    <a:pt x="1479" y="667"/>
                    <a:pt x="1481" y="666"/>
                  </a:cubicBezTo>
                  <a:cubicBezTo>
                    <a:pt x="1482" y="664"/>
                    <a:pt x="1484" y="663"/>
                    <a:pt x="1486" y="663"/>
                  </a:cubicBezTo>
                  <a:cubicBezTo>
                    <a:pt x="1491" y="662"/>
                    <a:pt x="1495" y="665"/>
                    <a:pt x="1496" y="670"/>
                  </a:cubicBezTo>
                  <a:cubicBezTo>
                    <a:pt x="1497" y="685"/>
                    <a:pt x="1498" y="700"/>
                    <a:pt x="1499" y="716"/>
                  </a:cubicBezTo>
                  <a:cubicBezTo>
                    <a:pt x="1499" y="720"/>
                    <a:pt x="1496" y="724"/>
                    <a:pt x="1491" y="725"/>
                  </a:cubicBezTo>
                  <a:cubicBezTo>
                    <a:pt x="1491" y="725"/>
                    <a:pt x="1491" y="725"/>
                    <a:pt x="1491" y="725"/>
                  </a:cubicBezTo>
                  <a:close/>
                  <a:moveTo>
                    <a:pt x="1481" y="635"/>
                  </a:moveTo>
                  <a:cubicBezTo>
                    <a:pt x="1477" y="635"/>
                    <a:pt x="1473" y="632"/>
                    <a:pt x="1473" y="628"/>
                  </a:cubicBezTo>
                  <a:cubicBezTo>
                    <a:pt x="1472" y="625"/>
                    <a:pt x="1473" y="623"/>
                    <a:pt x="1474" y="621"/>
                  </a:cubicBezTo>
                  <a:cubicBezTo>
                    <a:pt x="1475" y="619"/>
                    <a:pt x="1477" y="618"/>
                    <a:pt x="1480" y="618"/>
                  </a:cubicBezTo>
                  <a:cubicBezTo>
                    <a:pt x="1484" y="617"/>
                    <a:pt x="1489" y="620"/>
                    <a:pt x="1489" y="625"/>
                  </a:cubicBezTo>
                  <a:cubicBezTo>
                    <a:pt x="1490" y="627"/>
                    <a:pt x="1489" y="629"/>
                    <a:pt x="1488" y="631"/>
                  </a:cubicBezTo>
                  <a:cubicBezTo>
                    <a:pt x="1487" y="633"/>
                    <a:pt x="1485" y="634"/>
                    <a:pt x="1482" y="635"/>
                  </a:cubicBezTo>
                  <a:cubicBezTo>
                    <a:pt x="1482" y="635"/>
                    <a:pt x="1482" y="635"/>
                    <a:pt x="1481" y="635"/>
                  </a:cubicBezTo>
                  <a:close/>
                  <a:moveTo>
                    <a:pt x="27" y="591"/>
                  </a:moveTo>
                  <a:cubicBezTo>
                    <a:pt x="27" y="591"/>
                    <a:pt x="27" y="591"/>
                    <a:pt x="27" y="591"/>
                  </a:cubicBezTo>
                  <a:cubicBezTo>
                    <a:pt x="27" y="591"/>
                    <a:pt x="27" y="591"/>
                    <a:pt x="27" y="591"/>
                  </a:cubicBezTo>
                  <a:cubicBezTo>
                    <a:pt x="27" y="591"/>
                    <a:pt x="26" y="591"/>
                    <a:pt x="25" y="591"/>
                  </a:cubicBezTo>
                  <a:cubicBezTo>
                    <a:pt x="21" y="590"/>
                    <a:pt x="18" y="585"/>
                    <a:pt x="19" y="580"/>
                  </a:cubicBezTo>
                  <a:cubicBezTo>
                    <a:pt x="20" y="576"/>
                    <a:pt x="25" y="573"/>
                    <a:pt x="29" y="574"/>
                  </a:cubicBezTo>
                  <a:cubicBezTo>
                    <a:pt x="34" y="575"/>
                    <a:pt x="37" y="580"/>
                    <a:pt x="35" y="584"/>
                  </a:cubicBezTo>
                  <a:cubicBezTo>
                    <a:pt x="35" y="588"/>
                    <a:pt x="31" y="591"/>
                    <a:pt x="27" y="591"/>
                  </a:cubicBezTo>
                  <a:close/>
                  <a:moveTo>
                    <a:pt x="1472" y="590"/>
                  </a:moveTo>
                  <a:cubicBezTo>
                    <a:pt x="1468" y="590"/>
                    <a:pt x="1465" y="588"/>
                    <a:pt x="1464" y="584"/>
                  </a:cubicBezTo>
                  <a:cubicBezTo>
                    <a:pt x="1453" y="535"/>
                    <a:pt x="1436" y="488"/>
                    <a:pt x="1416" y="443"/>
                  </a:cubicBezTo>
                  <a:cubicBezTo>
                    <a:pt x="1405" y="420"/>
                    <a:pt x="1394" y="398"/>
                    <a:pt x="1381" y="377"/>
                  </a:cubicBezTo>
                  <a:cubicBezTo>
                    <a:pt x="1379" y="373"/>
                    <a:pt x="1380" y="368"/>
                    <a:pt x="1384" y="365"/>
                  </a:cubicBezTo>
                  <a:cubicBezTo>
                    <a:pt x="1388" y="363"/>
                    <a:pt x="1393" y="364"/>
                    <a:pt x="1396" y="368"/>
                  </a:cubicBezTo>
                  <a:cubicBezTo>
                    <a:pt x="1408" y="390"/>
                    <a:pt x="1420" y="413"/>
                    <a:pt x="1431" y="436"/>
                  </a:cubicBezTo>
                  <a:cubicBezTo>
                    <a:pt x="1452" y="481"/>
                    <a:pt x="1469" y="530"/>
                    <a:pt x="1480" y="579"/>
                  </a:cubicBezTo>
                  <a:cubicBezTo>
                    <a:pt x="1480" y="580"/>
                    <a:pt x="1480" y="580"/>
                    <a:pt x="1480" y="580"/>
                  </a:cubicBezTo>
                  <a:cubicBezTo>
                    <a:pt x="1481" y="584"/>
                    <a:pt x="1479" y="589"/>
                    <a:pt x="1474" y="590"/>
                  </a:cubicBezTo>
                  <a:cubicBezTo>
                    <a:pt x="1473" y="590"/>
                    <a:pt x="1473" y="590"/>
                    <a:pt x="1472" y="590"/>
                  </a:cubicBezTo>
                  <a:close/>
                  <a:moveTo>
                    <a:pt x="39" y="547"/>
                  </a:moveTo>
                  <a:cubicBezTo>
                    <a:pt x="38" y="547"/>
                    <a:pt x="37" y="547"/>
                    <a:pt x="36" y="547"/>
                  </a:cubicBezTo>
                  <a:cubicBezTo>
                    <a:pt x="34" y="546"/>
                    <a:pt x="32" y="545"/>
                    <a:pt x="31" y="543"/>
                  </a:cubicBezTo>
                  <a:cubicBezTo>
                    <a:pt x="30" y="541"/>
                    <a:pt x="30" y="538"/>
                    <a:pt x="31" y="536"/>
                  </a:cubicBezTo>
                  <a:cubicBezTo>
                    <a:pt x="35" y="522"/>
                    <a:pt x="40" y="507"/>
                    <a:pt x="45" y="493"/>
                  </a:cubicBezTo>
                  <a:cubicBezTo>
                    <a:pt x="47" y="488"/>
                    <a:pt x="52" y="486"/>
                    <a:pt x="56" y="488"/>
                  </a:cubicBezTo>
                  <a:cubicBezTo>
                    <a:pt x="60" y="489"/>
                    <a:pt x="63" y="494"/>
                    <a:pt x="61" y="499"/>
                  </a:cubicBezTo>
                  <a:cubicBezTo>
                    <a:pt x="56" y="513"/>
                    <a:pt x="51" y="527"/>
                    <a:pt x="47" y="541"/>
                  </a:cubicBezTo>
                  <a:cubicBezTo>
                    <a:pt x="46" y="545"/>
                    <a:pt x="42" y="547"/>
                    <a:pt x="39" y="547"/>
                  </a:cubicBezTo>
                  <a:close/>
                  <a:moveTo>
                    <a:pt x="70" y="462"/>
                  </a:moveTo>
                  <a:cubicBezTo>
                    <a:pt x="69" y="462"/>
                    <a:pt x="67" y="462"/>
                    <a:pt x="66" y="461"/>
                  </a:cubicBezTo>
                  <a:cubicBezTo>
                    <a:pt x="64" y="461"/>
                    <a:pt x="63" y="459"/>
                    <a:pt x="62" y="457"/>
                  </a:cubicBezTo>
                  <a:cubicBezTo>
                    <a:pt x="61" y="455"/>
                    <a:pt x="61" y="452"/>
                    <a:pt x="62" y="450"/>
                  </a:cubicBezTo>
                  <a:cubicBezTo>
                    <a:pt x="93" y="380"/>
                    <a:pt x="134" y="316"/>
                    <a:pt x="184" y="258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7" y="254"/>
                    <a:pt x="193" y="254"/>
                    <a:pt x="196" y="257"/>
                  </a:cubicBezTo>
                  <a:cubicBezTo>
                    <a:pt x="199" y="260"/>
                    <a:pt x="200" y="265"/>
                    <a:pt x="197" y="269"/>
                  </a:cubicBezTo>
                  <a:cubicBezTo>
                    <a:pt x="147" y="325"/>
                    <a:pt x="107" y="389"/>
                    <a:pt x="78" y="457"/>
                  </a:cubicBezTo>
                  <a:cubicBezTo>
                    <a:pt x="76" y="460"/>
                    <a:pt x="73" y="462"/>
                    <a:pt x="70" y="462"/>
                  </a:cubicBezTo>
                  <a:close/>
                  <a:moveTo>
                    <a:pt x="1364" y="343"/>
                  </a:moveTo>
                  <a:cubicBezTo>
                    <a:pt x="1364" y="343"/>
                    <a:pt x="1364" y="343"/>
                    <a:pt x="1364" y="343"/>
                  </a:cubicBezTo>
                  <a:cubicBezTo>
                    <a:pt x="1361" y="343"/>
                    <a:pt x="1359" y="341"/>
                    <a:pt x="1357" y="339"/>
                  </a:cubicBezTo>
                  <a:cubicBezTo>
                    <a:pt x="1349" y="327"/>
                    <a:pt x="1340" y="315"/>
                    <a:pt x="1331" y="303"/>
                  </a:cubicBezTo>
                  <a:cubicBezTo>
                    <a:pt x="1328" y="299"/>
                    <a:pt x="1329" y="294"/>
                    <a:pt x="1332" y="291"/>
                  </a:cubicBezTo>
                  <a:cubicBezTo>
                    <a:pt x="1336" y="288"/>
                    <a:pt x="1341" y="289"/>
                    <a:pt x="1344" y="293"/>
                  </a:cubicBezTo>
                  <a:cubicBezTo>
                    <a:pt x="1353" y="304"/>
                    <a:pt x="1362" y="317"/>
                    <a:pt x="1371" y="330"/>
                  </a:cubicBezTo>
                  <a:cubicBezTo>
                    <a:pt x="1371" y="330"/>
                    <a:pt x="1371" y="330"/>
                    <a:pt x="1371" y="330"/>
                  </a:cubicBezTo>
                  <a:cubicBezTo>
                    <a:pt x="1372" y="332"/>
                    <a:pt x="1373" y="334"/>
                    <a:pt x="1372" y="336"/>
                  </a:cubicBezTo>
                  <a:cubicBezTo>
                    <a:pt x="1372" y="338"/>
                    <a:pt x="1371" y="340"/>
                    <a:pt x="1369" y="341"/>
                  </a:cubicBezTo>
                  <a:cubicBezTo>
                    <a:pt x="1367" y="342"/>
                    <a:pt x="1366" y="343"/>
                    <a:pt x="1364" y="343"/>
                  </a:cubicBezTo>
                  <a:close/>
                  <a:moveTo>
                    <a:pt x="1309" y="271"/>
                  </a:moveTo>
                  <a:cubicBezTo>
                    <a:pt x="1306" y="271"/>
                    <a:pt x="1304" y="270"/>
                    <a:pt x="1302" y="268"/>
                  </a:cubicBezTo>
                  <a:cubicBezTo>
                    <a:pt x="1301" y="267"/>
                    <a:pt x="1300" y="264"/>
                    <a:pt x="1300" y="262"/>
                  </a:cubicBezTo>
                  <a:cubicBezTo>
                    <a:pt x="1300" y="260"/>
                    <a:pt x="1301" y="258"/>
                    <a:pt x="1303" y="256"/>
                  </a:cubicBezTo>
                  <a:cubicBezTo>
                    <a:pt x="1307" y="253"/>
                    <a:pt x="1312" y="254"/>
                    <a:pt x="1315" y="257"/>
                  </a:cubicBezTo>
                  <a:cubicBezTo>
                    <a:pt x="1315" y="257"/>
                    <a:pt x="1315" y="257"/>
                    <a:pt x="1315" y="257"/>
                  </a:cubicBezTo>
                  <a:cubicBezTo>
                    <a:pt x="1318" y="261"/>
                    <a:pt x="1318" y="266"/>
                    <a:pt x="1314" y="269"/>
                  </a:cubicBezTo>
                  <a:cubicBezTo>
                    <a:pt x="1313" y="270"/>
                    <a:pt x="1311" y="271"/>
                    <a:pt x="1309" y="271"/>
                  </a:cubicBezTo>
                  <a:close/>
                  <a:moveTo>
                    <a:pt x="221" y="238"/>
                  </a:moveTo>
                  <a:cubicBezTo>
                    <a:pt x="219" y="238"/>
                    <a:pt x="217" y="238"/>
                    <a:pt x="215" y="236"/>
                  </a:cubicBezTo>
                  <a:cubicBezTo>
                    <a:pt x="212" y="233"/>
                    <a:pt x="212" y="227"/>
                    <a:pt x="215" y="224"/>
                  </a:cubicBezTo>
                  <a:cubicBezTo>
                    <a:pt x="218" y="221"/>
                    <a:pt x="224" y="221"/>
                    <a:pt x="227" y="224"/>
                  </a:cubicBezTo>
                  <a:cubicBezTo>
                    <a:pt x="230" y="227"/>
                    <a:pt x="230" y="233"/>
                    <a:pt x="227" y="236"/>
                  </a:cubicBezTo>
                  <a:cubicBezTo>
                    <a:pt x="226" y="238"/>
                    <a:pt x="223" y="238"/>
                    <a:pt x="221" y="238"/>
                  </a:cubicBezTo>
                  <a:close/>
                  <a:moveTo>
                    <a:pt x="1278" y="238"/>
                  </a:moveTo>
                  <a:cubicBezTo>
                    <a:pt x="1276" y="238"/>
                    <a:pt x="1274" y="237"/>
                    <a:pt x="1272" y="236"/>
                  </a:cubicBezTo>
                  <a:cubicBezTo>
                    <a:pt x="1265" y="228"/>
                    <a:pt x="1257" y="221"/>
                    <a:pt x="1250" y="214"/>
                  </a:cubicBezTo>
                  <a:cubicBezTo>
                    <a:pt x="1203" y="170"/>
                    <a:pt x="1150" y="133"/>
                    <a:pt x="1093" y="102"/>
                  </a:cubicBezTo>
                  <a:cubicBezTo>
                    <a:pt x="1091" y="101"/>
                    <a:pt x="1090" y="99"/>
                    <a:pt x="1089" y="97"/>
                  </a:cubicBezTo>
                  <a:cubicBezTo>
                    <a:pt x="1089" y="95"/>
                    <a:pt x="1089" y="93"/>
                    <a:pt x="1090" y="91"/>
                  </a:cubicBezTo>
                  <a:cubicBezTo>
                    <a:pt x="1092" y="87"/>
                    <a:pt x="1097" y="85"/>
                    <a:pt x="1101" y="87"/>
                  </a:cubicBezTo>
                  <a:cubicBezTo>
                    <a:pt x="1160" y="118"/>
                    <a:pt x="1214" y="157"/>
                    <a:pt x="1262" y="202"/>
                  </a:cubicBezTo>
                  <a:cubicBezTo>
                    <a:pt x="1269" y="209"/>
                    <a:pt x="1277" y="216"/>
                    <a:pt x="1284" y="224"/>
                  </a:cubicBezTo>
                  <a:cubicBezTo>
                    <a:pt x="1287" y="227"/>
                    <a:pt x="1287" y="232"/>
                    <a:pt x="1284" y="236"/>
                  </a:cubicBezTo>
                  <a:cubicBezTo>
                    <a:pt x="1282" y="237"/>
                    <a:pt x="1280" y="238"/>
                    <a:pt x="1278" y="238"/>
                  </a:cubicBezTo>
                  <a:close/>
                  <a:moveTo>
                    <a:pt x="254" y="207"/>
                  </a:moveTo>
                  <a:cubicBezTo>
                    <a:pt x="251" y="207"/>
                    <a:pt x="249" y="206"/>
                    <a:pt x="247" y="204"/>
                  </a:cubicBezTo>
                  <a:cubicBezTo>
                    <a:pt x="246" y="203"/>
                    <a:pt x="245" y="201"/>
                    <a:pt x="245" y="198"/>
                  </a:cubicBezTo>
                  <a:cubicBezTo>
                    <a:pt x="245" y="196"/>
                    <a:pt x="246" y="194"/>
                    <a:pt x="248" y="192"/>
                  </a:cubicBezTo>
                  <a:cubicBezTo>
                    <a:pt x="259" y="182"/>
                    <a:pt x="271" y="172"/>
                    <a:pt x="283" y="163"/>
                  </a:cubicBezTo>
                  <a:cubicBezTo>
                    <a:pt x="287" y="160"/>
                    <a:pt x="292" y="161"/>
                    <a:pt x="295" y="164"/>
                  </a:cubicBezTo>
                  <a:cubicBezTo>
                    <a:pt x="298" y="168"/>
                    <a:pt x="297" y="173"/>
                    <a:pt x="294" y="176"/>
                  </a:cubicBezTo>
                  <a:cubicBezTo>
                    <a:pt x="282" y="185"/>
                    <a:pt x="270" y="195"/>
                    <a:pt x="259" y="205"/>
                  </a:cubicBezTo>
                  <a:cubicBezTo>
                    <a:pt x="258" y="206"/>
                    <a:pt x="256" y="207"/>
                    <a:pt x="254" y="207"/>
                  </a:cubicBezTo>
                  <a:close/>
                  <a:moveTo>
                    <a:pt x="325" y="151"/>
                  </a:moveTo>
                  <a:cubicBezTo>
                    <a:pt x="322" y="151"/>
                    <a:pt x="319" y="150"/>
                    <a:pt x="318" y="147"/>
                  </a:cubicBezTo>
                  <a:cubicBezTo>
                    <a:pt x="316" y="145"/>
                    <a:pt x="316" y="143"/>
                    <a:pt x="316" y="141"/>
                  </a:cubicBezTo>
                  <a:cubicBezTo>
                    <a:pt x="317" y="139"/>
                    <a:pt x="318" y="137"/>
                    <a:pt x="320" y="135"/>
                  </a:cubicBezTo>
                  <a:cubicBezTo>
                    <a:pt x="361" y="106"/>
                    <a:pt x="405" y="82"/>
                    <a:pt x="451" y="62"/>
                  </a:cubicBezTo>
                  <a:cubicBezTo>
                    <a:pt x="475" y="52"/>
                    <a:pt x="499" y="42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9" y="33"/>
                    <a:pt x="533" y="36"/>
                    <a:pt x="535" y="40"/>
                  </a:cubicBezTo>
                  <a:cubicBezTo>
                    <a:pt x="536" y="44"/>
                    <a:pt x="534" y="49"/>
                    <a:pt x="529" y="51"/>
                  </a:cubicBezTo>
                  <a:cubicBezTo>
                    <a:pt x="505" y="58"/>
                    <a:pt x="481" y="67"/>
                    <a:pt x="458" y="77"/>
                  </a:cubicBezTo>
                  <a:cubicBezTo>
                    <a:pt x="413" y="97"/>
                    <a:pt x="370" y="121"/>
                    <a:pt x="329" y="149"/>
                  </a:cubicBezTo>
                  <a:cubicBezTo>
                    <a:pt x="328" y="150"/>
                    <a:pt x="326" y="151"/>
                    <a:pt x="325" y="151"/>
                  </a:cubicBezTo>
                  <a:close/>
                  <a:moveTo>
                    <a:pt x="1057" y="83"/>
                  </a:moveTo>
                  <a:cubicBezTo>
                    <a:pt x="1056" y="83"/>
                    <a:pt x="1054" y="83"/>
                    <a:pt x="1053" y="82"/>
                  </a:cubicBezTo>
                  <a:cubicBezTo>
                    <a:pt x="1040" y="76"/>
                    <a:pt x="1026" y="70"/>
                    <a:pt x="1012" y="65"/>
                  </a:cubicBezTo>
                  <a:cubicBezTo>
                    <a:pt x="1008" y="64"/>
                    <a:pt x="1005" y="59"/>
                    <a:pt x="1007" y="54"/>
                  </a:cubicBezTo>
                  <a:cubicBezTo>
                    <a:pt x="1009" y="50"/>
                    <a:pt x="1014" y="48"/>
                    <a:pt x="1018" y="49"/>
                  </a:cubicBezTo>
                  <a:cubicBezTo>
                    <a:pt x="1032" y="55"/>
                    <a:pt x="1046" y="61"/>
                    <a:pt x="1060" y="67"/>
                  </a:cubicBezTo>
                  <a:cubicBezTo>
                    <a:pt x="1065" y="69"/>
                    <a:pt x="1066" y="74"/>
                    <a:pt x="1064" y="78"/>
                  </a:cubicBezTo>
                  <a:cubicBezTo>
                    <a:pt x="1063" y="81"/>
                    <a:pt x="1060" y="83"/>
                    <a:pt x="1057" y="83"/>
                  </a:cubicBezTo>
                  <a:close/>
                  <a:moveTo>
                    <a:pt x="972" y="51"/>
                  </a:moveTo>
                  <a:cubicBezTo>
                    <a:pt x="971" y="51"/>
                    <a:pt x="971" y="51"/>
                    <a:pt x="970" y="50"/>
                  </a:cubicBezTo>
                  <a:cubicBezTo>
                    <a:pt x="968" y="50"/>
                    <a:pt x="966" y="48"/>
                    <a:pt x="965" y="46"/>
                  </a:cubicBezTo>
                  <a:cubicBezTo>
                    <a:pt x="964" y="44"/>
                    <a:pt x="964" y="42"/>
                    <a:pt x="964" y="40"/>
                  </a:cubicBezTo>
                  <a:cubicBezTo>
                    <a:pt x="966" y="35"/>
                    <a:pt x="970" y="33"/>
                    <a:pt x="975" y="34"/>
                  </a:cubicBezTo>
                  <a:cubicBezTo>
                    <a:pt x="979" y="36"/>
                    <a:pt x="982" y="40"/>
                    <a:pt x="980" y="45"/>
                  </a:cubicBezTo>
                  <a:cubicBezTo>
                    <a:pt x="979" y="48"/>
                    <a:pt x="976" y="51"/>
                    <a:pt x="972" y="51"/>
                  </a:cubicBezTo>
                  <a:close/>
                  <a:moveTo>
                    <a:pt x="570" y="39"/>
                  </a:moveTo>
                  <a:cubicBezTo>
                    <a:pt x="570" y="39"/>
                    <a:pt x="570" y="39"/>
                    <a:pt x="570" y="39"/>
                  </a:cubicBezTo>
                  <a:cubicBezTo>
                    <a:pt x="566" y="39"/>
                    <a:pt x="563" y="36"/>
                    <a:pt x="562" y="32"/>
                  </a:cubicBezTo>
                  <a:cubicBezTo>
                    <a:pt x="561" y="28"/>
                    <a:pt x="564" y="23"/>
                    <a:pt x="568" y="22"/>
                  </a:cubicBezTo>
                  <a:cubicBezTo>
                    <a:pt x="573" y="21"/>
                    <a:pt x="577" y="24"/>
                    <a:pt x="578" y="28"/>
                  </a:cubicBezTo>
                  <a:cubicBezTo>
                    <a:pt x="579" y="31"/>
                    <a:pt x="579" y="33"/>
                    <a:pt x="577" y="35"/>
                  </a:cubicBezTo>
                  <a:cubicBezTo>
                    <a:pt x="577" y="36"/>
                    <a:pt x="575" y="37"/>
                    <a:pt x="573" y="38"/>
                  </a:cubicBezTo>
                  <a:cubicBezTo>
                    <a:pt x="574" y="38"/>
                    <a:pt x="574" y="38"/>
                    <a:pt x="574" y="38"/>
                  </a:cubicBezTo>
                  <a:cubicBezTo>
                    <a:pt x="572" y="39"/>
                    <a:pt x="572" y="39"/>
                    <a:pt x="572" y="39"/>
                  </a:cubicBezTo>
                  <a:cubicBezTo>
                    <a:pt x="572" y="39"/>
                    <a:pt x="571" y="39"/>
                    <a:pt x="570" y="39"/>
                  </a:cubicBezTo>
                  <a:close/>
                  <a:moveTo>
                    <a:pt x="929" y="39"/>
                  </a:moveTo>
                  <a:cubicBezTo>
                    <a:pt x="928" y="39"/>
                    <a:pt x="927" y="39"/>
                    <a:pt x="927" y="38"/>
                  </a:cubicBezTo>
                  <a:cubicBezTo>
                    <a:pt x="869" y="24"/>
                    <a:pt x="810" y="17"/>
                    <a:pt x="750" y="17"/>
                  </a:cubicBezTo>
                  <a:cubicBezTo>
                    <a:pt x="744" y="17"/>
                    <a:pt x="738" y="17"/>
                    <a:pt x="733" y="17"/>
                  </a:cubicBezTo>
                  <a:cubicBezTo>
                    <a:pt x="724" y="17"/>
                    <a:pt x="714" y="18"/>
                    <a:pt x="705" y="18"/>
                  </a:cubicBezTo>
                  <a:cubicBezTo>
                    <a:pt x="700" y="19"/>
                    <a:pt x="696" y="15"/>
                    <a:pt x="696" y="10"/>
                  </a:cubicBezTo>
                  <a:cubicBezTo>
                    <a:pt x="695" y="6"/>
                    <a:pt x="699" y="2"/>
                    <a:pt x="704" y="1"/>
                  </a:cubicBezTo>
                  <a:cubicBezTo>
                    <a:pt x="713" y="1"/>
                    <a:pt x="723" y="0"/>
                    <a:pt x="733" y="0"/>
                  </a:cubicBezTo>
                  <a:cubicBezTo>
                    <a:pt x="738" y="0"/>
                    <a:pt x="744" y="0"/>
                    <a:pt x="750" y="0"/>
                  </a:cubicBezTo>
                  <a:cubicBezTo>
                    <a:pt x="811" y="0"/>
                    <a:pt x="872" y="7"/>
                    <a:pt x="931" y="22"/>
                  </a:cubicBezTo>
                  <a:cubicBezTo>
                    <a:pt x="933" y="23"/>
                    <a:pt x="935" y="24"/>
                    <a:pt x="936" y="26"/>
                  </a:cubicBezTo>
                  <a:cubicBezTo>
                    <a:pt x="937" y="28"/>
                    <a:pt x="938" y="30"/>
                    <a:pt x="937" y="32"/>
                  </a:cubicBezTo>
                  <a:cubicBezTo>
                    <a:pt x="936" y="36"/>
                    <a:pt x="933" y="39"/>
                    <a:pt x="929" y="39"/>
                  </a:cubicBezTo>
                  <a:close/>
                  <a:moveTo>
                    <a:pt x="614" y="29"/>
                  </a:moveTo>
                  <a:cubicBezTo>
                    <a:pt x="610" y="29"/>
                    <a:pt x="607" y="26"/>
                    <a:pt x="606" y="22"/>
                  </a:cubicBezTo>
                  <a:cubicBezTo>
                    <a:pt x="605" y="18"/>
                    <a:pt x="608" y="13"/>
                    <a:pt x="613" y="12"/>
                  </a:cubicBezTo>
                  <a:cubicBezTo>
                    <a:pt x="628" y="10"/>
                    <a:pt x="643" y="7"/>
                    <a:pt x="658" y="6"/>
                  </a:cubicBezTo>
                  <a:cubicBezTo>
                    <a:pt x="658" y="6"/>
                    <a:pt x="658" y="6"/>
                    <a:pt x="658" y="6"/>
                  </a:cubicBezTo>
                  <a:cubicBezTo>
                    <a:pt x="663" y="5"/>
                    <a:pt x="667" y="8"/>
                    <a:pt x="668" y="13"/>
                  </a:cubicBezTo>
                  <a:cubicBezTo>
                    <a:pt x="668" y="18"/>
                    <a:pt x="665" y="22"/>
                    <a:pt x="660" y="22"/>
                  </a:cubicBezTo>
                  <a:cubicBezTo>
                    <a:pt x="645" y="24"/>
                    <a:pt x="631" y="26"/>
                    <a:pt x="616" y="29"/>
                  </a:cubicBezTo>
                  <a:cubicBezTo>
                    <a:pt x="615" y="29"/>
                    <a:pt x="615" y="29"/>
                    <a:pt x="614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09371" y="182168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4784207" y="3236237"/>
            <a:ext cx="255147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1 352 183,7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тыс. рублей 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6272215" y="4714003"/>
            <a:ext cx="2551473" cy="805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0,5%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5 747,7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2771505" y="3209003"/>
            <a:ext cx="2551473" cy="805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86,5%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1 169 252,7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6186615" y="1765647"/>
            <a:ext cx="2551473" cy="805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13%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177 183,4</a:t>
            </a:r>
          </a:p>
        </p:txBody>
      </p:sp>
    </p:spTree>
    <p:extLst>
      <p:ext uri="{BB962C8B-B14F-4D97-AF65-F5344CB8AC3E}">
        <p14:creationId xmlns:p14="http://schemas.microsoft.com/office/powerpoint/2010/main" val="32494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C0F7DD1-E84F-4A7A-B5D1-FF74EF2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0" y="324814"/>
            <a:ext cx="11409878" cy="701731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Налоговые поступления</a:t>
            </a:r>
          </a:p>
        </p:txBody>
      </p:sp>
      <p:sp>
        <p:nvSpPr>
          <p:cNvPr id="72" name="Прямоугольник: скругленные углы 20">
            <a:extLst>
              <a:ext uri="{FF2B5EF4-FFF2-40B4-BE49-F238E27FC236}">
                <a16:creationId xmlns:a16="http://schemas.microsoft.com/office/drawing/2014/main" id="{C0B149E8-1F44-44C5-B950-325517CD45B0}"/>
              </a:ext>
            </a:extLst>
          </p:cNvPr>
          <p:cNvSpPr/>
          <p:nvPr/>
        </p:nvSpPr>
        <p:spPr>
          <a:xfrm>
            <a:off x="-1228889" y="207305"/>
            <a:ext cx="3638260" cy="936747"/>
          </a:xfrm>
          <a:prstGeom prst="roundRect">
            <a:avLst>
              <a:gd name="adj" fmla="val 50000"/>
            </a:avLst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8" name="Rectangle 154">
            <a:extLst>
              <a:ext uri="{FF2B5EF4-FFF2-40B4-BE49-F238E27FC236}">
                <a16:creationId xmlns:a16="http://schemas.microsoft.com/office/drawing/2014/main" id="{471375A9-7174-4DA0-AA47-1229A41C549A}"/>
              </a:ext>
            </a:extLst>
          </p:cNvPr>
          <p:cNvSpPr/>
          <p:nvPr/>
        </p:nvSpPr>
        <p:spPr>
          <a:xfrm>
            <a:off x="-2743234" y="4014352"/>
            <a:ext cx="210314" cy="153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>
              <a:defRPr/>
            </a:pPr>
            <a:r>
              <a:rPr lang="en-US" sz="400" kern="0">
                <a:solidFill>
                  <a:srgbClr val="FFFFFF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79" name="Rectangle 161">
            <a:extLst>
              <a:ext uri="{FF2B5EF4-FFF2-40B4-BE49-F238E27FC236}">
                <a16:creationId xmlns:a16="http://schemas.microsoft.com/office/drawing/2014/main" id="{476C6992-050E-4044-B2CA-3DAABF951C21}"/>
              </a:ext>
            </a:extLst>
          </p:cNvPr>
          <p:cNvSpPr/>
          <p:nvPr/>
        </p:nvSpPr>
        <p:spPr>
          <a:xfrm>
            <a:off x="-2790853" y="3202901"/>
            <a:ext cx="205505" cy="153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>
              <a:defRPr/>
            </a:pPr>
            <a:r>
              <a:rPr lang="en-US" sz="400" kern="0">
                <a:solidFill>
                  <a:srgbClr val="FFFFFF"/>
                </a:solidFill>
                <a:cs typeface="Arial" panose="020B0604020202020204" pitchFamily="34" charset="0"/>
              </a:rPr>
              <a:t>*</a:t>
            </a:r>
          </a:p>
        </p:txBody>
      </p:sp>
      <p:sp>
        <p:nvSpPr>
          <p:cNvPr id="80" name="Rectangle 175">
            <a:extLst>
              <a:ext uri="{FF2B5EF4-FFF2-40B4-BE49-F238E27FC236}">
                <a16:creationId xmlns:a16="http://schemas.microsoft.com/office/drawing/2014/main" id="{1981C77D-72D0-4F85-B901-E9390E0442BC}"/>
              </a:ext>
            </a:extLst>
          </p:cNvPr>
          <p:cNvSpPr/>
          <p:nvPr/>
        </p:nvSpPr>
        <p:spPr>
          <a:xfrm>
            <a:off x="-1952948" y="3202900"/>
            <a:ext cx="208710" cy="153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>
              <a:defRPr/>
            </a:pPr>
            <a:r>
              <a:rPr lang="en-US" sz="400" kern="0" dirty="0">
                <a:solidFill>
                  <a:srgbClr val="FFFFFF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82" name="Объект 2">
            <a:extLst>
              <a:ext uri="{FF2B5EF4-FFF2-40B4-BE49-F238E27FC236}">
                <a16:creationId xmlns:a16="http://schemas.microsoft.com/office/drawing/2014/main" id="{25870D52-1D8A-4B51-A94C-DD947371DCC6}"/>
              </a:ext>
            </a:extLst>
          </p:cNvPr>
          <p:cNvSpPr txBox="1">
            <a:spLocks/>
          </p:cNvSpPr>
          <p:nvPr/>
        </p:nvSpPr>
        <p:spPr>
          <a:xfrm>
            <a:off x="91106" y="306346"/>
            <a:ext cx="200076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>
                <a:solidFill>
                  <a:schemeClr val="accent2"/>
                </a:solidFill>
                <a:latin typeface="+mn-lt"/>
                <a:ea typeface="VTB Group Cond" panose="020B0506050504020204" pitchFamily="34" charset="77"/>
              </a:rPr>
              <a:t>Налоговые поступления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9371" y="182168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6272215" y="4714003"/>
            <a:ext cx="2551473" cy="805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1%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5 555,42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991676" y="1872617"/>
            <a:ext cx="112663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1 950,6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1 700,0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-0,1%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2 447,8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3 149,5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23 287,7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22 700,1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149 497,3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145 859,5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398617" y="2082141"/>
            <a:ext cx="11472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114,7%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0%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77,7%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102,6%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102,5%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36430" y="1595618"/>
            <a:ext cx="914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Ты. рублей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398617" y="1595618"/>
            <a:ext cx="11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% исполнения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14225CE-B25A-4818-A630-BFCD59B68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335099"/>
              </p:ext>
            </p:extLst>
          </p:nvPr>
        </p:nvGraphicFramePr>
        <p:xfrm>
          <a:off x="714263" y="1261561"/>
          <a:ext cx="8882664" cy="489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402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489" y="-6439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Неналоговые поступления</a:t>
            </a:r>
          </a:p>
        </p:txBody>
      </p:sp>
      <p:sp>
        <p:nvSpPr>
          <p:cNvPr id="5" name="Прямоугольник: скругленные углы 20">
            <a:extLst>
              <a:ext uri="{FF2B5EF4-FFF2-40B4-BE49-F238E27FC236}">
                <a16:creationId xmlns:a16="http://schemas.microsoft.com/office/drawing/2014/main" id="{C0B149E8-1F44-44C5-B950-325517CD45B0}"/>
              </a:ext>
            </a:extLst>
          </p:cNvPr>
          <p:cNvSpPr/>
          <p:nvPr/>
        </p:nvSpPr>
        <p:spPr>
          <a:xfrm>
            <a:off x="-1228889" y="207305"/>
            <a:ext cx="3638260" cy="936747"/>
          </a:xfrm>
          <a:prstGeom prst="roundRect">
            <a:avLst>
              <a:gd name="adj" fmla="val 50000"/>
            </a:avLst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5870D52-1D8A-4B51-A94C-DD947371DCC6}"/>
              </a:ext>
            </a:extLst>
          </p:cNvPr>
          <p:cNvSpPr txBox="1">
            <a:spLocks/>
          </p:cNvSpPr>
          <p:nvPr/>
        </p:nvSpPr>
        <p:spPr>
          <a:xfrm>
            <a:off x="91106" y="306346"/>
            <a:ext cx="200076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>
                <a:solidFill>
                  <a:schemeClr val="accent2"/>
                </a:solidFill>
                <a:latin typeface="+mn-lt"/>
                <a:ea typeface="VTB Group Cond" panose="020B0506050504020204" pitchFamily="34" charset="77"/>
              </a:rPr>
              <a:t>Неналоговые поступления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776206"/>
              </p:ext>
            </p:extLst>
          </p:nvPr>
        </p:nvGraphicFramePr>
        <p:xfrm>
          <a:off x="-1" y="1243094"/>
          <a:ext cx="8937939" cy="475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38769" y="1469287"/>
            <a:ext cx="9138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1 128,6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1 042,3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654,1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390,0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351,5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0,0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212,8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100,0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1399,1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600,00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2001,6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0,00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41915" y="1515453"/>
            <a:ext cx="114729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108,3%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167,7%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0%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212,8%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233,2%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0%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0827" y="1093246"/>
            <a:ext cx="978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59796" y="1094606"/>
            <a:ext cx="11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%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317233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25" y="-22799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782851"/>
              </p:ext>
            </p:extLst>
          </p:nvPr>
        </p:nvGraphicFramePr>
        <p:xfrm>
          <a:off x="450761" y="759854"/>
          <a:ext cx="11320529" cy="591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159">
            <a:extLst>
              <a:ext uri="{FF2B5EF4-FFF2-40B4-BE49-F238E27FC236}">
                <a16:creationId xmlns:a16="http://schemas.microsoft.com/office/drawing/2014/main" id="{741D120E-03CD-4E4D-9DF5-765782B60525}"/>
              </a:ext>
            </a:extLst>
          </p:cNvPr>
          <p:cNvSpPr/>
          <p:nvPr/>
        </p:nvSpPr>
        <p:spPr>
          <a:xfrm rot="18900000" flipV="1">
            <a:off x="7097479" y="2636981"/>
            <a:ext cx="2067553" cy="2157147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sx="1000" sy="1000" algn="ctr" rotWithShape="0">
              <a:schemeClr val="bg1">
                <a:lumMod val="8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7128161" y="3346222"/>
            <a:ext cx="200618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1 169 252,7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rgbClr val="629DD1"/>
                </a:solidFill>
                <a:latin typeface="+mn-lt"/>
                <a:ea typeface="VTB Group Cond" panose="020B0506050504020204" pitchFamily="34" charset="77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110659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4038" cy="6966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22" y="553146"/>
            <a:ext cx="2613289" cy="17110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AC8A24-0275-A841-8427-61B29D60BF47}"/>
              </a:ext>
            </a:extLst>
          </p:cNvPr>
          <p:cNvSpPr/>
          <p:nvPr/>
        </p:nvSpPr>
        <p:spPr>
          <a:xfrm>
            <a:off x="-159657" y="-2"/>
            <a:ext cx="12519713" cy="7112002"/>
          </a:xfrm>
          <a:prstGeom prst="rect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98000">
                <a:schemeClr val="accent2">
                  <a:lumMod val="75000"/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E521987-917F-9340-84BB-D27CD972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27863"/>
            <a:ext cx="12192001" cy="1311128"/>
          </a:xfrm>
        </p:spPr>
        <p:txBody>
          <a:bodyPr/>
          <a:lstStyle/>
          <a:p>
            <a:pPr algn="ctr"/>
            <a:r>
              <a:rPr lang="ru-RU" sz="8800" dirty="0">
                <a:solidFill>
                  <a:schemeClr val="bg1"/>
                </a:solidFill>
                <a:latin typeface="+mj-lt"/>
              </a:rPr>
              <a:t>2. Расходная часть</a:t>
            </a:r>
            <a:endParaRPr lang="ru-RU" sz="8799" dirty="0">
              <a:solidFill>
                <a:schemeClr val="bg1"/>
              </a:solidFill>
              <a:latin typeface="+mj-lt"/>
              <a:ea typeface="VTB Group Cond Book" panose="020B050605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034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32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Структура расходов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325513"/>
              </p:ext>
            </p:extLst>
          </p:nvPr>
        </p:nvGraphicFramePr>
        <p:xfrm>
          <a:off x="0" y="662781"/>
          <a:ext cx="9847509" cy="633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167615" y="1531313"/>
            <a:ext cx="913865" cy="4461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</a:rPr>
              <a:t>911 431,8</a:t>
            </a:r>
          </a:p>
          <a:p>
            <a:pPr algn="ctr">
              <a:lnSpc>
                <a:spcPts val="18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</a:rPr>
              <a:t>94 196,8</a:t>
            </a:r>
          </a:p>
          <a:p>
            <a:pPr algn="ctr">
              <a:lnSpc>
                <a:spcPts val="18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</a:rPr>
              <a:t>58 906,0</a:t>
            </a:r>
          </a:p>
          <a:p>
            <a:pPr algn="ctr">
              <a:lnSpc>
                <a:spcPts val="18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</a:rPr>
              <a:t>89 608,8</a:t>
            </a:r>
          </a:p>
          <a:p>
            <a:pPr algn="ctr">
              <a:lnSpc>
                <a:spcPts val="18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</a:rPr>
              <a:t>83 355,3</a:t>
            </a:r>
          </a:p>
          <a:p>
            <a:pPr algn="ctr">
              <a:lnSpc>
                <a:spcPts val="18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</a:rPr>
              <a:t>33 852,0</a:t>
            </a:r>
          </a:p>
          <a:p>
            <a:pPr algn="ctr">
              <a:lnSpc>
                <a:spcPts val="18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</a:rPr>
              <a:t>19 235,1</a:t>
            </a:r>
          </a:p>
          <a:p>
            <a:pPr algn="ctr">
              <a:lnSpc>
                <a:spcPts val="18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</a:rPr>
              <a:t>38 413,4</a:t>
            </a:r>
          </a:p>
          <a:p>
            <a:pPr algn="ctr">
              <a:lnSpc>
                <a:spcPts val="18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</a:rPr>
              <a:t>7 559,8</a:t>
            </a:r>
          </a:p>
          <a:p>
            <a:pPr algn="ctr">
              <a:lnSpc>
                <a:spcPts val="18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</a:rPr>
              <a:t>4,2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9991" y="847171"/>
            <a:ext cx="96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Исполнено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91752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340</Words>
  <Application>Microsoft Office PowerPoint</Application>
  <PresentationFormat>Широкоэкранный</PresentationFormat>
  <Paragraphs>186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Arial Cyr</vt:lpstr>
      <vt:lpstr>Calibri</vt:lpstr>
      <vt:lpstr>Calibri Light</vt:lpstr>
      <vt:lpstr>Oswald</vt:lpstr>
      <vt:lpstr>Oswald Light</vt:lpstr>
      <vt:lpstr>Oswald Medium</vt:lpstr>
      <vt:lpstr>Roboto Condensed</vt:lpstr>
      <vt:lpstr>VTB Group Cond</vt:lpstr>
      <vt:lpstr>VTB Group Cond Book</vt:lpstr>
      <vt:lpstr>VTB Group Cond Demi Bold</vt:lpstr>
      <vt:lpstr>VTB Group Cond Light</vt:lpstr>
      <vt:lpstr>Тема Office</vt:lpstr>
      <vt:lpstr>Презентация PowerPoint</vt:lpstr>
      <vt:lpstr>Доходы и расходы</vt:lpstr>
      <vt:lpstr>1. Доходная часть</vt:lpstr>
      <vt:lpstr>Структура доходов</vt:lpstr>
      <vt:lpstr>Налоговые поступления</vt:lpstr>
      <vt:lpstr>Неналоговые поступления</vt:lpstr>
      <vt:lpstr>Безвозмездные поступления</vt:lpstr>
      <vt:lpstr>2. Расходная часть</vt:lpstr>
      <vt:lpstr>Структура расходов</vt:lpstr>
      <vt:lpstr>Расходы на образование</vt:lpstr>
      <vt:lpstr>Муниципальные программы 250,6 тыс. рублей (100% от утвержденных)</vt:lpstr>
      <vt:lpstr>Источники финансирования  дефицита бюджета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MSIS</cp:lastModifiedBy>
  <cp:revision>79</cp:revision>
  <dcterms:created xsi:type="dcterms:W3CDTF">2023-05-19T05:21:47Z</dcterms:created>
  <dcterms:modified xsi:type="dcterms:W3CDTF">2024-05-08T01:05:24Z</dcterms:modified>
</cp:coreProperties>
</file>