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9" r:id="rId4"/>
    <p:sldId id="397" r:id="rId5"/>
    <p:sldId id="398" r:id="rId6"/>
    <p:sldId id="309" r:id="rId7"/>
    <p:sldId id="409" r:id="rId8"/>
    <p:sldId id="353" r:id="rId9"/>
    <p:sldId id="351" r:id="rId10"/>
    <p:sldId id="406" r:id="rId11"/>
    <p:sldId id="407" r:id="rId12"/>
    <p:sldId id="408" r:id="rId13"/>
    <p:sldId id="401" r:id="rId14"/>
    <p:sldId id="385" r:id="rId15"/>
    <p:sldId id="410" r:id="rId16"/>
    <p:sldId id="387" r:id="rId17"/>
    <p:sldId id="388" r:id="rId18"/>
    <p:sldId id="300" r:id="rId19"/>
    <p:sldId id="413" r:id="rId20"/>
    <p:sldId id="265" r:id="rId21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9716" autoAdjust="0"/>
  </p:normalViewPr>
  <p:slideViewPr>
    <p:cSldViewPr>
      <p:cViewPr varScale="1">
        <p:scale>
          <a:sx n="72" d="100"/>
          <a:sy n="72" d="100"/>
        </p:scale>
        <p:origin x="2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</a:rPr>
              <a:t>среднесписочная </a:t>
            </a:r>
            <a:r>
              <a:rPr lang="ru-RU" dirty="0">
                <a:solidFill>
                  <a:schemeClr val="bg1"/>
                </a:solidFill>
              </a:rPr>
              <a:t>численность, человек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860292775526592"/>
          <c:w val="0.79781674160211113"/>
          <c:h val="0.286923301573394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среднесписчная численность, человек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Лист1!$A$5:$A$21</c:f>
              <c:strCache>
                <c:ptCount val="7"/>
                <c:pt idx="0">
                  <c:v>сельское, лесное хозяйство, охота, рыболовство и рыбоводство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Торговля оптовая и розничная; ремонт автотранспортных средств и мотоциклов</c:v>
                </c:pt>
                <c:pt idx="3">
                  <c:v>Государственное управление и обеспечение военной безопасности; социальное обеспечение</c:v>
                </c:pt>
                <c:pt idx="4">
                  <c:v>Образование</c:v>
                </c:pt>
                <c:pt idx="5">
                  <c:v>Деятельность в области здравоохранения и социальных услуг</c:v>
                </c:pt>
                <c:pt idx="6">
                  <c:v>Деятельность в области культуры, спорта, организации досуга и развлечений</c:v>
                </c:pt>
              </c:strCache>
            </c:strRef>
          </c:cat>
          <c:val>
            <c:numRef>
              <c:f>Лист1!$B$5:$B$21</c:f>
              <c:numCache>
                <c:formatCode>General</c:formatCode>
                <c:ptCount val="17"/>
                <c:pt idx="0">
                  <c:v>47</c:v>
                </c:pt>
                <c:pt idx="1">
                  <c:v>349</c:v>
                </c:pt>
                <c:pt idx="2">
                  <c:v>32</c:v>
                </c:pt>
                <c:pt idx="3">
                  <c:v>317</c:v>
                </c:pt>
                <c:pt idx="4">
                  <c:v>777</c:v>
                </c:pt>
                <c:pt idx="5">
                  <c:v>301</c:v>
                </c:pt>
                <c:pt idx="6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15592021357093"/>
          <c:w val="0.47871438708410252"/>
          <c:h val="0.48935704486168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793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02.04.2026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</a:t>
            </a:r>
            <a:r>
              <a:rPr lang="ru-RU" sz="3600" i="1" dirty="0" err="1" smtClean="0">
                <a:solidFill>
                  <a:srgbClr val="800080"/>
                </a:solidFill>
                <a:effectLst/>
                <a:latin typeface="+mn-lt"/>
              </a:rPr>
              <a:t>дульдургинского</a:t>
            </a: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 муниципального округа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2025г.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</a:t>
            </a: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потенциал -Недра</a:t>
            </a: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Богатство полезных ископаемых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</a:t>
            </a: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потенциал- Недра</a:t>
            </a: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Богатство полезных ископаемых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</a:t>
            </a: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потенциал- Недра</a:t>
            </a: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Богатство полезных ископаемых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Базовая отрасль экономики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26 </a:t>
            </a:r>
            <a:r>
              <a:rPr lang="ru-RU" sz="1800" b="1" dirty="0">
                <a:solidFill>
                  <a:schemeClr val="bg1"/>
                </a:solidFill>
              </a:rPr>
              <a:t>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1519 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40" y="-52826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Агропромышленный комплекс</a:t>
            </a: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2817593"/>
            <a:ext cx="3268366" cy="19054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Экологическая жемчужина и святыня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Туристический кластер – Экология и Вера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070350" y="1020861"/>
            <a:ext cx="444316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Национальный парк «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Алханай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» — одна из ключевых точек роста экологического и паломнического туризма в Забайкальском крае. Расположен в 250 км от Читы. Инфраструктура парка ориентирована на круглогодичный прием туристов и паломников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Разработана сеть сертифицированных маршрутов различной сложности и длительности: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«Малое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гороо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» (10 км): Однодневный радиальный маршрут по природно-культовым памятникам (Храм-Ворота,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Эхын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Умай и др.).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«Большое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гороо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»: Четырехдневный паломнический маршрут вокруг горы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Алханай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(высокая лояльность аудитории).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Восхождение: Экологическая тропа на вершину горы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Алханай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Базовая точка: Местность Аршан — основной транспортно-логистический узел и точка старта большинства маршрутов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endParaRPr lang="ru-RU" sz="14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7" y="823117"/>
            <a:ext cx="2952750" cy="2214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7" y="4551362"/>
            <a:ext cx="3144838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408113" y="922328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22488" y="1340768"/>
            <a:ext cx="4173041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32000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Управление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приемом и размещением осуществляет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МАУ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Алхана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-тур».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32000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Сформирован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диверсифицированный фонд размещения:</a:t>
            </a:r>
          </a:p>
          <a:p>
            <a:pPr indent="432000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Капитальный фонд: Двухэтажные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коттеджи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(2-х и 3-х местное размещение).</a:t>
            </a:r>
          </a:p>
          <a:p>
            <a:pPr indent="432000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Эко-размещение: Бревенчатые кемпинги (4-х местные) и аутентичные войлочные юрты в традиционном стиле.</a:t>
            </a:r>
          </a:p>
          <a:p>
            <a:pPr indent="432000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Кемпинг-зона: Оборудованная территория палаточного городка для автотуристов.</a:t>
            </a:r>
          </a:p>
          <a:p>
            <a:pPr indent="432000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Сервисный блок: Банно-прачечный комбинат, конференц-залы для корпоративных групп (MICE), спортивные площадки (волейбол, теннис, бильярд).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0" y="950244"/>
            <a:ext cx="5760026" cy="5684766"/>
          </a:xfrm>
          <a:prstGeom prst="verticalScroll">
            <a:avLst>
              <a:gd name="adj" fmla="val 4765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/>
          <a:lstStyle/>
          <a:p>
            <a:pPr indent="457200" algn="just"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4563" y="573044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i="1" dirty="0" smtClean="0">
                <a:solidFill>
                  <a:srgbClr val="800080"/>
                </a:solidFill>
                <a:effectLst/>
                <a:latin typeface="+mn-lt"/>
              </a:rPr>
              <a:t>Бальнеологический отдых на базе холодных и гидрокарбонатных вод – 	профилакторий «</a:t>
            </a:r>
            <a:r>
              <a:rPr lang="ru-RU" sz="2000" i="1" dirty="0" err="1" smtClean="0">
                <a:solidFill>
                  <a:srgbClr val="800080"/>
                </a:solidFill>
                <a:effectLst/>
                <a:latin typeface="+mn-lt"/>
              </a:rPr>
              <a:t>Угсахай</a:t>
            </a:r>
            <a:r>
              <a:rPr lang="ru-RU" sz="2000" i="1" dirty="0" smtClean="0">
                <a:solidFill>
                  <a:srgbClr val="800080"/>
                </a:solidFill>
                <a:effectLst/>
                <a:latin typeface="+mn-lt"/>
              </a:rPr>
              <a:t>»</a:t>
            </a:r>
            <a:endParaRPr lang="ru-RU" sz="20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Туристический кластер: Экология и Вера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3659029"/>
            <a:ext cx="51435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+mn-cs"/>
            </a:endParaRP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08" y="1971506"/>
            <a:ext cx="2973387" cy="207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52" y="3659028"/>
            <a:ext cx="2571750" cy="1928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48" y="925106"/>
            <a:ext cx="22860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45" y="4930714"/>
            <a:ext cx="2835549" cy="181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563" y="960822"/>
            <a:ext cx="482055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Объект расположен в экологически чистой лесостепной зоне </a:t>
            </a:r>
            <a:r>
              <a:rPr lang="ru-RU" sz="1300" dirty="0" err="1">
                <a:solidFill>
                  <a:schemeClr val="bg1"/>
                </a:solidFill>
                <a:latin typeface="+mn-lt"/>
              </a:rPr>
              <a:t>Дульдургинского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 района (юго-восток Забайкалья). Ключевым активом является собственный источник гидрокарбонатной минеральной воды «</a:t>
            </a:r>
            <a:r>
              <a:rPr lang="ru-RU" sz="1300" dirty="0" err="1">
                <a:solidFill>
                  <a:schemeClr val="bg1"/>
                </a:solidFill>
                <a:latin typeface="+mn-lt"/>
              </a:rPr>
              <a:t>Угсахай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». Согласно классификации по курортологии, вода относится к категории лечебных холодных вод, что позволяет развивать на базе объекта полноценный центр восстановительной медицины.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Профилакторий функционирует в круглогодичном режиме и обладает диверсифицированным фондом размещения:</a:t>
            </a:r>
          </a:p>
          <a:p>
            <a:r>
              <a:rPr lang="ru-RU" sz="1300" b="1" dirty="0">
                <a:solidFill>
                  <a:schemeClr val="bg1"/>
                </a:solidFill>
                <a:latin typeface="+mn-lt"/>
              </a:rPr>
              <a:t>Зимний формат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: Капитальный основной корпус с номерами различных категорий, полностью укомплектованных мебелью и техникой.</a:t>
            </a:r>
          </a:p>
          <a:p>
            <a:r>
              <a:rPr lang="ru-RU" sz="1300" b="1" dirty="0">
                <a:solidFill>
                  <a:schemeClr val="bg1"/>
                </a:solidFill>
                <a:latin typeface="+mn-lt"/>
              </a:rPr>
              <a:t>Летний формат: 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Комплекс гостевых домиков, аутентичных юрт и оборудованных кемпингов.</a:t>
            </a:r>
          </a:p>
          <a:p>
            <a:r>
              <a:rPr lang="ru-RU" sz="1300" b="1" dirty="0">
                <a:solidFill>
                  <a:schemeClr val="bg1"/>
                </a:solidFill>
                <a:latin typeface="+mn-lt"/>
              </a:rPr>
              <a:t>Автономность: 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Собственная артезианская скважина глубиной 100 метров обеспечивает объект чистой питьевой водой.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Объект готов к приему не только частных лиц, но и корпоративных групп (MICE-туризм):</a:t>
            </a:r>
          </a:p>
          <a:p>
            <a:r>
              <a:rPr lang="ru-RU" sz="1300" b="1" dirty="0">
                <a:solidFill>
                  <a:schemeClr val="bg1"/>
                </a:solidFill>
                <a:latin typeface="+mn-lt"/>
              </a:rPr>
              <a:t>Конференц-зал: 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Вместимость до 100 человек, подходящая для форумов и обучений.</a:t>
            </a:r>
          </a:p>
          <a:p>
            <a:r>
              <a:rPr lang="ru-RU" sz="1300" b="1" dirty="0">
                <a:solidFill>
                  <a:schemeClr val="bg1"/>
                </a:solidFill>
                <a:latin typeface="+mn-lt"/>
              </a:rPr>
              <a:t>Оздоровление:  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массажные кабинеты, спортивный зал, русская баня.</a:t>
            </a:r>
          </a:p>
          <a:p>
            <a:r>
              <a:rPr lang="ru-RU" sz="1300" b="1" dirty="0">
                <a:solidFill>
                  <a:schemeClr val="bg1"/>
                </a:solidFill>
                <a:latin typeface="+mn-lt"/>
              </a:rPr>
              <a:t>Спорт и досуг: 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Оборудованные площадки для футбола и волейбола, кинозал, библиотека, бильярдный зал.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Данный объект находится в управлении СПК «Племенной завод «Родина», что гарантирует поставки свежих фермерских продуктов (мясо-молочная база) для организации питания.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91978" y="5077868"/>
            <a:ext cx="2554287" cy="164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2928" y="44608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>
                <a:solidFill>
                  <a:srgbClr val="800080"/>
                </a:solidFill>
                <a:effectLst/>
                <a:latin typeface="+mn-lt"/>
              </a:rPr>
              <a:t>Этно-архитектурный комплекс «</a:t>
            </a:r>
            <a:r>
              <a:rPr lang="ru-RU" sz="2800" i="1" dirty="0" err="1">
                <a:solidFill>
                  <a:srgbClr val="800080"/>
                </a:solidFill>
                <a:effectLst/>
                <a:latin typeface="+mn-lt"/>
              </a:rPr>
              <a:t>Юсэн</a:t>
            </a:r>
            <a:r>
              <a:rPr lang="ru-RU" sz="2800" i="1" dirty="0">
                <a:solidFill>
                  <a:srgbClr val="800080"/>
                </a:solidFill>
                <a:effectLst/>
                <a:latin typeface="+mn-lt"/>
              </a:rPr>
              <a:t> Туг»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Туристический кластер: Экология и Вера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9" y="1903944"/>
            <a:ext cx="2786063" cy="208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503386" y="881699"/>
            <a:ext cx="5572125" cy="5919106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829074" y="881699"/>
            <a:ext cx="447672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000" algn="just">
              <a:defRPr/>
            </a:pP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Единственная в Забайкальском крае туристическая «деревня-миниатюра», объединяющая в одном пространстве этнографическое наследие (бурятское, казачье, русское) и уникальные арт-объекты. Комплекс расположен в живописном урочище </a:t>
            </a:r>
            <a:r>
              <a:rPr lang="ru-RU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Курулжын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адаг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 на берегу реки </a:t>
            </a:r>
            <a:r>
              <a:rPr lang="ru-RU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Онон</a:t>
            </a:r>
            <a:r>
              <a:rPr lang="ru-RU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.</a:t>
            </a:r>
          </a:p>
          <a:p>
            <a:pPr indent="45000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Якорный объект: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Автономный корабль-отель «Золотая лань» (масштаб 1:1). Проект включает кают-компанию, жилые модули и собственный SPA-блок (сауна, баня). Объект находится в стадии </a:t>
            </a:r>
            <a:r>
              <a:rPr lang="ru-RU" sz="1200" dirty="0" err="1">
                <a:solidFill>
                  <a:schemeClr val="bg1"/>
                </a:solidFill>
                <a:latin typeface="+mn-lt"/>
                <a:cs typeface="+mn-cs"/>
              </a:rPr>
              <a:t>финализации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 строительства.</a:t>
            </a:r>
          </a:p>
          <a:p>
            <a:pPr indent="450000" algn="just">
              <a:defRPr/>
            </a:pP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Мультикультурный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фонд размещения: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Тематические локации («Казачья заимка», «Русская изба», бурятские юрты, дом в японском стиле).</a:t>
            </a:r>
          </a:p>
          <a:p>
            <a:pPr indent="45000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Событийная площадка: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Оборудованный стадион для проведения региональных спартакиад, корпоративных турниров и фестивалей.</a:t>
            </a:r>
          </a:p>
          <a:p>
            <a:pPr indent="45000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Сервис: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Баня, зоны для спортивной рыбалки, база для сплавов по реке </a:t>
            </a:r>
            <a:r>
              <a:rPr lang="ru-RU" sz="1200" dirty="0" err="1">
                <a:solidFill>
                  <a:schemeClr val="bg1"/>
                </a:solidFill>
                <a:latin typeface="+mn-lt"/>
                <a:cs typeface="+mn-cs"/>
              </a:rPr>
              <a:t>Онон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 и конных маршрутов</a:t>
            </a:r>
            <a:r>
              <a:rPr lang="ru-RU" sz="1200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</a:p>
          <a:p>
            <a:pPr indent="450000" algn="just"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Частный статус владения позволяет оперативно реализовать следующие этапы расширения проекта:</a:t>
            </a:r>
          </a:p>
          <a:p>
            <a:pPr indent="45000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Создание музея под открытым небом: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Масштабирование концепции кочевой и казачьей культуры (формирование образовательного турпродукта).</a:t>
            </a:r>
          </a:p>
          <a:p>
            <a:pPr indent="45000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Инфраструктурные доминанты: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паромной переправы и висячего моста через ущелье — создание уникальных для региона туристических магнитов.</a:t>
            </a:r>
          </a:p>
          <a:p>
            <a:pPr indent="45000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Увеличение номерного фонда: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Строительство дополнительных благоустроенных 2-х и 3-х местных кемпингов.</a:t>
            </a:r>
          </a:p>
          <a:p>
            <a:pPr indent="450000" algn="just">
              <a:defRPr/>
            </a:pPr>
            <a:r>
              <a:rPr lang="ru-RU" sz="1200" dirty="0" err="1">
                <a:solidFill>
                  <a:schemeClr val="bg1"/>
                </a:solidFill>
                <a:latin typeface="+mn-lt"/>
                <a:cs typeface="+mn-cs"/>
              </a:rPr>
              <a:t>Нишевый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 туризм: Организация лицензированной спортивной охоты и расширение рыболовного сервиса.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74" y="435968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Мы гарантируем поддержку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09764"/>
              </p:ext>
            </p:extLst>
          </p:nvPr>
        </p:nvGraphicFramePr>
        <p:xfrm>
          <a:off x="500063" y="2593516"/>
          <a:ext cx="7095703" cy="2073284"/>
        </p:xfrm>
        <a:graphic>
          <a:graphicData uri="http://schemas.openxmlformats.org/drawingml/2006/table">
            <a:tbl>
              <a:tblPr/>
              <a:tblGrid>
                <a:gridCol w="7095703"/>
              </a:tblGrid>
              <a:tr h="4225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Сельскохозяйственный потребительский кредитный кооператив «Нива»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6620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Поддержка бизнеса и контакты</a:t>
            </a:r>
            <a:endParaRPr lang="ru-RU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055" y="1168616"/>
            <a:ext cx="83924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Инструменты: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n-lt"/>
              </a:rPr>
              <a:t>МП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2023-2025 </a:t>
            </a:r>
            <a:r>
              <a:rPr lang="ru-RU" dirty="0" err="1" smtClean="0">
                <a:solidFill>
                  <a:schemeClr val="bg1"/>
                </a:solidFill>
                <a:latin typeface="+mn-lt"/>
              </a:rPr>
              <a:t>гг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n-lt"/>
              </a:rPr>
              <a:t>Действующий МК </a:t>
            </a:r>
            <a:r>
              <a:rPr lang="ru-RU" dirty="0" err="1" smtClean="0">
                <a:solidFill>
                  <a:schemeClr val="bg1"/>
                </a:solidFill>
                <a:latin typeface="+mn-lt"/>
              </a:rPr>
              <a:t>Дульдургинский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 фонд поддержки малого и среднего предпринимательства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n-lt"/>
              </a:rPr>
              <a:t>Финансово-кредитная помощь через фонды и кооперативы: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42" y="4764511"/>
            <a:ext cx="2823193" cy="186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59" y="4694722"/>
            <a:ext cx="4300429" cy="193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</a:t>
            </a:r>
            <a:r>
              <a:rPr lang="ru-RU" sz="1600" b="1" dirty="0" err="1" smtClean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b="1" dirty="0" smtClean="0">
                <a:solidFill>
                  <a:srgbClr val="800080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муниципального </a:t>
            </a:r>
            <a:r>
              <a:rPr lang="ru-RU" sz="1600" b="1" dirty="0" smtClean="0">
                <a:solidFill>
                  <a:srgbClr val="800080"/>
                </a:solidFill>
                <a:latin typeface="+mn-lt"/>
                <a:cs typeface="Arial" pitchFamily="34" charset="0"/>
              </a:rPr>
              <a:t>округа </a:t>
            </a:r>
            <a:endParaRPr lang="ru-RU" sz="16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Дамдин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Дондокович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–Глава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муниципального округа,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телефон 8(30256) 2-14-40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Доржиев Болот 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Баторович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первый заместитель главы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муниципального округа,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главы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муниципального округа,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Шагдаров 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Насак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Дашидондокович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- заместитель главы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муниципального округа, начальник управления территориального развития 8(924)8106785 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 Надежда Дондоковна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муниципального округа, 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Бадмаева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Долгорма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Баясхалановна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—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и.о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 начальника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управления по обеспечению деятельности администрации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Дульдургинского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муниципального округа,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Дамдинова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Оксана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Дугаровна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179512" y="260648"/>
            <a:ext cx="4968552" cy="649796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Уважаемые партнеры, коллеги, будущие инвесторы</a:t>
            </a:r>
            <a:r>
              <a:rPr lang="ru-RU" sz="1400" b="1" i="1" dirty="0" smtClean="0">
                <a:solidFill>
                  <a:schemeClr val="bg1"/>
                </a:solidFill>
              </a:rPr>
              <a:t>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i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Добро пожаловать в </a:t>
            </a:r>
            <a:r>
              <a:rPr lang="ru-RU" sz="1400" b="1" i="1" dirty="0" err="1">
                <a:solidFill>
                  <a:schemeClr val="bg1"/>
                </a:solidFill>
              </a:rPr>
              <a:t>Дульдургинский</a:t>
            </a:r>
            <a:r>
              <a:rPr lang="ru-RU" sz="1400" b="1" i="1" dirty="0">
                <a:solidFill>
                  <a:schemeClr val="bg1"/>
                </a:solidFill>
              </a:rPr>
              <a:t> муниципальный округ — территорию, где многовековые традиции гармонично сочетаются с современными экономическими амбициями.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Наш округ — это не только сердце Агинской степи и священные вершины </a:t>
            </a:r>
            <a:r>
              <a:rPr lang="ru-RU" sz="1400" b="1" i="1" dirty="0" err="1">
                <a:solidFill>
                  <a:schemeClr val="bg1"/>
                </a:solidFill>
              </a:rPr>
              <a:t>Алханая</a:t>
            </a:r>
            <a:r>
              <a:rPr lang="ru-RU" sz="1400" b="1" i="1" dirty="0">
                <a:solidFill>
                  <a:schemeClr val="bg1"/>
                </a:solidFill>
              </a:rPr>
              <a:t>, но и точка роста для экологически чистого бизнеса. Сегодня мы предлагаем инвесторам уникальную базу для развития: от племенного животноводства и глубокой переработки продукции до добычи редких полезных ископаемых и развития международного 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Почему выбирают нас?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Ресурсный потенциал: Чистейшая вода, тысячи гектаров пастбищ и богатые недра.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Инфраструктура: 100% покрытие цифровой связью и удобная логистика к границам Монголии и Китая.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Поддержка: Преференции территорий опережающего развития (ТОР) и наше личное сопровождение каждого проекта.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Мы открыты для диалога и готовы стать надежным партнером для каждого, кто разделяет наши ценности: созидание, бережное отношение к природе и стремление к прогрессу.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Инвестируйте в будущее. Инвестируйте в </a:t>
            </a:r>
            <a:r>
              <a:rPr lang="ru-RU" sz="1400" b="1" i="1" dirty="0" err="1">
                <a:solidFill>
                  <a:schemeClr val="bg1"/>
                </a:solidFill>
              </a:rPr>
              <a:t>Дульдургинский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муниципальный округ!</a:t>
            </a:r>
            <a:endParaRPr lang="ru-RU" sz="1400" b="1" i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i="1" dirty="0" smtClean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 smtClean="0">
                <a:solidFill>
                  <a:schemeClr val="bg1"/>
                </a:solidFill>
              </a:rPr>
              <a:t>С </a:t>
            </a:r>
            <a:r>
              <a:rPr lang="ru-RU" sz="1400" b="1" i="1" dirty="0">
                <a:solidFill>
                  <a:schemeClr val="bg1"/>
                </a:solidFill>
              </a:rPr>
              <a:t>уважением,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>
                <a:solidFill>
                  <a:schemeClr val="bg1"/>
                </a:solidFill>
              </a:rPr>
              <a:t>Глава </a:t>
            </a:r>
            <a:r>
              <a:rPr lang="ru-RU" sz="1400" b="1" i="1" dirty="0" err="1" smtClean="0">
                <a:solidFill>
                  <a:schemeClr val="bg1"/>
                </a:solidFill>
              </a:rPr>
              <a:t>Дульдургинского</a:t>
            </a:r>
            <a:r>
              <a:rPr lang="ru-RU" sz="1400" b="1" i="1" dirty="0" smtClean="0">
                <a:solidFill>
                  <a:schemeClr val="bg1"/>
                </a:solidFill>
              </a:rPr>
              <a:t> муниципального округа</a:t>
            </a:r>
            <a:endParaRPr lang="ru-RU" sz="1400" b="1" i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400" b="1" i="1" dirty="0" err="1" smtClean="0">
                <a:solidFill>
                  <a:schemeClr val="bg1"/>
                </a:solidFill>
              </a:rPr>
              <a:t>Мижитдоржиев</a:t>
            </a:r>
            <a:r>
              <a:rPr lang="ru-RU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err="1" smtClean="0">
                <a:solidFill>
                  <a:schemeClr val="bg1"/>
                </a:solidFill>
              </a:rPr>
              <a:t>Дамдин</a:t>
            </a:r>
            <a:r>
              <a:rPr lang="ru-RU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err="1" smtClean="0">
                <a:solidFill>
                  <a:schemeClr val="bg1"/>
                </a:solidFill>
              </a:rPr>
              <a:t>Дондокович</a:t>
            </a:r>
            <a:endParaRPr lang="ru-RU" sz="1400" b="1" i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700" b="1" i="1" dirty="0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692696"/>
            <a:ext cx="3813888" cy="50851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 err="1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Логисчический</a:t>
            </a:r>
            <a:r>
              <a:rPr lang="ru-RU" sz="32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 узел </a:t>
            </a:r>
            <a:r>
              <a:rPr lang="ru-RU" sz="3200" i="1" dirty="0" err="1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Дульдургинского</a:t>
            </a:r>
            <a:r>
              <a:rPr lang="ru-RU" sz="32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 округа</a:t>
            </a:r>
            <a:endParaRPr lang="ru-RU" sz="32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Географическое преимущество</a:t>
            </a: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93687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2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62,56 </a:t>
            </a:r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км. </a:t>
            </a:r>
          </a:p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/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ctr"/>
            <a:r>
              <a:rPr lang="ru-RU" sz="2000" b="1">
                <a:cs typeface="Times New Roman" pitchFamily="18" charset="0"/>
              </a:rPr>
              <a:t>  </a:t>
            </a:r>
            <a:endParaRPr lang="ru-RU" sz="200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851" y="-28831"/>
            <a:ext cx="3569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Географическое преимущество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Географическое преимущество</a:t>
            </a: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err="1" smtClean="0">
                <a:solidFill>
                  <a:schemeClr val="bg1"/>
                </a:solidFill>
              </a:rPr>
              <a:t>Дульдургинский</a:t>
            </a:r>
            <a:r>
              <a:rPr lang="ru-RU" sz="6000" b="1" i="1" dirty="0" smtClean="0">
                <a:solidFill>
                  <a:schemeClr val="bg1"/>
                </a:solidFill>
              </a:rPr>
              <a:t> муниципальный округ </a:t>
            </a:r>
            <a:r>
              <a:rPr lang="ru-RU" sz="6000" b="1" i="1" dirty="0" smtClean="0">
                <a:solidFill>
                  <a:schemeClr val="bg1"/>
                </a:solidFill>
              </a:rPr>
              <a:t>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5856" y="347867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2544173"/>
              </p:ext>
            </p:extLst>
          </p:nvPr>
        </p:nvGraphicFramePr>
        <p:xfrm>
          <a:off x="334722" y="1789553"/>
          <a:ext cx="8485750" cy="2214579"/>
        </p:xfrm>
        <a:graphic>
          <a:graphicData uri="http://schemas.openxmlformats.org/drawingml/2006/table">
            <a:tbl>
              <a:tblPr/>
              <a:tblGrid>
                <a:gridCol w="2811504"/>
                <a:gridCol w="790304"/>
                <a:gridCol w="697706"/>
                <a:gridCol w="697706"/>
                <a:gridCol w="697706"/>
                <a:gridCol w="697706"/>
                <a:gridCol w="697706"/>
                <a:gridCol w="697706"/>
                <a:gridCol w="697706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13,8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13,56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13,56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рождаемость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170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157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104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-13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-14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-25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-79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Миграционный прирост (убыль)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-240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-188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-170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-124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5" y="1124255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01.01.2026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года) –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13566 человек</a:t>
            </a: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89" y="4350043"/>
            <a:ext cx="3190065" cy="212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913" y="4392849"/>
            <a:ext cx="3162539" cy="212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54034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2024г.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01.01.2026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01.01.2026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1,1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01.01.2026 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296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84206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109 чел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овек  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761097300"/>
              </p:ext>
            </p:extLst>
          </p:nvPr>
        </p:nvGraphicFramePr>
        <p:xfrm>
          <a:off x="218226" y="1090177"/>
          <a:ext cx="8354302" cy="54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231" y="3340169"/>
            <a:ext cx="4572894" cy="29957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47064</TotalTime>
  <Words>1860</Words>
  <Application>Microsoft Office PowerPoint</Application>
  <PresentationFormat>Экран (4:3)</PresentationFormat>
  <Paragraphs>309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Book Antiqua</vt:lpstr>
      <vt:lpstr>Calibri</vt:lpstr>
      <vt:lpstr>Cambria Math</vt:lpstr>
      <vt:lpstr>Lucida Sans</vt:lpstr>
      <vt:lpstr>Times New Roman</vt:lpstr>
      <vt:lpstr>Wingdings</vt:lpstr>
      <vt:lpstr>Wingdings 2</vt:lpstr>
      <vt:lpstr>Wingdings 3</vt:lpstr>
      <vt:lpstr>Апекс</vt:lpstr>
      <vt:lpstr>Инвестиционный паспорт дульдургинского муниципального округа</vt:lpstr>
      <vt:lpstr>Презентация PowerPoint</vt:lpstr>
      <vt:lpstr>Логисчический узел Дульдургинского округа</vt:lpstr>
      <vt:lpstr>Транспортная инфраструктура</vt:lpstr>
      <vt:lpstr>Телекоммуникации</vt:lpstr>
      <vt:lpstr>Административно-территориальное деление муниципального района «Дульдургинский район»</vt:lpstr>
      <vt:lpstr>Демография</vt:lpstr>
      <vt:lpstr>Рынок труда</vt:lpstr>
      <vt:lpstr>Трудовые ресурсы</vt:lpstr>
      <vt:lpstr>Богатство полезных ископаемых</vt:lpstr>
      <vt:lpstr>Богатство полезных ископаемых</vt:lpstr>
      <vt:lpstr>Богатство полезных ископаемых</vt:lpstr>
      <vt:lpstr>Базовая отрасль экономики</vt:lpstr>
      <vt:lpstr>Экологическая жемчужина и святыня</vt:lpstr>
      <vt:lpstr>Презентация PowerPoint</vt:lpstr>
      <vt:lpstr>Бальнеологический отдых на базе холодных и гидрокарбонатных вод –  профилакторий «Угсахай»</vt:lpstr>
      <vt:lpstr>Этно-архитектурный комплекс «Юсэн Туг»</vt:lpstr>
      <vt:lpstr>Мы гарантируем поддержку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admin</cp:lastModifiedBy>
  <cp:revision>1681</cp:revision>
  <cp:lastPrinted>2022-04-01T01:33:24Z</cp:lastPrinted>
  <dcterms:modified xsi:type="dcterms:W3CDTF">2026-04-02T04:02:16Z</dcterms:modified>
</cp:coreProperties>
</file>