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2A3890"/>
    <a:srgbClr val="000099"/>
    <a:srgbClr val="3366FF"/>
    <a:srgbClr val="8DAA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4" d="100"/>
          <a:sy n="94" d="100"/>
        </p:scale>
        <p:origin x="90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6/19/2026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8972" y="2459865"/>
            <a:ext cx="9144000" cy="1970467"/>
          </a:xfrm>
          <a:prstGeom prst="roundRect">
            <a:avLst/>
          </a:prstGeom>
          <a:solidFill>
            <a:schemeClr val="lt1">
              <a:alpha val="67000"/>
            </a:schemeClr>
          </a:solidFill>
          <a:ln>
            <a:solidFill>
              <a:srgbClr val="CC0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40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Бюджет </a:t>
            </a:r>
            <a:r>
              <a:rPr lang="ru-RU" sz="4000" b="1" dirty="0" err="1" smtClean="0">
                <a:solidFill>
                  <a:srgbClr val="CC0000"/>
                </a:solidFill>
                <a:latin typeface="Monotype Corsiva" panose="03010101010201010101" pitchFamily="66" charset="0"/>
              </a:rPr>
              <a:t>Дульдургинск</a:t>
            </a:r>
            <a:r>
              <a:rPr lang="ru-RU" sz="4000" b="1" dirty="0" err="1" smtClean="0">
                <a:solidFill>
                  <a:srgbClr val="CC0000"/>
                </a:solidFill>
                <a:latin typeface="Monotype Corsiva" panose="03010101010201010101" pitchFamily="66" charset="0"/>
              </a:rPr>
              <a:t>ого</a:t>
            </a:r>
            <a:r>
              <a:rPr lang="ru-RU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</a:t>
            </a:r>
            <a:br>
              <a:rPr lang="ru-RU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</a:br>
            <a:r>
              <a:rPr lang="ru-RU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муниципального округа</a:t>
            </a:r>
            <a:r>
              <a:rPr lang="ru-RU" sz="40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/>
            </a:r>
            <a:br>
              <a:rPr lang="ru-RU" sz="4000" b="1" dirty="0">
                <a:solidFill>
                  <a:srgbClr val="CC000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на </a:t>
            </a:r>
            <a:r>
              <a:rPr lang="ru-RU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202</a:t>
            </a:r>
            <a:r>
              <a:rPr lang="en-US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6</a:t>
            </a:r>
            <a:r>
              <a:rPr lang="ru-RU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</a:t>
            </a:r>
            <a:r>
              <a:rPr lang="ru-RU" sz="40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год и плановый период  </a:t>
            </a:r>
            <a:r>
              <a:rPr lang="ru-RU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202</a:t>
            </a:r>
            <a:r>
              <a:rPr lang="en-US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7</a:t>
            </a:r>
            <a:r>
              <a:rPr lang="ru-RU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-202</a:t>
            </a:r>
            <a:r>
              <a:rPr lang="en-US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8 </a:t>
            </a:r>
            <a:r>
              <a:rPr lang="ru-RU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гг</a:t>
            </a:r>
            <a:r>
              <a:rPr lang="ru-RU" sz="40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.</a:t>
            </a:r>
            <a:endParaRPr lang="ru-RU" sz="4000" b="1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28689" y="5318974"/>
            <a:ext cx="2704565" cy="450761"/>
          </a:xfrm>
          <a:prstGeom prst="roundRect">
            <a:avLst/>
          </a:prstGeom>
          <a:solidFill>
            <a:schemeClr val="lt1">
              <a:alpha val="67000"/>
            </a:schemeClr>
          </a:solidFill>
          <a:ln>
            <a:solidFill>
              <a:srgbClr val="CC0000"/>
            </a:solidFill>
          </a:ln>
        </p:spPr>
        <p:txBody>
          <a:bodyPr anchor="ctr">
            <a:normAutofit lnSpcReduction="10000"/>
          </a:bodyPr>
          <a:lstStyle/>
          <a:p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Бюджет для </a:t>
            </a:r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граждан</a:t>
            </a:r>
            <a:endParaRPr lang="ru-RU" b="1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28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2452619" y="5273898"/>
            <a:ext cx="7286760" cy="927279"/>
          </a:xfrm>
          <a:prstGeom prst="roundRect">
            <a:avLst/>
          </a:prstGeom>
          <a:solidFill>
            <a:schemeClr val="bg1"/>
          </a:solidFill>
          <a:ln>
            <a:solidFill>
              <a:srgbClr val="2A3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452619" y="4172755"/>
            <a:ext cx="7286760" cy="1101143"/>
          </a:xfrm>
          <a:prstGeom prst="roundRect">
            <a:avLst/>
          </a:prstGeom>
          <a:solidFill>
            <a:schemeClr val="bg1"/>
          </a:solidFill>
          <a:ln>
            <a:solidFill>
              <a:srgbClr val="2A3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62547" y="3245476"/>
            <a:ext cx="7286760" cy="927279"/>
          </a:xfrm>
          <a:prstGeom prst="roundRect">
            <a:avLst/>
          </a:prstGeom>
          <a:solidFill>
            <a:schemeClr val="bg1"/>
          </a:solidFill>
          <a:ln>
            <a:solidFill>
              <a:srgbClr val="2A3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966146" y="2189407"/>
            <a:ext cx="2259706" cy="927279"/>
          </a:xfrm>
          <a:prstGeom prst="roundRect">
            <a:avLst/>
          </a:prstGeom>
          <a:solidFill>
            <a:schemeClr val="bg1"/>
          </a:solidFill>
          <a:ln>
            <a:solidFill>
              <a:srgbClr val="2A3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8842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Расходная часть </a:t>
            </a:r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округа</a:t>
            </a:r>
            <a:endParaRPr lang="ru-RU" b="1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6146" y="2163650"/>
            <a:ext cx="2259706" cy="798489"/>
          </a:xfrm>
          <a:prstGeom prst="round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spc="15" dirty="0">
                <a:solidFill>
                  <a:srgbClr val="2A3890"/>
                </a:solidFill>
                <a:latin typeface="Monotype Corsiva" panose="03010101010201010101" pitchFamily="66" charset="0"/>
              </a:rPr>
              <a:t>Объем</a:t>
            </a:r>
            <a:r>
              <a:rPr lang="ru-RU" sz="2000" spc="-15" dirty="0">
                <a:solidFill>
                  <a:srgbClr val="2A3890"/>
                </a:solidFill>
                <a:latin typeface="Monotype Corsiva" panose="03010101010201010101" pitchFamily="66" charset="0"/>
              </a:rPr>
              <a:t> </a:t>
            </a:r>
            <a:r>
              <a:rPr lang="ru-RU" sz="2000" spc="-30" dirty="0">
                <a:solidFill>
                  <a:srgbClr val="2A3890"/>
                </a:solidFill>
                <a:latin typeface="Monotype Corsiva" panose="03010101010201010101" pitchFamily="66" charset="0"/>
              </a:rPr>
              <a:t>расходов</a:t>
            </a:r>
            <a:r>
              <a:rPr lang="ru-RU" sz="2000" spc="-15" dirty="0">
                <a:solidFill>
                  <a:srgbClr val="2A3890"/>
                </a:solidFill>
                <a:latin typeface="Monotype Corsiva" panose="03010101010201010101" pitchFamily="66" charset="0"/>
              </a:rPr>
              <a:t> </a:t>
            </a:r>
            <a:endParaRPr lang="ru-RU" sz="2000" spc="-15" dirty="0" smtClean="0">
              <a:solidFill>
                <a:srgbClr val="2A3890"/>
              </a:solidFill>
              <a:latin typeface="Monotype Corsiva" panose="03010101010201010101" pitchFamily="66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spc="-10" dirty="0">
                <a:solidFill>
                  <a:srgbClr val="2A3890"/>
                </a:solidFill>
                <a:latin typeface="Monotype Corsiva" panose="03010101010201010101" pitchFamily="66" charset="0"/>
              </a:rPr>
              <a:t>б</a:t>
            </a:r>
            <a:r>
              <a:rPr lang="ru-RU" sz="2000" spc="-1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юджета округа</a:t>
            </a:r>
            <a:endParaRPr lang="ru-RU" sz="2000" dirty="0" smtClean="0">
              <a:solidFill>
                <a:srgbClr val="2A389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2039154" y="3071612"/>
            <a:ext cx="8113691" cy="3786388"/>
          </a:xfrm>
          <a:prstGeom prst="round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5080" indent="0" algn="ctr">
              <a:lnSpc>
                <a:spcPct val="114999"/>
              </a:lnSpc>
              <a:spcBef>
                <a:spcPts val="100"/>
              </a:spcBef>
              <a:buSzPct val="94444"/>
              <a:buNone/>
              <a:tabLst>
                <a:tab pos="151765" algn="l"/>
              </a:tabLst>
            </a:pPr>
            <a:r>
              <a:rPr lang="ru-RU" sz="2200" b="1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2026г</a:t>
            </a:r>
            <a:r>
              <a:rPr lang="ru-RU" sz="2200" b="1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</a:t>
            </a:r>
            <a:r>
              <a:rPr lang="ru-RU" sz="2200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9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–</a:t>
            </a:r>
            <a:r>
              <a:rPr lang="ru-RU" sz="220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1 128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814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,6</a:t>
            </a:r>
            <a:r>
              <a:rPr lang="ru-RU" sz="220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1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тыс</a:t>
            </a:r>
            <a:r>
              <a:rPr lang="ru-RU" sz="2200" spc="-1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 руб</a:t>
            </a:r>
            <a:r>
              <a:rPr lang="ru-RU" sz="2200" spc="-1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.,</a:t>
            </a:r>
            <a:r>
              <a:rPr lang="ru-RU" sz="2200" spc="-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endParaRPr lang="ru-RU" sz="2200" spc="-5" dirty="0" smtClean="0">
              <a:solidFill>
                <a:srgbClr val="2A3890"/>
              </a:solidFill>
              <a:latin typeface="Monotype Corsiva" panose="03010101010201010101" pitchFamily="66" charset="0"/>
              <a:cs typeface="Roboto"/>
            </a:endParaRPr>
          </a:p>
          <a:p>
            <a:pPr marL="0" marR="5080" indent="0" algn="ctr">
              <a:lnSpc>
                <a:spcPct val="114999"/>
              </a:lnSpc>
              <a:spcBef>
                <a:spcPts val="100"/>
              </a:spcBef>
              <a:buSzPct val="94444"/>
              <a:buNone/>
              <a:tabLst>
                <a:tab pos="151765" algn="l"/>
              </a:tabLst>
            </a:pPr>
            <a:r>
              <a:rPr lang="ru-RU" sz="2200" spc="-4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из</a:t>
            </a:r>
            <a:r>
              <a:rPr lang="ru-RU" sz="220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них</a:t>
            </a:r>
            <a:r>
              <a:rPr lang="ru-RU" sz="220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283 944,8 тыс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 руб</a:t>
            </a:r>
            <a:r>
              <a:rPr lang="ru-RU" sz="2200" spc="-1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 </a:t>
            </a:r>
            <a:r>
              <a:rPr lang="ru-RU" sz="2200" spc="-43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4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за</a:t>
            </a:r>
            <a:r>
              <a:rPr lang="ru-RU" sz="2200" spc="-1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счет налоговых </a:t>
            </a:r>
            <a:r>
              <a:rPr lang="ru-RU" sz="2200" spc="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и</a:t>
            </a:r>
            <a:r>
              <a:rPr lang="ru-RU" sz="2200" spc="-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неналоговых </a:t>
            </a:r>
            <a:r>
              <a:rPr lang="ru-RU" sz="2200" spc="-4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доходов</a:t>
            </a:r>
            <a:endParaRPr lang="ru-RU" sz="2200" dirty="0">
              <a:solidFill>
                <a:srgbClr val="2A3890"/>
              </a:solidFill>
              <a:latin typeface="Monotype Corsiva" panose="03010101010201010101" pitchFamily="66" charset="0"/>
              <a:cs typeface="Roboto"/>
            </a:endParaRPr>
          </a:p>
          <a:p>
            <a:pPr marL="0" marR="5080" indent="0" algn="ctr">
              <a:lnSpc>
                <a:spcPct val="114999"/>
              </a:lnSpc>
              <a:spcBef>
                <a:spcPts val="1200"/>
              </a:spcBef>
              <a:buSzPct val="94444"/>
              <a:buNone/>
              <a:tabLst>
                <a:tab pos="151765" algn="l"/>
              </a:tabLst>
            </a:pPr>
            <a:r>
              <a:rPr lang="ru-RU" sz="2200" b="1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2027г</a:t>
            </a:r>
            <a:r>
              <a:rPr lang="ru-RU" sz="2200" b="1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</a:t>
            </a:r>
            <a:r>
              <a:rPr lang="ru-RU" sz="2200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9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–</a:t>
            </a:r>
            <a:r>
              <a:rPr lang="ru-RU" sz="220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1 030 668,6 </a:t>
            </a:r>
            <a:r>
              <a:rPr lang="ru-RU" sz="2200" spc="-1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тыс</a:t>
            </a:r>
            <a:r>
              <a:rPr lang="ru-RU" sz="2200" spc="-1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 руб.,</a:t>
            </a:r>
          </a:p>
          <a:p>
            <a:pPr marL="0" marR="5080" indent="0" algn="ctr">
              <a:lnSpc>
                <a:spcPct val="114999"/>
              </a:lnSpc>
              <a:spcBef>
                <a:spcPts val="1200"/>
              </a:spcBef>
              <a:buSzPct val="94444"/>
              <a:buNone/>
              <a:tabLst>
                <a:tab pos="151765" algn="l"/>
              </a:tabLst>
            </a:pPr>
            <a:r>
              <a:rPr lang="ru-RU" sz="2200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4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из</a:t>
            </a:r>
            <a:r>
              <a:rPr lang="ru-RU" sz="220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них</a:t>
            </a:r>
            <a:r>
              <a:rPr lang="ru-RU" sz="220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308 058,5тыс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 руб</a:t>
            </a:r>
            <a:r>
              <a:rPr lang="ru-RU" sz="2200" spc="-1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 </a:t>
            </a:r>
            <a:r>
              <a:rPr lang="ru-RU" sz="2200" spc="-43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4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за</a:t>
            </a:r>
            <a:r>
              <a:rPr lang="ru-RU" sz="2200" spc="-1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счет налоговых </a:t>
            </a:r>
            <a:r>
              <a:rPr lang="ru-RU" sz="2200" spc="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и</a:t>
            </a:r>
            <a:r>
              <a:rPr lang="ru-RU" sz="2200" spc="-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неналоговых </a:t>
            </a:r>
            <a:r>
              <a:rPr lang="ru-RU" sz="2200" spc="-4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доходов</a:t>
            </a:r>
            <a:endParaRPr lang="ru-RU" sz="2200" dirty="0">
              <a:solidFill>
                <a:srgbClr val="2A3890"/>
              </a:solidFill>
              <a:latin typeface="Monotype Corsiva" panose="03010101010201010101" pitchFamily="66" charset="0"/>
              <a:cs typeface="Roboto"/>
            </a:endParaRPr>
          </a:p>
          <a:p>
            <a:pPr marL="0" marR="5080" indent="0" algn="ctr">
              <a:lnSpc>
                <a:spcPct val="114999"/>
              </a:lnSpc>
              <a:spcBef>
                <a:spcPts val="1200"/>
              </a:spcBef>
              <a:buSzPct val="94444"/>
              <a:buNone/>
              <a:tabLst>
                <a:tab pos="151765" algn="l"/>
              </a:tabLst>
            </a:pPr>
            <a:r>
              <a:rPr lang="ru-RU" sz="2200" b="1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2028г</a:t>
            </a:r>
            <a:r>
              <a:rPr lang="ru-RU" sz="2200" b="1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</a:t>
            </a:r>
            <a:r>
              <a:rPr lang="ru-RU" sz="2200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9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-</a:t>
            </a:r>
            <a:r>
              <a:rPr lang="ru-RU" sz="220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99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3 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148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,1</a:t>
            </a:r>
            <a:r>
              <a:rPr lang="ru-RU" sz="220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1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тыс</a:t>
            </a:r>
            <a:r>
              <a:rPr lang="ru-RU" sz="2200" spc="-1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 руб.,</a:t>
            </a:r>
          </a:p>
          <a:p>
            <a:pPr marL="0" marR="5080" indent="0" algn="ctr">
              <a:lnSpc>
                <a:spcPct val="114999"/>
              </a:lnSpc>
              <a:spcBef>
                <a:spcPts val="1200"/>
              </a:spcBef>
              <a:buSzPct val="94444"/>
              <a:buNone/>
              <a:tabLst>
                <a:tab pos="151765" algn="l"/>
              </a:tabLst>
            </a:pPr>
            <a:r>
              <a:rPr lang="ru-RU" sz="2200" spc="-5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4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из</a:t>
            </a:r>
            <a:r>
              <a:rPr lang="ru-RU" sz="220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них</a:t>
            </a:r>
            <a:r>
              <a:rPr lang="ru-RU" sz="220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310 445,4 тыс</a:t>
            </a:r>
            <a:r>
              <a:rPr lang="ru-RU" sz="2200" spc="-10" dirty="0" smtClean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 руб</a:t>
            </a:r>
            <a:r>
              <a:rPr lang="ru-RU" sz="2200" spc="-1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. </a:t>
            </a:r>
            <a:r>
              <a:rPr lang="ru-RU" sz="2200" spc="-43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4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за</a:t>
            </a:r>
            <a:r>
              <a:rPr lang="ru-RU" sz="2200" spc="-1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</a:t>
            </a:r>
            <a:r>
              <a:rPr lang="ru-RU" sz="2200" spc="-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счет налоговых </a:t>
            </a:r>
            <a:r>
              <a:rPr lang="ru-RU" sz="2200" spc="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и</a:t>
            </a:r>
            <a:r>
              <a:rPr lang="ru-RU" sz="2200" spc="-5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 неналоговых </a:t>
            </a:r>
            <a:r>
              <a:rPr lang="ru-RU" sz="2200" spc="-40" dirty="0">
                <a:solidFill>
                  <a:srgbClr val="2A3890"/>
                </a:solidFill>
                <a:latin typeface="Monotype Corsiva" panose="03010101010201010101" pitchFamily="66" charset="0"/>
                <a:cs typeface="Roboto"/>
              </a:rPr>
              <a:t>доходов</a:t>
            </a:r>
            <a:endParaRPr lang="ru-RU" sz="2200" dirty="0">
              <a:solidFill>
                <a:srgbClr val="2A3890"/>
              </a:solidFill>
              <a:latin typeface="Monotype Corsiva" panose="03010101010201010101" pitchFamily="66" charset="0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9012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8842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Расходная часть </a:t>
            </a:r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округа</a:t>
            </a:r>
            <a:endParaRPr lang="ru-RU" b="1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11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156251"/>
              </p:ext>
            </p:extLst>
          </p:nvPr>
        </p:nvGraphicFramePr>
        <p:xfrm>
          <a:off x="1227821" y="2079365"/>
          <a:ext cx="8145566" cy="46101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09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160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38648">
                  <a:extLst>
                    <a:ext uri="{9D8B030D-6E8A-4147-A177-3AD203B41FA5}">
                      <a16:colId xmlns="" xmlns:a16="http://schemas.microsoft.com/office/drawing/2014/main" val="3908651348"/>
                    </a:ext>
                  </a:extLst>
                </a:gridCol>
              </a:tblGrid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1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Наименование статьи расхода</a:t>
                      </a:r>
                      <a:endParaRPr sz="2000" b="1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548640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1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тыс. руб.</a:t>
                      </a:r>
                      <a:endParaRPr sz="2000" b="1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1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%</a:t>
                      </a:r>
                      <a:endParaRPr sz="2000" b="1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8081632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000" b="1" spc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Всего расходов, тыс.руб.</a:t>
                      </a: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548640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1" spc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1 128 814,6</a:t>
                      </a:r>
                      <a:endParaRPr sz="2000" b="1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000" b="1" spc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100</a:t>
                      </a: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000" b="0" spc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Общегосударственные вопросы</a:t>
                      </a: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148 695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spc="0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13,17</a:t>
                      </a:r>
                      <a:endParaRPr lang="ru-RU" sz="2000" b="0" i="0" u="none" strike="noStrike" spc="0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000" b="0" spc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Национальная безопасность</a:t>
                      </a: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6 903,6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spc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0,61</a:t>
                      </a:r>
                      <a:endParaRPr lang="ru-RU" sz="2000" b="0" i="0" u="none" strike="noStrike" spc="0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000" b="0" spc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Национальная экономика</a:t>
                      </a: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591820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105 583,9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spc="0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9,35</a:t>
                      </a:r>
                      <a:endParaRPr lang="ru-RU" sz="2000" b="0" i="0" u="none" strike="noStrike" spc="0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000" b="0" spc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Жилищно-коммунальное хозяйство</a:t>
                      </a: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1 390,3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spc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0,12</a:t>
                      </a:r>
                      <a:endParaRPr lang="ru-RU" sz="2000" b="0" i="0" u="none" strike="noStrike" spc="0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000" b="0" spc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Образование</a:t>
                      </a: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548640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768</a:t>
                      </a:r>
                      <a:r>
                        <a:rPr lang="ru-RU" sz="2000" b="0" spc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735,2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spc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68,1</a:t>
                      </a:r>
                      <a:endParaRPr lang="ru-RU" sz="2000" b="0" i="0" u="none" strike="noStrike" spc="0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000" b="0" spc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Культура</a:t>
                      </a: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591820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51 302,7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spc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4,54</a:t>
                      </a:r>
                      <a:endParaRPr lang="ru-RU" sz="2000" b="0" i="0" u="none" strike="noStrike" spc="0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000" b="0" spc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Социальная политика</a:t>
                      </a: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591820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</a:t>
                      </a:r>
                      <a:r>
                        <a:rPr sz="2000" b="0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</a:t>
                      </a:r>
                      <a:r>
                        <a:rPr lang="ru-RU" sz="2000" b="0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4</a:t>
                      </a:r>
                      <a:r>
                        <a:rPr lang="ru-RU" sz="2000" b="0" spc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055,2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spc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2,13</a:t>
                      </a:r>
                      <a:endParaRPr lang="ru-RU" sz="2000" b="0" i="0" u="none" strike="noStrike" spc="0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Физическая</a:t>
                      </a:r>
                      <a:r>
                        <a:rPr lang="ru-RU" sz="2000" b="0" spc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культура и спорт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19 021,6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spc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1,69</a:t>
                      </a:r>
                      <a:endParaRPr lang="ru-RU" sz="2000" b="0" i="0" u="none" strike="noStrike" spc="0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000" b="0" spc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Обслуживание муниципального долга</a:t>
                      </a:r>
                      <a:endParaRPr sz="2000" b="0" spc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2,6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spc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0,01</a:t>
                      </a:r>
                      <a:endParaRPr lang="ru-RU" sz="2000" b="0" i="0" u="none" strike="noStrike" spc="0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65724">
                <a:tc>
                  <a:txBody>
                    <a:bodyPr/>
                    <a:lstStyle/>
                    <a:p>
                      <a:pPr marL="85725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Национальная оборона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R="591820" algn="l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lang="ru-RU" sz="2000" b="0" spc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1 791,5</a:t>
                      </a:r>
                      <a:endParaRPr sz="2000" b="0" spc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937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spc="0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0,16</a:t>
                      </a:r>
                      <a:endParaRPr lang="ru-RU" sz="2000" b="0" i="0" u="none" strike="noStrike" spc="0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75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477296" y="1519706"/>
            <a:ext cx="4790941" cy="927279"/>
          </a:xfrm>
          <a:prstGeom prst="roundRect">
            <a:avLst/>
          </a:prstGeom>
          <a:solidFill>
            <a:schemeClr val="bg1"/>
          </a:solidFill>
          <a:ln>
            <a:solidFill>
              <a:srgbClr val="2A3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8842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Расходная часть </a:t>
            </a:r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округа</a:t>
            </a:r>
            <a:endParaRPr lang="ru-RU" b="1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11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211910"/>
              </p:ext>
            </p:extLst>
          </p:nvPr>
        </p:nvGraphicFramePr>
        <p:xfrm>
          <a:off x="1668136" y="3271232"/>
          <a:ext cx="8145566" cy="2305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009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789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32817">
                  <a:extLst>
                    <a:ext uri="{9D8B030D-6E8A-4147-A177-3AD203B41FA5}">
                      <a16:colId xmlns="" xmlns:a16="http://schemas.microsoft.com/office/drawing/2014/main" val="3908651348"/>
                    </a:ext>
                  </a:extLst>
                </a:gridCol>
                <a:gridCol w="1432817">
                  <a:extLst>
                    <a:ext uri="{9D8B030D-6E8A-4147-A177-3AD203B41FA5}">
                      <a16:colId xmlns="" xmlns:a16="http://schemas.microsoft.com/office/drawing/2014/main" val="887284622"/>
                    </a:ext>
                  </a:extLst>
                </a:gridCol>
              </a:tblGrid>
              <a:tr h="576330">
                <a:tc>
                  <a:txBody>
                    <a:bodyPr/>
                    <a:lstStyle/>
                    <a:p>
                      <a:pPr algn="ctr" fontAlgn="b"/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2026г</a:t>
                      </a:r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.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2027г</a:t>
                      </a:r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.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2028г</a:t>
                      </a:r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.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8081632"/>
                  </a:ext>
                </a:extLst>
              </a:tr>
              <a:tr h="5763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Образование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768 735,2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705 170,8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711 167,7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63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Культура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51</a:t>
                      </a:r>
                      <a:r>
                        <a:rPr lang="ru-RU" sz="2400" b="0" i="0" u="none" strike="noStrike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302</a:t>
                      </a:r>
                      <a:r>
                        <a:rPr lang="en-US" sz="2400" b="0" i="0" u="none" strike="noStrike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,</a:t>
                      </a:r>
                      <a:r>
                        <a:rPr lang="ru-RU" sz="2400" b="0" i="0" u="none" strike="noStrike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7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40</a:t>
                      </a:r>
                      <a:r>
                        <a:rPr lang="ru-RU" sz="2400" b="0" u="none" strike="noStrike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267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40 267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63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Социальная политика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24</a:t>
                      </a:r>
                      <a:r>
                        <a:rPr lang="ru-RU" sz="2400" b="0" i="0" u="none" strike="noStrike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055,2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21</a:t>
                      </a:r>
                      <a:r>
                        <a:rPr lang="ru-RU" sz="2400" b="0" u="none" strike="noStrike" baseline="0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 583,5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0" i="0" u="none" strike="noStrike" dirty="0" smtClean="0">
                          <a:solidFill>
                            <a:srgbClr val="2A3890"/>
                          </a:solidFill>
                          <a:effectLst/>
                          <a:latin typeface="Monotype Corsiva" panose="03010101010201010101" pitchFamily="66" charset="0"/>
                        </a:rPr>
                        <a:t>21 569,8</a:t>
                      </a:r>
                      <a:endParaRPr lang="ru-RU" sz="2400" b="0" i="0" u="none" strike="noStrike" dirty="0">
                        <a:solidFill>
                          <a:srgbClr val="2A3890"/>
                        </a:solidFill>
                        <a:effectLst/>
                        <a:latin typeface="Monotype Corsiva" panose="03010101010201010101" pitchFamily="66" charset="0"/>
                      </a:endParaRPr>
                    </a:p>
                  </a:txBody>
                  <a:tcPr marL="9525" marR="9525" marT="952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477296" y="1584100"/>
            <a:ext cx="4790941" cy="798489"/>
          </a:xfrm>
          <a:prstGeom prst="round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spc="15" dirty="0">
                <a:solidFill>
                  <a:srgbClr val="2A3890"/>
                </a:solidFill>
                <a:latin typeface="Monotype Corsiva" panose="03010101010201010101" pitchFamily="66" charset="0"/>
              </a:rPr>
              <a:t>Расходы в социальных сферах на </a:t>
            </a:r>
            <a:r>
              <a:rPr lang="ru-RU" sz="2000" spc="15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2026 </a:t>
            </a:r>
            <a:r>
              <a:rPr lang="ru-RU" sz="2000" spc="15" dirty="0">
                <a:solidFill>
                  <a:srgbClr val="2A3890"/>
                </a:solidFill>
                <a:latin typeface="Monotype Corsiva" panose="03010101010201010101" pitchFamily="66" charset="0"/>
              </a:rPr>
              <a:t>год и  плановый период </a:t>
            </a:r>
            <a:r>
              <a:rPr lang="ru-RU" sz="2000" spc="15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2027-2028 </a:t>
            </a:r>
            <a:r>
              <a:rPr lang="ru-RU" sz="2000" spc="15" dirty="0">
                <a:solidFill>
                  <a:srgbClr val="2A3890"/>
                </a:solidFill>
                <a:latin typeface="Monotype Corsiva" panose="03010101010201010101" pitchFamily="66" charset="0"/>
              </a:rPr>
              <a:t>годов, тыс</a:t>
            </a:r>
            <a:r>
              <a:rPr lang="ru-RU" sz="2000" spc="15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. руб</a:t>
            </a:r>
            <a:r>
              <a:rPr lang="ru-RU" sz="2000" spc="15" dirty="0">
                <a:solidFill>
                  <a:srgbClr val="2A3890"/>
                </a:solidFill>
                <a:latin typeface="Monotype Corsiva" panose="03010101010201010101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024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174642" y="2125011"/>
            <a:ext cx="5396248" cy="927279"/>
          </a:xfrm>
          <a:prstGeom prst="roundRect">
            <a:avLst/>
          </a:prstGeom>
          <a:solidFill>
            <a:schemeClr val="bg1"/>
          </a:solidFill>
          <a:ln>
            <a:solidFill>
              <a:srgbClr val="2A3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8842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Расходная часть </a:t>
            </a:r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округа</a:t>
            </a:r>
            <a:endParaRPr lang="ru-RU" b="1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11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339078"/>
              </p:ext>
            </p:extLst>
          </p:nvPr>
        </p:nvGraphicFramePr>
        <p:xfrm>
          <a:off x="2872311" y="3528809"/>
          <a:ext cx="5936409" cy="29179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6110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753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10303">
                <a:tc>
                  <a:txBody>
                    <a:bodyPr/>
                    <a:lstStyle/>
                    <a:p>
                      <a:pPr marL="8572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Пенсионное</a:t>
                      </a:r>
                      <a:r>
                        <a:rPr sz="2400" b="0" spc="-3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</a:t>
                      </a:r>
                      <a:r>
                        <a:rPr sz="2400" b="0" spc="5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обеспечение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4 444,5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58081632"/>
                  </a:ext>
                </a:extLst>
              </a:tr>
              <a:tr h="415903">
                <a:tc>
                  <a:txBody>
                    <a:bodyPr/>
                    <a:lstStyle/>
                    <a:p>
                      <a:pPr marL="8572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lang="ru-RU"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Социальное обеспечение населения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lang="ru-RU" sz="2400" b="0" spc="-1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571,4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5903">
                <a:tc>
                  <a:txBody>
                    <a:bodyPr/>
                    <a:lstStyle/>
                    <a:p>
                      <a:pPr marL="8572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Охрана семьи и детства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18 127,2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58621">
                <a:tc>
                  <a:txBody>
                    <a:bodyPr/>
                    <a:lstStyle/>
                    <a:p>
                      <a:pPr marL="85725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Другие</a:t>
                      </a:r>
                      <a:r>
                        <a:rPr lang="ru-RU" sz="2400" b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вопросы в области социальной политики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912,1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610303">
                <a:tc>
                  <a:txBody>
                    <a:bodyPr/>
                    <a:lstStyle/>
                    <a:p>
                      <a:pPr marL="8572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400" b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Всего</a:t>
                      </a:r>
                    </a:p>
                  </a:txBody>
                  <a:tcPr marL="0" marR="0" marT="78740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>
                      <a:solidFill>
                        <a:srgbClr val="1155CC"/>
                      </a:solidFill>
                      <a:prstDash val="soli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spc="-1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24</a:t>
                      </a:r>
                      <a:r>
                        <a:rPr lang="ru-RU" sz="2400" b="0" spc="-1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055,2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 anchor="ctr">
                    <a:lnL w="19050">
                      <a:solidFill>
                        <a:srgbClr val="1155CC"/>
                      </a:solidFill>
                      <a:prstDash val="solid"/>
                    </a:lnL>
                    <a:lnR w="19050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>
                      <a:solidFill>
                        <a:srgbClr val="1155CC"/>
                      </a:solidFill>
                      <a:prstDash val="solid"/>
                    </a:lnT>
                    <a:lnB w="19050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3174642" y="2189405"/>
            <a:ext cx="5396248" cy="798489"/>
          </a:xfrm>
          <a:prstGeom prst="round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spc="15" dirty="0">
                <a:solidFill>
                  <a:srgbClr val="2A3890"/>
                </a:solidFill>
                <a:latin typeface="Monotype Corsiva" panose="03010101010201010101" pitchFamily="66" charset="0"/>
              </a:rPr>
              <a:t>Структура расходов </a:t>
            </a:r>
            <a:r>
              <a:rPr lang="ru-RU" sz="2000" spc="15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бюджета округа </a:t>
            </a:r>
            <a:r>
              <a:rPr lang="ru-RU" sz="2000" spc="15" dirty="0">
                <a:solidFill>
                  <a:srgbClr val="2A3890"/>
                </a:solidFill>
                <a:latin typeface="Monotype Corsiva" panose="03010101010201010101" pitchFamily="66" charset="0"/>
              </a:rPr>
              <a:t>по разделу  “Социальная политика” на </a:t>
            </a:r>
            <a:r>
              <a:rPr lang="ru-RU" sz="2000" spc="15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2026 </a:t>
            </a:r>
            <a:r>
              <a:rPr lang="ru-RU" sz="2000" spc="15" dirty="0">
                <a:solidFill>
                  <a:srgbClr val="2A3890"/>
                </a:solidFill>
                <a:latin typeface="Monotype Corsiva" panose="03010101010201010101" pitchFamily="66" charset="0"/>
              </a:rPr>
              <a:t>год, тыс</a:t>
            </a:r>
            <a:r>
              <a:rPr lang="ru-RU" sz="2000" spc="15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. руб</a:t>
            </a:r>
            <a:r>
              <a:rPr lang="ru-RU" sz="2000" spc="15" dirty="0">
                <a:solidFill>
                  <a:srgbClr val="2A3890"/>
                </a:solidFill>
                <a:latin typeface="Monotype Corsiva" panose="03010101010201010101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325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287" y="271417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                   Муниципальный </a:t>
            </a:r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долг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032000" y="3444240"/>
            <a:ext cx="7620000" cy="2357120"/>
          </a:xfrm>
          <a:prstGeom prst="roundRect">
            <a:avLst/>
          </a:prstGeom>
          <a:solidFill>
            <a:schemeClr val="bg1"/>
          </a:solidFill>
          <a:ln>
            <a:solidFill>
              <a:srgbClr val="2A3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>
              <a:spcBef>
                <a:spcPts val="1000"/>
              </a:spcBef>
            </a:pPr>
            <a:r>
              <a:rPr lang="ru-RU" sz="2800" spc="15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Платеж по муниципальному долгу в 2026 году составит – 1 000 тыс. рублей. Обслуживание муниципального долга (проценты за пользование кредитом) – 2,6 тыс. рублей.</a:t>
            </a:r>
            <a:endParaRPr lang="ru-RU" sz="2800" spc="15" dirty="0">
              <a:solidFill>
                <a:srgbClr val="2A389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600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41730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Контактная информация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7293"/>
            <a:ext cx="8099738" cy="4351338"/>
          </a:xfrm>
          <a:prstGeom prst="roundRect">
            <a:avLst/>
          </a:prstGeom>
          <a:solidFill>
            <a:schemeClr val="bg1"/>
          </a:solidFill>
          <a:ln>
            <a:solidFill>
              <a:srgbClr val="CC0000"/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“Бюджет для граждан” подготовлен:</a:t>
            </a:r>
          </a:p>
          <a:p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Комитетом по 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финансам  администрации </a:t>
            </a:r>
            <a:endParaRPr lang="ru-RU" dirty="0" smtClean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0" indent="0">
              <a:buNone/>
            </a:pPr>
            <a:r>
              <a:rPr lang="ru-RU" dirty="0" err="1" smtClean="0">
                <a:solidFill>
                  <a:srgbClr val="CC0000"/>
                </a:solidFill>
                <a:latin typeface="Monotype Corsiva" panose="03010101010201010101" pitchFamily="66" charset="0"/>
              </a:rPr>
              <a:t>Дульдургинского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муниципального округа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Адрес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: с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. Дульдурга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, ул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. Советская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, д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. 28  </a:t>
            </a:r>
            <a:endParaRPr lang="ru-RU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Телефон: 8(30256)2-14-99, 2-13-75</a:t>
            </a:r>
          </a:p>
          <a:p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Электронная 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почта: </a:t>
            </a:r>
            <a:r>
              <a:rPr lang="ru-RU" u="sng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ﬁnduld@mail.ru</a:t>
            </a:r>
          </a:p>
          <a:p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Информацию о бюджете можно получить на официальном сайте  администрации </a:t>
            </a:r>
            <a:r>
              <a:rPr lang="ru-RU" dirty="0" err="1" smtClean="0">
                <a:solidFill>
                  <a:srgbClr val="CC0000"/>
                </a:solidFill>
                <a:latin typeface="Monotype Corsiva" panose="03010101010201010101" pitchFamily="66" charset="0"/>
              </a:rPr>
              <a:t>Дульдургинского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муниципального округа 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по  </a:t>
            </a:r>
            <a:r>
              <a:rPr lang="ru-RU" dirty="0" err="1" smtClean="0">
                <a:solidFill>
                  <a:srgbClr val="CC0000"/>
                </a:solidFill>
                <a:latin typeface="Monotype Corsiva" panose="03010101010201010101" pitchFamily="66" charset="0"/>
              </a:rPr>
              <a:t>адреcу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: </a:t>
            </a:r>
            <a:r>
              <a:rPr lang="ru-RU" u="sng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duldurga.ru</a:t>
            </a:r>
            <a:endParaRPr lang="ru-RU" u="sng" dirty="0">
              <a:solidFill>
                <a:srgbClr val="CC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86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4173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Оглавление</a:t>
            </a:r>
            <a:endParaRPr lang="ru-RU" b="1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72093"/>
            <a:ext cx="10515600" cy="4351338"/>
          </a:xfrm>
          <a:prstGeom prst="roundRect">
            <a:avLst/>
          </a:prstGeom>
          <a:solidFill>
            <a:schemeClr val="bg1"/>
          </a:solidFill>
          <a:ln>
            <a:solidFill>
              <a:srgbClr val="CC0000"/>
            </a:solidFill>
          </a:ln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Что такое “Бюджет для граждан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”</a:t>
            </a:r>
            <a:endParaRPr lang="ru-RU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Основные 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понятия и термины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Основные направления бюджетной политики на 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202</a:t>
            </a:r>
            <a:r>
              <a:rPr lang="en-US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6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год 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и 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плановый период  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202</a:t>
            </a:r>
            <a:r>
              <a:rPr lang="en-US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6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-202</a:t>
            </a:r>
            <a:r>
              <a:rPr lang="en-US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7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годов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Основные параметры 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округа на 202</a:t>
            </a:r>
            <a:r>
              <a:rPr lang="en-US" dirty="0">
                <a:solidFill>
                  <a:srgbClr val="CC0000"/>
                </a:solidFill>
                <a:latin typeface="Monotype Corsiva" panose="03010101010201010101" pitchFamily="66" charset="0"/>
              </a:rPr>
              <a:t>6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год и  плановый период 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202</a:t>
            </a:r>
            <a:r>
              <a:rPr lang="en-US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6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-202</a:t>
            </a:r>
            <a:r>
              <a:rPr lang="en-US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7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годов</a:t>
            </a:r>
            <a:endParaRPr lang="ru-RU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Доходная часть 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 округа</a:t>
            </a:r>
            <a:endParaRPr lang="ru-RU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Расходная 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часть </a:t>
            </a: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округа</a:t>
            </a:r>
            <a:endParaRPr lang="ru-RU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Муниципальный </a:t>
            </a:r>
            <a:r>
              <a:rPr lang="ru-RU" dirty="0">
                <a:solidFill>
                  <a:srgbClr val="CC0000"/>
                </a:solidFill>
                <a:latin typeface="Monotype Corsiva" panose="03010101010201010101" pitchFamily="66" charset="0"/>
              </a:rPr>
              <a:t>долг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Контактная информация</a:t>
            </a:r>
            <a:endParaRPr lang="ru-RU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93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80367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Что такое “Бюджет для </a:t>
            </a:r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граждан»</a:t>
            </a:r>
            <a:endParaRPr lang="ru-RU" b="1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63130"/>
            <a:ext cx="10515600" cy="3956989"/>
          </a:xfrm>
          <a:prstGeom prst="roundRect">
            <a:avLst/>
          </a:prstGeom>
          <a:solidFill>
            <a:schemeClr val="bg1"/>
          </a:solidFill>
          <a:ln>
            <a:solidFill>
              <a:srgbClr val="CC0000"/>
            </a:solidFill>
          </a:ln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«Бюджет для граждан» ознакомит вас с параметрами  основного финансового документа </a:t>
            </a:r>
            <a:r>
              <a:rPr lang="ru-RU" sz="2400" dirty="0" err="1">
                <a:solidFill>
                  <a:srgbClr val="CC0000"/>
                </a:solidFill>
                <a:latin typeface="Monotype Corsiva" panose="03010101010201010101" pitchFamily="66" charset="0"/>
              </a:rPr>
              <a:t>Дульдургинского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округа </a:t>
            </a: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– 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</a:t>
            </a: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на 2026 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год и на плановый период </a:t>
            </a: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2027 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и  </a:t>
            </a: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2028 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годов.</a:t>
            </a:r>
          </a:p>
          <a:p>
            <a:pPr algn="just"/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Представленная информация предназначена для  широкого круга пользователей и будет интересна и полезна  как студентам, педагогам, врачам, молодым семьям, так </a:t>
            </a: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и муниципальным 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служащим, пенсионерам и другим  категориям населения, так как бюджет </a:t>
            </a: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округа 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затрагивает  интересы каждого жителя </a:t>
            </a:r>
            <a:r>
              <a:rPr lang="ru-RU" sz="2400" dirty="0" err="1">
                <a:solidFill>
                  <a:srgbClr val="CC0000"/>
                </a:solidFill>
                <a:latin typeface="Monotype Corsiva" panose="03010101010201010101" pitchFamily="66" charset="0"/>
              </a:rPr>
              <a:t>Дульдургинского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округа.</a:t>
            </a:r>
            <a:endParaRPr lang="ru-RU" sz="2400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algn="just"/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Мы постарались в доступной и понятной </a:t>
            </a:r>
            <a:r>
              <a:rPr lang="ru-RU" sz="2400">
                <a:solidFill>
                  <a:srgbClr val="CC0000"/>
                </a:solidFill>
                <a:latin typeface="Monotype Corsiva" panose="03010101010201010101" pitchFamily="66" charset="0"/>
              </a:rPr>
              <a:t>форме </a:t>
            </a:r>
            <a:r>
              <a:rPr lang="ru-RU" sz="2400" smtClean="0">
                <a:solidFill>
                  <a:srgbClr val="CC0000"/>
                </a:solidFill>
                <a:latin typeface="Monotype Corsiva" panose="03010101010201010101" pitchFamily="66" charset="0"/>
              </a:rPr>
              <a:t>для граждан 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представить основные показатели бюджета </a:t>
            </a: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округа.</a:t>
            </a:r>
            <a:endParaRPr lang="ru-RU" sz="2400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82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Основные понятия и термины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3755" y="2430161"/>
            <a:ext cx="10515600" cy="3855309"/>
          </a:xfrm>
          <a:prstGeom prst="roundRect">
            <a:avLst/>
          </a:prstGeom>
          <a:solidFill>
            <a:schemeClr val="bg1"/>
          </a:solidFill>
          <a:ln>
            <a:solidFill>
              <a:srgbClr val="CC0000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Бюджет–форма 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образования и расходования денежных средств,  предназначенных для финансового обеспечения задач и функций  государства и местного самоуправления</a:t>
            </a: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Доходы бюджета формируются в соответствии с бюджетным законодательством Российской Федерации, законодательством о налогах и сборах и законодательством об иных обязательных платежах.</a:t>
            </a:r>
          </a:p>
          <a:p>
            <a:pPr algn="just"/>
            <a:r>
              <a:rPr lang="ru-RU" sz="2400" dirty="0">
                <a:solidFill>
                  <a:srgbClr val="2A3890"/>
                </a:solidFill>
                <a:latin typeface="Monotype Corsiva" panose="03010101010201010101" pitchFamily="66" charset="0"/>
              </a:rPr>
              <a:t>Расходы бюджета </a:t>
            </a:r>
            <a:r>
              <a:rPr lang="ru-RU" sz="2400" dirty="0" smtClean="0">
                <a:solidFill>
                  <a:srgbClr val="2A38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‒</a:t>
            </a:r>
            <a:r>
              <a:rPr lang="ru-RU" sz="24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это </a:t>
            </a:r>
            <a:r>
              <a:rPr lang="ru-RU" sz="2400" dirty="0">
                <a:solidFill>
                  <a:srgbClr val="2A3890"/>
                </a:solidFill>
                <a:latin typeface="Monotype Corsiva" panose="03010101010201010101" pitchFamily="66" charset="0"/>
              </a:rPr>
              <a:t>выплачиваемые из бюджета денежные средства, за исключением средств, являющихся источниками финансирования дефицита бюджета.</a:t>
            </a:r>
            <a:endParaRPr lang="ru-RU" sz="2400" dirty="0" smtClean="0">
              <a:solidFill>
                <a:srgbClr val="2A3890"/>
              </a:solidFill>
              <a:latin typeface="Monotype Corsiva" panose="03010101010201010101" pitchFamily="66" charset="0"/>
            </a:endParaRPr>
          </a:p>
          <a:p>
            <a:pPr algn="just"/>
            <a:endParaRPr lang="ru-RU" sz="2400" dirty="0" smtClean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33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7031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Основные понятия и термины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400" y="2333053"/>
            <a:ext cx="10515600" cy="4351338"/>
          </a:xfrm>
          <a:prstGeom prst="roundRect">
            <a:avLst/>
          </a:prstGeom>
          <a:solidFill>
            <a:schemeClr val="bg1"/>
          </a:solidFill>
          <a:ln>
            <a:solidFill>
              <a:srgbClr val="CC0000"/>
            </a:solidFill>
          </a:ln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Дотации </a:t>
            </a:r>
            <a:r>
              <a:rPr lang="ru-RU" sz="2400" dirty="0">
                <a:solidFill>
                  <a:srgbClr val="CC0000"/>
                </a:solidFill>
                <a:latin typeface="Monotype Corsiva" panose="03010101010201010101" pitchFamily="66" charset="0"/>
              </a:rPr>
              <a:t>предоставляются без определения конкретной цели их  использования (Вы даете своему ребенку карманные деньги)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solidFill>
                  <a:srgbClr val="FFC000"/>
                </a:solidFill>
                <a:latin typeface="Monotype Corsiva" panose="03010101010201010101" pitchFamily="66" charset="0"/>
              </a:rPr>
              <a:t>Субвенции предоставляются на финансирование переданных  другим публично-правовым образованиям полномочий (Вы  даете своему ребенку деньги и посылаете его в магазин купить  продукты по списку)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solidFill>
                  <a:srgbClr val="00B050"/>
                </a:solidFill>
                <a:latin typeface="Monotype Corsiva" panose="03010101010201010101" pitchFamily="66" charset="0"/>
              </a:rPr>
              <a:t>Субсидии предоставляются на условиях долевого  софинансирования расходов других бюджетов (Вы добавляете  денег для того, чтобы ваш ребенок купил себе новый телефон (а  остальные он накопил сам</a:t>
            </a:r>
            <a:r>
              <a:rPr lang="ru-RU" sz="2400" dirty="0" smtClean="0">
                <a:solidFill>
                  <a:srgbClr val="00B050"/>
                </a:solidFill>
                <a:latin typeface="Monotype Corsiva" panose="03010101010201010101" pitchFamily="66" charset="0"/>
              </a:rPr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dirty="0">
                <a:solidFill>
                  <a:srgbClr val="2A3890"/>
                </a:solidFill>
                <a:latin typeface="Monotype Corsiva" panose="03010101010201010101" pitchFamily="66" charset="0"/>
              </a:rPr>
              <a:t>Межбюджетные трансферты - денежные средства,  перечисляемые из одного бюджета бюджетной системы  Российской Федерации </a:t>
            </a:r>
            <a:r>
              <a:rPr lang="ru-RU" sz="24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другому</a:t>
            </a:r>
            <a:endParaRPr lang="ru-RU" sz="2400" dirty="0">
              <a:solidFill>
                <a:srgbClr val="2A389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147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620" y="435668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Основные направления бюджетной политики на </a:t>
            </a: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2026 </a:t>
            </a:r>
            <a:r>
              <a:rPr lang="ru-RU" sz="32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год и плановый период  </a:t>
            </a: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202</a:t>
            </a: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7</a:t>
            </a: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-202</a:t>
            </a:r>
            <a:r>
              <a:rPr lang="ru-RU" sz="32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8</a:t>
            </a: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</a:t>
            </a:r>
            <a:r>
              <a:rPr lang="ru-RU" sz="32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годов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429" y="2364259"/>
            <a:ext cx="10895526" cy="4371392"/>
          </a:xfrm>
          <a:prstGeom prst="roundRect">
            <a:avLst/>
          </a:prstGeom>
          <a:solidFill>
            <a:schemeClr val="bg1"/>
          </a:solidFill>
          <a:ln>
            <a:solidFill>
              <a:srgbClr val="CC0000"/>
            </a:solidFill>
          </a:ln>
        </p:spPr>
        <p:txBody>
          <a:bodyPr>
            <a:noAutofit/>
          </a:bodyPr>
          <a:lstStyle/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ru-RU" sz="16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Сдерживание роста расходов посредством минимизации принятия новых расходных обязательств.</a:t>
            </a:r>
            <a:endParaRPr lang="ru-RU" sz="1600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ru-RU" sz="16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Проведение комплексной инвентаризации публичных нормативных и других расходных обязательств бюджета </a:t>
            </a:r>
            <a:r>
              <a:rPr lang="ru-RU" sz="16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округа </a:t>
            </a:r>
            <a:r>
              <a:rPr lang="ru-RU" sz="16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и оптимизация.</a:t>
            </a:r>
            <a:endParaRPr lang="ru-RU" sz="1600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ru-RU" sz="16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Обеспечение обязательств по повышению уровня оплаты труда работников, занятых в бюджетной сфере.</a:t>
            </a:r>
            <a:endParaRPr lang="ru-RU" sz="1600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ru-RU" sz="16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Реализация мер по повышению эффективности и результативности бюджетных расходов, в том числе путем выполнения мероприятий, направленных на оптимизацию расходов, соблюдение условий использования целевых средств, полученных из других бюджетов бюджетной системы Российской Федерации.</a:t>
            </a:r>
            <a:endParaRPr lang="ru-RU" sz="1600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ru-RU" sz="16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Обеспечение соблюдения принципов законности, целесообразности и эффективности бюджетных расходов через механизм муниципального финансового контроля в соответствии с федеральными государственными стандартами осуществления финансового контроля.</a:t>
            </a:r>
            <a:endParaRPr lang="ru-RU" sz="1600" dirty="0">
              <a:solidFill>
                <a:srgbClr val="CC0000"/>
              </a:solidFill>
              <a:latin typeface="Monotype Corsiva" panose="03010101010201010101" pitchFamily="66" charset="0"/>
            </a:endParaRPr>
          </a:p>
          <a:p>
            <a:pPr marL="514350" indent="-514350" algn="just">
              <a:lnSpc>
                <a:spcPct val="100000"/>
              </a:lnSpc>
              <a:buFont typeface="+mj-lt"/>
              <a:buAutoNum type="arabicPeriod"/>
            </a:pPr>
            <a:r>
              <a:rPr lang="ru-RU" sz="1600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Продолжение работы по соблюдению нормативов на содержание органов местного самоуправления, недопущению роста просроченной кредиторской задолженности по принятым обязательствам и проведению взвешенной долговой политики.</a:t>
            </a:r>
            <a:endParaRPr lang="ru-RU" sz="1600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50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115" y="654607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Основные параметры </a:t>
            </a: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округа на 2026год </a:t>
            </a: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/>
            </a:r>
            <a:b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</a:b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и  </a:t>
            </a:r>
            <a:r>
              <a:rPr lang="ru-RU" sz="32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плановый период </a:t>
            </a: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2027-2028 </a:t>
            </a:r>
            <a:r>
              <a:rPr lang="ru-RU" sz="32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годов, тыс</a:t>
            </a:r>
            <a:r>
              <a:rPr lang="ru-RU" sz="3200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. руб</a:t>
            </a:r>
            <a:r>
              <a:rPr lang="ru-RU" sz="3200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.</a:t>
            </a:r>
          </a:p>
        </p:txBody>
      </p:sp>
      <p:graphicFrame>
        <p:nvGraphicFramePr>
          <p:cNvPr id="4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602816"/>
              </p:ext>
            </p:extLst>
          </p:nvPr>
        </p:nvGraphicFramePr>
        <p:xfrm>
          <a:off x="2537273" y="2940942"/>
          <a:ext cx="6175284" cy="22363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49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789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310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9031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590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Times New Roman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202</a:t>
                      </a:r>
                      <a:r>
                        <a:rPr lang="ru-RU"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6г</a:t>
                      </a:r>
                      <a:r>
                        <a:rPr lang="ru-RU"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.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202</a:t>
                      </a:r>
                      <a:r>
                        <a:rPr lang="ru-RU"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7г</a:t>
                      </a:r>
                      <a:r>
                        <a:rPr lang="ru-RU"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.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202</a:t>
                      </a:r>
                      <a:r>
                        <a:rPr lang="ru-RU"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8г</a:t>
                      </a:r>
                      <a:r>
                        <a:rPr lang="ru-RU"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.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9091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2000" b="0" spc="-25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Доходы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000" b="0" spc="-1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1 129 814</a:t>
                      </a:r>
                      <a:r>
                        <a:rPr lang="ru-RU" sz="2000" b="0" spc="-1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,6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000" b="0" spc="-1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1 030</a:t>
                      </a:r>
                      <a:r>
                        <a:rPr lang="ru-RU" sz="2000" b="0" spc="-1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668,6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000" b="0" spc="-1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993 148,1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9091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2000" b="0" spc="-25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Расходы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lang="ru-RU" sz="2000" b="0" spc="-1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1 128</a:t>
                      </a:r>
                      <a:r>
                        <a:rPr lang="ru-RU" sz="2000" b="0" spc="-1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814,6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2A3890"/>
                          </a:solidFill>
                          <a:effectLst/>
                          <a:uLnTx/>
                          <a:uFillTx/>
                          <a:latin typeface="Monotype Corsiva" panose="03010101010201010101" pitchFamily="66" charset="0"/>
                          <a:ea typeface="+mn-ea"/>
                          <a:cs typeface="Roboto"/>
                        </a:rPr>
                        <a:t>1 030 668,6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A3890"/>
                        </a:solidFill>
                        <a:effectLst/>
                        <a:uLnTx/>
                        <a:uFillTx/>
                        <a:latin typeface="Monotype Corsiva" panose="03010101010201010101" pitchFamily="66" charset="0"/>
                        <a:ea typeface="+mn-ea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-10" normalizeH="0" baseline="0" noProof="0" dirty="0" smtClean="0">
                          <a:ln>
                            <a:noFill/>
                          </a:ln>
                          <a:solidFill>
                            <a:srgbClr val="2A3890"/>
                          </a:solidFill>
                          <a:effectLst/>
                          <a:uLnTx/>
                          <a:uFillTx/>
                          <a:latin typeface="Monotype Corsiva" panose="03010101010201010101" pitchFamily="66" charset="0"/>
                          <a:ea typeface="+mn-ea"/>
                          <a:cs typeface="Roboto"/>
                        </a:rPr>
                        <a:t>993 148,1</a:t>
                      </a:r>
                      <a:endParaRPr kumimoji="0" lang="ru-RU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A3890"/>
                        </a:solidFill>
                        <a:effectLst/>
                        <a:uLnTx/>
                        <a:uFillTx/>
                        <a:latin typeface="Monotype Corsiva" panose="03010101010201010101" pitchFamily="66" charset="0"/>
                        <a:ea typeface="+mn-ea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9091">
                <a:tc>
                  <a:txBody>
                    <a:bodyPr/>
                    <a:lstStyle/>
                    <a:p>
                      <a:pPr marL="85090"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2000" b="0" spc="-35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Профицит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lang="ru-RU"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1 </a:t>
                      </a:r>
                      <a:r>
                        <a:rPr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0</a:t>
                      </a:r>
                      <a:r>
                        <a:rPr lang="ru-RU"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0</a:t>
                      </a:r>
                      <a:r>
                        <a:rPr sz="20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0</a:t>
                      </a: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endParaRPr sz="20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105" marB="0" anchor="ctr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4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348507" y="3116688"/>
            <a:ext cx="5460642" cy="3515932"/>
          </a:xfrm>
          <a:prstGeom prst="roundRect">
            <a:avLst/>
          </a:prstGeom>
          <a:solidFill>
            <a:schemeClr val="bg1"/>
          </a:solidFill>
          <a:ln>
            <a:solidFill>
              <a:srgbClr val="2A3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348507" y="1764406"/>
            <a:ext cx="5460642" cy="927279"/>
          </a:xfrm>
          <a:prstGeom prst="roundRect">
            <a:avLst/>
          </a:prstGeom>
          <a:solidFill>
            <a:schemeClr val="bg1"/>
          </a:solidFill>
          <a:ln>
            <a:solidFill>
              <a:srgbClr val="2A3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8842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          Доходная </a:t>
            </a:r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часть </a:t>
            </a:r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округа</a:t>
            </a:r>
            <a:endParaRPr lang="ru-RU" b="1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1028" y="1596981"/>
            <a:ext cx="10515600" cy="5035639"/>
          </a:xfrm>
          <a:prstGeom prst="round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Структура доходов бюджета </a:t>
            </a: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округа</a:t>
            </a:r>
            <a:endParaRPr lang="ru-RU" sz="2000" dirty="0">
              <a:solidFill>
                <a:srgbClr val="2A3890"/>
              </a:solidFill>
              <a:latin typeface="Monotype Corsiva" panose="03010101010201010101" pitchFamily="66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на 2026 </a:t>
            </a: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год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2000" dirty="0">
              <a:solidFill>
                <a:srgbClr val="2A3890"/>
              </a:solidFill>
              <a:latin typeface="Monotype Corsiva" panose="03010101010201010101" pitchFamily="66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Доходы бюджета </a:t>
            </a: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2026 </a:t>
            </a:r>
            <a:endParaRPr lang="ru-RU" sz="2000" dirty="0">
              <a:solidFill>
                <a:srgbClr val="2A3890"/>
              </a:solidFill>
              <a:latin typeface="Monotype Corsiva" panose="03010101010201010101" pitchFamily="66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(1 129 814,6 </a:t>
            </a: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тыс</a:t>
            </a: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. руб</a:t>
            </a: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.)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=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Налоговые и неналоговые доходы 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(</a:t>
            </a: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283</a:t>
            </a: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 944,8 </a:t>
            </a: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тыс</a:t>
            </a: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. руб</a:t>
            </a: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.)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+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Безвозмездные поступления  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(845 869,8 </a:t>
            </a: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тыс</a:t>
            </a: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. руб</a:t>
            </a: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99384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982255" y="1764406"/>
            <a:ext cx="4227490" cy="927279"/>
          </a:xfrm>
          <a:prstGeom prst="roundRect">
            <a:avLst/>
          </a:prstGeom>
          <a:solidFill>
            <a:schemeClr val="bg1"/>
          </a:solidFill>
          <a:ln>
            <a:solidFill>
              <a:srgbClr val="2A38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8842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CC0000"/>
                </a:solidFill>
                <a:latin typeface="Monotype Corsiva" panose="03010101010201010101" pitchFamily="66" charset="0"/>
              </a:rPr>
              <a:t>Доходная часть </a:t>
            </a:r>
            <a:r>
              <a:rPr lang="ru-RU" b="1" dirty="0" smtClean="0">
                <a:solidFill>
                  <a:srgbClr val="CC0000"/>
                </a:solidFill>
                <a:latin typeface="Monotype Corsiva" panose="03010101010201010101" pitchFamily="66" charset="0"/>
              </a:rPr>
              <a:t>бюджета округа</a:t>
            </a:r>
            <a:endParaRPr lang="ru-RU" b="1" dirty="0">
              <a:solidFill>
                <a:srgbClr val="CC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82255" y="1828800"/>
            <a:ext cx="4227490" cy="798489"/>
          </a:xfrm>
          <a:prstGeom prst="round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Безвозмездные поступления из краевого  </a:t>
            </a:r>
            <a:endParaRPr lang="ru-RU" sz="2000" dirty="0" smtClean="0">
              <a:solidFill>
                <a:srgbClr val="2A3890"/>
              </a:solidFill>
              <a:latin typeface="Monotype Corsiva" panose="03010101010201010101" pitchFamily="66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бюджета</a:t>
            </a:r>
            <a:r>
              <a:rPr lang="ru-RU" sz="2000" dirty="0">
                <a:solidFill>
                  <a:srgbClr val="2A3890"/>
                </a:solidFill>
                <a:latin typeface="Monotype Corsiva" panose="03010101010201010101" pitchFamily="66" charset="0"/>
              </a:rPr>
              <a:t>, тыс</a:t>
            </a:r>
            <a:r>
              <a:rPr lang="ru-RU" sz="2000" dirty="0" smtClean="0">
                <a:solidFill>
                  <a:srgbClr val="2A3890"/>
                </a:solidFill>
                <a:latin typeface="Monotype Corsiva" panose="03010101010201010101" pitchFamily="66" charset="0"/>
              </a:rPr>
              <a:t>. руб.</a:t>
            </a:r>
          </a:p>
        </p:txBody>
      </p:sp>
      <p:graphicFrame>
        <p:nvGraphicFramePr>
          <p:cNvPr id="7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8580420"/>
              </p:ext>
            </p:extLst>
          </p:nvPr>
        </p:nvGraphicFramePr>
        <p:xfrm>
          <a:off x="2386952" y="2979578"/>
          <a:ext cx="7418096" cy="33545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923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44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3561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257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5909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202</a:t>
                      </a:r>
                      <a:r>
                        <a:rPr lang="ru-RU"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6г</a:t>
                      </a:r>
                      <a:r>
                        <a:rPr lang="ru-RU"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.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202</a:t>
                      </a:r>
                      <a:r>
                        <a:rPr lang="ru-RU"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7г</a:t>
                      </a:r>
                      <a:r>
                        <a:rPr lang="ru-RU"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.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202</a:t>
                      </a:r>
                      <a:r>
                        <a:rPr lang="ru-RU"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8г</a:t>
                      </a:r>
                      <a:r>
                        <a:rPr lang="ru-RU"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.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90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400" b="0" spc="-1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Дотация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</a:t>
                      </a:r>
                      <a:r>
                        <a:rPr lang="ru-RU"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9</a:t>
                      </a:r>
                      <a:r>
                        <a:rPr lang="en-US"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0</a:t>
                      </a:r>
                      <a:r>
                        <a:rPr lang="ru-RU" sz="2400" b="0" spc="-5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029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199 834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211 </a:t>
                      </a:r>
                      <a:r>
                        <a:rPr lang="ru-RU" sz="2400" b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598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9091">
                <a:tc>
                  <a:txBody>
                    <a:bodyPr/>
                    <a:lstStyle/>
                    <a:p>
                      <a:pPr marL="427355" marR="335915" indent="-8445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400" b="0" spc="-5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Субвенц</a:t>
                      </a:r>
                      <a:r>
                        <a:rPr lang="ru-RU" sz="2400" b="0" spc="-5" dirty="0" err="1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ии</a:t>
                      </a:r>
                      <a:endParaRPr lang="ru-RU" sz="2400" b="0" spc="-5" dirty="0" smtClean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en-US" sz="2400" b="0" spc="-1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4</a:t>
                      </a:r>
                      <a:r>
                        <a:rPr lang="ru-RU" sz="2400" b="0" spc="-1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67</a:t>
                      </a:r>
                      <a:r>
                        <a:rPr lang="ru-RU" sz="2400" b="0" spc="-1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135</a:t>
                      </a:r>
                      <a:r>
                        <a:rPr lang="en-US" sz="2400" b="0" spc="-1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,</a:t>
                      </a:r>
                      <a:r>
                        <a:rPr lang="ru-RU" sz="2400" b="0" spc="-1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8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441 283,2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427 591</a:t>
                      </a:r>
                      <a:r>
                        <a:rPr lang="en-US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,</a:t>
                      </a: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7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59091">
                <a:tc>
                  <a:txBody>
                    <a:bodyPr/>
                    <a:lstStyle/>
                    <a:p>
                      <a:pPr marL="360363" marR="335915" indent="-17463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1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Субсидии</a:t>
                      </a:r>
                      <a:endParaRPr lang="ru-RU" sz="2400" b="0" dirty="0" smtClean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29</a:t>
                      </a:r>
                      <a:r>
                        <a:rPr lang="en-US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</a:t>
                      </a: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068,2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62 364,5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25 000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9091">
                <a:tc>
                  <a:txBody>
                    <a:bodyPr/>
                    <a:lstStyle/>
                    <a:p>
                      <a:pPr marL="360363" marR="335915" indent="-17463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Иные МБТ</a:t>
                      </a: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5</a:t>
                      </a:r>
                      <a:r>
                        <a:rPr lang="en-US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9</a:t>
                      </a:r>
                      <a:r>
                        <a:rPr lang="ru-RU" sz="2400" b="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636</a:t>
                      </a: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,8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19 128,4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18 513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52423594"/>
                  </a:ext>
                </a:extLst>
              </a:tr>
              <a:tr h="5590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2400" b="0" dirty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Всего</a:t>
                      </a:r>
                    </a:p>
                  </a:txBody>
                  <a:tcPr marL="0" marR="0" marT="78740" marB="0">
                    <a:lnL w="28575">
                      <a:solidFill>
                        <a:srgbClr val="1155CC"/>
                      </a:solidFill>
                      <a:prstDash val="solid"/>
                    </a:lnL>
                    <a:lnR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spc="-1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845 869,8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spc="-1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722</a:t>
                      </a:r>
                      <a:r>
                        <a:rPr lang="ru-RU" sz="2400" b="0" spc="-10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 610,1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2400" b="0" spc="-5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682 </a:t>
                      </a:r>
                      <a:r>
                        <a:rPr lang="en-US" sz="2400" b="0" spc="-5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7</a:t>
                      </a:r>
                      <a:r>
                        <a:rPr lang="ru-RU" sz="2400" b="0" spc="-5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02</a:t>
                      </a:r>
                      <a:r>
                        <a:rPr lang="en-US" sz="2400" b="0" spc="-5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,</a:t>
                      </a:r>
                      <a:r>
                        <a:rPr lang="ru-RU" sz="2400" b="0" spc="-5" baseline="0" dirty="0" smtClean="0">
                          <a:solidFill>
                            <a:srgbClr val="2A3890"/>
                          </a:solidFill>
                          <a:latin typeface="Monotype Corsiva" panose="03010101010201010101" pitchFamily="66" charset="0"/>
                          <a:cs typeface="Roboto"/>
                        </a:rPr>
                        <a:t>7</a:t>
                      </a:r>
                      <a:endParaRPr sz="2400" b="0" dirty="0">
                        <a:solidFill>
                          <a:srgbClr val="2A3890"/>
                        </a:solidFill>
                        <a:latin typeface="Monotype Corsiva" panose="03010101010201010101" pitchFamily="66" charset="0"/>
                        <a:cs typeface="Roboto"/>
                      </a:endParaRPr>
                    </a:p>
                  </a:txBody>
                  <a:tcPr marL="0" marR="0" marT="78740" marB="0">
                    <a:lnL w="28575" cap="flat" cmpd="sng" algn="ctr">
                      <a:solidFill>
                        <a:srgbClr val="1155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155CC"/>
                      </a:solidFill>
                      <a:prstDash val="solid"/>
                    </a:lnR>
                    <a:lnT w="28575">
                      <a:solidFill>
                        <a:srgbClr val="1155CC"/>
                      </a:solidFill>
                      <a:prstDash val="solid"/>
                    </a:lnT>
                    <a:lnB w="28575">
                      <a:solidFill>
                        <a:srgbClr val="1155CC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72071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3622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960</Words>
  <Application>Microsoft Office PowerPoint</Application>
  <PresentationFormat>Широкоэкранный</PresentationFormat>
  <Paragraphs>168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Monotype Corsiva</vt:lpstr>
      <vt:lpstr>Roboto</vt:lpstr>
      <vt:lpstr>Times New Roman</vt:lpstr>
      <vt:lpstr>Тема Office</vt:lpstr>
      <vt:lpstr>Бюджет Дульдургинского  муниципального округа на 2026 год и плановый период  2027-2028 гг.</vt:lpstr>
      <vt:lpstr>Оглавление</vt:lpstr>
      <vt:lpstr>Что такое “Бюджет для граждан»</vt:lpstr>
      <vt:lpstr>Основные понятия и термины</vt:lpstr>
      <vt:lpstr>Основные понятия и термины</vt:lpstr>
      <vt:lpstr>Основные направления бюджетной политики на 2026 год и плановый период  2027-2028 годов</vt:lpstr>
      <vt:lpstr>Основные параметры бюджета округа на 2026год  и  плановый период 2027-2028 годов, тыс. руб.</vt:lpstr>
      <vt:lpstr>          Доходная часть бюджета округа</vt:lpstr>
      <vt:lpstr>Доходная часть бюджета округа</vt:lpstr>
      <vt:lpstr>Расходная часть бюджета округа</vt:lpstr>
      <vt:lpstr>Расходная часть бюджета округа</vt:lpstr>
      <vt:lpstr>Расходная часть бюджета округа</vt:lpstr>
      <vt:lpstr>Расходная часть бюджета округа</vt:lpstr>
      <vt:lpstr>                    Муниципальный долг</vt:lpstr>
      <vt:lpstr>Контактная информация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муниципального района  “Дульдургинский район” на 2023 год и плановый период  2024-2025 гг.</dc:title>
  <dc:creator>admin</dc:creator>
  <cp:lastModifiedBy>admin</cp:lastModifiedBy>
  <cp:revision>34</cp:revision>
  <dcterms:created xsi:type="dcterms:W3CDTF">2023-03-01T05:51:54Z</dcterms:created>
  <dcterms:modified xsi:type="dcterms:W3CDTF">2026-06-19T05:57:31Z</dcterms:modified>
</cp:coreProperties>
</file>