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ink/ink1.xml" ContentType="application/inkml+xml"/>
  <Override PartName="/ppt/ink/ink2.xml" ContentType="application/inkml+xml"/>
  <Override PartName="/ppt/ink/ink3.xml" ContentType="application/inkml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68" r:id="rId2"/>
    <p:sldId id="272" r:id="rId3"/>
    <p:sldId id="271" r:id="rId4"/>
    <p:sldId id="270" r:id="rId5"/>
    <p:sldId id="287" r:id="rId6"/>
    <p:sldId id="288" r:id="rId7"/>
    <p:sldId id="262" r:id="rId8"/>
    <p:sldId id="274" r:id="rId9"/>
    <p:sldId id="286" r:id="rId10"/>
    <p:sldId id="276" r:id="rId11"/>
    <p:sldId id="278" r:id="rId12"/>
    <p:sldId id="279" r:id="rId13"/>
    <p:sldId id="285" r:id="rId14"/>
    <p:sldId id="290" r:id="rId15"/>
    <p:sldId id="289" r:id="rId16"/>
    <p:sldId id="291" r:id="rId17"/>
    <p:sldId id="292" r:id="rId18"/>
    <p:sldId id="294" r:id="rId19"/>
    <p:sldId id="293" r:id="rId20"/>
    <p:sldId id="281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SIS" initials="M" lastIdx="1" clrIdx="0">
    <p:extLst>
      <p:ext uri="{19B8F6BF-5375-455C-9EA6-DF929625EA0E}">
        <p15:presenceInfo xmlns:p15="http://schemas.microsoft.com/office/powerpoint/2012/main" userId="MSI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297FD5"/>
    <a:srgbClr val="4A66AC"/>
    <a:srgbClr val="629DD1"/>
    <a:srgbClr val="C0D2E8"/>
    <a:srgbClr val="0066FF"/>
    <a:srgbClr val="6890C3"/>
    <a:srgbClr val="608BBE"/>
    <a:srgbClr val="4059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84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E:\&#1052;&#1054;&#1048;%20&#1044;&#1054;&#1050;&#1059;&#1052;&#1045;&#1053;&#1058;&#1067;%202\&#1044;&#1080;&#1072;&#1075;&#1088;&#1072;&#1084;&#1084;&#1099;%20&#1082;%20&#1079;&#1072;&#1087;&#1088;&#1086;&#1089;&#1091;\&#1085;&#1072;&#1083;&#1086;&#1075;&#1086;&#1074;&#1099;&#1077;%20&#1080;%20&#1085;&#1077;&#1085;&#1072;&#1083;&#1086;&#1075;&#1086;&#1074;&#1099;&#1077;.xls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E:\&#1052;&#1054;&#1048;%20&#1044;&#1054;&#1050;&#1059;&#1052;&#1045;&#1053;&#1058;&#1067;%202\&#1044;&#1080;&#1072;&#1075;&#1088;&#1072;&#1084;&#1084;&#1099;%20&#1082;%20&#1086;&#1090;&#1095;&#1077;&#1090;&#1091;%202016\&#1076;.xls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E:\&#1052;&#1054;&#1048;%20&#1044;&#1054;&#1050;&#1059;&#1052;&#1045;&#1053;&#1058;&#1067;%202\&#1044;&#1080;&#1072;&#1075;&#1088;&#1072;&#1084;&#1084;&#1099;%20&#1082;%20&#1086;&#1090;&#1095;&#1077;&#1090;&#1091;%202016\&#1076;.xls" TargetMode="External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18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1802979647740697"/>
          <c:y val="0.3379317931299235"/>
          <c:w val="0.52411008768607448"/>
          <c:h val="0.22988557355777109"/>
        </c:manualLayout>
      </c:layout>
      <c:pie3DChart>
        <c:varyColors val="1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explosion val="20"/>
          <c:dPt>
            <c:idx val="0"/>
            <c:bubble3D val="0"/>
          </c:dPt>
          <c:dPt>
            <c:idx val="1"/>
            <c:bubble3D val="0"/>
            <c:spPr>
              <a:solidFill>
                <a:srgbClr val="993366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2"/>
            <c:bubble3D val="0"/>
            <c:spPr>
              <a:solidFill>
                <a:srgbClr val="FFFFCC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3"/>
            <c:bubble3D val="0"/>
            <c:spPr>
              <a:solidFill>
                <a:srgbClr val="CCFFFF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4"/>
            <c:bubble3D val="0"/>
            <c:spPr>
              <a:solidFill>
                <a:srgbClr val="660066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5"/>
            <c:bubble3D val="0"/>
            <c:spPr>
              <a:solidFill>
                <a:srgbClr val="FF808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Lbls>
            <c:dLbl>
              <c:idx val="0"/>
              <c:layout>
                <c:manualLayout>
                  <c:x val="-4.1495493462648796E-2"/>
                  <c:y val="-0.207610005966919"/>
                </c:manualLayout>
              </c:layout>
              <c:tx>
                <c:rich>
                  <a:bodyPr/>
                  <a:lstStyle/>
                  <a:p>
                    <a:pPr>
                      <a:defRPr sz="1100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sz="1600" b="1" dirty="0"/>
                      <a:t>Налог на доходы физических лиц
</a:t>
                    </a:r>
                    <a:r>
                      <a:rPr lang="ru-RU" sz="1600" b="1" i="1" dirty="0" smtClean="0"/>
                      <a:t>205,3</a:t>
                    </a:r>
                    <a:r>
                      <a:rPr lang="ru-RU" sz="1600" b="1" dirty="0" smtClean="0"/>
                      <a:t> млн. руб.</a:t>
                    </a:r>
                    <a:endParaRPr lang="ru-RU" sz="1600" b="1" dirty="0"/>
                  </a:p>
                </c:rich>
              </c:tx>
              <c:numFmt formatCode="0%" sourceLinked="0"/>
              <c:spPr>
                <a:gradFill rotWithShape="0">
                  <a:gsLst>
                    <a:gs pos="0">
                      <a:srgbClr xmlns:mc="http://schemas.openxmlformats.org/markup-compatibility/2006" xmlns:a14="http://schemas.microsoft.com/office/drawing/2010/main" val="993300" mc:Ignorable="a14" a14:legacySpreadsheetColorIndex="60"/>
                    </a:gs>
                    <a:gs pos="100000">
                      <a:srgbClr xmlns:mc="http://schemas.openxmlformats.org/markup-compatibility/2006" xmlns:a14="http://schemas.microsoft.com/office/drawing/2010/main" val="FFFFFF" mc:Ignorable="a14" a14:legacySpreadsheetColorIndex="60">
                        <a:gamma/>
                        <a:tint val="0"/>
                        <a:invGamma/>
                      </a:srgbClr>
                    </a:gs>
                  </a:gsLst>
                  <a:path path="rect">
                    <a:fillToRect l="100000" b="100000"/>
                  </a:path>
                </a:gradFill>
                <a:ln w="25400">
                  <a:noFill/>
                </a:ln>
              </c:spPr>
              <c:dLblPos val="bestFit"/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1491752598119974"/>
                  <c:y val="-0.22882686794301307"/>
                </c:manualLayout>
              </c:layout>
              <c:tx>
                <c:rich>
                  <a:bodyPr/>
                  <a:lstStyle/>
                  <a:p>
                    <a:pPr>
                      <a:defRPr sz="1100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sz="1600" b="1" dirty="0" smtClean="0"/>
                      <a:t>Доходы от уплаты акцизов </a:t>
                    </a:r>
                    <a:r>
                      <a:rPr lang="ru-RU" sz="1600" b="1" i="1" dirty="0" smtClean="0"/>
                      <a:t>25,8</a:t>
                    </a:r>
                    <a:r>
                      <a:rPr lang="ru-RU" sz="1600" b="1" dirty="0" smtClean="0"/>
                      <a:t> </a:t>
                    </a:r>
                  </a:p>
                  <a:p>
                    <a:pPr>
                      <a:defRPr sz="1100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sz="1600" b="1" dirty="0" smtClean="0"/>
                      <a:t>млн. руб.</a:t>
                    </a:r>
                    <a:endParaRPr lang="ru-RU" sz="1600" b="1" dirty="0"/>
                  </a:p>
                </c:rich>
              </c:tx>
              <c:spPr>
                <a:gradFill rotWithShape="0">
                  <a:gsLst>
                    <a:gs pos="0">
                      <a:srgbClr xmlns:mc="http://schemas.openxmlformats.org/markup-compatibility/2006" xmlns:a14="http://schemas.microsoft.com/office/drawing/2010/main" val="993300" mc:Ignorable="a14" a14:legacySpreadsheetColorIndex="60"/>
                    </a:gs>
                    <a:gs pos="100000">
                      <a:srgbClr xmlns:mc="http://schemas.openxmlformats.org/markup-compatibility/2006" xmlns:a14="http://schemas.microsoft.com/office/drawing/2010/main" val="FFFFFF" mc:Ignorable="a14" a14:legacySpreadsheetColorIndex="60">
                        <a:gamma/>
                        <a:tint val="0"/>
                        <a:invGamma/>
                      </a:srgbClr>
                    </a:gs>
                  </a:gsLst>
                  <a:path path="rect">
                    <a:fillToRect l="100000" b="100000"/>
                  </a:path>
                </a:gradFill>
                <a:ln w="25400">
                  <a:noFill/>
                </a:ln>
              </c:spPr>
              <c:dLblPos val="bestFit"/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0538407738900629"/>
                  <c:y val="5.1091912521541161E-2"/>
                </c:manualLayout>
              </c:layout>
              <c:tx>
                <c:rich>
                  <a:bodyPr/>
                  <a:lstStyle/>
                  <a:p>
                    <a:pPr>
                      <a:defRPr sz="1100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sz="1600" b="1" dirty="0" smtClean="0"/>
                      <a:t>Государственная пошлина </a:t>
                    </a:r>
                    <a:r>
                      <a:rPr lang="ru-RU" sz="1600" b="1" i="1" dirty="0" smtClean="0"/>
                      <a:t>8,3</a:t>
                    </a:r>
                    <a:r>
                      <a:rPr lang="ru-RU" sz="1600" b="1" dirty="0" smtClean="0"/>
                      <a:t> млн. руб.</a:t>
                    </a:r>
                    <a:endParaRPr lang="ru-RU" sz="1600" b="1" dirty="0"/>
                  </a:p>
                </c:rich>
              </c:tx>
              <c:numFmt formatCode="0%" sourceLinked="0"/>
              <c:spPr>
                <a:gradFill rotWithShape="0">
                  <a:gsLst>
                    <a:gs pos="0">
                      <a:srgbClr xmlns:mc="http://schemas.openxmlformats.org/markup-compatibility/2006" xmlns:a14="http://schemas.microsoft.com/office/drawing/2010/main" val="FFFFFF" mc:Ignorable="a14" a14:legacySpreadsheetColorIndex="9"/>
                    </a:gs>
                    <a:gs pos="100000">
                      <a:srgbClr xmlns:mc="http://schemas.openxmlformats.org/markup-compatibility/2006" xmlns:a14="http://schemas.microsoft.com/office/drawing/2010/main" val="FFFFFF" mc:Ignorable="a14" a14:legacySpreadsheetColorIndex="9">
                        <a:gamma/>
                        <a:tint val="0"/>
                        <a:invGamma/>
                      </a:srgbClr>
                    </a:gs>
                  </a:gsLst>
                  <a:path path="rect">
                    <a:fillToRect l="100000" b="100000"/>
                  </a:path>
                </a:gradFill>
                <a:ln w="25400">
                  <a:noFill/>
                </a:ln>
              </c:spPr>
              <c:dLblPos val="bestFit"/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3786195489303844E-2"/>
                  <c:y val="0.23838165789114926"/>
                </c:manualLayout>
              </c:layout>
              <c:tx>
                <c:rich>
                  <a:bodyPr/>
                  <a:lstStyle/>
                  <a:p>
                    <a:pPr>
                      <a:defRPr sz="1100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sz="1600" b="1" dirty="0" smtClean="0"/>
                      <a:t>Налоги, сборы и регулируемые</a:t>
                    </a:r>
                    <a:r>
                      <a:rPr lang="ru-RU" sz="1600" b="1" baseline="0" dirty="0" smtClean="0"/>
                      <a:t> платежи </a:t>
                    </a:r>
                    <a:r>
                      <a:rPr lang="ru-RU" sz="1600" b="1" i="1" baseline="0" dirty="0" smtClean="0"/>
                      <a:t>6,4</a:t>
                    </a:r>
                    <a:r>
                      <a:rPr lang="ru-RU" sz="1600" b="1" baseline="0" dirty="0" smtClean="0"/>
                      <a:t> млн. руб.</a:t>
                    </a:r>
                    <a:endParaRPr lang="ru-RU" sz="1600" b="1" dirty="0"/>
                  </a:p>
                </c:rich>
              </c:tx>
              <c:numFmt formatCode="0%" sourceLinked="0"/>
              <c:spPr>
                <a:gradFill rotWithShape="0">
                  <a:gsLst>
                    <a:gs pos="0">
                      <a:srgbClr xmlns:mc="http://schemas.openxmlformats.org/markup-compatibility/2006" xmlns:a14="http://schemas.microsoft.com/office/drawing/2010/main" val="993300" mc:Ignorable="a14" a14:legacySpreadsheetColorIndex="60"/>
                    </a:gs>
                    <a:gs pos="100000">
                      <a:srgbClr xmlns:mc="http://schemas.openxmlformats.org/markup-compatibility/2006" xmlns:a14="http://schemas.microsoft.com/office/drawing/2010/main" val="FFFFFF" mc:Ignorable="a14" a14:legacySpreadsheetColorIndex="60">
                        <a:gamma/>
                        <a:tint val="0"/>
                        <a:invGamma/>
                      </a:srgbClr>
                    </a:gs>
                  </a:gsLst>
                  <a:path path="rect">
                    <a:fillToRect l="100000" b="100000"/>
                  </a:path>
                </a:gradFill>
                <a:ln w="25400">
                  <a:noFill/>
                </a:ln>
              </c:spPr>
              <c:dLblPos val="bestFit"/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0.42669181988015231"/>
                  <c:y val="0.11382639160708374"/>
                </c:manualLayout>
              </c:layout>
              <c:tx>
                <c:rich>
                  <a:bodyPr/>
                  <a:lstStyle/>
                  <a:p>
                    <a:pPr>
                      <a:defRPr sz="1100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sz="1600" b="1" dirty="0" smtClean="0"/>
                      <a:t>Налоги на совокупный доход</a:t>
                    </a:r>
                    <a:r>
                      <a:rPr lang="ru-RU" sz="1600" b="1" dirty="0"/>
                      <a:t>
</a:t>
                    </a:r>
                    <a:r>
                      <a:rPr lang="ru-RU" sz="1600" b="1" i="1" dirty="0" smtClean="0"/>
                      <a:t>7,2</a:t>
                    </a:r>
                    <a:r>
                      <a:rPr lang="ru-RU" sz="1600" b="1" dirty="0" smtClean="0"/>
                      <a:t> млн. руб.</a:t>
                    </a:r>
                    <a:endParaRPr lang="ru-RU" sz="1600" b="1" dirty="0"/>
                  </a:p>
                </c:rich>
              </c:tx>
              <c:numFmt formatCode="0%" sourceLinked="0"/>
              <c:spPr>
                <a:gradFill rotWithShape="0">
                  <a:gsLst>
                    <a:gs pos="0">
                      <a:srgbClr xmlns:mc="http://schemas.openxmlformats.org/markup-compatibility/2006" xmlns:a14="http://schemas.microsoft.com/office/drawing/2010/main" val="993300" mc:Ignorable="a14" a14:legacySpreadsheetColorIndex="60"/>
                    </a:gs>
                    <a:gs pos="100000">
                      <a:srgbClr xmlns:mc="http://schemas.openxmlformats.org/markup-compatibility/2006" xmlns:a14="http://schemas.microsoft.com/office/drawing/2010/main" val="FFFFFF" mc:Ignorable="a14" a14:legacySpreadsheetColorIndex="60">
                        <a:gamma/>
                        <a:tint val="0"/>
                        <a:invGamma/>
                      </a:srgbClr>
                    </a:gs>
                  </a:gsLst>
                  <a:path path="rect">
                    <a:fillToRect l="100000" b="100000"/>
                  </a:path>
                </a:gradFill>
                <a:ln w="25400">
                  <a:noFill/>
                </a:ln>
              </c:spPr>
              <c:dLblPos val="bestFit"/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0.4609641907605273"/>
                  <c:y val="2.6170503687916465E-2"/>
                </c:manualLayout>
              </c:layout>
              <c:tx>
                <c:rich>
                  <a:bodyPr/>
                  <a:lstStyle/>
                  <a:p>
                    <a:pPr>
                      <a:defRPr sz="1100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/>
                      <a:t>Государственная пошлина
1970,0</a:t>
                    </a:r>
                  </a:p>
                </c:rich>
              </c:tx>
              <c:numFmt formatCode="0%" sourceLinked="0"/>
              <c:spPr>
                <a:gradFill rotWithShape="0">
                  <a:gsLst>
                    <a:gs pos="0">
                      <a:srgbClr xmlns:mc="http://schemas.openxmlformats.org/markup-compatibility/2006" xmlns:a14="http://schemas.microsoft.com/office/drawing/2010/main" val="993300" mc:Ignorable="a14" a14:legacySpreadsheetColorIndex="60"/>
                    </a:gs>
                    <a:gs pos="100000">
                      <a:srgbClr xmlns:mc="http://schemas.openxmlformats.org/markup-compatibility/2006" xmlns:a14="http://schemas.microsoft.com/office/drawing/2010/main" val="FFFFFF" mc:Ignorable="a14" a14:legacySpreadsheetColorIndex="60">
                        <a:gamma/>
                        <a:tint val="0"/>
                        <a:invGamma/>
                      </a:srgbClr>
                    </a:gs>
                  </a:gsLst>
                  <a:path path="rect">
                    <a:fillToRect l="100000" b="100000"/>
                  </a:path>
                </a:gradFill>
                <a:ln w="25400">
                  <a:noFill/>
                </a:ln>
              </c:spPr>
              <c:dLblPos val="bestFit"/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8.486687260064886E-2"/>
                  <c:y val="0.17934702747439801"/>
                </c:manualLayout>
              </c:layout>
              <c:tx>
                <c:rich>
                  <a:bodyPr/>
                  <a:lstStyle/>
                  <a:p>
                    <a:pPr>
                      <a:defRPr sz="1100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/>
                      <a:t>Задолженность по отмененным налогам ,сборам 
9,9
0%</a:t>
                    </a:r>
                  </a:p>
                </c:rich>
              </c:tx>
              <c:spPr>
                <a:gradFill rotWithShape="0">
                  <a:gsLst>
                    <a:gs pos="0">
                      <a:srgbClr xmlns:mc="http://schemas.openxmlformats.org/markup-compatibility/2006" xmlns:a14="http://schemas.microsoft.com/office/drawing/2010/main" val="993300" mc:Ignorable="a14" a14:legacySpreadsheetColorIndex="60"/>
                    </a:gs>
                    <a:gs pos="100000">
                      <a:srgbClr xmlns:mc="http://schemas.openxmlformats.org/markup-compatibility/2006" xmlns:a14="http://schemas.microsoft.com/office/drawing/2010/main" val="FFFFFF" mc:Ignorable="a14" a14:legacySpreadsheetColorIndex="60">
                        <a:gamma/>
                        <a:tint val="0"/>
                        <a:invGamma/>
                      </a:srgbClr>
                    </a:gs>
                  </a:gsLst>
                  <a:path path="rect">
                    <a:fillToRect l="100000" b="100000"/>
                  </a:path>
                </a:gradFill>
                <a:ln w="25400">
                  <a:noFill/>
                </a:ln>
              </c:spPr>
              <c:dLblPos val="bestFit"/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Mode val="edge"/>
                  <c:yMode val="edge"/>
                  <c:x val="0.50733856488012008"/>
                  <c:y val="0.73103612391371209"/>
                </c:manualLayout>
              </c:layout>
              <c:numFmt formatCode="0%" sourceLinked="0"/>
              <c:spPr>
                <a:gradFill rotWithShape="0">
                  <a:gsLst>
                    <a:gs pos="0">
                      <a:srgbClr xmlns:mc="http://schemas.openxmlformats.org/markup-compatibility/2006" xmlns:a14="http://schemas.microsoft.com/office/drawing/2010/main" val="993300" mc:Ignorable="a14" a14:legacySpreadsheetColorIndex="60"/>
                    </a:gs>
                    <a:gs pos="100000">
                      <a:srgbClr xmlns:mc="http://schemas.openxmlformats.org/markup-compatibility/2006" xmlns:a14="http://schemas.microsoft.com/office/drawing/2010/main" val="FFFFFF" mc:Ignorable="a14" a14:legacySpreadsheetColorIndex="60">
                        <a:gamma/>
                        <a:tint val="0"/>
                        <a:invGamma/>
                      </a:srgbClr>
                    </a:gs>
                  </a:gsLst>
                  <a:path path="rect">
                    <a:fillToRect l="100000" b="100000"/>
                  </a:path>
                </a:gradFill>
                <a:ln w="25400">
                  <a:noFill/>
                </a:ln>
              </c:spPr>
              <c:txPr>
                <a:bodyPr/>
                <a:lstStyle/>
                <a:p>
                  <a:pPr>
                    <a:defRPr sz="55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dLblPos val="bestFit"/>
              <c:showLegendKey val="1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Mode val="edge"/>
                  <c:yMode val="edge"/>
                  <c:x val="0.15932946665656664"/>
                  <c:y val="0.76781781568295548"/>
                </c:manualLayout>
              </c:layout>
              <c:numFmt formatCode="0%" sourceLinked="0"/>
              <c:spPr>
                <a:gradFill rotWithShape="0">
                  <a:gsLst>
                    <a:gs pos="0">
                      <a:srgbClr xmlns:mc="http://schemas.openxmlformats.org/markup-compatibility/2006" xmlns:a14="http://schemas.microsoft.com/office/drawing/2010/main" val="993300" mc:Ignorable="a14" a14:legacySpreadsheetColorIndex="60"/>
                    </a:gs>
                    <a:gs pos="100000">
                      <a:srgbClr xmlns:mc="http://schemas.openxmlformats.org/markup-compatibility/2006" xmlns:a14="http://schemas.microsoft.com/office/drawing/2010/main" val="FFFFFF" mc:Ignorable="a14" a14:legacySpreadsheetColorIndex="60">
                        <a:gamma/>
                        <a:tint val="0"/>
                        <a:invGamma/>
                      </a:srgbClr>
                    </a:gs>
                  </a:gsLst>
                  <a:path path="rect">
                    <a:fillToRect l="100000" b="100000"/>
                  </a:path>
                </a:gradFill>
                <a:ln w="25400">
                  <a:noFill/>
                </a:ln>
              </c:spPr>
              <c:txPr>
                <a:bodyPr/>
                <a:lstStyle/>
                <a:p>
                  <a:pPr>
                    <a:defRPr sz="55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dLblPos val="bestFit"/>
              <c:showLegendKey val="1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numFmt formatCode="0%" sourceLinked="0"/>
            <c:spPr>
              <a:gradFill rotWithShape="0">
                <a:gsLst>
                  <a:gs pos="0">
                    <a:srgbClr xmlns:mc="http://schemas.openxmlformats.org/markup-compatibility/2006" xmlns:a14="http://schemas.microsoft.com/office/drawing/2010/main" val="993300" mc:Ignorable="a14" a14:legacySpreadsheetColorIndex="60"/>
                  </a:gs>
                  <a:gs pos="100000">
                    <a:srgbClr xmlns:mc="http://schemas.openxmlformats.org/markup-compatibility/2006" xmlns:a14="http://schemas.microsoft.com/office/drawing/2010/main" val="FFFFFF" mc:Ignorable="a14" a14:legacySpreadsheetColorIndex="60">
                      <a:gamma/>
                      <a:tint val="0"/>
                      <a:invGamma/>
                    </a:srgbClr>
                  </a:gs>
                </a:gsLst>
                <a:path path="rect">
                  <a:fillToRect l="100000" b="100000"/>
                </a:path>
              </a:gradFill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1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12700">
                  <a:solidFill>
                    <a:srgbClr val="000000"/>
                  </a:solidFill>
                  <a:prstDash val="solid"/>
                </a:ln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доходы!$A$33:$A$37</c:f>
              <c:strCache>
                <c:ptCount val="5"/>
                <c:pt idx="0">
                  <c:v>Налог на доходы физических лиц</c:v>
                </c:pt>
                <c:pt idx="1">
                  <c:v>Доходы от уплаты акцизов</c:v>
                </c:pt>
                <c:pt idx="2">
                  <c:v>НАЛОГИ НА СОВОКУПНЫЙ ДОХОД</c:v>
                </c:pt>
                <c:pt idx="3">
                  <c:v>НАЛОГИ, СБОРЫ И РЕГУЛЯРНЫЕ ПЛАТЕЖИ ЗА ПОЛЬЗОВАНИЕ ПРИРОДНЫМИ РЕСУРСАМИ</c:v>
                </c:pt>
                <c:pt idx="4">
                  <c:v>Государственная пошлина</c:v>
                </c:pt>
              </c:strCache>
            </c:strRef>
          </c:cat>
          <c:val>
            <c:numRef>
              <c:f>доходы!$C$33:$C$37</c:f>
              <c:numCache>
                <c:formatCode>0.0</c:formatCode>
                <c:ptCount val="5"/>
                <c:pt idx="0">
                  <c:v>205.3</c:v>
                </c:pt>
                <c:pt idx="1">
                  <c:v>25.8</c:v>
                </c:pt>
                <c:pt idx="2">
                  <c:v>7.2</c:v>
                </c:pt>
                <c:pt idx="3">
                  <c:v>6.4</c:v>
                </c:pt>
                <c:pt idx="4">
                  <c:v>8.3000000000000007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noFill/>
    <a:ln w="3175">
      <a:solidFill>
        <a:srgbClr val="000000"/>
      </a:solidFill>
      <a:prstDash val="solid"/>
    </a:ln>
    <a:effectLst>
      <a:outerShdw dist="35921" dir="2700000" algn="br">
        <a:srgbClr val="000000"/>
      </a:outerShdw>
    </a:effectLst>
  </c:spPr>
  <c:txPr>
    <a:bodyPr/>
    <a:lstStyle/>
    <a:p>
      <a:pPr>
        <a:defRPr sz="800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'доходы данные '!$B$16</c:f>
              <c:strCache>
                <c:ptCount val="1"/>
                <c:pt idx="0">
                  <c:v>Утверждено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'доходы данные '!$A$17:$A$21</c:f>
              <c:strCache>
                <c:ptCount val="5"/>
                <c:pt idx="0">
                  <c:v>Доходы от использования имущества, находящегося в государственной и муниципальной собственности</c:v>
                </c:pt>
                <c:pt idx="1">
                  <c:v>Плата за негативное воздействие на окружающую среду</c:v>
                </c:pt>
                <c:pt idx="2">
                  <c:v>Доходы от продажи земельных участков</c:v>
                </c:pt>
                <c:pt idx="3">
                  <c:v>Штрафы, санкции, возмещение ущерба</c:v>
                </c:pt>
                <c:pt idx="4">
                  <c:v>Прочие неналоговые доходы</c:v>
                </c:pt>
              </c:strCache>
            </c:strRef>
          </c:cat>
          <c:val>
            <c:numRef>
              <c:f>'доходы данные '!$B$17:$B$21</c:f>
              <c:numCache>
                <c:formatCode>General</c:formatCode>
                <c:ptCount val="5"/>
                <c:pt idx="0">
                  <c:v>1.3</c:v>
                </c:pt>
                <c:pt idx="1">
                  <c:v>0.6</c:v>
                </c:pt>
                <c:pt idx="2">
                  <c:v>3</c:v>
                </c:pt>
                <c:pt idx="3">
                  <c:v>0.7</c:v>
                </c:pt>
                <c:pt idx="4">
                  <c:v>0.5</c:v>
                </c:pt>
              </c:numCache>
            </c:numRef>
          </c:val>
        </c:ser>
        <c:ser>
          <c:idx val="1"/>
          <c:order val="1"/>
          <c:tx>
            <c:strRef>
              <c:f>'доходы данные '!$C$16</c:f>
              <c:strCache>
                <c:ptCount val="1"/>
                <c:pt idx="0">
                  <c:v>Исполнено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'доходы данные '!$A$17:$A$21</c:f>
              <c:strCache>
                <c:ptCount val="5"/>
                <c:pt idx="0">
                  <c:v>Доходы от использования имущества, находящегося в государственной и муниципальной собственности</c:v>
                </c:pt>
                <c:pt idx="1">
                  <c:v>Плата за негативное воздействие на окружающую среду</c:v>
                </c:pt>
                <c:pt idx="2">
                  <c:v>Доходы от продажи земельных участков</c:v>
                </c:pt>
                <c:pt idx="3">
                  <c:v>Штрафы, санкции, возмещение ущерба</c:v>
                </c:pt>
                <c:pt idx="4">
                  <c:v>Прочие неналоговые доходы</c:v>
                </c:pt>
              </c:strCache>
            </c:strRef>
          </c:cat>
          <c:val>
            <c:numRef>
              <c:f>'доходы данные '!$C$17:$C$21</c:f>
              <c:numCache>
                <c:formatCode>General</c:formatCode>
                <c:ptCount val="5"/>
                <c:pt idx="0">
                  <c:v>1.3</c:v>
                </c:pt>
                <c:pt idx="1">
                  <c:v>2</c:v>
                </c:pt>
                <c:pt idx="2">
                  <c:v>3.1</c:v>
                </c:pt>
                <c:pt idx="3">
                  <c:v>2</c:v>
                </c:pt>
                <c:pt idx="4">
                  <c:v>0.5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30320576"/>
        <c:axId val="130320960"/>
      </c:barChart>
      <c:catAx>
        <c:axId val="1303205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30320960"/>
        <c:crosses val="autoZero"/>
        <c:auto val="1"/>
        <c:lblAlgn val="ctr"/>
        <c:lblOffset val="100"/>
        <c:noMultiLvlLbl val="0"/>
      </c:catAx>
      <c:valAx>
        <c:axId val="1303209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30320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3187345750362022"/>
          <c:y val="5.1561372412162125E-2"/>
          <c:w val="0.48383587021419228"/>
          <c:h val="0.92656158386792165"/>
        </c:manualLayout>
      </c:layout>
      <c:doughnutChart>
        <c:varyColors val="1"/>
        <c:ser>
          <c:idx val="0"/>
          <c:order val="0"/>
          <c:spPr>
            <a:ln>
              <a:solidFill>
                <a:schemeClr val="tx1"/>
              </a:solidFill>
            </a:ln>
          </c:spPr>
          <c:explosion val="6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C3B-4759-86DB-FC16E6856C10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C3B-4759-86DB-FC16E6856C10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19050"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C3B-4759-86DB-FC16E6856C10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C3B-4759-86DB-FC16E6856C10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3C3B-4759-86DB-FC16E6856C10}"/>
              </c:ext>
            </c:extLst>
          </c:dPt>
          <c:dLbls>
            <c:dLbl>
              <c:idx val="0"/>
              <c:layout>
                <c:manualLayout>
                  <c:x val="3.3655582702893122E-2"/>
                  <c:y val="-1.6609593399189691E-2"/>
                </c:manualLayout>
              </c:layout>
              <c:tx>
                <c:rich>
                  <a:bodyPr/>
                  <a:lstStyle/>
                  <a:p>
                    <a:endParaRPr lang="ru-RU" dirty="0">
                      <a:solidFill>
                        <a:schemeClr val="tx1"/>
                      </a:solidFill>
                    </a:endParaRPr>
                  </a:p>
                  <a:p>
                    <a:r>
                      <a:rPr lang="ru-RU" sz="2400" dirty="0" smtClean="0">
                        <a:solidFill>
                          <a:schemeClr val="tx1"/>
                        </a:solidFill>
                      </a:rPr>
                      <a:t>Дотации 452,7млн</a:t>
                    </a:r>
                    <a:r>
                      <a:rPr lang="ru-RU" sz="2400" dirty="0">
                        <a:solidFill>
                          <a:schemeClr val="tx1"/>
                        </a:solidFill>
                      </a:rPr>
                      <a:t>. рублей</a:t>
                    </a:r>
                  </a:p>
                  <a:p>
                    <a:endParaRPr lang="ru-RU" baseline="0" dirty="0">
                      <a:solidFill>
                        <a:schemeClr val="tx1"/>
                      </a:solidFill>
                    </a:endParaRPr>
                  </a:p>
                  <a:p>
                    <a:endParaRPr lang="ru-RU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3C3B-4759-86DB-FC16E6856C10}"/>
                </c:ext>
                <c:ext xmlns:c15="http://schemas.microsoft.com/office/drawing/2012/chart" uri="{CE6537A1-D6FC-4f65-9D91-7224C49458BB}">
                  <c15:layout>
                    <c:manualLayout>
                      <c:w val="0.18513578296561936"/>
                      <c:h val="0.22415477749609991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8.9748456101300562E-3"/>
                  <c:y val="2.5815509042163072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0">
                    <a:spAutoFit/>
                  </a:bodyPr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2400" b="1" i="0" u="none" strike="noStrike" kern="1200" baseline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Субсидии</a:t>
                    </a:r>
                  </a:p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2400" b="1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125,5 </a:t>
                    </a:r>
                    <a:endParaRPr lang="ru-RU" sz="24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2400" b="1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2400" b="1" i="0" u="none" strike="noStrike" kern="120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млн. рублей</a:t>
                    </a:r>
                  </a:p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2400" b="1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endParaRPr lang="ru-RU" sz="2400" b="1" i="0" u="none" strike="noStrike" kern="1200" baseline="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2400" b="1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endParaRPr lang="ru-RU" sz="24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0">
                  <a:spAutoFit/>
                </a:bodyPr>
                <a:lstStyle/>
                <a:p>
                  <a:pPr marL="0" marR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2400" b="1" i="0" u="none" strike="noStrike" kern="1200" baseline="0"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3C3B-4759-86DB-FC16E6856C10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2643234251685589"/>
                      <c:h val="0.24770181422275123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7.8529899088637996E-3"/>
                  <c:y val="1.9335514654560796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0">
                    <a:spAutoFit/>
                  </a:bodyPr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2400" b="1" i="0" u="none" strike="noStrike" kern="1200" baseline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endParaRPr lang="ru-RU" sz="24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2400" b="1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Субвенции</a:t>
                    </a:r>
                  </a:p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2400" b="1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587 </a:t>
                    </a:r>
                    <a:endParaRPr lang="ru-RU" sz="24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2400" b="1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2400" b="1" i="0" u="none" strike="noStrike" kern="120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млн. рублей</a:t>
                    </a:r>
                  </a:p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2400" b="1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endParaRPr lang="ru-RU" sz="2400" baseline="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2400" b="1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endParaRPr lang="ru-RU" sz="24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0">
                  <a:spAutoFit/>
                </a:bodyPr>
                <a:lstStyle/>
                <a:p>
                  <a:pPr marL="0" marR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2400" b="1" i="0" u="none" strike="noStrike" kern="1200" baseline="0"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3C3B-4759-86DB-FC16E6856C10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/>
                </c:ext>
              </c:extLst>
            </c:dLbl>
            <c:dLbl>
              <c:idx val="3"/>
              <c:layout>
                <c:manualLayout>
                  <c:x val="-0.12564779437427359"/>
                  <c:y val="-0.14757243713081938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0">
                    <a:spAutoFit/>
                  </a:bodyPr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2400" b="1" i="0" u="none" strike="noStrike" kern="1200" baseline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ИМБТ</a:t>
                    </a:r>
                  </a:p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2400" b="1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ru-RU" sz="24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118,3</a:t>
                    </a:r>
                    <a:endParaRPr lang="ru-RU" sz="24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2400" b="1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2400" b="1" i="0" u="none" strike="noStrike" kern="120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млн. рублей</a:t>
                    </a:r>
                  </a:p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2400" b="1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endParaRPr lang="ru-RU" sz="2400" baseline="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2400" b="1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endParaRPr lang="ru-RU" sz="24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numFmt formatCode="General" sourceLinked="0"/>
              <c:spPr>
                <a:xfrm>
                  <a:off x="4763690" y="63499"/>
                  <a:ext cx="1554908" cy="563069"/>
                </a:xfrm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0">
                  <a:spAutoFit/>
                </a:bodyPr>
                <a:lstStyle/>
                <a:p>
                  <a:pPr marL="0" marR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2400" b="1" i="0" u="none" strike="noStrike" kern="1200" baseline="0"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3C3B-4759-86DB-FC16E6856C10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90510"/>
                        <a:gd name="adj2" fmla="val -792"/>
                      </a:avLst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3398746648676929"/>
                      <c:h val="0.14036754732633647"/>
                    </c:manualLayout>
                  </c15:layout>
                </c:ext>
              </c:extLst>
            </c:dLbl>
            <c:dLbl>
              <c:idx val="4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3C3B-4759-86DB-FC16E6856C10}"/>
                </c:ext>
                <c:ext xmlns:c15="http://schemas.microsoft.com/office/drawing/2012/chart" uri="{CE6537A1-D6FC-4f65-9D91-7224C49458BB}"/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sq" cmpd="sng" algn="ctr">
                  <a:solidFill>
                    <a:schemeClr val="tx1">
                      <a:alpha val="77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</c:ext>
            </c:extLst>
          </c:dLbls>
          <c:cat>
            <c:strRef>
              <c:f>Лист1!$K$15:$K$19</c:f>
              <c:strCache>
                <c:ptCount val="5"/>
                <c:pt idx="0">
                  <c:v>Дотации бюджетам  субъектов Российской Федерации и муниципальных образований</c:v>
                </c:pt>
                <c:pt idx="1">
                  <c:v>Субсидии бюджетам  субъектов Российской Федерации и муниципальных образований</c:v>
                </c:pt>
                <c:pt idx="2">
                  <c:v>Субвенции бюджетам  субъектов Российской Федерации и муниципальных образований</c:v>
                </c:pt>
                <c:pt idx="3">
                  <c:v>Иные межбюджетные трансферты</c:v>
                </c:pt>
                <c:pt idx="4">
                  <c:v>Возврат остатков субсидий, субвенций и иных межбюджетных трансфертов, имеющих целевое назначение, прошлых лет из бюджетов муниципальных районов</c:v>
                </c:pt>
              </c:strCache>
            </c:strRef>
          </c:cat>
          <c:val>
            <c:numRef>
              <c:f>Лист1!$M$15:$M$19</c:f>
              <c:numCache>
                <c:formatCode>#,##0.00</c:formatCode>
                <c:ptCount val="5"/>
                <c:pt idx="0">
                  <c:v>270.39999999999998</c:v>
                </c:pt>
                <c:pt idx="1">
                  <c:v>135.19999999999999</c:v>
                </c:pt>
                <c:pt idx="2">
                  <c:v>352.4</c:v>
                </c:pt>
                <c:pt idx="3">
                  <c:v>57.0002</c:v>
                </c:pt>
                <c:pt idx="4">
                  <c:v>-2.9079999999999998E-2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3C3B-4759-86DB-FC16E6856C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23"/>
      </c:doughnutChart>
      <c:spPr>
        <a:noFill/>
        <a:ln>
          <a:noFill/>
        </a:ln>
        <a:effectLst/>
      </c:spPr>
    </c:plotArea>
    <c:legend>
      <c:legendPos val="l"/>
      <c:legendEntry>
        <c:idx val="0"/>
        <c:txPr>
          <a:bodyPr rot="0" spcFirstLastPara="1" vertOverflow="ellipsis" vert="horz" wrap="square" anchor="ctr" anchorCtr="1"/>
          <a:lstStyle/>
          <a:p>
            <a:pPr rtl="0">
              <a:defRPr sz="2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 rtl="0">
              <a:defRPr sz="2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 rtl="0">
              <a:defRPr sz="2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 rtl="0">
              <a:defRPr sz="2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4"/>
        <c:delete val="1"/>
      </c:legendEntry>
      <c:layout>
        <c:manualLayout>
          <c:xMode val="edge"/>
          <c:yMode val="edge"/>
          <c:x val="0"/>
          <c:y val="5.3881523871403048E-2"/>
          <c:w val="0.4380895097746757"/>
          <c:h val="0.9103721500595289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2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расходов</a:t>
            </a:r>
            <a:r>
              <a:rPr lang="ru-RU" sz="36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разделам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16034998407012921"/>
          <c:y val="1.2237405988231008E-3"/>
        </c:manualLayout>
      </c:layout>
      <c:overlay val="0"/>
      <c:spPr>
        <a:noFill/>
        <a:ln w="25400">
          <a:noFill/>
        </a:ln>
      </c:spPr>
    </c:title>
    <c:autoTitleDeleted val="0"/>
    <c:view3D>
      <c:rotX val="30"/>
      <c:rotY val="17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759000469775409"/>
          <c:y val="0.16666692501693486"/>
          <c:w val="0.68804730021495786"/>
          <c:h val="0.70000108507112646"/>
        </c:manualLayout>
      </c:layout>
      <c:pie3DChart>
        <c:varyColors val="1"/>
        <c:ser>
          <c:idx val="0"/>
          <c:order val="0"/>
          <c:explosion val="1"/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</c:dPt>
          <c:dPt>
            <c:idx val="5"/>
            <c:bubble3D val="0"/>
          </c:dPt>
          <c:dPt>
            <c:idx val="6"/>
            <c:bubble3D val="0"/>
          </c:dPt>
          <c:dPt>
            <c:idx val="7"/>
            <c:bubble3D val="0"/>
          </c:dPt>
          <c:dPt>
            <c:idx val="8"/>
            <c:bubble3D val="0"/>
          </c:dPt>
          <c:dPt>
            <c:idx val="9"/>
            <c:bubble3D val="0"/>
          </c:dPt>
          <c:dPt>
            <c:idx val="10"/>
            <c:bubble3D val="0"/>
          </c:dPt>
          <c:dPt>
            <c:idx val="11"/>
            <c:bubble3D val="0"/>
          </c:dPt>
          <c:dLbls>
            <c:dLbl>
              <c:idx val="0"/>
              <c:layout>
                <c:manualLayout>
                  <c:x val="5.889591853921694E-2"/>
                  <c:y val="4.8482146183818298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Общегосударственные вопросы</a:t>
                    </a:r>
                  </a:p>
                </c:rich>
              </c:tx>
              <c:dLblPos val="bestFit"/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2118484672527425E-2"/>
                  <c:y val="0.10966258721699618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Национальная оборона</a:t>
                    </a:r>
                  </a:p>
                </c:rich>
              </c:tx>
              <c:dLblPos val="bestFit"/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4006769561968041E-2"/>
                  <c:y val="5.6292796733741615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Национальная безопасность</a:t>
                    </a:r>
                  </a:p>
                </c:rich>
              </c:tx>
              <c:dLblPos val="bestFit"/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5.8304784655902997E-2"/>
                  <c:y val="3.9443231753968577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Национальная экономика</a:t>
                    </a:r>
                  </a:p>
                </c:rich>
              </c:tx>
              <c:dLblPos val="bestFit"/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0.1033153699088027"/>
                  <c:y val="-2.2152395410412362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ЖКХ</a:t>
                    </a:r>
                  </a:p>
                </c:rich>
              </c:tx>
              <c:dLblPos val="bestFit"/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0"/>
                  <c:y val="-0.12575044786068409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Физическая культура и спорт</a:t>
                    </a:r>
                  </a:p>
                </c:rich>
              </c:tx>
              <c:dLblPos val="bestFit"/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6.6524060254981587E-2"/>
                  <c:y val="-3.3454785494789141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Образование </a:t>
                    </a:r>
                  </a:p>
                </c:rich>
              </c:tx>
              <c:dLblPos val="bestFit"/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0.11509392745921321"/>
                  <c:y val="-6.1705151306418182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Культура</a:t>
                    </a:r>
                  </a:p>
                </c:rich>
              </c:tx>
              <c:dLblPos val="bestFit"/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4.5878008481089583E-2"/>
                  <c:y val="-1.4769350947994253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Социальная политика</a:t>
                    </a:r>
                  </a:p>
                </c:rich>
              </c:tx>
              <c:dLblPos val="bestFit"/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4.7140181044915019E-2"/>
                  <c:y val="5.0151684030598109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Периодическая печать и издательства</a:t>
                    </a:r>
                  </a:p>
                </c:rich>
              </c:tx>
              <c:dLblPos val="bestFit"/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5.2088546703094485E-2"/>
                  <c:y val="0.1469772309451983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Обслуживание  муниципального долга</a:t>
                    </a:r>
                  </a:p>
                </c:rich>
              </c:tx>
              <c:dLblPos val="bestFit"/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6.5113901578629202E-2"/>
                  <c:y val="0.15681706453359998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Межбюджетные трансферты</a:t>
                    </a:r>
                  </a:p>
                </c:rich>
              </c:tx>
              <c:dLblPos val="bestFit"/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rgbClr val="FFC000"/>
              </a:solidFill>
              <a:ln>
                <a:solidFill>
                  <a:srgbClr val="4F81BD"/>
                </a:solidFill>
              </a:ln>
            </c:spPr>
            <c:txPr>
              <a:bodyPr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1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'2015год'!$B$5:$B$16</c:f>
              <c:strCache>
                <c:ptCount val="12"/>
                <c:pt idx="0">
                  <c:v>Общегосударственные вопросы</c:v>
                </c:pt>
                <c:pt idx="1">
                  <c:v>охрана окружающей среды</c:v>
                </c:pt>
                <c:pt idx="2">
                  <c:v>Национальная безопасность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Физическая культура и спорт</c:v>
                </c:pt>
                <c:pt idx="6">
                  <c:v>Образование</c:v>
                </c:pt>
                <c:pt idx="7">
                  <c:v>Культура </c:v>
                </c:pt>
                <c:pt idx="8">
                  <c:v>Социальная политика</c:v>
                </c:pt>
                <c:pt idx="9">
                  <c:v>Периодическая печать и издательства</c:v>
                </c:pt>
                <c:pt idx="10">
                  <c:v>Обслуживание государственного внутреннего и муниципального долга</c:v>
                </c:pt>
                <c:pt idx="11">
                  <c:v>Межбюджетные трансферты</c:v>
                </c:pt>
              </c:strCache>
            </c:strRef>
          </c:cat>
          <c:val>
            <c:numRef>
              <c:f>'2015год'!$C$5:$C$16</c:f>
              <c:numCache>
                <c:formatCode>0.0</c:formatCode>
                <c:ptCount val="12"/>
                <c:pt idx="0">
                  <c:v>81.2</c:v>
                </c:pt>
                <c:pt idx="1">
                  <c:v>8.6999999999999993</c:v>
                </c:pt>
                <c:pt idx="2">
                  <c:v>11.3</c:v>
                </c:pt>
                <c:pt idx="3">
                  <c:v>126.6</c:v>
                </c:pt>
                <c:pt idx="4">
                  <c:v>68.400000000000006</c:v>
                </c:pt>
                <c:pt idx="5">
                  <c:v>24.1</c:v>
                </c:pt>
                <c:pt idx="6">
                  <c:v>990.4</c:v>
                </c:pt>
                <c:pt idx="7">
                  <c:v>83.3</c:v>
                </c:pt>
                <c:pt idx="8">
                  <c:v>26.6</c:v>
                </c:pt>
                <c:pt idx="9">
                  <c:v>0.8</c:v>
                </c:pt>
                <c:pt idx="11">
                  <c:v>112.6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'2015год'!#REF!</c15:sqref>
                        </c15:formulaRef>
                      </c:ext>
                    </c:extLst>
                    <c:strCache>
                      <c:ptCount val="1"/>
                      <c:pt idx="0">
                        <c:v>#ССЫЛКА!</c:v>
                      </c:pt>
                    </c:strCache>
                  </c:strRef>
                </c15:tx>
              </c15:filteredSeriesTitle>
            </c:ext>
          </c:extLst>
        </c:ser>
        <c:ser>
          <c:idx val="1"/>
          <c:order val="1"/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</c:dPt>
          <c:dPt>
            <c:idx val="5"/>
            <c:bubble3D val="0"/>
          </c:dPt>
          <c:dPt>
            <c:idx val="6"/>
            <c:bubble3D val="0"/>
          </c:dPt>
          <c:dPt>
            <c:idx val="7"/>
            <c:bubble3D val="0"/>
          </c:dPt>
          <c:dPt>
            <c:idx val="8"/>
            <c:bubble3D val="0"/>
          </c:dPt>
          <c:dPt>
            <c:idx val="9"/>
            <c:bubble3D val="0"/>
          </c:dPt>
          <c:dPt>
            <c:idx val="10"/>
            <c:bubble3D val="0"/>
          </c:dPt>
          <c:dPt>
            <c:idx val="11"/>
            <c:bubble3D val="0"/>
          </c:dPt>
          <c:cat>
            <c:strRef>
              <c:f>'2015год'!$B$5:$B$16</c:f>
              <c:strCache>
                <c:ptCount val="12"/>
                <c:pt idx="0">
                  <c:v>Общегосударственные вопросы</c:v>
                </c:pt>
                <c:pt idx="1">
                  <c:v>охрана окружающей среды</c:v>
                </c:pt>
                <c:pt idx="2">
                  <c:v>Национальная безопасность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Физическая культура и спорт</c:v>
                </c:pt>
                <c:pt idx="6">
                  <c:v>Образование</c:v>
                </c:pt>
                <c:pt idx="7">
                  <c:v>Культура </c:v>
                </c:pt>
                <c:pt idx="8">
                  <c:v>Социальная политика</c:v>
                </c:pt>
                <c:pt idx="9">
                  <c:v>Периодическая печать и издательства</c:v>
                </c:pt>
                <c:pt idx="10">
                  <c:v>Обслуживание государственного внутреннего и муниципального долга</c:v>
                </c:pt>
                <c:pt idx="11">
                  <c:v>Межбюджетные трансферты</c:v>
                </c:pt>
              </c:strCache>
            </c:strRef>
          </c:cat>
          <c:val>
            <c:numRef>
              <c:f>'2015год'!$C$5:$C$16</c:f>
              <c:numCache>
                <c:formatCode>0.0</c:formatCode>
                <c:ptCount val="12"/>
                <c:pt idx="0">
                  <c:v>81.2</c:v>
                </c:pt>
                <c:pt idx="1">
                  <c:v>8.6999999999999993</c:v>
                </c:pt>
                <c:pt idx="2">
                  <c:v>11.3</c:v>
                </c:pt>
                <c:pt idx="3">
                  <c:v>126.6</c:v>
                </c:pt>
                <c:pt idx="4">
                  <c:v>68.400000000000006</c:v>
                </c:pt>
                <c:pt idx="5">
                  <c:v>24.1</c:v>
                </c:pt>
                <c:pt idx="6">
                  <c:v>990.4</c:v>
                </c:pt>
                <c:pt idx="7">
                  <c:v>83.3</c:v>
                </c:pt>
                <c:pt idx="8">
                  <c:v>26.6</c:v>
                </c:pt>
                <c:pt idx="9">
                  <c:v>0.8</c:v>
                </c:pt>
                <c:pt idx="11">
                  <c:v>112.6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'2015год'!#REF!</c15:sqref>
                        </c15:formulaRef>
                      </c:ext>
                    </c:extLst>
                    <c:strCache>
                      <c:ptCount val="1"/>
                      <c:pt idx="0">
                        <c:v>#ССЫЛКА!</c:v>
                      </c:pt>
                    </c:strCache>
                  </c:strRef>
                </c15:tx>
              </c15:filteredSeriesTitle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gradFill flip="none" rotWithShape="1">
      <a:gsLst>
        <a:gs pos="0">
          <a:srgbClr val="FBEAC7"/>
        </a:gs>
        <a:gs pos="17999">
          <a:srgbClr val="FEE7F2"/>
        </a:gs>
        <a:gs pos="36000">
          <a:srgbClr val="FAC77D"/>
        </a:gs>
        <a:gs pos="61000">
          <a:srgbClr val="FBA97D"/>
        </a:gs>
        <a:gs pos="82001">
          <a:srgbClr val="FBD49C"/>
        </a:gs>
        <a:gs pos="100000">
          <a:srgbClr val="FEE7F2"/>
        </a:gs>
      </a:gsLst>
      <a:lin ang="16200000" scaled="0"/>
      <a:tileRect/>
    </a:gradFill>
  </c:sp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5-27T15:23:48.443" idx="1">
    <p:pos x="10" y="10"/>
    <p:text/>
    <p:extLst>
      <p:ext uri="{C676402C-5697-4E1C-873F-D02D1690AC5C}">
        <p15:threadingInfo xmlns:p15="http://schemas.microsoft.com/office/powerpoint/2012/main" timeZoneBias="-54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B8E6DE-46F8-4265-8203-49D2548F7D81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187048E-9E84-4D48-9CFB-403439611371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 01.01.24</a:t>
          </a:r>
          <a:endParaRPr lang="ru-RU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E115CE5-BB15-49BB-8B73-207325364C8A}" type="parTrans" cxnId="{D734848D-F0C0-4709-9148-7220BC05967E}">
      <dgm:prSet/>
      <dgm:spPr/>
      <dgm:t>
        <a:bodyPr/>
        <a:lstStyle/>
        <a:p>
          <a:endParaRPr lang="ru-RU"/>
        </a:p>
      </dgm:t>
    </dgm:pt>
    <dgm:pt modelId="{F2842C03-001F-4769-B4B2-F2ACD57B4104}" type="sibTrans" cxnId="{D734848D-F0C0-4709-9148-7220BC05967E}">
      <dgm:prSet/>
      <dgm:spPr/>
      <dgm:t>
        <a:bodyPr/>
        <a:lstStyle/>
        <a:p>
          <a:endParaRPr lang="ru-RU"/>
        </a:p>
      </dgm:t>
    </dgm:pt>
    <dgm:pt modelId="{797CA07D-1A8B-4B1E-9ADF-08EBBA1E79D6}">
      <dgm:prSet phldrT="[Текст]" custT="1"/>
      <dgm:spPr/>
      <dgm:t>
        <a:bodyPr/>
        <a:lstStyle/>
        <a:p>
          <a:r>
            <a: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20,3 млн. рублей</a:t>
          </a:r>
          <a:endParaRPr lang="ru-RU" sz="3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0C0F993-EA94-427E-B821-48CA5E71D5B5}" type="parTrans" cxnId="{4D5844C7-A67B-426A-89B2-7B96A59D2E82}">
      <dgm:prSet/>
      <dgm:spPr/>
      <dgm:t>
        <a:bodyPr/>
        <a:lstStyle/>
        <a:p>
          <a:endParaRPr lang="ru-RU"/>
        </a:p>
      </dgm:t>
    </dgm:pt>
    <dgm:pt modelId="{7A11E180-8919-4633-B235-314068298520}" type="sibTrans" cxnId="{4D5844C7-A67B-426A-89B2-7B96A59D2E82}">
      <dgm:prSet/>
      <dgm:spPr/>
      <dgm:t>
        <a:bodyPr/>
        <a:lstStyle/>
        <a:p>
          <a:endParaRPr lang="ru-RU"/>
        </a:p>
      </dgm:t>
    </dgm:pt>
    <dgm:pt modelId="{AB554414-3D68-4910-95EF-2A1301228D8E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 01.01.25</a:t>
          </a:r>
          <a:endParaRPr lang="ru-RU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3EAADCF-C496-4503-8400-0B1FC03A603A}" type="parTrans" cxnId="{7726D72B-A98F-493C-AAE5-18CEF44C5AD7}">
      <dgm:prSet/>
      <dgm:spPr/>
      <dgm:t>
        <a:bodyPr/>
        <a:lstStyle/>
        <a:p>
          <a:endParaRPr lang="ru-RU"/>
        </a:p>
      </dgm:t>
    </dgm:pt>
    <dgm:pt modelId="{1B337EDA-A818-47E3-BD04-F9A021A1E679}" type="sibTrans" cxnId="{7726D72B-A98F-493C-AAE5-18CEF44C5AD7}">
      <dgm:prSet/>
      <dgm:spPr/>
      <dgm:t>
        <a:bodyPr/>
        <a:lstStyle/>
        <a:p>
          <a:endParaRPr lang="ru-RU"/>
        </a:p>
      </dgm:t>
    </dgm:pt>
    <dgm:pt modelId="{AEA7C517-E0FD-4864-A6EB-68F3D67BA56C}">
      <dgm:prSet phldrT="[Текст]" custT="1"/>
      <dgm:spPr/>
      <dgm:t>
        <a:bodyPr/>
        <a:lstStyle/>
        <a:p>
          <a:r>
            <a: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18 млн. рублей</a:t>
          </a:r>
          <a:endParaRPr lang="ru-RU" sz="3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A53DA27-D4E3-4968-8B0C-D7D553B6FC6A}" type="parTrans" cxnId="{F417DE44-22AE-4446-8D47-36765A11E309}">
      <dgm:prSet/>
      <dgm:spPr/>
      <dgm:t>
        <a:bodyPr/>
        <a:lstStyle/>
        <a:p>
          <a:endParaRPr lang="ru-RU"/>
        </a:p>
      </dgm:t>
    </dgm:pt>
    <dgm:pt modelId="{7EF69D57-39E3-445E-9F25-6D11A25941A9}" type="sibTrans" cxnId="{F417DE44-22AE-4446-8D47-36765A11E309}">
      <dgm:prSet/>
      <dgm:spPr/>
      <dgm:t>
        <a:bodyPr/>
        <a:lstStyle/>
        <a:p>
          <a:endParaRPr lang="ru-RU"/>
        </a:p>
      </dgm:t>
    </dgm:pt>
    <dgm:pt modelId="{A72CDDF4-A939-4E78-AA18-ACD4B6160857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 01.01.26</a:t>
          </a:r>
          <a:endParaRPr lang="ru-RU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99958F-AC80-49B4-BAC8-88BADA7FFFE3}" type="parTrans" cxnId="{902088BC-4B0B-4C32-9A95-0A5C157A2C15}">
      <dgm:prSet/>
      <dgm:spPr/>
      <dgm:t>
        <a:bodyPr/>
        <a:lstStyle/>
        <a:p>
          <a:endParaRPr lang="ru-RU"/>
        </a:p>
      </dgm:t>
    </dgm:pt>
    <dgm:pt modelId="{7456C6E8-19CB-4B67-A026-F87DBAEBEA75}" type="sibTrans" cxnId="{902088BC-4B0B-4C32-9A95-0A5C157A2C15}">
      <dgm:prSet/>
      <dgm:spPr/>
      <dgm:t>
        <a:bodyPr/>
        <a:lstStyle/>
        <a:p>
          <a:endParaRPr lang="ru-RU"/>
        </a:p>
      </dgm:t>
    </dgm:pt>
    <dgm:pt modelId="{42AED732-3454-4543-9561-F418A1080808}">
      <dgm:prSet phldrT="[Текст]" custT="1"/>
      <dgm:spPr/>
      <dgm:t>
        <a:bodyPr/>
        <a:lstStyle/>
        <a:p>
          <a:r>
            <a: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0,03 млн. рублей</a:t>
          </a:r>
          <a:endParaRPr lang="ru-RU" sz="3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C44373-B7F1-495D-9A96-1002F06EA277}" type="parTrans" cxnId="{1B3D5D5F-602A-460B-ABD4-7FC4C78BC5BB}">
      <dgm:prSet/>
      <dgm:spPr/>
      <dgm:t>
        <a:bodyPr/>
        <a:lstStyle/>
        <a:p>
          <a:endParaRPr lang="ru-RU"/>
        </a:p>
      </dgm:t>
    </dgm:pt>
    <dgm:pt modelId="{20744140-2165-4726-B546-5315A635C156}" type="sibTrans" cxnId="{1B3D5D5F-602A-460B-ABD4-7FC4C78BC5BB}">
      <dgm:prSet/>
      <dgm:spPr/>
      <dgm:t>
        <a:bodyPr/>
        <a:lstStyle/>
        <a:p>
          <a:endParaRPr lang="ru-RU"/>
        </a:p>
      </dgm:t>
    </dgm:pt>
    <dgm:pt modelId="{8DDC4174-3800-4201-886F-596247E84559}" type="pres">
      <dgm:prSet presAssocID="{2FB8E6DE-46F8-4265-8203-49D2548F7D81}" presName="rootnode" presStyleCnt="0">
        <dgm:presLayoutVars>
          <dgm:chMax/>
          <dgm:chPref/>
          <dgm:dir/>
          <dgm:animLvl val="lvl"/>
        </dgm:presLayoutVars>
      </dgm:prSet>
      <dgm:spPr/>
    </dgm:pt>
    <dgm:pt modelId="{0300345B-C842-46CE-A3EA-D0BC8F4A66A1}" type="pres">
      <dgm:prSet presAssocID="{C187048E-9E84-4D48-9CFB-403439611371}" presName="composite" presStyleCnt="0"/>
      <dgm:spPr/>
    </dgm:pt>
    <dgm:pt modelId="{7C279628-410A-4031-A561-A29EC1B12FBA}" type="pres">
      <dgm:prSet presAssocID="{C187048E-9E84-4D48-9CFB-403439611371}" presName="bentUpArrow1" presStyleLbl="alignImgPlace1" presStyleIdx="0" presStyleCnt="2"/>
      <dgm:spPr/>
    </dgm:pt>
    <dgm:pt modelId="{F2D8ABCF-D4A3-4EE5-8BD0-49E93EDF66CA}" type="pres">
      <dgm:prSet presAssocID="{C187048E-9E84-4D48-9CFB-403439611371}" presName="ParentText" presStyleLbl="node1" presStyleIdx="0" presStyleCnt="3" custLinFactNeighborX="-16312" custLinFactNeighborY="208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8C1C96-9151-47F1-9E5C-3A52F4E4506B}" type="pres">
      <dgm:prSet presAssocID="{C187048E-9E84-4D48-9CFB-403439611371}" presName="ChildText" presStyleLbl="revTx" presStyleIdx="0" presStyleCnt="3" custScaleX="320685" custScaleY="75959" custLinFactNeighborX="92566" custLinFactNeighborY="846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3048A5-7F23-4072-A727-A75B73A619FB}" type="pres">
      <dgm:prSet presAssocID="{F2842C03-001F-4769-B4B2-F2ACD57B4104}" presName="sibTrans" presStyleCnt="0"/>
      <dgm:spPr/>
    </dgm:pt>
    <dgm:pt modelId="{AF29DAC2-D3D6-412D-BC21-29DA79C89DAC}" type="pres">
      <dgm:prSet presAssocID="{AB554414-3D68-4910-95EF-2A1301228D8E}" presName="composite" presStyleCnt="0"/>
      <dgm:spPr/>
    </dgm:pt>
    <dgm:pt modelId="{BBDD2BE9-9560-4F29-8C26-E858E82917A3}" type="pres">
      <dgm:prSet presAssocID="{AB554414-3D68-4910-95EF-2A1301228D8E}" presName="bentUpArrow1" presStyleLbl="alignImgPlace1" presStyleIdx="1" presStyleCnt="2"/>
      <dgm:spPr/>
    </dgm:pt>
    <dgm:pt modelId="{63818B86-BA9B-47CD-9E2D-B39703AE5661}" type="pres">
      <dgm:prSet presAssocID="{AB554414-3D68-4910-95EF-2A1301228D8E}" presName="ParentText" presStyleLbl="node1" presStyleIdx="1" presStyleCnt="3" custLinFactNeighborX="-38723" custLinFactNeighborY="208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B338D2-2B8C-4970-8B5D-A098D24B2B4D}" type="pres">
      <dgm:prSet presAssocID="{AB554414-3D68-4910-95EF-2A1301228D8E}" presName="ChildText" presStyleLbl="revTx" presStyleIdx="1" presStyleCnt="3" custScaleX="253466" custLinFactNeighborX="26649" custLinFactNeighborY="1273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79521B-CA5F-467C-8645-F3622514098C}" type="pres">
      <dgm:prSet presAssocID="{1B337EDA-A818-47E3-BD04-F9A021A1E679}" presName="sibTrans" presStyleCnt="0"/>
      <dgm:spPr/>
    </dgm:pt>
    <dgm:pt modelId="{976B4AF6-6F4D-4806-91C8-63ADE25FB690}" type="pres">
      <dgm:prSet presAssocID="{A72CDDF4-A939-4E78-AA18-ACD4B6160857}" presName="composite" presStyleCnt="0"/>
      <dgm:spPr/>
    </dgm:pt>
    <dgm:pt modelId="{8DCE5C69-3ADE-4237-A3A4-0806A2183242}" type="pres">
      <dgm:prSet presAssocID="{A72CDDF4-A939-4E78-AA18-ACD4B6160857}" presName="ParentText" presStyleLbl="node1" presStyleIdx="2" presStyleCnt="3" custLinFactNeighborX="-3949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9A817F-BC3A-4BBC-8E1C-023779F8E4F3}" type="pres">
      <dgm:prSet presAssocID="{A72CDDF4-A939-4E78-AA18-ACD4B6160857}" presName="FinalChildText" presStyleLbl="revTx" presStyleIdx="2" presStyleCnt="3" custScaleX="249660" custLinFactNeighborX="21562" custLinFactNeighborY="989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417DE44-22AE-4446-8D47-36765A11E309}" srcId="{AB554414-3D68-4910-95EF-2A1301228D8E}" destId="{AEA7C517-E0FD-4864-A6EB-68F3D67BA56C}" srcOrd="0" destOrd="0" parTransId="{FA53DA27-D4E3-4968-8B0C-D7D553B6FC6A}" sibTransId="{7EF69D57-39E3-445E-9F25-6D11A25941A9}"/>
    <dgm:cxn modelId="{8BDBE4B8-FA72-4D93-A34A-5DA30EBEEC24}" type="presOf" srcId="{A72CDDF4-A939-4E78-AA18-ACD4B6160857}" destId="{8DCE5C69-3ADE-4237-A3A4-0806A2183242}" srcOrd="0" destOrd="0" presId="urn:microsoft.com/office/officeart/2005/8/layout/StepDownProcess"/>
    <dgm:cxn modelId="{902088BC-4B0B-4C32-9A95-0A5C157A2C15}" srcId="{2FB8E6DE-46F8-4265-8203-49D2548F7D81}" destId="{A72CDDF4-A939-4E78-AA18-ACD4B6160857}" srcOrd="2" destOrd="0" parTransId="{0499958F-AC80-49B4-BAC8-88BADA7FFFE3}" sibTransId="{7456C6E8-19CB-4B67-A026-F87DBAEBEA75}"/>
    <dgm:cxn modelId="{4D5844C7-A67B-426A-89B2-7B96A59D2E82}" srcId="{C187048E-9E84-4D48-9CFB-403439611371}" destId="{797CA07D-1A8B-4B1E-9ADF-08EBBA1E79D6}" srcOrd="0" destOrd="0" parTransId="{00C0F993-EA94-427E-B821-48CA5E71D5B5}" sibTransId="{7A11E180-8919-4633-B235-314068298520}"/>
    <dgm:cxn modelId="{7726D72B-A98F-493C-AAE5-18CEF44C5AD7}" srcId="{2FB8E6DE-46F8-4265-8203-49D2548F7D81}" destId="{AB554414-3D68-4910-95EF-2A1301228D8E}" srcOrd="1" destOrd="0" parTransId="{23EAADCF-C496-4503-8400-0B1FC03A603A}" sibTransId="{1B337EDA-A818-47E3-BD04-F9A021A1E679}"/>
    <dgm:cxn modelId="{9A7965F0-3E42-4F8E-B923-92B5F4C4E296}" type="presOf" srcId="{AB554414-3D68-4910-95EF-2A1301228D8E}" destId="{63818B86-BA9B-47CD-9E2D-B39703AE5661}" srcOrd="0" destOrd="0" presId="urn:microsoft.com/office/officeart/2005/8/layout/StepDownProcess"/>
    <dgm:cxn modelId="{1B3D5D5F-602A-460B-ABD4-7FC4C78BC5BB}" srcId="{A72CDDF4-A939-4E78-AA18-ACD4B6160857}" destId="{42AED732-3454-4543-9561-F418A1080808}" srcOrd="0" destOrd="0" parTransId="{30C44373-B7F1-495D-9A96-1002F06EA277}" sibTransId="{20744140-2165-4726-B546-5315A635C156}"/>
    <dgm:cxn modelId="{7507F90D-15AC-4CBF-8946-6312D3365C8C}" type="presOf" srcId="{C187048E-9E84-4D48-9CFB-403439611371}" destId="{F2D8ABCF-D4A3-4EE5-8BD0-49E93EDF66CA}" srcOrd="0" destOrd="0" presId="urn:microsoft.com/office/officeart/2005/8/layout/StepDownProcess"/>
    <dgm:cxn modelId="{E8ED2CFC-EC85-49EF-BFF9-C3573E44A8CC}" type="presOf" srcId="{2FB8E6DE-46F8-4265-8203-49D2548F7D81}" destId="{8DDC4174-3800-4201-886F-596247E84559}" srcOrd="0" destOrd="0" presId="urn:microsoft.com/office/officeart/2005/8/layout/StepDownProcess"/>
    <dgm:cxn modelId="{83A7984D-2B26-40CA-8169-EB8E35CE3B12}" type="presOf" srcId="{AEA7C517-E0FD-4864-A6EB-68F3D67BA56C}" destId="{AFB338D2-2B8C-4970-8B5D-A098D24B2B4D}" srcOrd="0" destOrd="0" presId="urn:microsoft.com/office/officeart/2005/8/layout/StepDownProcess"/>
    <dgm:cxn modelId="{CE944345-50F4-43A3-9A0B-42EFDC0AAADA}" type="presOf" srcId="{42AED732-3454-4543-9561-F418A1080808}" destId="{979A817F-BC3A-4BBC-8E1C-023779F8E4F3}" srcOrd="0" destOrd="0" presId="urn:microsoft.com/office/officeart/2005/8/layout/StepDownProcess"/>
    <dgm:cxn modelId="{8FE95AAF-B3BB-4536-9DB2-5A0AF8EBF5D1}" type="presOf" srcId="{797CA07D-1A8B-4B1E-9ADF-08EBBA1E79D6}" destId="{E18C1C96-9151-47F1-9E5C-3A52F4E4506B}" srcOrd="0" destOrd="0" presId="urn:microsoft.com/office/officeart/2005/8/layout/StepDownProcess"/>
    <dgm:cxn modelId="{D734848D-F0C0-4709-9148-7220BC05967E}" srcId="{2FB8E6DE-46F8-4265-8203-49D2548F7D81}" destId="{C187048E-9E84-4D48-9CFB-403439611371}" srcOrd="0" destOrd="0" parTransId="{FE115CE5-BB15-49BB-8B73-207325364C8A}" sibTransId="{F2842C03-001F-4769-B4B2-F2ACD57B4104}"/>
    <dgm:cxn modelId="{E2FFBD6D-27B2-4F6F-BE97-2C7FCDB07EF2}" type="presParOf" srcId="{8DDC4174-3800-4201-886F-596247E84559}" destId="{0300345B-C842-46CE-A3EA-D0BC8F4A66A1}" srcOrd="0" destOrd="0" presId="urn:microsoft.com/office/officeart/2005/8/layout/StepDownProcess"/>
    <dgm:cxn modelId="{3952A4BA-0E61-4BC7-BBFF-8D9D71FF83A8}" type="presParOf" srcId="{0300345B-C842-46CE-A3EA-D0BC8F4A66A1}" destId="{7C279628-410A-4031-A561-A29EC1B12FBA}" srcOrd="0" destOrd="0" presId="urn:microsoft.com/office/officeart/2005/8/layout/StepDownProcess"/>
    <dgm:cxn modelId="{49D8112B-B038-4B23-BBD9-66CAFDCDD055}" type="presParOf" srcId="{0300345B-C842-46CE-A3EA-D0BC8F4A66A1}" destId="{F2D8ABCF-D4A3-4EE5-8BD0-49E93EDF66CA}" srcOrd="1" destOrd="0" presId="urn:microsoft.com/office/officeart/2005/8/layout/StepDownProcess"/>
    <dgm:cxn modelId="{26D15215-C235-44A1-9459-9DD7CAA4235B}" type="presParOf" srcId="{0300345B-C842-46CE-A3EA-D0BC8F4A66A1}" destId="{E18C1C96-9151-47F1-9E5C-3A52F4E4506B}" srcOrd="2" destOrd="0" presId="urn:microsoft.com/office/officeart/2005/8/layout/StepDownProcess"/>
    <dgm:cxn modelId="{A57F4EBC-B02F-4F60-A587-F244B86B0368}" type="presParOf" srcId="{8DDC4174-3800-4201-886F-596247E84559}" destId="{563048A5-7F23-4072-A727-A75B73A619FB}" srcOrd="1" destOrd="0" presId="urn:microsoft.com/office/officeart/2005/8/layout/StepDownProcess"/>
    <dgm:cxn modelId="{F5830724-AE81-4581-9601-46B2C40CBC40}" type="presParOf" srcId="{8DDC4174-3800-4201-886F-596247E84559}" destId="{AF29DAC2-D3D6-412D-BC21-29DA79C89DAC}" srcOrd="2" destOrd="0" presId="urn:microsoft.com/office/officeart/2005/8/layout/StepDownProcess"/>
    <dgm:cxn modelId="{D80340D3-4DFC-42A0-A5E4-1FCC67E616FC}" type="presParOf" srcId="{AF29DAC2-D3D6-412D-BC21-29DA79C89DAC}" destId="{BBDD2BE9-9560-4F29-8C26-E858E82917A3}" srcOrd="0" destOrd="0" presId="urn:microsoft.com/office/officeart/2005/8/layout/StepDownProcess"/>
    <dgm:cxn modelId="{071B65A5-F693-4D58-B858-E447AA28E8E7}" type="presParOf" srcId="{AF29DAC2-D3D6-412D-BC21-29DA79C89DAC}" destId="{63818B86-BA9B-47CD-9E2D-B39703AE5661}" srcOrd="1" destOrd="0" presId="urn:microsoft.com/office/officeart/2005/8/layout/StepDownProcess"/>
    <dgm:cxn modelId="{29C3B270-8BD3-466D-BE11-B9D4A1D6CA5E}" type="presParOf" srcId="{AF29DAC2-D3D6-412D-BC21-29DA79C89DAC}" destId="{AFB338D2-2B8C-4970-8B5D-A098D24B2B4D}" srcOrd="2" destOrd="0" presId="urn:microsoft.com/office/officeart/2005/8/layout/StepDownProcess"/>
    <dgm:cxn modelId="{1F505F5D-E833-4B32-B7D3-8205EEE95B87}" type="presParOf" srcId="{8DDC4174-3800-4201-886F-596247E84559}" destId="{8D79521B-CA5F-467C-8645-F3622514098C}" srcOrd="3" destOrd="0" presId="urn:microsoft.com/office/officeart/2005/8/layout/StepDownProcess"/>
    <dgm:cxn modelId="{955F21AE-BAE7-4856-B449-B9EF71DE290F}" type="presParOf" srcId="{8DDC4174-3800-4201-886F-596247E84559}" destId="{976B4AF6-6F4D-4806-91C8-63ADE25FB690}" srcOrd="4" destOrd="0" presId="urn:microsoft.com/office/officeart/2005/8/layout/StepDownProcess"/>
    <dgm:cxn modelId="{97F23153-27B3-452A-8545-9C86F80EBCF2}" type="presParOf" srcId="{976B4AF6-6F4D-4806-91C8-63ADE25FB690}" destId="{8DCE5C69-3ADE-4237-A3A4-0806A2183242}" srcOrd="0" destOrd="0" presId="urn:microsoft.com/office/officeart/2005/8/layout/StepDownProcess"/>
    <dgm:cxn modelId="{BE60D1C1-CF84-4CA2-8D73-3250C8B13162}" type="presParOf" srcId="{976B4AF6-6F4D-4806-91C8-63ADE25FB690}" destId="{979A817F-BC3A-4BBC-8E1C-023779F8E4F3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279628-410A-4031-A561-A29EC1B12FBA}">
      <dsp:nvSpPr>
        <dsp:cNvPr id="0" name=""/>
        <dsp:cNvSpPr/>
      </dsp:nvSpPr>
      <dsp:spPr>
        <a:xfrm rot="5400000">
          <a:off x="612028" y="1528400"/>
          <a:ext cx="1351738" cy="153890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D8ABCF-D4A3-4EE5-8BD0-49E93EDF66CA}">
      <dsp:nvSpPr>
        <dsp:cNvPr id="0" name=""/>
        <dsp:cNvSpPr/>
      </dsp:nvSpPr>
      <dsp:spPr>
        <a:xfrm>
          <a:off x="0" y="63228"/>
          <a:ext cx="2275531" cy="1592798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 01.01.24</a:t>
          </a:r>
          <a:endParaRPr lang="ru-RU" sz="4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7768" y="140996"/>
        <a:ext cx="2119995" cy="1437262"/>
      </dsp:txXfrm>
    </dsp:sp>
    <dsp:sp modelId="{E18C1C96-9151-47F1-9E5C-3A52F4E4506B}">
      <dsp:nvSpPr>
        <dsp:cNvPr id="0" name=""/>
        <dsp:cNvSpPr/>
      </dsp:nvSpPr>
      <dsp:spPr>
        <a:xfrm>
          <a:off x="2235229" y="445540"/>
          <a:ext cx="5307352" cy="9778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20,3 млн. рублей</a:t>
          </a:r>
          <a:endParaRPr lang="ru-RU" sz="3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35229" y="445540"/>
        <a:ext cx="5307352" cy="977873"/>
      </dsp:txXfrm>
    </dsp:sp>
    <dsp:sp modelId="{BBDD2BE9-9560-4F29-8C26-E858E82917A3}">
      <dsp:nvSpPr>
        <dsp:cNvPr id="0" name=""/>
        <dsp:cNvSpPr/>
      </dsp:nvSpPr>
      <dsp:spPr>
        <a:xfrm rot="5400000">
          <a:off x="3375249" y="3317638"/>
          <a:ext cx="1351738" cy="153890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818B86-BA9B-47CD-9E2D-B39703AE5661}">
      <dsp:nvSpPr>
        <dsp:cNvPr id="0" name=""/>
        <dsp:cNvSpPr/>
      </dsp:nvSpPr>
      <dsp:spPr>
        <a:xfrm>
          <a:off x="2135966" y="1852466"/>
          <a:ext cx="2275531" cy="1592798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 01.01.25</a:t>
          </a:r>
          <a:endParaRPr lang="ru-RU" sz="4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13734" y="1930234"/>
        <a:ext cx="2119995" cy="1437262"/>
      </dsp:txXfrm>
    </dsp:sp>
    <dsp:sp modelId="{AFB338D2-2B8C-4970-8B5D-A098D24B2B4D}">
      <dsp:nvSpPr>
        <dsp:cNvPr id="0" name=""/>
        <dsp:cNvSpPr/>
      </dsp:nvSpPr>
      <dsp:spPr>
        <a:xfrm>
          <a:off x="4463759" y="2135039"/>
          <a:ext cx="4194874" cy="12873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18 млн. рублей</a:t>
          </a:r>
          <a:endParaRPr lang="ru-RU" sz="3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63759" y="2135039"/>
        <a:ext cx="4194874" cy="1287369"/>
      </dsp:txXfrm>
    </dsp:sp>
    <dsp:sp modelId="{8DCE5C69-3ADE-4237-A3A4-0806A2183242}">
      <dsp:nvSpPr>
        <dsp:cNvPr id="0" name=""/>
        <dsp:cNvSpPr/>
      </dsp:nvSpPr>
      <dsp:spPr>
        <a:xfrm>
          <a:off x="4881574" y="3608447"/>
          <a:ext cx="2275531" cy="1592798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 01.01.26</a:t>
          </a:r>
          <a:endParaRPr lang="ru-RU" sz="4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59342" y="3686215"/>
        <a:ext cx="2119995" cy="1437262"/>
      </dsp:txXfrm>
    </dsp:sp>
    <dsp:sp modelId="{979A817F-BC3A-4BBC-8E1C-023779F8E4F3}">
      <dsp:nvSpPr>
        <dsp:cNvPr id="0" name=""/>
        <dsp:cNvSpPr/>
      </dsp:nvSpPr>
      <dsp:spPr>
        <a:xfrm>
          <a:off x="7071332" y="3887677"/>
          <a:ext cx="4131885" cy="12873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0,03 млн. рублей</a:t>
          </a:r>
          <a:endParaRPr lang="ru-RU" sz="3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071332" y="3887677"/>
        <a:ext cx="4131885" cy="12873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D9A8465C-34CB-4F53-9A5E-FE6AD295E34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364079FB-4517-4220-943B-FEAE0C8330B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AF1976-A0AA-426F-9E9C-FA8199C7397E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C29DDD9B-2967-41E3-8912-8612702C73E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E364479E-92C4-482F-BE67-00043C9756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9AB4E5-D480-4C87-A762-AF7DBD05D2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571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0.26178" units="1/cm"/>
          <inkml:channelProperty channel="Y" name="resolution" value="50.23256" units="1/cm"/>
          <inkml:channelProperty channel="T" name="resolution" value="1" units="1/dev"/>
        </inkml:channelProperties>
      </inkml:inkSource>
      <inkml:timestamp xml:id="ts0" timeString="2025-05-27T06:27:25.451"/>
    </inkml:context>
    <inkml:brush xml:id="br0">
      <inkml:brushProperty name="width" value="0.05" units="cm"/>
      <inkml:brushProperty name="height" value="0.05" units="cm"/>
      <inkml:brushProperty name="fitToCurve" value="1"/>
    </inkml:brush>
  </inkml:definitions>
  <inkml:trace contextRef="#ctx0" brushRef="#br0">0 0 0,'0'27'31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0.26178" units="1/cm"/>
          <inkml:channelProperty channel="Y" name="resolution" value="50.23256" units="1/cm"/>
          <inkml:channelProperty channel="T" name="resolution" value="1" units="1/dev"/>
        </inkml:channelProperties>
      </inkml:inkSource>
      <inkml:timestamp xml:id="ts0" timeString="2025-05-27T06:27:27.795"/>
    </inkml:context>
    <inkml:brush xml:id="br0">
      <inkml:brushProperty name="width" value="0.05" units="cm"/>
      <inkml:brushProperty name="height" value="0.05" units="cm"/>
      <inkml:brushProperty name="fitToCurve" value="1"/>
    </inkml:brush>
  </inkml:definitions>
  <inkml:trace contextRef="#ctx0" brushRef="#br0">0 0 0</inkml:trace>
  <inkml:trace contextRef="#ctx0" brushRef="#br0" timeOffset="211">0 0 0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0.26178" units="1/cm"/>
          <inkml:channelProperty channel="Y" name="resolution" value="50.23256" units="1/cm"/>
          <inkml:channelProperty channel="T" name="resolution" value="1" units="1/dev"/>
        </inkml:channelProperties>
      </inkml:inkSource>
      <inkml:timestamp xml:id="ts0" timeString="2025-05-27T06:27:31.467"/>
    </inkml:context>
    <inkml:brush xml:id="br0">
      <inkml:brushProperty name="width" value="0.05" units="cm"/>
      <inkml:brushProperty name="height" value="0.05" units="cm"/>
      <inkml:brushProperty name="fitToCurve" value="1"/>
    </inkml:brush>
  </inkml:definitions>
  <inkml:trace contextRef="#ctx0" brushRef="#br0">0 0 0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07AE7B-45A3-485B-A988-1BB2DE2D8ABA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E13999-247E-4FE1-8306-3ED0D1B609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82698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B357AE-53E9-4F03-BFD2-BA9F9F4145E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9951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A2D108-47F5-4EC9-9B7D-E61A2219B11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0443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B357AE-53E9-4F03-BFD2-BA9F9F4145E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43106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A2D108-47F5-4EC9-9B7D-E61A2219B11C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8031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244B-44E6-4A05-AC9D-3FAAD47FA5CD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FC06-7DE1-411B-B714-CB27EA35EA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063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244B-44E6-4A05-AC9D-3FAAD47FA5CD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FC06-7DE1-411B-B714-CB27EA35EA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50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244B-44E6-4A05-AC9D-3FAAD47FA5CD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FC06-7DE1-411B-B714-CB27EA35EA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8263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94">
            <a:extLst>
              <a:ext uri="{FF2B5EF4-FFF2-40B4-BE49-F238E27FC236}">
                <a16:creationId xmlns="" xmlns:a16="http://schemas.microsoft.com/office/drawing/2014/main" id="{DD50784A-8247-4CFA-B5AE-62C819356E14}"/>
              </a:ext>
            </a:extLst>
          </p:cNvPr>
          <p:cNvSpPr/>
          <p:nvPr userDrawn="1"/>
        </p:nvSpPr>
        <p:spPr>
          <a:xfrm rot="5400000">
            <a:off x="7804306" y="-95855"/>
            <a:ext cx="4290312" cy="4482022"/>
          </a:xfrm>
          <a:custGeom>
            <a:avLst/>
            <a:gdLst>
              <a:gd name="connsiteX0" fmla="*/ 0 w 4290312"/>
              <a:gd name="connsiteY0" fmla="*/ 4445166 h 4482022"/>
              <a:gd name="connsiteX1" fmla="*/ 0 w 4290312"/>
              <a:gd name="connsiteY1" fmla="*/ 0 h 4482022"/>
              <a:gd name="connsiteX2" fmla="*/ 4221879 w 4290312"/>
              <a:gd name="connsiteY2" fmla="*/ 0 h 4482022"/>
              <a:gd name="connsiteX3" fmla="*/ 4246895 w 4290312"/>
              <a:gd name="connsiteY3" fmla="*/ 140082 h 4482022"/>
              <a:gd name="connsiteX4" fmla="*/ 4290312 w 4290312"/>
              <a:gd name="connsiteY4" fmla="*/ 713926 h 4482022"/>
              <a:gd name="connsiteX5" fmla="*/ 522216 w 4290312"/>
              <a:gd name="connsiteY5" fmla="*/ 4482022 h 4482022"/>
              <a:gd name="connsiteX6" fmla="*/ 136950 w 4290312"/>
              <a:gd name="connsiteY6" fmla="*/ 4462568 h 4482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90312" h="4482022">
                <a:moveTo>
                  <a:pt x="0" y="4445166"/>
                </a:moveTo>
                <a:lnTo>
                  <a:pt x="0" y="0"/>
                </a:lnTo>
                <a:lnTo>
                  <a:pt x="4221879" y="0"/>
                </a:lnTo>
                <a:lnTo>
                  <a:pt x="4246895" y="140082"/>
                </a:lnTo>
                <a:cubicBezTo>
                  <a:pt x="4275485" y="327190"/>
                  <a:pt x="4290312" y="518826"/>
                  <a:pt x="4290312" y="713926"/>
                </a:cubicBezTo>
                <a:cubicBezTo>
                  <a:pt x="4290312" y="2794988"/>
                  <a:pt x="2603278" y="4482022"/>
                  <a:pt x="522216" y="4482022"/>
                </a:cubicBezTo>
                <a:cubicBezTo>
                  <a:pt x="392150" y="4482022"/>
                  <a:pt x="263623" y="4475432"/>
                  <a:pt x="136950" y="446256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83000">
                <a:schemeClr val="accent3">
                  <a:alpha val="73000"/>
                </a:schemeClr>
              </a:gs>
            </a:gsLst>
            <a:lin ang="13800000" scaled="0"/>
            <a:tileRect/>
          </a:gradFill>
          <a:ln w="12700" cap="flat" cmpd="sng" algn="ctr">
            <a:noFill/>
            <a:prstDash val="solid"/>
            <a:miter lim="800000"/>
          </a:ln>
          <a:effectLst>
            <a:glow>
              <a:srgbClr val="FFFFFF"/>
            </a:glow>
            <a:outerShdw blurRad="1270000" sx="102000" sy="102000" algn="ctr" rotWithShape="0">
              <a:srgbClr val="367CFF">
                <a:alpha val="13000"/>
              </a:srgbClr>
            </a:outerShdw>
            <a:softEdge rad="0"/>
          </a:effectLst>
        </p:spPr>
        <p:txBody>
          <a:bodyPr rtlCol="0" anchor="ctr"/>
          <a:lstStyle/>
          <a:p>
            <a:pPr algn="ctr"/>
            <a:endParaRPr lang="ru-RU" sz="450" kern="0" dirty="0">
              <a:solidFill>
                <a:srgbClr val="FFFFFF"/>
              </a:solidFill>
              <a:latin typeface="Oswald Light" pitchFamily="2" charset="-52"/>
            </a:endParaRPr>
          </a:p>
        </p:txBody>
      </p:sp>
      <p:sp>
        <p:nvSpPr>
          <p:cNvPr id="12" name="Полилиния 34">
            <a:extLst>
              <a:ext uri="{FF2B5EF4-FFF2-40B4-BE49-F238E27FC236}">
                <a16:creationId xmlns="" xmlns:a16="http://schemas.microsoft.com/office/drawing/2014/main" id="{E168CA1A-1B07-4388-8AF5-C69136B3CD21}"/>
              </a:ext>
            </a:extLst>
          </p:cNvPr>
          <p:cNvSpPr/>
          <p:nvPr userDrawn="1"/>
        </p:nvSpPr>
        <p:spPr>
          <a:xfrm flipH="1">
            <a:off x="-2" y="2162939"/>
            <a:ext cx="4614553" cy="4698421"/>
          </a:xfrm>
          <a:custGeom>
            <a:avLst/>
            <a:gdLst>
              <a:gd name="connsiteX0" fmla="*/ 6248719 w 6248719"/>
              <a:gd name="connsiteY0" fmla="*/ 0 h 6362288"/>
              <a:gd name="connsiteX1" fmla="*/ 6248719 w 6248719"/>
              <a:gd name="connsiteY1" fmla="*/ 6362288 h 6362288"/>
              <a:gd name="connsiteX2" fmla="*/ 0 w 6248719"/>
              <a:gd name="connsiteY2" fmla="*/ 6362288 h 6362288"/>
              <a:gd name="connsiteX3" fmla="*/ 6037680 w 6248719"/>
              <a:gd name="connsiteY3" fmla="*/ 5337 h 6362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48719" h="6362288">
                <a:moveTo>
                  <a:pt x="6248719" y="0"/>
                </a:moveTo>
                <a:lnTo>
                  <a:pt x="6248719" y="6362288"/>
                </a:lnTo>
                <a:lnTo>
                  <a:pt x="0" y="6362288"/>
                </a:lnTo>
                <a:cubicBezTo>
                  <a:pt x="0" y="2956723"/>
                  <a:pt x="2674482" y="175818"/>
                  <a:pt x="6037680" y="533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42000"/>
                </a:schemeClr>
              </a:gs>
              <a:gs pos="83000">
                <a:schemeClr val="accent3"/>
              </a:gs>
            </a:gsLst>
            <a:lin ang="13800000" scaled="0"/>
            <a:tileRect/>
          </a:gradFill>
          <a:ln w="12700" cap="flat" cmpd="sng" algn="ctr">
            <a:noFill/>
            <a:prstDash val="solid"/>
            <a:miter lim="800000"/>
          </a:ln>
          <a:effectLst>
            <a:glow>
              <a:srgbClr val="FFFFFF"/>
            </a:glow>
            <a:outerShdw blurRad="1270000" sx="102000" sy="102000" algn="ctr" rotWithShape="0">
              <a:srgbClr val="367CFF">
                <a:alpha val="13000"/>
              </a:srgbClr>
            </a:outerShdw>
            <a:softEdge rad="0"/>
          </a:effectLst>
        </p:spPr>
        <p:txBody>
          <a:bodyPr rtlCol="0" anchor="ctr"/>
          <a:lstStyle/>
          <a:p>
            <a:pPr algn="ctr"/>
            <a:endParaRPr lang="ru-RU" sz="450" kern="0" dirty="0">
              <a:solidFill>
                <a:srgbClr val="FFFFFF"/>
              </a:solidFill>
              <a:latin typeface="Oswald Light" pitchFamily="2" charset="-52"/>
            </a:endParaRP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9F36E499-E3F2-1B38-C3B5-5E3901F9109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3368357" y="-1577499"/>
            <a:ext cx="10012998" cy="10012998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231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=""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0" y="340562"/>
            <a:ext cx="11409878" cy="7017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55790574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>
            <a:extLst>
              <a:ext uri="{FF2B5EF4-FFF2-40B4-BE49-F238E27FC236}">
                <a16:creationId xmlns="" xmlns:a16="http://schemas.microsoft.com/office/drawing/2014/main" id="{80C4BE28-C346-B54D-927C-38644696E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63" y="266702"/>
            <a:ext cx="11233275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4000" b="1" i="0">
                <a:solidFill>
                  <a:schemeClr val="accent2"/>
                </a:solidFill>
                <a:latin typeface="Oswald Light" pitchFamily="2" charset="-52"/>
                <a:ea typeface="Oswald Light" pitchFamily="2" charset="-52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6843F477-DA43-4FFE-A30C-0CA04CAB22CC}"/>
              </a:ext>
            </a:extLst>
          </p:cNvPr>
          <p:cNvSpPr txBox="1">
            <a:spLocks/>
          </p:cNvSpPr>
          <p:nvPr userDrawn="1"/>
        </p:nvSpPr>
        <p:spPr>
          <a:xfrm>
            <a:off x="376529" y="6301367"/>
            <a:ext cx="3918347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200" b="0" dirty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200" b="0" dirty="0">
              <a:solidFill>
                <a:schemeClr val="bg1">
                  <a:lumMod val="50000"/>
                </a:schemeClr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B5CA91AF-F5F3-4939-98CE-DF5BF730993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98837" y="146556"/>
            <a:ext cx="1832929" cy="96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36323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=""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0" y="322669"/>
            <a:ext cx="10515600" cy="7017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51797662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>
            <a:extLst>
              <a:ext uri="{FF2B5EF4-FFF2-40B4-BE49-F238E27FC236}">
                <a16:creationId xmlns="" xmlns:a16="http://schemas.microsoft.com/office/drawing/2014/main" id="{136B3A4F-4D8A-40B4-95C9-5200B96EE4B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5217" y="-522"/>
            <a:ext cx="12192000" cy="360679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  <p:sp>
        <p:nvSpPr>
          <p:cNvPr id="13" name="Номер слайда 5">
            <a:extLst>
              <a:ext uri="{FF2B5EF4-FFF2-40B4-BE49-F238E27FC236}">
                <a16:creationId xmlns="" xmlns:a16="http://schemas.microsoft.com/office/drawing/2014/main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0797" y="6296213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  <p:sp>
        <p:nvSpPr>
          <p:cNvPr id="10" name="Заголовок 9">
            <a:extLst>
              <a:ext uri="{FF2B5EF4-FFF2-40B4-BE49-F238E27FC236}">
                <a16:creationId xmlns=""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55142"/>
            <a:ext cx="10515600" cy="701731"/>
          </a:xfrm>
          <a:prstGeom prst="rect">
            <a:avLst/>
          </a:prstGeom>
        </p:spPr>
        <p:txBody>
          <a:bodyPr>
            <a:sp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28188132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255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=""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0" y="322669"/>
            <a:ext cx="10515600" cy="7017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="" xmlns:a16="http://schemas.microsoft.com/office/drawing/2014/main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0797" y="6296213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29690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=""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0" y="340562"/>
            <a:ext cx="11409878" cy="7017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2" name="AutoShape 4">
            <a:extLst>
              <a:ext uri="{FF2B5EF4-FFF2-40B4-BE49-F238E27FC236}">
                <a16:creationId xmlns="" xmlns:a16="http://schemas.microsoft.com/office/drawing/2014/main" id="{75E5B588-7114-4246-AAB0-258581938DBE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5943600" y="3384687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0DD5E299-FA48-80FC-2F7B-26944CEDFA0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89501" y="3537087"/>
            <a:ext cx="10012998" cy="10012998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  <p:sp>
        <p:nvSpPr>
          <p:cNvPr id="5" name="Freeform 94">
            <a:extLst>
              <a:ext uri="{FF2B5EF4-FFF2-40B4-BE49-F238E27FC236}">
                <a16:creationId xmlns="" xmlns:a16="http://schemas.microsoft.com/office/drawing/2014/main" id="{DD50784A-8247-4CFA-B5AE-62C819356E14}"/>
              </a:ext>
            </a:extLst>
          </p:cNvPr>
          <p:cNvSpPr/>
          <p:nvPr userDrawn="1"/>
        </p:nvSpPr>
        <p:spPr>
          <a:xfrm rot="5400000">
            <a:off x="10055490" y="-125879"/>
            <a:ext cx="2009104" cy="2260862"/>
          </a:xfrm>
          <a:custGeom>
            <a:avLst/>
            <a:gdLst>
              <a:gd name="connsiteX0" fmla="*/ 0 w 4290312"/>
              <a:gd name="connsiteY0" fmla="*/ 4445166 h 4482022"/>
              <a:gd name="connsiteX1" fmla="*/ 0 w 4290312"/>
              <a:gd name="connsiteY1" fmla="*/ 0 h 4482022"/>
              <a:gd name="connsiteX2" fmla="*/ 4221879 w 4290312"/>
              <a:gd name="connsiteY2" fmla="*/ 0 h 4482022"/>
              <a:gd name="connsiteX3" fmla="*/ 4246895 w 4290312"/>
              <a:gd name="connsiteY3" fmla="*/ 140082 h 4482022"/>
              <a:gd name="connsiteX4" fmla="*/ 4290312 w 4290312"/>
              <a:gd name="connsiteY4" fmla="*/ 713926 h 4482022"/>
              <a:gd name="connsiteX5" fmla="*/ 522216 w 4290312"/>
              <a:gd name="connsiteY5" fmla="*/ 4482022 h 4482022"/>
              <a:gd name="connsiteX6" fmla="*/ 136950 w 4290312"/>
              <a:gd name="connsiteY6" fmla="*/ 4462568 h 4482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90312" h="4482022">
                <a:moveTo>
                  <a:pt x="0" y="4445166"/>
                </a:moveTo>
                <a:lnTo>
                  <a:pt x="0" y="0"/>
                </a:lnTo>
                <a:lnTo>
                  <a:pt x="4221879" y="0"/>
                </a:lnTo>
                <a:lnTo>
                  <a:pt x="4246895" y="140082"/>
                </a:lnTo>
                <a:cubicBezTo>
                  <a:pt x="4275485" y="327190"/>
                  <a:pt x="4290312" y="518826"/>
                  <a:pt x="4290312" y="713926"/>
                </a:cubicBezTo>
                <a:cubicBezTo>
                  <a:pt x="4290312" y="2794988"/>
                  <a:pt x="2603278" y="4482022"/>
                  <a:pt x="522216" y="4482022"/>
                </a:cubicBezTo>
                <a:cubicBezTo>
                  <a:pt x="392150" y="4482022"/>
                  <a:pt x="263623" y="4475432"/>
                  <a:pt x="136950" y="446256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83000">
                <a:schemeClr val="accent3">
                  <a:alpha val="73000"/>
                </a:schemeClr>
              </a:gs>
            </a:gsLst>
            <a:lin ang="13800000" scaled="0"/>
            <a:tileRect/>
          </a:gradFill>
          <a:ln w="12700" cap="flat" cmpd="sng" algn="ctr">
            <a:noFill/>
            <a:prstDash val="solid"/>
            <a:miter lim="800000"/>
          </a:ln>
          <a:effectLst>
            <a:glow>
              <a:srgbClr val="FFFFFF"/>
            </a:glow>
            <a:outerShdw blurRad="1270000" sx="102000" sy="102000" algn="ctr" rotWithShape="0">
              <a:srgbClr val="367CFF">
                <a:alpha val="13000"/>
              </a:srgbClr>
            </a:outerShdw>
            <a:softEdge rad="0"/>
          </a:effectLst>
        </p:spPr>
        <p:txBody>
          <a:bodyPr rtlCol="0" anchor="ctr"/>
          <a:lstStyle/>
          <a:p>
            <a:pPr algn="ctr"/>
            <a:endParaRPr lang="ru-RU" sz="450" kern="0" dirty="0">
              <a:solidFill>
                <a:srgbClr val="FFFFFF"/>
              </a:solidFill>
              <a:latin typeface="Oswald Light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22759039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244B-44E6-4A05-AC9D-3FAAD47FA5CD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FC06-7DE1-411B-B714-CB27EA35EA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422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244B-44E6-4A05-AC9D-3FAAD47FA5CD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FC06-7DE1-411B-B714-CB27EA35EA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961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244B-44E6-4A05-AC9D-3FAAD47FA5CD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FC06-7DE1-411B-B714-CB27EA35EA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125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244B-44E6-4A05-AC9D-3FAAD47FA5CD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FC06-7DE1-411B-B714-CB27EA35EA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455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244B-44E6-4A05-AC9D-3FAAD47FA5CD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FC06-7DE1-411B-B714-CB27EA35EA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25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244B-44E6-4A05-AC9D-3FAAD47FA5CD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FC06-7DE1-411B-B714-CB27EA35EA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713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FC06-7DE1-411B-B714-CB27EA35EA97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27313" y="209550"/>
            <a:ext cx="1685925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058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244B-44E6-4A05-AC9D-3FAAD47FA5CD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FC06-7DE1-411B-B714-CB27EA35EA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0075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6912">
              <a:schemeClr val="bg1">
                <a:lumMod val="85000"/>
              </a:schemeClr>
            </a:gs>
            <a:gs pos="58794">
              <a:schemeClr val="bg1">
                <a:lumMod val="85000"/>
              </a:schemeClr>
            </a:gs>
            <a:gs pos="15552">
              <a:srgbClr val="FFC000"/>
            </a:gs>
            <a:gs pos="50652">
              <a:schemeClr val="bg1">
                <a:lumMod val="75000"/>
              </a:schemeClr>
            </a:gs>
            <a:gs pos="32400">
              <a:srgbClr val="92D050"/>
            </a:gs>
            <a:gs pos="100000">
              <a:schemeClr val="accent3">
                <a:lumMod val="20000"/>
                <a:lumOff val="80000"/>
              </a:schemeClr>
            </a:gs>
            <a:gs pos="0">
              <a:schemeClr val="accent3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11244B-44E6-4A05-AC9D-3FAAD47FA5CD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72FC06-7DE1-411B-B714-CB27EA35EA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906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8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1.xml"/><Relationship Id="rId3" Type="http://schemas.openxmlformats.org/officeDocument/2006/relationships/image" Target="../media/image9.emf"/><Relationship Id="rId7" Type="http://schemas.openxmlformats.org/officeDocument/2006/relationships/image" Target="../media/image11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5.xml"/><Relationship Id="rId6" Type="http://schemas.openxmlformats.org/officeDocument/2006/relationships/customXml" Target="../ink/ink3.xml"/><Relationship Id="rId5" Type="http://schemas.openxmlformats.org/officeDocument/2006/relationships/image" Target="../media/image100.emf"/><Relationship Id="rId4" Type="http://schemas.openxmlformats.org/officeDocument/2006/relationships/customXml" Target="../ink/ink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novostipmr.com/ru/news/25-02-24/v-zakon-o-respublikanskom-byudzhete-2025-planiruyut-vnesti" TargetMode="Externa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hyperlink" Target="https://creativecommons.org/licenses/by-nc-sa/3.0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www.gorodskievesti.ru/2019/11/29/byudzhet-2020/" TargetMode="External"/><Relationship Id="rId5" Type="http://schemas.openxmlformats.org/officeDocument/2006/relationships/image" Target="../media/image7.jpe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F1E0505-E303-D8ED-6CC0-D70EACE43B47}"/>
              </a:ext>
            </a:extLst>
          </p:cNvPr>
          <p:cNvSpPr txBox="1">
            <a:spLocks/>
          </p:cNvSpPr>
          <p:nvPr/>
        </p:nvSpPr>
        <p:spPr bwMode="gray">
          <a:xfrm>
            <a:off x="7583216" y="4670528"/>
            <a:ext cx="3805871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9pPr>
          </a:lstStyle>
          <a:p>
            <a:pPr algn="ctr" fontAlgn="base">
              <a:spcAft>
                <a:spcPct val="0"/>
              </a:spcAft>
              <a:buClr>
                <a:srgbClr val="009FE9"/>
              </a:buClr>
            </a:pPr>
            <a:r>
              <a:rPr lang="ru-RU" sz="2000" dirty="0">
                <a:latin typeface="Times New Roman" panose="02020603050405020304" pitchFamily="18" charset="0"/>
                <a:ea typeface="VTB Group Cond Book" panose="020B0506050504020204" pitchFamily="34" charset="77"/>
                <a:cs typeface="Times New Roman" panose="02020603050405020304" pitchFamily="18" charset="0"/>
              </a:rPr>
              <a:t>Комитет по финансам</a:t>
            </a:r>
          </a:p>
          <a:p>
            <a:pPr algn="ctr" fontAlgn="base">
              <a:spcAft>
                <a:spcPct val="0"/>
              </a:spcAft>
              <a:buClr>
                <a:srgbClr val="009FE9"/>
              </a:buClr>
            </a:pPr>
            <a:r>
              <a:rPr lang="ru-RU" sz="2000" dirty="0">
                <a:latin typeface="Times New Roman" panose="02020603050405020304" pitchFamily="18" charset="0"/>
                <a:ea typeface="VTB Group Cond Book" panose="020B0506050504020204" pitchFamily="34" charset="77"/>
                <a:cs typeface="Times New Roman" panose="02020603050405020304" pitchFamily="18" charset="0"/>
              </a:rPr>
              <a:t>а</a:t>
            </a:r>
            <a:r>
              <a:rPr lang="ru-RU" sz="2000" dirty="0" smtClean="0">
                <a:latin typeface="Times New Roman" panose="02020603050405020304" pitchFamily="18" charset="0"/>
                <a:ea typeface="VTB Group Cond Book" panose="020B0506050504020204" pitchFamily="34" charset="77"/>
                <a:cs typeface="Times New Roman" panose="02020603050405020304" pitchFamily="18" charset="0"/>
              </a:rPr>
              <a:t>дминистрации </a:t>
            </a:r>
            <a:endParaRPr lang="ru-RU" sz="2000" dirty="0">
              <a:latin typeface="Times New Roman" panose="02020603050405020304" pitchFamily="18" charset="0"/>
              <a:ea typeface="VTB Group Cond Book" panose="020B0506050504020204" pitchFamily="34" charset="77"/>
              <a:cs typeface="Times New Roman" panose="02020603050405020304" pitchFamily="18" charset="0"/>
            </a:endParaRPr>
          </a:p>
          <a:p>
            <a:pPr algn="ctr" fontAlgn="base">
              <a:spcAft>
                <a:spcPct val="0"/>
              </a:spcAft>
              <a:buClr>
                <a:srgbClr val="009FE9"/>
              </a:buClr>
            </a:pPr>
            <a:r>
              <a:rPr lang="ru-RU" sz="2000" dirty="0" err="1" smtClean="0">
                <a:latin typeface="Times New Roman" panose="02020603050405020304" pitchFamily="18" charset="0"/>
                <a:ea typeface="VTB Group Cond Book" panose="020B0506050504020204" pitchFamily="34" charset="77"/>
                <a:cs typeface="Times New Roman" panose="02020603050405020304" pitchFamily="18" charset="0"/>
              </a:rPr>
              <a:t>Дульдургинского</a:t>
            </a:r>
            <a:r>
              <a:rPr lang="ru-RU" sz="2000" dirty="0" smtClean="0">
                <a:latin typeface="Times New Roman" panose="02020603050405020304" pitchFamily="18" charset="0"/>
                <a:ea typeface="VTB Group Cond Book" panose="020B0506050504020204" pitchFamily="34" charset="77"/>
                <a:cs typeface="Times New Roman" panose="02020603050405020304" pitchFamily="18" charset="0"/>
              </a:rPr>
              <a:t> муниципального округа</a:t>
            </a:r>
            <a:endParaRPr lang="ru-RU" sz="2000" dirty="0">
              <a:latin typeface="Times New Roman" panose="02020603050405020304" pitchFamily="18" charset="0"/>
              <a:ea typeface="VTB Group Cond Book" panose="020B0506050504020204" pitchFamily="34" charset="77"/>
              <a:cs typeface="Times New Roman" panose="02020603050405020304" pitchFamily="18" charset="0"/>
            </a:endParaRPr>
          </a:p>
        </p:txBody>
      </p:sp>
      <p:sp>
        <p:nvSpPr>
          <p:cNvPr id="7" name="Rounded Rectangle 17">
            <a:extLst>
              <a:ext uri="{FF2B5EF4-FFF2-40B4-BE49-F238E27FC236}">
                <a16:creationId xmlns="" xmlns:a16="http://schemas.microsoft.com/office/drawing/2014/main" id="{6AB33A65-AF4F-1F56-FEAF-DC2BF6049A20}"/>
              </a:ext>
            </a:extLst>
          </p:cNvPr>
          <p:cNvSpPr/>
          <p:nvPr/>
        </p:nvSpPr>
        <p:spPr>
          <a:xfrm>
            <a:off x="7579039" y="6083983"/>
            <a:ext cx="3174328" cy="510230"/>
          </a:xfrm>
          <a:prstGeom prst="roundRect">
            <a:avLst/>
          </a:prstGeom>
          <a:solidFill>
            <a:schemeClr val="accent3"/>
          </a:solidFill>
          <a:ln w="12700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228600"/>
            <a:endParaRPr lang="ru-RU" sz="900" kern="0" dirty="0">
              <a:solidFill>
                <a:srgbClr val="FFFFFF"/>
              </a:solidFill>
              <a:latin typeface="Oswald Light" pitchFamily="2" charset="-52"/>
            </a:endParaRPr>
          </a:p>
        </p:txBody>
      </p:sp>
      <p:sp>
        <p:nvSpPr>
          <p:cNvPr id="8" name="Rounded Rectangle 4">
            <a:extLst>
              <a:ext uri="{FF2B5EF4-FFF2-40B4-BE49-F238E27FC236}">
                <a16:creationId xmlns="" xmlns:a16="http://schemas.microsoft.com/office/drawing/2014/main" id="{092A18EC-EEA5-80D5-6B0C-D5A11DAFF90E}"/>
              </a:ext>
            </a:extLst>
          </p:cNvPr>
          <p:cNvSpPr/>
          <p:nvPr/>
        </p:nvSpPr>
        <p:spPr>
          <a:xfrm>
            <a:off x="9564914" y="6083983"/>
            <a:ext cx="1188453" cy="510230"/>
          </a:xfrm>
          <a:prstGeom prst="roundRect">
            <a:avLst/>
          </a:prstGeom>
          <a:solidFill>
            <a:schemeClr val="accent2"/>
          </a:solidFill>
          <a:ln w="12700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228600"/>
            <a:endParaRPr lang="ru-RU" sz="900" kern="0" dirty="0">
              <a:solidFill>
                <a:srgbClr val="FFFFFF"/>
              </a:solidFill>
              <a:latin typeface="Oswald Light" pitchFamily="2" charset="-5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E85399D5-B759-F1E3-BA76-36685FD6CB58}"/>
              </a:ext>
            </a:extLst>
          </p:cNvPr>
          <p:cNvSpPr txBox="1">
            <a:spLocks/>
          </p:cNvSpPr>
          <p:nvPr/>
        </p:nvSpPr>
        <p:spPr bwMode="gray">
          <a:xfrm>
            <a:off x="7911715" y="6161009"/>
            <a:ext cx="267463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9pPr>
          </a:lstStyle>
          <a:p>
            <a:pPr fontAlgn="base">
              <a:spcAft>
                <a:spcPct val="0"/>
              </a:spcAft>
              <a:buClr>
                <a:srgbClr val="009FE9"/>
              </a:buClr>
            </a:pPr>
            <a:r>
              <a:rPr lang="ru-RU" sz="2000" dirty="0">
                <a:latin typeface="Times New Roman" panose="02020603050405020304" pitchFamily="18" charset="0"/>
                <a:ea typeface="VTB Group Cond Book" panose="020B0506050504020204" pitchFamily="34" charset="77"/>
                <a:cs typeface="Times New Roman" panose="02020603050405020304" pitchFamily="18" charset="0"/>
              </a:rPr>
              <a:t>с. Дульдурга          </a:t>
            </a:r>
            <a:r>
              <a:rPr lang="ru-RU" sz="2000" dirty="0" smtClean="0">
                <a:latin typeface="Times New Roman" panose="02020603050405020304" pitchFamily="18" charset="0"/>
                <a:ea typeface="VTB Group Cond Book" panose="020B0506050504020204" pitchFamily="34" charset="77"/>
                <a:cs typeface="Times New Roman" panose="02020603050405020304" pitchFamily="18" charset="0"/>
              </a:rPr>
              <a:t>202</a:t>
            </a:r>
            <a:r>
              <a:rPr lang="en-US" sz="2000" dirty="0" smtClean="0">
                <a:latin typeface="Times New Roman" panose="02020603050405020304" pitchFamily="18" charset="0"/>
                <a:ea typeface="VTB Group Cond Book" panose="020B0506050504020204" pitchFamily="34" charset="77"/>
                <a:cs typeface="Times New Roman" panose="02020603050405020304" pitchFamily="18" charset="0"/>
              </a:rPr>
              <a:t>6</a:t>
            </a:r>
          </a:p>
          <a:p>
            <a:pPr fontAlgn="base">
              <a:spcAft>
                <a:spcPct val="0"/>
              </a:spcAft>
              <a:buClr>
                <a:srgbClr val="009FE9"/>
              </a:buClr>
            </a:pPr>
            <a:r>
              <a:rPr lang="ru-RU" sz="2000" dirty="0" smtClean="0">
                <a:ea typeface="VTB Group Cond Book" panose="020B0506050504020204" pitchFamily="34" charset="77"/>
              </a:rPr>
              <a:t>  </a:t>
            </a:r>
            <a:r>
              <a:rPr lang="ru-RU" sz="2000" dirty="0">
                <a:ea typeface="VTB Group Cond Book" panose="020B0506050504020204" pitchFamily="34" charset="77"/>
              </a:rPr>
              <a:t>г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D3236CCD-9B28-5CE5-3DDC-C40178E1D1A6}"/>
              </a:ext>
            </a:extLst>
          </p:cNvPr>
          <p:cNvSpPr txBox="1"/>
          <p:nvPr/>
        </p:nvSpPr>
        <p:spPr>
          <a:xfrm>
            <a:off x="7437480" y="1467146"/>
            <a:ext cx="4754520" cy="3046988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ru-RU" sz="6000" b="1" dirty="0">
                <a:latin typeface="Times New Roman" panose="02020603050405020304" pitchFamily="18" charset="0"/>
                <a:ea typeface="Roboto Condensed" panose="02000000000000000000" pitchFamily="2" charset="0"/>
                <a:cs typeface="Times New Roman" panose="02020603050405020304" pitchFamily="18" charset="0"/>
              </a:rPr>
              <a:t>Отчет</a:t>
            </a:r>
            <a:r>
              <a:rPr lang="ru-RU" sz="5400" b="1" dirty="0">
                <a:latin typeface="Times New Roman" panose="02020603050405020304" pitchFamily="18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4400" dirty="0">
                <a:latin typeface="Times New Roman" panose="02020603050405020304" pitchFamily="18" charset="0"/>
                <a:ea typeface="Roboto Condensed" panose="02000000000000000000" pitchFamily="2" charset="0"/>
                <a:cs typeface="Times New Roman" panose="02020603050405020304" pitchFamily="18" charset="0"/>
              </a:rPr>
              <a:t>об исполнении бюджета </a:t>
            </a:r>
          </a:p>
          <a:p>
            <a:pPr algn="ctr"/>
            <a:r>
              <a:rPr lang="ru-RU" sz="4400" dirty="0">
                <a:latin typeface="Times New Roman" panose="02020603050405020304" pitchFamily="18" charset="0"/>
                <a:ea typeface="Roboto Condensed" panose="02000000000000000000" pitchFamily="2" charset="0"/>
                <a:cs typeface="Times New Roman" panose="02020603050405020304" pitchFamily="18" charset="0"/>
              </a:rPr>
              <a:t>за </a:t>
            </a:r>
            <a:r>
              <a:rPr lang="ru-RU" sz="4400" dirty="0" smtClean="0">
                <a:latin typeface="Times New Roman" panose="02020603050405020304" pitchFamily="18" charset="0"/>
                <a:ea typeface="Roboto Condensed" panose="02000000000000000000" pitchFamily="2" charset="0"/>
                <a:cs typeface="Times New Roman" panose="02020603050405020304" pitchFamily="18" charset="0"/>
              </a:rPr>
              <a:t>202</a:t>
            </a:r>
            <a:r>
              <a:rPr lang="en-US" sz="4400" dirty="0" smtClean="0">
                <a:latin typeface="Times New Roman" panose="02020603050405020304" pitchFamily="18" charset="0"/>
                <a:ea typeface="Roboto Condensed" panose="02000000000000000000" pitchFamily="2" charset="0"/>
                <a:cs typeface="Times New Roman" panose="02020603050405020304" pitchFamily="18" charset="0"/>
              </a:rPr>
              <a:t>5</a:t>
            </a:r>
            <a:r>
              <a:rPr lang="ru-RU" sz="4400" dirty="0" smtClean="0">
                <a:latin typeface="Times New Roman" panose="02020603050405020304" pitchFamily="18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4400" dirty="0">
                <a:latin typeface="Times New Roman" panose="02020603050405020304" pitchFamily="18" charset="0"/>
                <a:ea typeface="Roboto Condensed" panose="02000000000000000000" pitchFamily="2" charset="0"/>
                <a:cs typeface="Times New Roman" panose="02020603050405020304" pitchFamily="18" charset="0"/>
              </a:rPr>
              <a:t>год</a:t>
            </a:r>
            <a:endParaRPr lang="en-US" sz="4400" dirty="0">
              <a:latin typeface="Times New Roman" panose="02020603050405020304" pitchFamily="18" charset="0"/>
              <a:ea typeface="Roboto Condensed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89" r="21689"/>
          <a:stretch>
            <a:fillRect/>
          </a:stretch>
        </p:blipFill>
        <p:spPr>
          <a:xfrm>
            <a:off x="-1637063" y="-956286"/>
            <a:ext cx="8735944" cy="8735944"/>
          </a:xfrm>
          <a:ln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17191" b="17285"/>
          <a:stretch/>
        </p:blipFill>
        <p:spPr>
          <a:xfrm>
            <a:off x="10394811" y="306450"/>
            <a:ext cx="1532728" cy="1004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57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818933E6-A6B2-4DAC-B715-31603369B5B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17" y="-9603"/>
            <a:ext cx="12192000" cy="3606790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t="23934" b="32967"/>
          <a:stretch/>
        </p:blipFill>
        <p:spPr>
          <a:xfrm>
            <a:off x="-23409" y="0"/>
            <a:ext cx="12192000" cy="3567448"/>
          </a:xfrm>
          <a:prstGeom prst="rect">
            <a:avLst/>
          </a:prstGeom>
        </p:spPr>
      </p:pic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63FD6B58-9479-42C7-937E-7795DD3466AF}"/>
              </a:ext>
            </a:extLst>
          </p:cNvPr>
          <p:cNvSpPr/>
          <p:nvPr/>
        </p:nvSpPr>
        <p:spPr>
          <a:xfrm>
            <a:off x="23409" y="-9081"/>
            <a:ext cx="12210192" cy="3606268"/>
          </a:xfrm>
          <a:prstGeom prst="rect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alpha val="7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Rounded Rectangle 106">
            <a:extLst>
              <a:ext uri="{FF2B5EF4-FFF2-40B4-BE49-F238E27FC236}">
                <a16:creationId xmlns="" xmlns:a16="http://schemas.microsoft.com/office/drawing/2014/main" id="{76511EDC-A8F2-4B13-A9E5-7F8F9631772A}"/>
              </a:ext>
            </a:extLst>
          </p:cNvPr>
          <p:cNvSpPr/>
          <p:nvPr/>
        </p:nvSpPr>
        <p:spPr>
          <a:xfrm>
            <a:off x="510343" y="3775387"/>
            <a:ext cx="2276061" cy="72247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outerShdw blurRad="215900" dist="139700" dir="6060000" sx="86000" sy="86000" algn="ctr" rotWithShape="0">
              <a:schemeClr val="tx1">
                <a:lumMod val="75000"/>
                <a:lumOff val="25000"/>
                <a:alpha val="4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-52"/>
                <a:cs typeface="Times New Roman" panose="02020603050405020304" pitchFamily="18" charset="0"/>
              </a:rPr>
              <a:t>222,1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-52"/>
                <a:cs typeface="Times New Roman" panose="02020603050405020304" pitchFamily="18" charset="0"/>
              </a:rPr>
              <a:t>млн. рублей</a:t>
            </a:r>
          </a:p>
        </p:txBody>
      </p:sp>
      <p:sp>
        <p:nvSpPr>
          <p:cNvPr id="8" name="Title 3">
            <a:extLst>
              <a:ext uri="{FF2B5EF4-FFF2-40B4-BE49-F238E27FC236}">
                <a16:creationId xmlns="" xmlns:a16="http://schemas.microsoft.com/office/drawing/2014/main" id="{82D6B98E-B6CB-4C31-9FC9-EB0FF4148EA2}"/>
              </a:ext>
            </a:extLst>
          </p:cNvPr>
          <p:cNvSpPr txBox="1">
            <a:spLocks/>
          </p:cNvSpPr>
          <p:nvPr/>
        </p:nvSpPr>
        <p:spPr>
          <a:xfrm>
            <a:off x="510343" y="4574701"/>
            <a:ext cx="238552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2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77"/>
                <a:cs typeface="Times New Roman" panose="02020603050405020304" pitchFamily="18" charset="0"/>
              </a:rPr>
              <a:t>Дошкольное 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77"/>
                <a:cs typeface="Times New Roman" panose="02020603050405020304" pitchFamily="18" charset="0"/>
              </a:rPr>
              <a:t>образование</a:t>
            </a:r>
          </a:p>
        </p:txBody>
      </p:sp>
      <p:sp>
        <p:nvSpPr>
          <p:cNvPr id="9" name="Rounded Rectangle 113">
            <a:extLst>
              <a:ext uri="{FF2B5EF4-FFF2-40B4-BE49-F238E27FC236}">
                <a16:creationId xmlns="" xmlns:a16="http://schemas.microsoft.com/office/drawing/2014/main" id="{3186CA85-2BF4-4F2E-AA61-4BFCF5D056C3}"/>
              </a:ext>
            </a:extLst>
          </p:cNvPr>
          <p:cNvSpPr/>
          <p:nvPr/>
        </p:nvSpPr>
        <p:spPr>
          <a:xfrm>
            <a:off x="6267091" y="3793453"/>
            <a:ext cx="2375588" cy="72247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outerShdw blurRad="215900" dist="139700" dir="6060000" sx="86000" sy="86000" algn="ctr" rotWithShape="0">
              <a:schemeClr val="tx1">
                <a:lumMod val="75000"/>
                <a:lumOff val="25000"/>
                <a:alpha val="4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-52"/>
                <a:cs typeface="Times New Roman" panose="02020603050405020304" pitchFamily="18" charset="0"/>
              </a:rPr>
              <a:t>81,4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-52"/>
                <a:cs typeface="Times New Roman" panose="02020603050405020304" pitchFamily="18" charset="0"/>
              </a:rPr>
              <a:t>млн. рублей</a:t>
            </a:r>
          </a:p>
        </p:txBody>
      </p:sp>
      <p:sp>
        <p:nvSpPr>
          <p:cNvPr id="10" name="Title 3">
            <a:extLst>
              <a:ext uri="{FF2B5EF4-FFF2-40B4-BE49-F238E27FC236}">
                <a16:creationId xmlns="" xmlns:a16="http://schemas.microsoft.com/office/drawing/2014/main" id="{45A49915-C647-453A-AF57-A1E08E8E46DF}"/>
              </a:ext>
            </a:extLst>
          </p:cNvPr>
          <p:cNvSpPr txBox="1">
            <a:spLocks/>
          </p:cNvSpPr>
          <p:nvPr/>
        </p:nvSpPr>
        <p:spPr>
          <a:xfrm>
            <a:off x="6267091" y="4675474"/>
            <a:ext cx="237558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2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77"/>
                <a:cs typeface="Times New Roman" panose="02020603050405020304" pitchFamily="18" charset="0"/>
              </a:rPr>
              <a:t>Дополнительное образование 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77"/>
                <a:cs typeface="Times New Roman" panose="02020603050405020304" pitchFamily="18" charset="0"/>
              </a:rPr>
              <a:t>детей</a:t>
            </a:r>
          </a:p>
        </p:txBody>
      </p:sp>
      <p:sp>
        <p:nvSpPr>
          <p:cNvPr id="25" name="Заголовок 24">
            <a:extLst>
              <a:ext uri="{FF2B5EF4-FFF2-40B4-BE49-F238E27FC236}">
                <a16:creationId xmlns="" xmlns:a16="http://schemas.microsoft.com/office/drawing/2014/main" id="{FE8DDA79-9B22-48D3-AF30-2E5244094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85893"/>
            <a:ext cx="10515600" cy="840230"/>
          </a:xfrm>
        </p:spPr>
        <p:txBody>
          <a:bodyPr/>
          <a:lstStyle/>
          <a:p>
            <a:r>
              <a:rPr lang="ru-RU" sz="5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на образование</a:t>
            </a:r>
          </a:p>
        </p:txBody>
      </p:sp>
      <p:sp>
        <p:nvSpPr>
          <p:cNvPr id="22" name="Rounded Rectangle 106">
            <a:extLst>
              <a:ext uri="{FF2B5EF4-FFF2-40B4-BE49-F238E27FC236}">
                <a16:creationId xmlns="" xmlns:a16="http://schemas.microsoft.com/office/drawing/2014/main" id="{76511EDC-A8F2-4B13-A9E5-7F8F9631772A}"/>
              </a:ext>
            </a:extLst>
          </p:cNvPr>
          <p:cNvSpPr/>
          <p:nvPr/>
        </p:nvSpPr>
        <p:spPr>
          <a:xfrm>
            <a:off x="3388717" y="3795693"/>
            <a:ext cx="2276061" cy="72247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outerShdw blurRad="215900" dist="139700" dir="6060000" sx="86000" sy="86000" algn="ctr" rotWithShape="0">
              <a:schemeClr val="tx1">
                <a:lumMod val="75000"/>
                <a:lumOff val="25000"/>
                <a:alpha val="4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-52"/>
                <a:cs typeface="Times New Roman" panose="02020603050405020304" pitchFamily="18" charset="0"/>
              </a:rPr>
              <a:t>645,1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-52"/>
                <a:cs typeface="Times New Roman" panose="02020603050405020304" pitchFamily="18" charset="0"/>
              </a:rPr>
              <a:t>млн. рублей</a:t>
            </a:r>
          </a:p>
        </p:txBody>
      </p:sp>
      <p:sp>
        <p:nvSpPr>
          <p:cNvPr id="23" name="Title 3">
            <a:extLst>
              <a:ext uri="{FF2B5EF4-FFF2-40B4-BE49-F238E27FC236}">
                <a16:creationId xmlns="" xmlns:a16="http://schemas.microsoft.com/office/drawing/2014/main" id="{82D6B98E-B6CB-4C31-9FC9-EB0FF4148EA2}"/>
              </a:ext>
            </a:extLst>
          </p:cNvPr>
          <p:cNvSpPr txBox="1">
            <a:spLocks/>
          </p:cNvSpPr>
          <p:nvPr/>
        </p:nvSpPr>
        <p:spPr>
          <a:xfrm>
            <a:off x="3085607" y="4574701"/>
            <a:ext cx="2742932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2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77"/>
                <a:cs typeface="Times New Roman" panose="02020603050405020304" pitchFamily="18" charset="0"/>
              </a:rPr>
              <a:t>Общее 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77"/>
                <a:cs typeface="Times New Roman" panose="02020603050405020304" pitchFamily="18" charset="0"/>
              </a:rPr>
              <a:t>образование</a:t>
            </a:r>
          </a:p>
        </p:txBody>
      </p:sp>
      <p:sp>
        <p:nvSpPr>
          <p:cNvPr id="27" name="Rounded Rectangle 106">
            <a:extLst>
              <a:ext uri="{FF2B5EF4-FFF2-40B4-BE49-F238E27FC236}">
                <a16:creationId xmlns="" xmlns:a16="http://schemas.microsoft.com/office/drawing/2014/main" id="{76511EDC-A8F2-4B13-A9E5-7F8F9631772A}"/>
              </a:ext>
            </a:extLst>
          </p:cNvPr>
          <p:cNvSpPr/>
          <p:nvPr/>
        </p:nvSpPr>
        <p:spPr>
          <a:xfrm>
            <a:off x="9295415" y="3816001"/>
            <a:ext cx="2239617" cy="68185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outerShdw blurRad="215900" dist="139700" dir="6060000" sx="86000" sy="86000" algn="ctr" rotWithShape="0">
              <a:schemeClr val="tx1">
                <a:lumMod val="75000"/>
                <a:lumOff val="25000"/>
                <a:alpha val="4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-52"/>
                <a:cs typeface="Times New Roman" panose="02020603050405020304" pitchFamily="18" charset="0"/>
              </a:rPr>
              <a:t>41,5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-52"/>
                <a:cs typeface="Times New Roman" panose="02020603050405020304" pitchFamily="18" charset="0"/>
              </a:rPr>
              <a:t>млн. рублей</a:t>
            </a:r>
          </a:p>
        </p:txBody>
      </p:sp>
      <p:sp>
        <p:nvSpPr>
          <p:cNvPr id="28" name="Title 3">
            <a:extLst>
              <a:ext uri="{FF2B5EF4-FFF2-40B4-BE49-F238E27FC236}">
                <a16:creationId xmlns="" xmlns:a16="http://schemas.microsoft.com/office/drawing/2014/main" id="{82D6B98E-B6CB-4C31-9FC9-EB0FF4148EA2}"/>
              </a:ext>
            </a:extLst>
          </p:cNvPr>
          <p:cNvSpPr txBox="1">
            <a:spLocks/>
          </p:cNvSpPr>
          <p:nvPr/>
        </p:nvSpPr>
        <p:spPr>
          <a:xfrm>
            <a:off x="9295414" y="4686746"/>
            <a:ext cx="223961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2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77"/>
                <a:cs typeface="Times New Roman" panose="02020603050405020304" pitchFamily="18" charset="0"/>
              </a:rPr>
              <a:t>Другие вопросы 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77"/>
                <a:cs typeface="Times New Roman" panose="02020603050405020304" pitchFamily="18" charset="0"/>
              </a:rPr>
              <a:t>в области 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77"/>
                <a:cs typeface="Times New Roman" panose="02020603050405020304" pitchFamily="18" charset="0"/>
              </a:rPr>
              <a:t>образования</a:t>
            </a:r>
          </a:p>
        </p:txBody>
      </p:sp>
      <p:sp>
        <p:nvSpPr>
          <p:cNvPr id="14" name="Rounded Rectangle 106">
            <a:extLst>
              <a:ext uri="{FF2B5EF4-FFF2-40B4-BE49-F238E27FC236}">
                <a16:creationId xmlns="" xmlns:a16="http://schemas.microsoft.com/office/drawing/2014/main" id="{76511EDC-A8F2-4B13-A9E5-7F8F9631772A}"/>
              </a:ext>
            </a:extLst>
          </p:cNvPr>
          <p:cNvSpPr/>
          <p:nvPr/>
        </p:nvSpPr>
        <p:spPr>
          <a:xfrm>
            <a:off x="1779374" y="5517743"/>
            <a:ext cx="2385032" cy="72247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outerShdw blurRad="215900" dist="139700" dir="6060000" sx="86000" sy="86000" algn="ctr" rotWithShape="0">
              <a:schemeClr val="tx1">
                <a:lumMod val="75000"/>
                <a:lumOff val="25000"/>
                <a:alpha val="4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-52"/>
                <a:cs typeface="Times New Roman" panose="02020603050405020304" pitchFamily="18" charset="0"/>
              </a:rPr>
              <a:t>0,4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-52"/>
                <a:cs typeface="Times New Roman" panose="02020603050405020304" pitchFamily="18" charset="0"/>
              </a:rPr>
              <a:t>млн. рублей</a:t>
            </a:r>
          </a:p>
        </p:txBody>
      </p:sp>
      <p:sp>
        <p:nvSpPr>
          <p:cNvPr id="15" name="Title 3">
            <a:extLst>
              <a:ext uri="{FF2B5EF4-FFF2-40B4-BE49-F238E27FC236}">
                <a16:creationId xmlns="" xmlns:a16="http://schemas.microsoft.com/office/drawing/2014/main" id="{82D6B98E-B6CB-4C31-9FC9-EB0FF4148EA2}"/>
              </a:ext>
            </a:extLst>
          </p:cNvPr>
          <p:cNvSpPr txBox="1">
            <a:spLocks/>
          </p:cNvSpPr>
          <p:nvPr/>
        </p:nvSpPr>
        <p:spPr>
          <a:xfrm>
            <a:off x="3717682" y="5666021"/>
            <a:ext cx="2742932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2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77"/>
                <a:cs typeface="Times New Roman" panose="02020603050405020304" pitchFamily="18" charset="0"/>
              </a:rPr>
              <a:t>Молодежная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ea typeface="VTB Group Cond Book" panose="020B0506050504020204" pitchFamily="34" charset="77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77"/>
                <a:cs typeface="Times New Roman" panose="02020603050405020304" pitchFamily="18" charset="0"/>
              </a:rPr>
              <a:t>политика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ea typeface="VTB Group Cond Book" panose="020B0506050504020204" pitchFamily="34" charset="7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91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6912">
              <a:schemeClr val="bg1">
                <a:lumMod val="85000"/>
              </a:schemeClr>
            </a:gs>
            <a:gs pos="58794">
              <a:schemeClr val="bg1">
                <a:lumMod val="85000"/>
              </a:schemeClr>
            </a:gs>
            <a:gs pos="15552">
              <a:srgbClr val="FFC000"/>
            </a:gs>
            <a:gs pos="50652">
              <a:schemeClr val="bg1">
                <a:lumMod val="75000"/>
              </a:schemeClr>
            </a:gs>
            <a:gs pos="32400">
              <a:srgbClr val="92D050"/>
            </a:gs>
            <a:gs pos="100000">
              <a:schemeClr val="accent3">
                <a:lumMod val="20000"/>
                <a:lumOff val="80000"/>
              </a:schemeClr>
            </a:gs>
            <a:gs pos="0">
              <a:schemeClr val="accent3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24">
            <a:extLst>
              <a:ext uri="{FF2B5EF4-FFF2-40B4-BE49-F238E27FC236}">
                <a16:creationId xmlns="" xmlns:a16="http://schemas.microsoft.com/office/drawing/2014/main" id="{FE8DDA79-9B22-48D3-AF30-2E5244094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509" y="353170"/>
            <a:ext cx="10515600" cy="1311128"/>
          </a:xfr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программы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2860,7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рублей</a:t>
            </a:r>
          </a:p>
        </p:txBody>
      </p:sp>
      <p:sp>
        <p:nvSpPr>
          <p:cNvPr id="20" name="Объект 2">
            <a:extLst>
              <a:ext uri="{FF2B5EF4-FFF2-40B4-BE49-F238E27FC236}">
                <a16:creationId xmlns="" xmlns:a16="http://schemas.microsoft.com/office/drawing/2014/main" id="{17DC50BE-3904-4439-864B-D62E20B8685B}"/>
              </a:ext>
            </a:extLst>
          </p:cNvPr>
          <p:cNvSpPr txBox="1">
            <a:spLocks/>
          </p:cNvSpPr>
          <p:nvPr/>
        </p:nvSpPr>
        <p:spPr>
          <a:xfrm>
            <a:off x="2396158" y="3316929"/>
            <a:ext cx="2012221" cy="6339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77"/>
                <a:cs typeface="Times New Roman" panose="02020603050405020304" pitchFamily="18" charset="0"/>
              </a:rPr>
              <a:t>=Муниципальная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77"/>
                <a:cs typeface="Times New Roman" panose="02020603050405020304" pitchFamily="18" charset="0"/>
              </a:rPr>
              <a:t>служба</a:t>
            </a: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ea typeface="VTB Group Cond Book" panose="020B0506050504020204" pitchFamily="34" charset="77"/>
              <a:cs typeface="Times New Roman" panose="02020603050405020304" pitchFamily="18" charset="0"/>
            </a:endParaRPr>
          </a:p>
        </p:txBody>
      </p:sp>
      <p:sp>
        <p:nvSpPr>
          <p:cNvPr id="23" name="Объект 2">
            <a:extLst>
              <a:ext uri="{FF2B5EF4-FFF2-40B4-BE49-F238E27FC236}">
                <a16:creationId xmlns="" xmlns:a16="http://schemas.microsoft.com/office/drawing/2014/main" id="{D3AF69F8-DBF6-46A1-AAA6-C612BA2CF38B}"/>
              </a:ext>
            </a:extLst>
          </p:cNvPr>
          <p:cNvSpPr txBox="1">
            <a:spLocks/>
          </p:cNvSpPr>
          <p:nvPr/>
        </p:nvSpPr>
        <p:spPr>
          <a:xfrm>
            <a:off x="4245822" y="1986345"/>
            <a:ext cx="1825487" cy="6822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indent="0" algn="ctr">
              <a:lnSpc>
                <a:spcPct val="90000"/>
              </a:lnSpc>
              <a:spcBef>
                <a:spcPts val="1000"/>
              </a:spcBef>
              <a:buClr>
                <a:srgbClr val="00AAFF"/>
              </a:buClr>
              <a:buFont typeface="Arial" panose="020B0604020202020204" pitchFamily="34" charset="0"/>
              <a:buNone/>
              <a:defRPr sz="3000" b="0" i="0">
                <a:ea typeface="VTB Group Cond Book" panose="020B0506050504020204" pitchFamily="34" charset="77"/>
                <a:cs typeface="VTB Group Cond Light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=Безопасность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населения</a:t>
            </a:r>
          </a:p>
        </p:txBody>
      </p:sp>
      <p:sp>
        <p:nvSpPr>
          <p:cNvPr id="29" name="Oval 51">
            <a:extLst>
              <a:ext uri="{FF2B5EF4-FFF2-40B4-BE49-F238E27FC236}">
                <a16:creationId xmlns="" xmlns:a16="http://schemas.microsoft.com/office/drawing/2014/main" id="{35B475CE-8B88-47FA-A3C0-4C3CB9C296FC}"/>
              </a:ext>
            </a:extLst>
          </p:cNvPr>
          <p:cNvSpPr/>
          <p:nvPr/>
        </p:nvSpPr>
        <p:spPr>
          <a:xfrm>
            <a:off x="2553730" y="1643168"/>
            <a:ext cx="1805608" cy="128026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outerShdw blurRad="215900" dist="139700" dir="6060000" sx="86000" sy="86000" algn="ctr" rotWithShape="0">
              <a:schemeClr val="tx1">
                <a:lumMod val="75000"/>
                <a:lumOff val="25000"/>
                <a:alpha val="4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-52"/>
                <a:cs typeface="Times New Roman" panose="02020603050405020304" pitchFamily="18" charset="0"/>
              </a:rPr>
              <a:t>15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-52"/>
                <a:cs typeface="Times New Roman" panose="02020603050405020304" pitchFamily="18" charset="0"/>
              </a:rPr>
              <a:t>тыс. </a:t>
            </a:r>
            <a:endPara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ea typeface="VTB Group Cond Book" panose="020B0506050504020204" pitchFamily="34" charset="-52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-52"/>
                <a:cs typeface="Times New Roman" panose="02020603050405020304" pitchFamily="18" charset="0"/>
              </a:rPr>
              <a:t>руб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-52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2" name="Объект 2">
            <a:extLst>
              <a:ext uri="{FF2B5EF4-FFF2-40B4-BE49-F238E27FC236}">
                <a16:creationId xmlns="" xmlns:a16="http://schemas.microsoft.com/office/drawing/2014/main" id="{5AB61489-A1D4-4128-91DB-0C5B28B74577}"/>
              </a:ext>
            </a:extLst>
          </p:cNvPr>
          <p:cNvSpPr txBox="1">
            <a:spLocks/>
          </p:cNvSpPr>
          <p:nvPr/>
        </p:nvSpPr>
        <p:spPr>
          <a:xfrm>
            <a:off x="2274669" y="6062941"/>
            <a:ext cx="2758318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77"/>
                <a:cs typeface="Times New Roman" panose="02020603050405020304" pitchFamily="18" charset="0"/>
              </a:rPr>
              <a:t>Образование</a:t>
            </a:r>
          </a:p>
        </p:txBody>
      </p:sp>
      <p:sp>
        <p:nvSpPr>
          <p:cNvPr id="34" name="Объект 2">
            <a:extLst>
              <a:ext uri="{FF2B5EF4-FFF2-40B4-BE49-F238E27FC236}">
                <a16:creationId xmlns="" xmlns:a16="http://schemas.microsoft.com/office/drawing/2014/main" id="{D3AF69F8-DBF6-46A1-AAA6-C612BA2CF38B}"/>
              </a:ext>
            </a:extLst>
          </p:cNvPr>
          <p:cNvSpPr txBox="1">
            <a:spLocks/>
          </p:cNvSpPr>
          <p:nvPr/>
        </p:nvSpPr>
        <p:spPr>
          <a:xfrm>
            <a:off x="7141073" y="5924441"/>
            <a:ext cx="2067339" cy="8309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indent="0" algn="ctr">
              <a:lnSpc>
                <a:spcPct val="90000"/>
              </a:lnSpc>
              <a:spcBef>
                <a:spcPts val="1000"/>
              </a:spcBef>
              <a:buClr>
                <a:srgbClr val="00AAFF"/>
              </a:buClr>
              <a:buFont typeface="Arial" panose="020B0604020202020204" pitchFamily="34" charset="0"/>
              <a:buNone/>
              <a:defRPr sz="3000" b="0" i="0">
                <a:ea typeface="VTB Group Cond Book" panose="020B0506050504020204" pitchFamily="34" charset="77"/>
                <a:cs typeface="VTB Group Cond Light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Культура, молодежная политика и спорт</a:t>
            </a:r>
          </a:p>
        </p:txBody>
      </p:sp>
      <p:sp>
        <p:nvSpPr>
          <p:cNvPr id="47" name="Oval 51">
            <a:extLst>
              <a:ext uri="{FF2B5EF4-FFF2-40B4-BE49-F238E27FC236}">
                <a16:creationId xmlns="" xmlns:a16="http://schemas.microsoft.com/office/drawing/2014/main" id="{35B475CE-8B88-47FA-A3C0-4C3CB9C296FC}"/>
              </a:ext>
            </a:extLst>
          </p:cNvPr>
          <p:cNvSpPr/>
          <p:nvPr/>
        </p:nvSpPr>
        <p:spPr>
          <a:xfrm>
            <a:off x="6866594" y="4489927"/>
            <a:ext cx="2464905" cy="135551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outerShdw blurRad="215900" dist="139700" dir="6060000" sx="86000" sy="86000" algn="ctr" rotWithShape="0">
              <a:schemeClr val="tx1">
                <a:lumMod val="75000"/>
                <a:lumOff val="25000"/>
                <a:alpha val="4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-52"/>
                <a:cs typeface="Times New Roman" panose="02020603050405020304" pitchFamily="18" charset="0"/>
              </a:rPr>
              <a:t>1032,3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-52"/>
                <a:cs typeface="Times New Roman" panose="02020603050405020304" pitchFamily="18" charset="0"/>
              </a:rPr>
              <a:t>тыс. руб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-52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9" name="Oval 51">
            <a:extLst>
              <a:ext uri="{FF2B5EF4-FFF2-40B4-BE49-F238E27FC236}">
                <a16:creationId xmlns="" xmlns:a16="http://schemas.microsoft.com/office/drawing/2014/main" id="{35B475CE-8B88-47FA-A3C0-4C3CB9C296FC}"/>
              </a:ext>
            </a:extLst>
          </p:cNvPr>
          <p:cNvSpPr/>
          <p:nvPr/>
        </p:nvSpPr>
        <p:spPr>
          <a:xfrm>
            <a:off x="813509" y="3031368"/>
            <a:ext cx="1625600" cy="98706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outerShdw blurRad="215900" dist="139700" dir="6060000" sx="86000" sy="86000" algn="ctr" rotWithShape="0">
              <a:schemeClr val="tx1">
                <a:lumMod val="75000"/>
                <a:lumOff val="25000"/>
                <a:alpha val="4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-52"/>
                <a:cs typeface="Times New Roman" panose="02020603050405020304" pitchFamily="18" charset="0"/>
              </a:rPr>
              <a:t>199,7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-52"/>
                <a:cs typeface="Times New Roman" panose="02020603050405020304" pitchFamily="18" charset="0"/>
              </a:rPr>
              <a:t>тыс. руб</a:t>
            </a:r>
            <a:r>
              <a:rPr lang="ru-RU" sz="2400" b="1" dirty="0">
                <a:solidFill>
                  <a:schemeClr val="tx1"/>
                </a:solidFill>
                <a:ea typeface="VTB Group Cond Book" panose="020B0506050504020204" pitchFamily="34" charset="-52"/>
              </a:rPr>
              <a:t>.</a:t>
            </a:r>
          </a:p>
        </p:txBody>
      </p:sp>
      <p:sp>
        <p:nvSpPr>
          <p:cNvPr id="50" name="Oval 51">
            <a:extLst>
              <a:ext uri="{FF2B5EF4-FFF2-40B4-BE49-F238E27FC236}">
                <a16:creationId xmlns="" xmlns:a16="http://schemas.microsoft.com/office/drawing/2014/main" id="{35B475CE-8B88-47FA-A3C0-4C3CB9C296FC}"/>
              </a:ext>
            </a:extLst>
          </p:cNvPr>
          <p:cNvSpPr/>
          <p:nvPr/>
        </p:nvSpPr>
        <p:spPr>
          <a:xfrm>
            <a:off x="1891890" y="4569710"/>
            <a:ext cx="2729986" cy="13547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outerShdw blurRad="215900" dist="139700" dir="6060000" sx="86000" sy="86000" algn="ctr" rotWithShape="0">
              <a:schemeClr val="tx1">
                <a:lumMod val="75000"/>
                <a:lumOff val="25000"/>
                <a:alpha val="4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-52"/>
                <a:cs typeface="Times New Roman" panose="02020603050405020304" pitchFamily="18" charset="0"/>
              </a:rPr>
              <a:t>1174,8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-52"/>
                <a:cs typeface="Times New Roman" panose="02020603050405020304" pitchFamily="18" charset="0"/>
              </a:rPr>
              <a:t>тыс. руб.</a:t>
            </a:r>
          </a:p>
        </p:txBody>
      </p:sp>
      <p:sp>
        <p:nvSpPr>
          <p:cNvPr id="2" name="Блок-схема: процесс 1">
            <a:extLst>
              <a:ext uri="{FF2B5EF4-FFF2-40B4-BE49-F238E27FC236}">
                <a16:creationId xmlns="" xmlns:a16="http://schemas.microsoft.com/office/drawing/2014/main" id="{8DCF561F-7778-47B8-AB79-539F2D14ADF7}"/>
              </a:ext>
            </a:extLst>
          </p:cNvPr>
          <p:cNvSpPr/>
          <p:nvPr/>
        </p:nvSpPr>
        <p:spPr>
          <a:xfrm>
            <a:off x="6339861" y="1632102"/>
            <a:ext cx="1759186" cy="1291334"/>
          </a:xfrm>
          <a:prstGeom prst="flowChartProcess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тыс. руб.</a:t>
            </a:r>
          </a:p>
        </p:txBody>
      </p:sp>
      <p:sp>
        <p:nvSpPr>
          <p:cNvPr id="12" name="Блок-схема: процесс 11">
            <a:extLst>
              <a:ext uri="{FF2B5EF4-FFF2-40B4-BE49-F238E27FC236}">
                <a16:creationId xmlns="" xmlns:a16="http://schemas.microsoft.com/office/drawing/2014/main" id="{BF6799F3-123E-45B9-8B7E-37D6986F130A}"/>
              </a:ext>
            </a:extLst>
          </p:cNvPr>
          <p:cNvSpPr/>
          <p:nvPr/>
        </p:nvSpPr>
        <p:spPr>
          <a:xfrm>
            <a:off x="4515950" y="3040412"/>
            <a:ext cx="1717986" cy="1050025"/>
          </a:xfrm>
          <a:prstGeom prst="flowChartProcess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188,9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Рукописный ввод 3">
                <a:extLst>
                  <a:ext uri="{FF2B5EF4-FFF2-40B4-BE49-F238E27FC236}">
                    <a16:creationId xmlns="" xmlns:a16="http://schemas.microsoft.com/office/drawing/2014/main" id="{B556EB17-3597-427C-AE33-B4296116D63E}"/>
                  </a:ext>
                </a:extLst>
              </p14:cNvPr>
              <p14:cNvContentPartPr/>
              <p14:nvPr/>
            </p14:nvContentPartPr>
            <p14:xfrm>
              <a:off x="9650974" y="3548332"/>
              <a:ext cx="360" cy="10080"/>
            </p14:xfrm>
          </p:contentPart>
        </mc:Choice>
        <mc:Fallback xmlns="">
          <p:pic>
            <p:nvPicPr>
              <p:cNvPr id="4" name="Рукописный ввод 3">
                <a:extLst>
                  <a:ext uri="{FF2B5EF4-FFF2-40B4-BE49-F238E27FC236}">
                    <a16:creationId xmlns:a16="http://schemas.microsoft.com/office/drawing/2014/main" id="{B556EB17-3597-427C-AE33-B4296116D63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641974" y="3539332"/>
                <a:ext cx="18000" cy="2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Рукописный ввод 6">
                <a:extLst>
                  <a:ext uri="{FF2B5EF4-FFF2-40B4-BE49-F238E27FC236}">
                    <a16:creationId xmlns="" xmlns:a16="http://schemas.microsoft.com/office/drawing/2014/main" id="{59CDC590-8F09-479B-A7FE-4F897EBAC850}"/>
                  </a:ext>
                </a:extLst>
              </p14:cNvPr>
              <p14:cNvContentPartPr/>
              <p14:nvPr/>
            </p14:nvContentPartPr>
            <p14:xfrm>
              <a:off x="9660694" y="3677572"/>
              <a:ext cx="360" cy="360"/>
            </p14:xfrm>
          </p:contentPart>
        </mc:Choice>
        <mc:Fallback xmlns="">
          <p:pic>
            <p:nvPicPr>
              <p:cNvPr id="7" name="Рукописный ввод 6">
                <a:extLst>
                  <a:ext uri="{FF2B5EF4-FFF2-40B4-BE49-F238E27FC236}">
                    <a16:creationId xmlns:a16="http://schemas.microsoft.com/office/drawing/2014/main" id="{59CDC590-8F09-479B-A7FE-4F897EBAC85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651694" y="366857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Рукописный ввод 7">
                <a:extLst>
                  <a:ext uri="{FF2B5EF4-FFF2-40B4-BE49-F238E27FC236}">
                    <a16:creationId xmlns="" xmlns:a16="http://schemas.microsoft.com/office/drawing/2014/main" id="{F3060D00-207B-4DB8-B030-65225AC0A215}"/>
                  </a:ext>
                </a:extLst>
              </p14:cNvPr>
              <p14:cNvContentPartPr/>
              <p14:nvPr/>
            </p14:nvContentPartPr>
            <p14:xfrm>
              <a:off x="9452254" y="3806812"/>
              <a:ext cx="360" cy="360"/>
            </p14:xfrm>
          </p:contentPart>
        </mc:Choice>
        <mc:Fallback xmlns="">
          <p:pic>
            <p:nvPicPr>
              <p:cNvPr id="8" name="Рукописный ввод 7">
                <a:extLst>
                  <a:ext uri="{FF2B5EF4-FFF2-40B4-BE49-F238E27FC236}">
                    <a16:creationId xmlns:a16="http://schemas.microsoft.com/office/drawing/2014/main" id="{F3060D00-207B-4DB8-B030-65225AC0A21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443254" y="3797812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1DB32112-55D6-4DC9-B025-9A160D3EC059}"/>
              </a:ext>
            </a:extLst>
          </p:cNvPr>
          <p:cNvSpPr txBox="1"/>
          <p:nvPr/>
        </p:nvSpPr>
        <p:spPr>
          <a:xfrm>
            <a:off x="6149540" y="3126048"/>
            <a:ext cx="1983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=Земельно-имущественные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4218DEC6-F43B-4086-B39D-1C50B59AE745}"/>
              </a:ext>
            </a:extLst>
          </p:cNvPr>
          <p:cNvSpPr txBox="1"/>
          <p:nvPr/>
        </p:nvSpPr>
        <p:spPr>
          <a:xfrm>
            <a:off x="8051832" y="1905639"/>
            <a:ext cx="3764693" cy="976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=Поддержка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развитие малого и среднего предпринимательства</a:t>
            </a:r>
          </a:p>
          <a:p>
            <a:endParaRPr lang="ru-RU" dirty="0"/>
          </a:p>
        </p:txBody>
      </p:sp>
      <p:sp>
        <p:nvSpPr>
          <p:cNvPr id="18" name="Oval 51">
            <a:extLst>
              <a:ext uri="{FF2B5EF4-FFF2-40B4-BE49-F238E27FC236}">
                <a16:creationId xmlns="" xmlns:a16="http://schemas.microsoft.com/office/drawing/2014/main" id="{35B475CE-8B88-47FA-A3C0-4C3CB9C296FC}"/>
              </a:ext>
            </a:extLst>
          </p:cNvPr>
          <p:cNvSpPr/>
          <p:nvPr/>
        </p:nvSpPr>
        <p:spPr>
          <a:xfrm>
            <a:off x="8287044" y="3010036"/>
            <a:ext cx="1447110" cy="107338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outerShdw blurRad="215900" dist="139700" dir="6060000" sx="86000" sy="86000" algn="ctr" rotWithShape="0">
              <a:schemeClr val="tx1">
                <a:lumMod val="75000"/>
                <a:lumOff val="25000"/>
                <a:alpha val="4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-52"/>
                <a:cs typeface="Times New Roman" panose="02020603050405020304" pitchFamily="18" charset="0"/>
              </a:rPr>
              <a:t>200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-52"/>
                <a:cs typeface="Times New Roman" panose="02020603050405020304" pitchFamily="18" charset="0"/>
              </a:rPr>
              <a:t>тыс. руб.</a:t>
            </a:r>
          </a:p>
        </p:txBody>
      </p:sp>
      <p:sp>
        <p:nvSpPr>
          <p:cNvPr id="19" name="Объект 2">
            <a:extLst>
              <a:ext uri="{FF2B5EF4-FFF2-40B4-BE49-F238E27FC236}">
                <a16:creationId xmlns="" xmlns:a16="http://schemas.microsoft.com/office/drawing/2014/main" id="{17DC50BE-3904-4439-864B-D62E20B8685B}"/>
              </a:ext>
            </a:extLst>
          </p:cNvPr>
          <p:cNvSpPr txBox="1">
            <a:spLocks/>
          </p:cNvSpPr>
          <p:nvPr/>
        </p:nvSpPr>
        <p:spPr>
          <a:xfrm>
            <a:off x="9351818" y="3250275"/>
            <a:ext cx="3212715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77"/>
                <a:cs typeface="Times New Roman" panose="02020603050405020304" pitchFamily="18" charset="0"/>
              </a:rPr>
              <a:t>=Агропромышленный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77"/>
                <a:cs typeface="Times New Roman" panose="02020603050405020304" pitchFamily="18" charset="0"/>
              </a:rPr>
              <a:t>комплекс</a:t>
            </a: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ea typeface="VTB Group Cond Book" panose="020B0506050504020204" pitchFamily="34" charset="7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46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="" xmlns:a16="http://schemas.microsoft.com/office/drawing/2014/main" id="{214C3ACB-0164-7845-ADE5-96D3BEC8B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7099"/>
            <a:ext cx="11663900" cy="131112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финансирования 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</a:t>
            </a:r>
          </a:p>
        </p:txBody>
      </p:sp>
      <p:sp>
        <p:nvSpPr>
          <p:cNvPr id="16" name="Номер слайда 5">
            <a:extLst>
              <a:ext uri="{FF2B5EF4-FFF2-40B4-BE49-F238E27FC236}">
                <a16:creationId xmlns="" xmlns:a16="http://schemas.microsoft.com/office/drawing/2014/main" id="{C2DFD1A4-A2BA-4131-9143-9C232E6C2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373AE3C4-C2A6-4DCD-9963-3D7F259FD580}" type="slidenum">
              <a:rPr lang="ru-RU" smtClean="0"/>
              <a:t>12</a:t>
            </a:fld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7F8C78E8-FA72-3645-A91E-C516548C12F3}"/>
              </a:ext>
            </a:extLst>
          </p:cNvPr>
          <p:cNvSpPr txBox="1"/>
          <p:nvPr/>
        </p:nvSpPr>
        <p:spPr>
          <a:xfrm>
            <a:off x="763257" y="4620370"/>
            <a:ext cx="286728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28531"/>
            <a:r>
              <a:rPr lang="ru-RU" sz="2000" dirty="0">
                <a:latin typeface="Times New Roman" panose="02020603050405020304" pitchFamily="18" charset="0"/>
                <a:ea typeface="VTB Group Cond Book" panose="020B0506050504020204" pitchFamily="34" charset="77"/>
                <a:cs typeface="Times New Roman" panose="02020603050405020304" pitchFamily="18" charset="0"/>
              </a:rPr>
              <a:t>Погашение бюджетом муниципального района кредитов из других бюджетов бюджетной системы Российской Федерации в валюте Российской Федерации</a:t>
            </a:r>
            <a:endParaRPr lang="en-US" sz="2000" dirty="0">
              <a:latin typeface="Times New Roman" panose="02020603050405020304" pitchFamily="18" charset="0"/>
              <a:ea typeface="VTB Group Cond Book" panose="020B0506050504020204" pitchFamily="34" charset="77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220992B8-A65B-734A-B421-CC94F0BBAA24}"/>
              </a:ext>
            </a:extLst>
          </p:cNvPr>
          <p:cNvSpPr txBox="1"/>
          <p:nvPr/>
        </p:nvSpPr>
        <p:spPr>
          <a:xfrm>
            <a:off x="7965740" y="4616692"/>
            <a:ext cx="3574640" cy="400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28531"/>
            <a:r>
              <a:rPr lang="ru-RU" sz="2000" dirty="0">
                <a:latin typeface="Times New Roman" panose="02020603050405020304" pitchFamily="18" charset="0"/>
                <a:ea typeface="VTB Group Cond Book" panose="020B0506050504020204" pitchFamily="34" charset="77"/>
                <a:cs typeface="Times New Roman" panose="02020603050405020304" pitchFamily="18" charset="0"/>
              </a:rPr>
              <a:t>Изменение остатков средств</a:t>
            </a:r>
            <a:endParaRPr lang="en-US" sz="2000" dirty="0">
              <a:latin typeface="Times New Roman" panose="02020603050405020304" pitchFamily="18" charset="0"/>
              <a:ea typeface="VTB Group Cond Book" panose="020B0506050504020204" pitchFamily="34" charset="77"/>
              <a:cs typeface="Times New Roman" panose="02020603050405020304" pitchFamily="18" charset="0"/>
            </a:endParaRPr>
          </a:p>
        </p:txBody>
      </p:sp>
      <p:sp>
        <p:nvSpPr>
          <p:cNvPr id="41" name="Rectangle 11">
            <a:extLst>
              <a:ext uri="{FF2B5EF4-FFF2-40B4-BE49-F238E27FC236}">
                <a16:creationId xmlns="" xmlns:a16="http://schemas.microsoft.com/office/drawing/2014/main" id="{A5459FF9-5852-4461-8485-C62B3F117F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ounded Rectangle 106">
            <a:extLst>
              <a:ext uri="{FF2B5EF4-FFF2-40B4-BE49-F238E27FC236}">
                <a16:creationId xmlns="" xmlns:a16="http://schemas.microsoft.com/office/drawing/2014/main" id="{76511EDC-A8F2-4B13-A9E5-7F8F9631772A}"/>
              </a:ext>
            </a:extLst>
          </p:cNvPr>
          <p:cNvSpPr/>
          <p:nvPr/>
        </p:nvSpPr>
        <p:spPr>
          <a:xfrm>
            <a:off x="695641" y="3308769"/>
            <a:ext cx="3002518" cy="1307923"/>
          </a:xfrm>
          <a:prstGeom prst="roundRect">
            <a:avLst/>
          </a:prstGeom>
          <a:gradFill>
            <a:gsLst>
              <a:gs pos="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2700000" scaled="1"/>
          </a:gradFill>
          <a:ln>
            <a:solidFill>
              <a:schemeClr val="tx1"/>
            </a:solidFill>
          </a:ln>
          <a:effectLst>
            <a:outerShdw blurRad="215900" dist="139700" dir="6060000" sx="86000" sy="86000" algn="ctr" rotWithShape="0">
              <a:schemeClr val="tx1">
                <a:lumMod val="75000"/>
                <a:lumOff val="25000"/>
                <a:alpha val="4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91430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VTB Group Cond Demi Bold" panose="020B0506050504020204" pitchFamily="34" charset="77"/>
                <a:cs typeface="Times New Roman" panose="02020603050405020304" pitchFamily="18" charset="0"/>
              </a:rPr>
              <a:t>- 2</a:t>
            </a:r>
          </a:p>
          <a:p>
            <a:pPr lvl="0" algn="ctr" defTabSz="91430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VTB Group Cond Demi Bold" panose="020B0506050504020204" pitchFamily="34" charset="77"/>
                <a:cs typeface="Times New Roman" panose="02020603050405020304" pitchFamily="18" charset="0"/>
              </a:rPr>
              <a:t>млн. рублей</a:t>
            </a:r>
          </a:p>
        </p:txBody>
      </p:sp>
      <p:sp>
        <p:nvSpPr>
          <p:cNvPr id="11" name="Rounded Rectangle 106">
            <a:extLst>
              <a:ext uri="{FF2B5EF4-FFF2-40B4-BE49-F238E27FC236}">
                <a16:creationId xmlns="" xmlns:a16="http://schemas.microsoft.com/office/drawing/2014/main" id="{76511EDC-A8F2-4B13-A9E5-7F8F9631772A}"/>
              </a:ext>
            </a:extLst>
          </p:cNvPr>
          <p:cNvSpPr/>
          <p:nvPr/>
        </p:nvSpPr>
        <p:spPr>
          <a:xfrm>
            <a:off x="8251801" y="3333258"/>
            <a:ext cx="3002518" cy="1307923"/>
          </a:xfrm>
          <a:prstGeom prst="roundRect">
            <a:avLst/>
          </a:prstGeom>
          <a:gradFill>
            <a:gsLst>
              <a:gs pos="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2700000" scaled="1"/>
          </a:gradFill>
          <a:ln>
            <a:solidFill>
              <a:schemeClr val="tx1"/>
            </a:solidFill>
          </a:ln>
          <a:effectLst>
            <a:outerShdw blurRad="215900" dist="139700" dir="6060000" sx="86000" sy="86000" algn="ctr" rotWithShape="0">
              <a:schemeClr val="tx1">
                <a:lumMod val="75000"/>
                <a:lumOff val="25000"/>
                <a:alpha val="4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91430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>
                <a:solidFill>
                  <a:prstClr val="black"/>
                </a:solidFill>
                <a:latin typeface="Calibri Light" panose="020F0302020204030204"/>
                <a:ea typeface="VTB Group Cond Demi Bold" panose="020B0506050504020204" pitchFamily="34" charset="77"/>
              </a:rPr>
              <a:t> </a:t>
            </a:r>
            <a:r>
              <a:rPr lang="ru-RU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VTB Group Cond Demi Bold" panose="020B0506050504020204" pitchFamily="34" charset="77"/>
                <a:cs typeface="Times New Roman" panose="02020603050405020304" pitchFamily="18" charset="0"/>
              </a:rPr>
              <a:t>26,1</a:t>
            </a:r>
            <a:endParaRPr lang="ru-RU" sz="3600" b="1" dirty="0">
              <a:solidFill>
                <a:prstClr val="black"/>
              </a:solidFill>
              <a:latin typeface="Times New Roman" panose="02020603050405020304" pitchFamily="18" charset="0"/>
              <a:ea typeface="VTB Group Cond Demi Bold" panose="020B0506050504020204" pitchFamily="34" charset="77"/>
              <a:cs typeface="Times New Roman" panose="02020603050405020304" pitchFamily="18" charset="0"/>
            </a:endParaRPr>
          </a:p>
          <a:p>
            <a:pPr lvl="0" algn="ctr" defTabSz="91430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VTB Group Cond Demi Bold" panose="020B0506050504020204" pitchFamily="34" charset="77"/>
                <a:cs typeface="Times New Roman" panose="02020603050405020304" pitchFamily="18" charset="0"/>
              </a:rPr>
              <a:t>млн. рублей</a:t>
            </a:r>
          </a:p>
        </p:txBody>
      </p:sp>
      <p:sp>
        <p:nvSpPr>
          <p:cNvPr id="12" name="Rounded Rectangle 106">
            <a:extLst>
              <a:ext uri="{FF2B5EF4-FFF2-40B4-BE49-F238E27FC236}">
                <a16:creationId xmlns="" xmlns:a16="http://schemas.microsoft.com/office/drawing/2014/main" id="{76511EDC-A8F2-4B13-A9E5-7F8F9631772A}"/>
              </a:ext>
            </a:extLst>
          </p:cNvPr>
          <p:cNvSpPr/>
          <p:nvPr/>
        </p:nvSpPr>
        <p:spPr>
          <a:xfrm>
            <a:off x="4066687" y="1681295"/>
            <a:ext cx="3530525" cy="1655031"/>
          </a:xfrm>
          <a:prstGeom prst="roundRect">
            <a:avLst/>
          </a:prstGeom>
          <a:gradFill>
            <a:gsLst>
              <a:gs pos="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2700000" scaled="1"/>
          </a:gradFill>
          <a:ln>
            <a:solidFill>
              <a:schemeClr val="tx1"/>
            </a:solidFill>
          </a:ln>
          <a:effectLst>
            <a:outerShdw blurRad="215900" dist="139700" dir="6060000" sx="86000" sy="86000" algn="ctr" rotWithShape="0">
              <a:schemeClr val="tx1">
                <a:lumMod val="75000"/>
                <a:lumOff val="25000"/>
                <a:alpha val="4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91430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800" b="1" dirty="0">
                <a:solidFill>
                  <a:prstClr val="black"/>
                </a:solidFill>
                <a:latin typeface="Calibri Light" panose="020F0302020204030204"/>
                <a:ea typeface="VTB Group Cond Demi Bold" panose="020B0506050504020204" pitchFamily="34" charset="77"/>
              </a:rPr>
              <a:t> </a:t>
            </a:r>
            <a:r>
              <a:rPr lang="ru-RU" sz="4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VTB Group Cond Demi Bold" panose="020B0506050504020204" pitchFamily="34" charset="77"/>
                <a:cs typeface="Times New Roman" panose="02020603050405020304" pitchFamily="18" charset="0"/>
              </a:rPr>
              <a:t>24,1 </a:t>
            </a:r>
            <a:endParaRPr lang="ru-RU" sz="4400" b="1" dirty="0">
              <a:solidFill>
                <a:prstClr val="black"/>
              </a:solidFill>
              <a:latin typeface="Times New Roman" panose="02020603050405020304" pitchFamily="18" charset="0"/>
              <a:ea typeface="VTB Group Cond Demi Bold" panose="020B0506050504020204" pitchFamily="34" charset="77"/>
              <a:cs typeface="Times New Roman" panose="02020603050405020304" pitchFamily="18" charset="0"/>
            </a:endParaRPr>
          </a:p>
          <a:p>
            <a:pPr lvl="0" algn="ctr" defTabSz="91430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400" b="1" dirty="0">
                <a:solidFill>
                  <a:prstClr val="black"/>
                </a:solidFill>
                <a:latin typeface="Times New Roman" panose="02020603050405020304" pitchFamily="18" charset="0"/>
                <a:ea typeface="VTB Group Cond Demi Bold" panose="020B0506050504020204" pitchFamily="34" charset="77"/>
                <a:cs typeface="Times New Roman" panose="02020603050405020304" pitchFamily="18" charset="0"/>
              </a:rPr>
              <a:t>млн. рублей</a:t>
            </a:r>
          </a:p>
        </p:txBody>
      </p:sp>
      <p:sp>
        <p:nvSpPr>
          <p:cNvPr id="13" name="Arc 131">
            <a:extLst>
              <a:ext uri="{FF2B5EF4-FFF2-40B4-BE49-F238E27FC236}">
                <a16:creationId xmlns="" xmlns:a16="http://schemas.microsoft.com/office/drawing/2014/main" id="{8546F879-9C95-6445-BD8B-41230A6DD432}"/>
              </a:ext>
            </a:extLst>
          </p:cNvPr>
          <p:cNvSpPr/>
          <p:nvPr/>
        </p:nvSpPr>
        <p:spPr>
          <a:xfrm rot="15652128">
            <a:off x="2840107" y="2195535"/>
            <a:ext cx="2536719" cy="2313968"/>
          </a:xfrm>
          <a:prstGeom prst="arc">
            <a:avLst>
              <a:gd name="adj1" fmla="val 17288075"/>
              <a:gd name="adj2" fmla="val 0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14" name="Arc 131">
            <a:extLst>
              <a:ext uri="{FF2B5EF4-FFF2-40B4-BE49-F238E27FC236}">
                <a16:creationId xmlns="" xmlns:a16="http://schemas.microsoft.com/office/drawing/2014/main" id="{8546F879-9C95-6445-BD8B-41230A6DD432}"/>
              </a:ext>
            </a:extLst>
          </p:cNvPr>
          <p:cNvSpPr/>
          <p:nvPr/>
        </p:nvSpPr>
        <p:spPr>
          <a:xfrm rot="16361926" flipV="1">
            <a:off x="6428871" y="2407812"/>
            <a:ext cx="2536719" cy="2313968"/>
          </a:xfrm>
          <a:prstGeom prst="arc">
            <a:avLst>
              <a:gd name="adj1" fmla="val 17447674"/>
              <a:gd name="adj2" fmla="val 0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</p:spTree>
    <p:extLst>
      <p:ext uri="{BB962C8B-B14F-4D97-AF65-F5344CB8AC3E}">
        <p14:creationId xmlns:p14="http://schemas.microsoft.com/office/powerpoint/2010/main" val="4172942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196935E-CDC2-4566-A36E-6E85FC94D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017" y="-586561"/>
            <a:ext cx="11161643" cy="2806922"/>
          </a:xfrm>
        </p:spPr>
        <p:txBody>
          <a:bodyPr/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ПО РАСХОДАМ</a:t>
            </a:r>
            <a:b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 РЕЗЕРВНОГО ФОНДА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: скругленные противолежащие углы 4">
            <a:extLst>
              <a:ext uri="{FF2B5EF4-FFF2-40B4-BE49-F238E27FC236}">
                <a16:creationId xmlns="" xmlns:a16="http://schemas.microsoft.com/office/drawing/2014/main" id="{52145BD7-E7D8-487B-9446-AF6690C7807E}"/>
              </a:ext>
            </a:extLst>
          </p:cNvPr>
          <p:cNvSpPr/>
          <p:nvPr/>
        </p:nvSpPr>
        <p:spPr>
          <a:xfrm>
            <a:off x="1219201" y="2220361"/>
            <a:ext cx="4234248" cy="20160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УТВЕРЖДЕНО</a:t>
            </a:r>
          </a:p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1635</a:t>
            </a:r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</a:t>
            </a:r>
          </a:p>
        </p:txBody>
      </p:sp>
      <p:sp>
        <p:nvSpPr>
          <p:cNvPr id="6" name="Прямоугольник: скругленные противолежащие углы 5">
            <a:extLst>
              <a:ext uri="{FF2B5EF4-FFF2-40B4-BE49-F238E27FC236}">
                <a16:creationId xmlns="" xmlns:a16="http://schemas.microsoft.com/office/drawing/2014/main" id="{59D5B871-553B-4124-A791-F0BC3A0950DC}"/>
              </a:ext>
            </a:extLst>
          </p:cNvPr>
          <p:cNvSpPr/>
          <p:nvPr/>
        </p:nvSpPr>
        <p:spPr>
          <a:xfrm>
            <a:off x="7275443" y="2220361"/>
            <a:ext cx="3860974" cy="20160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ИСПОЛНЕНО</a:t>
            </a:r>
          </a:p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1598</a:t>
            </a:r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,5 </a:t>
            </a:r>
            <a:endParaRPr lang="ru-RU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рублей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5367892"/>
              </p:ext>
            </p:extLst>
          </p:nvPr>
        </p:nvGraphicFramePr>
        <p:xfrm>
          <a:off x="2479590" y="4703804"/>
          <a:ext cx="7924800" cy="149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8382"/>
                <a:gridCol w="2341352"/>
                <a:gridCol w="2265066"/>
              </a:tblGrid>
              <a:tr h="642553">
                <a:tc gridSpan="3">
                  <a:txBody>
                    <a:bodyPr/>
                    <a:lstStyle/>
                    <a:p>
                      <a:pPr algn="ctr"/>
                      <a:r>
                        <a:rPr lang="ru-RU" sz="4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том числе:</a:t>
                      </a:r>
                      <a:endParaRPr lang="ru-RU" sz="4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1281">
                <a:tc rowSpan="2"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Материальная помощь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Малоимущим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похороны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312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тыс. рублей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1578,5 тыс. рублей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0519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1723509"/>
              </p:ext>
            </p:extLst>
          </p:nvPr>
        </p:nvGraphicFramePr>
        <p:xfrm>
          <a:off x="162559" y="0"/>
          <a:ext cx="11907521" cy="6685281"/>
        </p:xfrm>
        <a:graphic>
          <a:graphicData uri="http://schemas.openxmlformats.org/drawingml/2006/table">
            <a:tbl>
              <a:tblPr/>
              <a:tblGrid>
                <a:gridCol w="6254251"/>
                <a:gridCol w="1955726"/>
                <a:gridCol w="1757097"/>
                <a:gridCol w="1940447"/>
              </a:tblGrid>
              <a:tr h="850220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Динамика фонда заработной платы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9019"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(млн. рублей)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70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 </a:t>
                      </a:r>
                      <a:endParaRPr lang="ru-RU" sz="24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2024 </a:t>
                      </a:r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год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 </a:t>
                      </a:r>
                      <a:endParaRPr lang="ru-RU" sz="24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2025 </a:t>
                      </a:r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год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План</a:t>
                      </a:r>
                    </a:p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 2026 год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8039">
                <a:tc>
                  <a:txBody>
                    <a:bodyPr/>
                    <a:lstStyle/>
                    <a:p>
                      <a:pPr algn="l" fontAlgn="ctr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ФОТ работников учреждений бюджетной сферы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883,7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1 032,1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1 060,2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9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том числе: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8039">
                <a:tc>
                  <a:txBody>
                    <a:bodyPr/>
                    <a:lstStyle/>
                    <a:p>
                      <a:pPr algn="l" fontAlgn="ctr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ФОТ за счет средств местного бюджета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362,5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419,7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478,0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8039">
                <a:tc>
                  <a:txBody>
                    <a:bodyPr/>
                    <a:lstStyle/>
                    <a:p>
                      <a:pPr algn="l" fontAlgn="ctr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ФОТ указной категории работников культуры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47,2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60,7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60,2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9929">
                <a:tc>
                  <a:txBody>
                    <a:bodyPr/>
                    <a:lstStyle/>
                    <a:p>
                      <a:pPr algn="l" fontAlgn="ctr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ФОТ указной категории работников культуры в сфере образования </a:t>
                      </a:r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(ДДШИ</a:t>
                      </a:r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7,3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8,7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8,6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9959">
                <a:tc>
                  <a:txBody>
                    <a:bodyPr/>
                    <a:lstStyle/>
                    <a:p>
                      <a:pPr algn="l" fontAlgn="ctr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ФОТ указной категории работников  учреждений дополнительного образования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24,9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29,8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30,6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3212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327" y="609600"/>
            <a:ext cx="11375057" cy="584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01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43412"/>
            <a:ext cx="10515600" cy="1754326"/>
          </a:xfrm>
        </p:spPr>
        <p:txBody>
          <a:bodyPr/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заработной платы, работников получающих МРОТ за счет средств местного бюджета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5682526"/>
              </p:ext>
            </p:extLst>
          </p:nvPr>
        </p:nvGraphicFramePr>
        <p:xfrm>
          <a:off x="442913" y="2084388"/>
          <a:ext cx="11306177" cy="4368800"/>
        </p:xfrm>
        <a:graphic>
          <a:graphicData uri="http://schemas.openxmlformats.org/drawingml/2006/table">
            <a:tbl>
              <a:tblPr/>
              <a:tblGrid>
                <a:gridCol w="3448368"/>
                <a:gridCol w="1595120"/>
                <a:gridCol w="1259841"/>
                <a:gridCol w="1865108"/>
                <a:gridCol w="1548653"/>
                <a:gridCol w="1589087"/>
              </a:tblGrid>
              <a:tr h="23181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Показатель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 2024 год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 2025 год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Темп роста</a:t>
                      </a:r>
                    </a:p>
                    <a:p>
                      <a:pPr algn="ctr" fontAlgn="ctr"/>
                      <a:r>
                        <a:rPr lang="ru-RU" sz="3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План на 2026 год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Темп </a:t>
                      </a:r>
                      <a:r>
                        <a:rPr lang="ru-RU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роста (%)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9891">
                <a:tc>
                  <a:txBody>
                    <a:bodyPr/>
                    <a:lstStyle/>
                    <a:p>
                      <a:pPr algn="l" fontAlgn="b"/>
                      <a:r>
                        <a:rPr lang="ru-RU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Количество, (шт. ед.)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288,75</a:t>
                      </a:r>
                      <a:endParaRPr lang="ru-RU" sz="3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370,75</a:t>
                      </a:r>
                      <a:endParaRPr lang="ru-RU" sz="3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х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403</a:t>
                      </a:r>
                      <a:endParaRPr lang="ru-RU" sz="3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х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0792">
                <a:tc>
                  <a:txBody>
                    <a:bodyPr/>
                    <a:lstStyle/>
                    <a:p>
                      <a:pPr algn="l" fontAlgn="b"/>
                      <a:r>
                        <a:rPr lang="ru-RU" sz="3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ФОТ, </a:t>
                      </a:r>
                      <a:r>
                        <a:rPr lang="ru-RU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</a:t>
                      </a:r>
                      <a:r>
                        <a:rPr lang="ru-RU" sz="3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млн. руб.)</a:t>
                      </a:r>
                      <a:endParaRPr lang="ru-RU" sz="3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135,20</a:t>
                      </a:r>
                      <a:endParaRPr lang="ru-RU" sz="3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195,0</a:t>
                      </a:r>
                      <a:endParaRPr lang="ru-RU" sz="3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144,2</a:t>
                      </a:r>
                      <a:endParaRPr lang="ru-RU" sz="3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255,9</a:t>
                      </a:r>
                      <a:endParaRPr lang="ru-RU" sz="3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131,2</a:t>
                      </a:r>
                      <a:endParaRPr lang="ru-RU" sz="3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1616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0099032"/>
              </p:ext>
            </p:extLst>
          </p:nvPr>
        </p:nvGraphicFramePr>
        <p:xfrm>
          <a:off x="442913" y="512762"/>
          <a:ext cx="11306175" cy="5940426"/>
        </p:xfrm>
        <a:graphic>
          <a:graphicData uri="http://schemas.openxmlformats.org/drawingml/2006/table">
            <a:tbl>
              <a:tblPr/>
              <a:tblGrid>
                <a:gridCol w="3286927"/>
                <a:gridCol w="1531044"/>
                <a:gridCol w="1484648"/>
                <a:gridCol w="1698781"/>
                <a:gridCol w="1655957"/>
                <a:gridCol w="1648818"/>
              </a:tblGrid>
              <a:tr h="1091897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Прирост расходов на коммунальные услуги и КПТ </a:t>
                      </a:r>
                      <a:endParaRPr lang="ru-RU" sz="32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3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 </a:t>
                      </a:r>
                      <a:r>
                        <a:rPr lang="ru-RU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2024-2026 годы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8169"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62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Показатель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 2024 год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 2025 год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План на 2026 год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Абсолютный прирост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436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2025/2024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2026/2025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2670">
                <a:tc>
                  <a:txBody>
                    <a:bodyPr/>
                    <a:lstStyle/>
                    <a:p>
                      <a:pPr algn="l" fontAlgn="t"/>
                      <a:r>
                        <a:rPr lang="ru-RU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Коммунальные услуги, </a:t>
                      </a:r>
                      <a:r>
                        <a:rPr lang="ru-RU" sz="3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млн.руб</a:t>
                      </a:r>
                      <a:r>
                        <a:rPr lang="ru-RU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133,8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173,6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191,7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39,8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18,1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7847">
                <a:tc>
                  <a:txBody>
                    <a:bodyPr/>
                    <a:lstStyle/>
                    <a:p>
                      <a:pPr algn="l" fontAlgn="t"/>
                      <a:r>
                        <a:rPr lang="ru-RU" sz="3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Котельно-печное топливо, млн. руб.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6,60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8,50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10,80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4920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9210" y="340562"/>
            <a:ext cx="11409878" cy="701731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доходов и первоочередных расходов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9981917"/>
              </p:ext>
            </p:extLst>
          </p:nvPr>
        </p:nvGraphicFramePr>
        <p:xfrm>
          <a:off x="442909" y="1185176"/>
          <a:ext cx="11657651" cy="4741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4363"/>
                <a:gridCol w="1401448"/>
                <a:gridCol w="1483360"/>
                <a:gridCol w="2854960"/>
                <a:gridCol w="1371600"/>
                <a:gridCol w="2661920"/>
              </a:tblGrid>
              <a:tr h="148844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2024 год</a:t>
                      </a:r>
                    </a:p>
                    <a:p>
                      <a:pPr algn="ctr"/>
                      <a:endParaRPr lang="ru-RU" sz="3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2025 год</a:t>
                      </a:r>
                    </a:p>
                    <a:p>
                      <a:pPr algn="ctr"/>
                      <a:endParaRPr lang="ru-RU" sz="3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Абсолютный прирост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2026 год</a:t>
                      </a:r>
                    </a:p>
                    <a:p>
                      <a:pPr algn="ctr"/>
                      <a:endParaRPr lang="ru-RU" sz="3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Абсолютный прирост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18191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225,8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277,2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+51,4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281,2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+4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06335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дотация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250,3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274,6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+24,3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290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+15,4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14647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140,6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186,3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+45,7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191,7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+5,4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48146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ФОТ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362,5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419,7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+57,2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478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+58,3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109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9210" y="229763"/>
            <a:ext cx="11409878" cy="923330"/>
          </a:xfrm>
        </p:spPr>
        <p:txBody>
          <a:bodyPr/>
          <a:lstStyle/>
          <a:p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Кредиторская задолженность</a:t>
            </a:r>
            <a:endParaRPr lang="ru-RU" sz="6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931293429"/>
              </p:ext>
            </p:extLst>
          </p:nvPr>
        </p:nvGraphicFramePr>
        <p:xfrm>
          <a:off x="442913" y="1153093"/>
          <a:ext cx="11203218" cy="52312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72784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Oval 50">
            <a:extLst>
              <a:ext uri="{FF2B5EF4-FFF2-40B4-BE49-F238E27FC236}">
                <a16:creationId xmlns="" xmlns:a16="http://schemas.microsoft.com/office/drawing/2014/main" id="{9DEE7C07-5F7A-5D4C-9C5A-2F2F7BAC3490}"/>
              </a:ext>
            </a:extLst>
          </p:cNvPr>
          <p:cNvSpPr/>
          <p:nvPr/>
        </p:nvSpPr>
        <p:spPr>
          <a:xfrm>
            <a:off x="2439383" y="3972243"/>
            <a:ext cx="1624026" cy="1639743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000"/>
          </a:p>
        </p:txBody>
      </p:sp>
      <p:sp>
        <p:nvSpPr>
          <p:cNvPr id="56" name="Oval 55">
            <a:extLst>
              <a:ext uri="{FF2B5EF4-FFF2-40B4-BE49-F238E27FC236}">
                <a16:creationId xmlns="" xmlns:a16="http://schemas.microsoft.com/office/drawing/2014/main" id="{4F76FD4A-BA58-E248-A4D1-AB47BA971593}"/>
              </a:ext>
            </a:extLst>
          </p:cNvPr>
          <p:cNvSpPr/>
          <p:nvPr/>
        </p:nvSpPr>
        <p:spPr>
          <a:xfrm>
            <a:off x="5307102" y="2768070"/>
            <a:ext cx="1624026" cy="1639743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000"/>
          </a:p>
        </p:txBody>
      </p:sp>
      <p:sp>
        <p:nvSpPr>
          <p:cNvPr id="57" name="Oval 56">
            <a:extLst>
              <a:ext uri="{FF2B5EF4-FFF2-40B4-BE49-F238E27FC236}">
                <a16:creationId xmlns="" xmlns:a16="http://schemas.microsoft.com/office/drawing/2014/main" id="{B2BCF03D-7442-7043-A5E7-1DD7077C096C}"/>
              </a:ext>
            </a:extLst>
          </p:cNvPr>
          <p:cNvSpPr/>
          <p:nvPr/>
        </p:nvSpPr>
        <p:spPr>
          <a:xfrm>
            <a:off x="8498639" y="4121733"/>
            <a:ext cx="1624026" cy="1639743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000"/>
          </a:p>
        </p:txBody>
      </p:sp>
      <p:sp>
        <p:nvSpPr>
          <p:cNvPr id="53" name="Picture Placeholder 45">
            <a:extLst>
              <a:ext uri="{FF2B5EF4-FFF2-40B4-BE49-F238E27FC236}">
                <a16:creationId xmlns="" xmlns:a16="http://schemas.microsoft.com/office/drawing/2014/main" id="{440C0190-46C8-954A-A8C5-8E661A19F87A}"/>
              </a:ext>
            </a:extLst>
          </p:cNvPr>
          <p:cNvSpPr/>
          <p:nvPr/>
        </p:nvSpPr>
        <p:spPr>
          <a:xfrm>
            <a:off x="5726857" y="3183507"/>
            <a:ext cx="806068" cy="843384"/>
          </a:xfrm>
          <a:custGeom>
            <a:avLst/>
            <a:gdLst>
              <a:gd name="connsiteX0" fmla="*/ 87629 w 937426"/>
              <a:gd name="connsiteY0" fmla="*/ 120328 h 980824"/>
              <a:gd name="connsiteX1" fmla="*/ 208883 w 937426"/>
              <a:gd name="connsiteY1" fmla="*/ 240656 h 980824"/>
              <a:gd name="connsiteX2" fmla="*/ 330137 w 937426"/>
              <a:gd name="connsiteY2" fmla="*/ 120328 h 980824"/>
              <a:gd name="connsiteX3" fmla="*/ 208883 w 937426"/>
              <a:gd name="connsiteY3" fmla="*/ 0 h 980824"/>
              <a:gd name="connsiteX4" fmla="*/ 208883 w 937426"/>
              <a:gd name="connsiteY4" fmla="*/ 0 h 980824"/>
              <a:gd name="connsiteX5" fmla="*/ 87629 w 937426"/>
              <a:gd name="connsiteY5" fmla="*/ 120328 h 980824"/>
              <a:gd name="connsiteX6" fmla="*/ 279190 w 937426"/>
              <a:gd name="connsiteY6" fmla="*/ 120328 h 980824"/>
              <a:gd name="connsiteX7" fmla="*/ 208883 w 937426"/>
              <a:gd name="connsiteY7" fmla="*/ 190098 h 980824"/>
              <a:gd name="connsiteX8" fmla="*/ 138576 w 937426"/>
              <a:gd name="connsiteY8" fmla="*/ 120328 h 980824"/>
              <a:gd name="connsiteX9" fmla="*/ 208883 w 937426"/>
              <a:gd name="connsiteY9" fmla="*/ 50558 h 980824"/>
              <a:gd name="connsiteX10" fmla="*/ 279190 w 937426"/>
              <a:gd name="connsiteY10" fmla="*/ 120328 h 980824"/>
              <a:gd name="connsiteX11" fmla="*/ 279190 w 937426"/>
              <a:gd name="connsiteY11" fmla="*/ 120328 h 980824"/>
              <a:gd name="connsiteX12" fmla="*/ 76421 w 937426"/>
              <a:gd name="connsiteY12" fmla="*/ 638041 h 980824"/>
              <a:gd name="connsiteX13" fmla="*/ 116159 w 937426"/>
              <a:gd name="connsiteY13" fmla="*/ 929255 h 980824"/>
              <a:gd name="connsiteX14" fmla="*/ 174239 w 937426"/>
              <a:gd name="connsiteY14" fmla="*/ 980824 h 980824"/>
              <a:gd name="connsiteX15" fmla="*/ 240470 w 937426"/>
              <a:gd name="connsiteY15" fmla="*/ 980824 h 980824"/>
              <a:gd name="connsiteX16" fmla="*/ 298550 w 937426"/>
              <a:gd name="connsiteY16" fmla="*/ 929255 h 980824"/>
              <a:gd name="connsiteX17" fmla="*/ 318929 w 937426"/>
              <a:gd name="connsiteY17" fmla="*/ 751291 h 980824"/>
              <a:gd name="connsiteX18" fmla="*/ 357649 w 937426"/>
              <a:gd name="connsiteY18" fmla="*/ 454010 h 980824"/>
              <a:gd name="connsiteX19" fmla="*/ 401463 w 937426"/>
              <a:gd name="connsiteY19" fmla="*/ 490412 h 980824"/>
              <a:gd name="connsiteX20" fmla="*/ 490111 w 937426"/>
              <a:gd name="connsiteY20" fmla="*/ 491423 h 980824"/>
              <a:gd name="connsiteX21" fmla="*/ 622574 w 937426"/>
              <a:gd name="connsiteY21" fmla="*/ 388285 h 980824"/>
              <a:gd name="connsiteX22" fmla="*/ 640915 w 937426"/>
              <a:gd name="connsiteY22" fmla="*/ 295258 h 980824"/>
              <a:gd name="connsiteX23" fmla="*/ 544115 w 937426"/>
              <a:gd name="connsiteY23" fmla="*/ 272002 h 980824"/>
              <a:gd name="connsiteX24" fmla="*/ 536983 w 937426"/>
              <a:gd name="connsiteY24" fmla="*/ 277058 h 980824"/>
              <a:gd name="connsiteX25" fmla="*/ 447316 w 937426"/>
              <a:gd name="connsiteY25" fmla="*/ 346828 h 980824"/>
              <a:gd name="connsiteX26" fmla="*/ 357649 w 937426"/>
              <a:gd name="connsiteY26" fmla="*/ 273013 h 980824"/>
              <a:gd name="connsiteX27" fmla="*/ 312815 w 937426"/>
              <a:gd name="connsiteY27" fmla="*/ 256834 h 980824"/>
              <a:gd name="connsiteX28" fmla="*/ 272058 w 937426"/>
              <a:gd name="connsiteY28" fmla="*/ 256834 h 980824"/>
              <a:gd name="connsiteX29" fmla="*/ 247603 w 937426"/>
              <a:gd name="connsiteY29" fmla="*/ 267957 h 980824"/>
              <a:gd name="connsiteX30" fmla="*/ 206845 w 937426"/>
              <a:gd name="connsiteY30" fmla="*/ 318515 h 980824"/>
              <a:gd name="connsiteX31" fmla="*/ 166088 w 937426"/>
              <a:gd name="connsiteY31" fmla="*/ 267957 h 980824"/>
              <a:gd name="connsiteX32" fmla="*/ 142652 w 937426"/>
              <a:gd name="connsiteY32" fmla="*/ 256834 h 980824"/>
              <a:gd name="connsiteX33" fmla="*/ 111065 w 937426"/>
              <a:gd name="connsiteY33" fmla="*/ 256834 h 980824"/>
              <a:gd name="connsiteX34" fmla="*/ 0 w 937426"/>
              <a:gd name="connsiteY34" fmla="*/ 367051 h 980824"/>
              <a:gd name="connsiteX35" fmla="*/ 1019 w 937426"/>
              <a:gd name="connsiteY35" fmla="*/ 380196 h 980824"/>
              <a:gd name="connsiteX36" fmla="*/ 25474 w 937426"/>
              <a:gd name="connsiteY36" fmla="*/ 565238 h 980824"/>
              <a:gd name="connsiteX37" fmla="*/ 76421 w 937426"/>
              <a:gd name="connsiteY37" fmla="*/ 638041 h 980824"/>
              <a:gd name="connsiteX38" fmla="*/ 67250 w 937426"/>
              <a:gd name="connsiteY38" fmla="*/ 326604 h 980824"/>
              <a:gd name="connsiteX39" fmla="*/ 112084 w 937426"/>
              <a:gd name="connsiteY39" fmla="*/ 306381 h 980824"/>
              <a:gd name="connsiteX40" fmla="*/ 133481 w 937426"/>
              <a:gd name="connsiteY40" fmla="*/ 306381 h 980824"/>
              <a:gd name="connsiteX41" fmla="*/ 179334 w 937426"/>
              <a:gd name="connsiteY41" fmla="*/ 363006 h 980824"/>
              <a:gd name="connsiteX42" fmla="*/ 229262 w 937426"/>
              <a:gd name="connsiteY42" fmla="*/ 369073 h 980824"/>
              <a:gd name="connsiteX43" fmla="*/ 235376 w 937426"/>
              <a:gd name="connsiteY43" fmla="*/ 363006 h 980824"/>
              <a:gd name="connsiteX44" fmla="*/ 281228 w 937426"/>
              <a:gd name="connsiteY44" fmla="*/ 306381 h 980824"/>
              <a:gd name="connsiteX45" fmla="*/ 312815 w 937426"/>
              <a:gd name="connsiteY45" fmla="*/ 306381 h 980824"/>
              <a:gd name="connsiteX46" fmla="*/ 325043 w 937426"/>
              <a:gd name="connsiteY46" fmla="*/ 310426 h 980824"/>
              <a:gd name="connsiteX47" fmla="*/ 431013 w 937426"/>
              <a:gd name="connsiteY47" fmla="*/ 397385 h 980824"/>
              <a:gd name="connsiteX48" fmla="*/ 462600 w 937426"/>
              <a:gd name="connsiteY48" fmla="*/ 397385 h 980824"/>
              <a:gd name="connsiteX49" fmla="*/ 567551 w 937426"/>
              <a:gd name="connsiteY49" fmla="*/ 314470 h 980824"/>
              <a:gd name="connsiteX50" fmla="*/ 579778 w 937426"/>
              <a:gd name="connsiteY50" fmla="*/ 310426 h 980824"/>
              <a:gd name="connsiteX51" fmla="*/ 597100 w 937426"/>
              <a:gd name="connsiteY51" fmla="*/ 319526 h 980824"/>
              <a:gd name="connsiteX52" fmla="*/ 590987 w 937426"/>
              <a:gd name="connsiteY52" fmla="*/ 345816 h 980824"/>
              <a:gd name="connsiteX53" fmla="*/ 459543 w 937426"/>
              <a:gd name="connsiteY53" fmla="*/ 449966 h 980824"/>
              <a:gd name="connsiteX54" fmla="*/ 435088 w 937426"/>
              <a:gd name="connsiteY54" fmla="*/ 449966 h 980824"/>
              <a:gd name="connsiteX55" fmla="*/ 355611 w 937426"/>
              <a:gd name="connsiteY55" fmla="*/ 385252 h 980824"/>
              <a:gd name="connsiteX56" fmla="*/ 319948 w 937426"/>
              <a:gd name="connsiteY56" fmla="*/ 388285 h 980824"/>
              <a:gd name="connsiteX57" fmla="*/ 313834 w 937426"/>
              <a:gd name="connsiteY57" fmla="*/ 401430 h 980824"/>
              <a:gd name="connsiteX58" fmla="*/ 267982 w 937426"/>
              <a:gd name="connsiteY58" fmla="*/ 745224 h 980824"/>
              <a:gd name="connsiteX59" fmla="*/ 248622 w 937426"/>
              <a:gd name="connsiteY59" fmla="*/ 924199 h 980824"/>
              <a:gd name="connsiteX60" fmla="*/ 240470 w 937426"/>
              <a:gd name="connsiteY60" fmla="*/ 931277 h 980824"/>
              <a:gd name="connsiteX61" fmla="*/ 174239 w 937426"/>
              <a:gd name="connsiteY61" fmla="*/ 931277 h 980824"/>
              <a:gd name="connsiteX62" fmla="*/ 166088 w 937426"/>
              <a:gd name="connsiteY62" fmla="*/ 924199 h 980824"/>
              <a:gd name="connsiteX63" fmla="*/ 125330 w 937426"/>
              <a:gd name="connsiteY63" fmla="*/ 617818 h 980824"/>
              <a:gd name="connsiteX64" fmla="*/ 109027 w 937426"/>
              <a:gd name="connsiteY64" fmla="*/ 597595 h 980824"/>
              <a:gd name="connsiteX65" fmla="*/ 78459 w 937426"/>
              <a:gd name="connsiteY65" fmla="*/ 558160 h 980824"/>
              <a:gd name="connsiteX66" fmla="*/ 52985 w 937426"/>
              <a:gd name="connsiteY66" fmla="*/ 373118 h 980824"/>
              <a:gd name="connsiteX67" fmla="*/ 67250 w 937426"/>
              <a:gd name="connsiteY67" fmla="*/ 326604 h 980824"/>
              <a:gd name="connsiteX68" fmla="*/ 732620 w 937426"/>
              <a:gd name="connsiteY68" fmla="*/ 410531 h 980824"/>
              <a:gd name="connsiteX69" fmla="*/ 732620 w 937426"/>
              <a:gd name="connsiteY69" fmla="*/ 410531 h 980824"/>
              <a:gd name="connsiteX70" fmla="*/ 684729 w 937426"/>
              <a:gd name="connsiteY70" fmla="*/ 458055 h 980824"/>
              <a:gd name="connsiteX71" fmla="*/ 685748 w 937426"/>
              <a:gd name="connsiteY71" fmla="*/ 617818 h 980824"/>
              <a:gd name="connsiteX72" fmla="*/ 733639 w 937426"/>
              <a:gd name="connsiteY72" fmla="*/ 665343 h 980824"/>
              <a:gd name="connsiteX73" fmla="*/ 733639 w 937426"/>
              <a:gd name="connsiteY73" fmla="*/ 665343 h 980824"/>
              <a:gd name="connsiteX74" fmla="*/ 895650 w 937426"/>
              <a:gd name="connsiteY74" fmla="*/ 664331 h 980824"/>
              <a:gd name="connsiteX75" fmla="*/ 943541 w 937426"/>
              <a:gd name="connsiteY75" fmla="*/ 616807 h 980824"/>
              <a:gd name="connsiteX76" fmla="*/ 732620 w 937426"/>
              <a:gd name="connsiteY76" fmla="*/ 410531 h 980824"/>
              <a:gd name="connsiteX77" fmla="*/ 732620 w 937426"/>
              <a:gd name="connsiteY77" fmla="*/ 410531 h 980824"/>
              <a:gd name="connsiteX78" fmla="*/ 736695 w 937426"/>
              <a:gd name="connsiteY78" fmla="*/ 614785 h 980824"/>
              <a:gd name="connsiteX79" fmla="*/ 736695 w 937426"/>
              <a:gd name="connsiteY79" fmla="*/ 461088 h 980824"/>
              <a:gd name="connsiteX80" fmla="*/ 891575 w 937426"/>
              <a:gd name="connsiteY80" fmla="*/ 613774 h 980824"/>
              <a:gd name="connsiteX81" fmla="*/ 736695 w 937426"/>
              <a:gd name="connsiteY81" fmla="*/ 614785 h 980824"/>
              <a:gd name="connsiteX82" fmla="*/ 829419 w 937426"/>
              <a:gd name="connsiteY82" fmla="*/ 716912 h 980824"/>
              <a:gd name="connsiteX83" fmla="*/ 801908 w 937426"/>
              <a:gd name="connsiteY83" fmla="*/ 704778 h 980824"/>
              <a:gd name="connsiteX84" fmla="*/ 801908 w 937426"/>
              <a:gd name="connsiteY84" fmla="*/ 704778 h 980824"/>
              <a:gd name="connsiteX85" fmla="*/ 644991 w 937426"/>
              <a:gd name="connsiteY85" fmla="*/ 705789 h 980824"/>
              <a:gd name="connsiteX86" fmla="*/ 644991 w 937426"/>
              <a:gd name="connsiteY86" fmla="*/ 550071 h 980824"/>
              <a:gd name="connsiteX87" fmla="*/ 632763 w 937426"/>
              <a:gd name="connsiteY87" fmla="*/ 522769 h 980824"/>
              <a:gd name="connsiteX88" fmla="*/ 605252 w 937426"/>
              <a:gd name="connsiteY88" fmla="*/ 512658 h 980824"/>
              <a:gd name="connsiteX89" fmla="*/ 400444 w 937426"/>
              <a:gd name="connsiteY89" fmla="*/ 745224 h 980824"/>
              <a:gd name="connsiteX90" fmla="*/ 610346 w 937426"/>
              <a:gd name="connsiteY90" fmla="*/ 949478 h 980824"/>
              <a:gd name="connsiteX91" fmla="*/ 619517 w 937426"/>
              <a:gd name="connsiteY91" fmla="*/ 949478 h 980824"/>
              <a:gd name="connsiteX92" fmla="*/ 838590 w 937426"/>
              <a:gd name="connsiteY92" fmla="*/ 744213 h 980824"/>
              <a:gd name="connsiteX93" fmla="*/ 829419 w 937426"/>
              <a:gd name="connsiteY93" fmla="*/ 716912 h 980824"/>
              <a:gd name="connsiteX94" fmla="*/ 829419 w 937426"/>
              <a:gd name="connsiteY94" fmla="*/ 716912 h 980824"/>
              <a:gd name="connsiteX95" fmla="*/ 611365 w 937426"/>
              <a:gd name="connsiteY95" fmla="*/ 898920 h 980824"/>
              <a:gd name="connsiteX96" fmla="*/ 451391 w 937426"/>
              <a:gd name="connsiteY96" fmla="*/ 720956 h 980824"/>
              <a:gd name="connsiteX97" fmla="*/ 592006 w 937426"/>
              <a:gd name="connsiteY97" fmla="*/ 565238 h 980824"/>
              <a:gd name="connsiteX98" fmla="*/ 592006 w 937426"/>
              <a:gd name="connsiteY98" fmla="*/ 717923 h 980824"/>
              <a:gd name="connsiteX99" fmla="*/ 631744 w 937426"/>
              <a:gd name="connsiteY99" fmla="*/ 757358 h 980824"/>
              <a:gd name="connsiteX100" fmla="*/ 631744 w 937426"/>
              <a:gd name="connsiteY100" fmla="*/ 757358 h 980824"/>
              <a:gd name="connsiteX101" fmla="*/ 785605 w 937426"/>
              <a:gd name="connsiteY101" fmla="*/ 757358 h 980824"/>
              <a:gd name="connsiteX102" fmla="*/ 611365 w 937426"/>
              <a:gd name="connsiteY102" fmla="*/ 898920 h 980824"/>
              <a:gd name="connsiteX103" fmla="*/ 611365 w 937426"/>
              <a:gd name="connsiteY103" fmla="*/ 898920 h 980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</a:cxnLst>
            <a:rect l="l" t="t" r="r" b="b"/>
            <a:pathLst>
              <a:path w="937426" h="980824">
                <a:moveTo>
                  <a:pt x="87629" y="120328"/>
                </a:moveTo>
                <a:cubicBezTo>
                  <a:pt x="87629" y="187064"/>
                  <a:pt x="141633" y="240656"/>
                  <a:pt x="208883" y="240656"/>
                </a:cubicBezTo>
                <a:cubicBezTo>
                  <a:pt x="276133" y="240656"/>
                  <a:pt x="330137" y="187064"/>
                  <a:pt x="330137" y="120328"/>
                </a:cubicBezTo>
                <a:cubicBezTo>
                  <a:pt x="330137" y="53591"/>
                  <a:pt x="276133" y="0"/>
                  <a:pt x="208883" y="0"/>
                </a:cubicBezTo>
                <a:cubicBezTo>
                  <a:pt x="208883" y="0"/>
                  <a:pt x="208883" y="0"/>
                  <a:pt x="208883" y="0"/>
                </a:cubicBezTo>
                <a:cubicBezTo>
                  <a:pt x="141633" y="0"/>
                  <a:pt x="87629" y="53591"/>
                  <a:pt x="87629" y="120328"/>
                </a:cubicBezTo>
                <a:close/>
                <a:moveTo>
                  <a:pt x="279190" y="120328"/>
                </a:moveTo>
                <a:cubicBezTo>
                  <a:pt x="279190" y="158752"/>
                  <a:pt x="247603" y="190098"/>
                  <a:pt x="208883" y="190098"/>
                </a:cubicBezTo>
                <a:cubicBezTo>
                  <a:pt x="170163" y="190098"/>
                  <a:pt x="138576" y="158752"/>
                  <a:pt x="138576" y="120328"/>
                </a:cubicBezTo>
                <a:cubicBezTo>
                  <a:pt x="138576" y="81904"/>
                  <a:pt x="170163" y="50558"/>
                  <a:pt x="208883" y="50558"/>
                </a:cubicBezTo>
                <a:cubicBezTo>
                  <a:pt x="247603" y="50558"/>
                  <a:pt x="279190" y="81904"/>
                  <a:pt x="279190" y="120328"/>
                </a:cubicBezTo>
                <a:lnTo>
                  <a:pt x="279190" y="120328"/>
                </a:lnTo>
                <a:close/>
                <a:moveTo>
                  <a:pt x="76421" y="638041"/>
                </a:moveTo>
                <a:lnTo>
                  <a:pt x="116159" y="929255"/>
                </a:lnTo>
                <a:cubicBezTo>
                  <a:pt x="119216" y="958579"/>
                  <a:pt x="144690" y="980824"/>
                  <a:pt x="174239" y="980824"/>
                </a:cubicBezTo>
                <a:lnTo>
                  <a:pt x="240470" y="980824"/>
                </a:lnTo>
                <a:cubicBezTo>
                  <a:pt x="270020" y="980824"/>
                  <a:pt x="295493" y="958579"/>
                  <a:pt x="298550" y="929255"/>
                </a:cubicBezTo>
                <a:lnTo>
                  <a:pt x="318929" y="751291"/>
                </a:lnTo>
                <a:lnTo>
                  <a:pt x="357649" y="454010"/>
                </a:lnTo>
                <a:lnTo>
                  <a:pt x="401463" y="490412"/>
                </a:lnTo>
                <a:cubicBezTo>
                  <a:pt x="426937" y="511646"/>
                  <a:pt x="463619" y="511646"/>
                  <a:pt x="490111" y="491423"/>
                </a:cubicBezTo>
                <a:lnTo>
                  <a:pt x="622574" y="388285"/>
                </a:lnTo>
                <a:cubicBezTo>
                  <a:pt x="651104" y="366040"/>
                  <a:pt x="659256" y="326604"/>
                  <a:pt x="640915" y="295258"/>
                </a:cubicBezTo>
                <a:cubicBezTo>
                  <a:pt x="620536" y="261890"/>
                  <a:pt x="577740" y="251779"/>
                  <a:pt x="544115" y="272002"/>
                </a:cubicBezTo>
                <a:cubicBezTo>
                  <a:pt x="542077" y="273013"/>
                  <a:pt x="539021" y="275035"/>
                  <a:pt x="536983" y="277058"/>
                </a:cubicBezTo>
                <a:lnTo>
                  <a:pt x="447316" y="346828"/>
                </a:lnTo>
                <a:lnTo>
                  <a:pt x="357649" y="273013"/>
                </a:lnTo>
                <a:cubicBezTo>
                  <a:pt x="345421" y="262901"/>
                  <a:pt x="329118" y="256834"/>
                  <a:pt x="312815" y="256834"/>
                </a:cubicBezTo>
                <a:lnTo>
                  <a:pt x="272058" y="256834"/>
                </a:lnTo>
                <a:cubicBezTo>
                  <a:pt x="262887" y="256834"/>
                  <a:pt x="253717" y="260879"/>
                  <a:pt x="247603" y="267957"/>
                </a:cubicBezTo>
                <a:lnTo>
                  <a:pt x="206845" y="318515"/>
                </a:lnTo>
                <a:lnTo>
                  <a:pt x="166088" y="267957"/>
                </a:lnTo>
                <a:cubicBezTo>
                  <a:pt x="159974" y="260879"/>
                  <a:pt x="151822" y="256834"/>
                  <a:pt x="142652" y="256834"/>
                </a:cubicBezTo>
                <a:lnTo>
                  <a:pt x="111065" y="256834"/>
                </a:lnTo>
                <a:cubicBezTo>
                  <a:pt x="49928" y="256834"/>
                  <a:pt x="0" y="306381"/>
                  <a:pt x="0" y="367051"/>
                </a:cubicBezTo>
                <a:cubicBezTo>
                  <a:pt x="0" y="371095"/>
                  <a:pt x="0" y="376151"/>
                  <a:pt x="1019" y="380196"/>
                </a:cubicBezTo>
                <a:lnTo>
                  <a:pt x="25474" y="565238"/>
                </a:lnTo>
                <a:cubicBezTo>
                  <a:pt x="30568" y="595573"/>
                  <a:pt x="48909" y="622874"/>
                  <a:pt x="76421" y="638041"/>
                </a:cubicBezTo>
                <a:close/>
                <a:moveTo>
                  <a:pt x="67250" y="326604"/>
                </a:moveTo>
                <a:cubicBezTo>
                  <a:pt x="78459" y="313459"/>
                  <a:pt x="94762" y="306381"/>
                  <a:pt x="112084" y="306381"/>
                </a:cubicBezTo>
                <a:lnTo>
                  <a:pt x="133481" y="306381"/>
                </a:lnTo>
                <a:lnTo>
                  <a:pt x="179334" y="363006"/>
                </a:lnTo>
                <a:cubicBezTo>
                  <a:pt x="191561" y="378173"/>
                  <a:pt x="213978" y="381207"/>
                  <a:pt x="229262" y="369073"/>
                </a:cubicBezTo>
                <a:cubicBezTo>
                  <a:pt x="231300" y="367051"/>
                  <a:pt x="233338" y="366040"/>
                  <a:pt x="235376" y="363006"/>
                </a:cubicBezTo>
                <a:lnTo>
                  <a:pt x="281228" y="306381"/>
                </a:lnTo>
                <a:lnTo>
                  <a:pt x="312815" y="306381"/>
                </a:lnTo>
                <a:cubicBezTo>
                  <a:pt x="316891" y="306381"/>
                  <a:pt x="321986" y="308403"/>
                  <a:pt x="325043" y="310426"/>
                </a:cubicBezTo>
                <a:lnTo>
                  <a:pt x="431013" y="397385"/>
                </a:lnTo>
                <a:cubicBezTo>
                  <a:pt x="440183" y="404464"/>
                  <a:pt x="453429" y="404464"/>
                  <a:pt x="462600" y="397385"/>
                </a:cubicBezTo>
                <a:lnTo>
                  <a:pt x="567551" y="314470"/>
                </a:lnTo>
                <a:cubicBezTo>
                  <a:pt x="570608" y="311437"/>
                  <a:pt x="575702" y="310426"/>
                  <a:pt x="579778" y="310426"/>
                </a:cubicBezTo>
                <a:cubicBezTo>
                  <a:pt x="586911" y="310426"/>
                  <a:pt x="593025" y="314470"/>
                  <a:pt x="597100" y="319526"/>
                </a:cubicBezTo>
                <a:cubicBezTo>
                  <a:pt x="602195" y="328627"/>
                  <a:pt x="599138" y="339749"/>
                  <a:pt x="590987" y="345816"/>
                </a:cubicBezTo>
                <a:lnTo>
                  <a:pt x="459543" y="449966"/>
                </a:lnTo>
                <a:cubicBezTo>
                  <a:pt x="452410" y="455022"/>
                  <a:pt x="442221" y="455022"/>
                  <a:pt x="435088" y="449966"/>
                </a:cubicBezTo>
                <a:lnTo>
                  <a:pt x="355611" y="385252"/>
                </a:lnTo>
                <a:cubicBezTo>
                  <a:pt x="344403" y="376151"/>
                  <a:pt x="329118" y="378173"/>
                  <a:pt x="319948" y="388285"/>
                </a:cubicBezTo>
                <a:cubicBezTo>
                  <a:pt x="316891" y="392330"/>
                  <a:pt x="314853" y="396374"/>
                  <a:pt x="313834" y="401430"/>
                </a:cubicBezTo>
                <a:lnTo>
                  <a:pt x="267982" y="745224"/>
                </a:lnTo>
                <a:lnTo>
                  <a:pt x="248622" y="924199"/>
                </a:lnTo>
                <a:cubicBezTo>
                  <a:pt x="248622" y="928244"/>
                  <a:pt x="244546" y="931277"/>
                  <a:pt x="240470" y="931277"/>
                </a:cubicBezTo>
                <a:lnTo>
                  <a:pt x="174239" y="931277"/>
                </a:lnTo>
                <a:cubicBezTo>
                  <a:pt x="170163" y="931277"/>
                  <a:pt x="167107" y="928244"/>
                  <a:pt x="166088" y="924199"/>
                </a:cubicBezTo>
                <a:lnTo>
                  <a:pt x="125330" y="617818"/>
                </a:lnTo>
                <a:cubicBezTo>
                  <a:pt x="124311" y="608718"/>
                  <a:pt x="117178" y="600628"/>
                  <a:pt x="109027" y="597595"/>
                </a:cubicBezTo>
                <a:cubicBezTo>
                  <a:pt x="91705" y="591528"/>
                  <a:pt x="80496" y="576361"/>
                  <a:pt x="78459" y="558160"/>
                </a:cubicBezTo>
                <a:lnTo>
                  <a:pt x="52985" y="373118"/>
                </a:lnTo>
                <a:cubicBezTo>
                  <a:pt x="50947" y="355928"/>
                  <a:pt x="56042" y="338738"/>
                  <a:pt x="67250" y="326604"/>
                </a:cubicBezTo>
                <a:close/>
                <a:moveTo>
                  <a:pt x="732620" y="410531"/>
                </a:moveTo>
                <a:lnTo>
                  <a:pt x="732620" y="410531"/>
                </a:lnTo>
                <a:cubicBezTo>
                  <a:pt x="706127" y="410531"/>
                  <a:pt x="684729" y="431765"/>
                  <a:pt x="684729" y="458055"/>
                </a:cubicBezTo>
                <a:lnTo>
                  <a:pt x="685748" y="617818"/>
                </a:lnTo>
                <a:cubicBezTo>
                  <a:pt x="685748" y="644108"/>
                  <a:pt x="707146" y="665343"/>
                  <a:pt x="733639" y="665343"/>
                </a:cubicBezTo>
                <a:lnTo>
                  <a:pt x="733639" y="665343"/>
                </a:lnTo>
                <a:lnTo>
                  <a:pt x="895650" y="664331"/>
                </a:lnTo>
                <a:cubicBezTo>
                  <a:pt x="922143" y="664331"/>
                  <a:pt x="943541" y="643097"/>
                  <a:pt x="943541" y="616807"/>
                </a:cubicBezTo>
                <a:cubicBezTo>
                  <a:pt x="941503" y="502546"/>
                  <a:pt x="848779" y="410531"/>
                  <a:pt x="732620" y="410531"/>
                </a:cubicBezTo>
                <a:lnTo>
                  <a:pt x="732620" y="410531"/>
                </a:lnTo>
                <a:close/>
                <a:moveTo>
                  <a:pt x="736695" y="614785"/>
                </a:moveTo>
                <a:lnTo>
                  <a:pt x="736695" y="461088"/>
                </a:lnTo>
                <a:cubicBezTo>
                  <a:pt x="821268" y="463111"/>
                  <a:pt x="889537" y="530858"/>
                  <a:pt x="891575" y="613774"/>
                </a:cubicBezTo>
                <a:lnTo>
                  <a:pt x="736695" y="614785"/>
                </a:lnTo>
                <a:close/>
                <a:moveTo>
                  <a:pt x="829419" y="716912"/>
                </a:moveTo>
                <a:cubicBezTo>
                  <a:pt x="822287" y="709834"/>
                  <a:pt x="812097" y="705789"/>
                  <a:pt x="801908" y="704778"/>
                </a:cubicBezTo>
                <a:lnTo>
                  <a:pt x="801908" y="704778"/>
                </a:lnTo>
                <a:lnTo>
                  <a:pt x="644991" y="705789"/>
                </a:lnTo>
                <a:lnTo>
                  <a:pt x="644991" y="550071"/>
                </a:lnTo>
                <a:cubicBezTo>
                  <a:pt x="644991" y="539959"/>
                  <a:pt x="640915" y="529847"/>
                  <a:pt x="632763" y="522769"/>
                </a:cubicBezTo>
                <a:cubicBezTo>
                  <a:pt x="625631" y="515691"/>
                  <a:pt x="615441" y="511646"/>
                  <a:pt x="605252" y="512658"/>
                </a:cubicBezTo>
                <a:cubicBezTo>
                  <a:pt x="483998" y="520747"/>
                  <a:pt x="392293" y="624896"/>
                  <a:pt x="400444" y="745224"/>
                </a:cubicBezTo>
                <a:cubicBezTo>
                  <a:pt x="407577" y="856452"/>
                  <a:pt x="498263" y="944423"/>
                  <a:pt x="610346" y="949478"/>
                </a:cubicBezTo>
                <a:lnTo>
                  <a:pt x="619517" y="949478"/>
                </a:lnTo>
                <a:cubicBezTo>
                  <a:pt x="735676" y="948467"/>
                  <a:pt x="830438" y="858474"/>
                  <a:pt x="838590" y="744213"/>
                </a:cubicBezTo>
                <a:cubicBezTo>
                  <a:pt x="839609" y="734101"/>
                  <a:pt x="835533" y="725001"/>
                  <a:pt x="829419" y="716912"/>
                </a:cubicBezTo>
                <a:lnTo>
                  <a:pt x="829419" y="716912"/>
                </a:lnTo>
                <a:close/>
                <a:moveTo>
                  <a:pt x="611365" y="898920"/>
                </a:moveTo>
                <a:cubicBezTo>
                  <a:pt x="517623" y="893865"/>
                  <a:pt x="446297" y="813983"/>
                  <a:pt x="451391" y="720956"/>
                </a:cubicBezTo>
                <a:cubicBezTo>
                  <a:pt x="455467" y="643097"/>
                  <a:pt x="514566" y="577372"/>
                  <a:pt x="592006" y="565238"/>
                </a:cubicBezTo>
                <a:lnTo>
                  <a:pt x="592006" y="717923"/>
                </a:lnTo>
                <a:cubicBezTo>
                  <a:pt x="592006" y="739157"/>
                  <a:pt x="609328" y="757358"/>
                  <a:pt x="631744" y="757358"/>
                </a:cubicBezTo>
                <a:lnTo>
                  <a:pt x="631744" y="757358"/>
                </a:lnTo>
                <a:lnTo>
                  <a:pt x="785605" y="757358"/>
                </a:lnTo>
                <a:cubicBezTo>
                  <a:pt x="773377" y="841284"/>
                  <a:pt x="697976" y="902965"/>
                  <a:pt x="611365" y="898920"/>
                </a:cubicBezTo>
                <a:lnTo>
                  <a:pt x="611365" y="898920"/>
                </a:lnTo>
                <a:close/>
              </a:path>
            </a:pathLst>
          </a:custGeom>
          <a:solidFill>
            <a:schemeClr val="tx1"/>
          </a:solidFill>
          <a:ln w="18860" cap="flat">
            <a:solidFill>
              <a:srgbClr val="629DD1"/>
            </a:solidFill>
            <a:prstDash val="solid"/>
            <a:miter/>
          </a:ln>
        </p:spPr>
        <p:txBody>
          <a:bodyPr rtlCol="0" anchor="ctr"/>
          <a:lstStyle/>
          <a:p>
            <a:endParaRPr lang="ru-RU" sz="2000" dirty="0"/>
          </a:p>
        </p:txBody>
      </p:sp>
      <p:sp>
        <p:nvSpPr>
          <p:cNvPr id="58" name="Oval 57">
            <a:extLst>
              <a:ext uri="{FF2B5EF4-FFF2-40B4-BE49-F238E27FC236}">
                <a16:creationId xmlns="" xmlns:a16="http://schemas.microsoft.com/office/drawing/2014/main" id="{EFC60271-BCC2-C748-93A4-1A85F34B0B20}"/>
              </a:ext>
            </a:extLst>
          </p:cNvPr>
          <p:cNvSpPr/>
          <p:nvPr/>
        </p:nvSpPr>
        <p:spPr>
          <a:xfrm>
            <a:off x="8498639" y="1060377"/>
            <a:ext cx="1624026" cy="1639743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000" dirty="0"/>
          </a:p>
        </p:txBody>
      </p:sp>
      <p:sp>
        <p:nvSpPr>
          <p:cNvPr id="60" name="Oval 59">
            <a:extLst>
              <a:ext uri="{FF2B5EF4-FFF2-40B4-BE49-F238E27FC236}">
                <a16:creationId xmlns="" xmlns:a16="http://schemas.microsoft.com/office/drawing/2014/main" id="{9B635275-B6FC-8E4A-9669-C543F61032B7}"/>
              </a:ext>
            </a:extLst>
          </p:cNvPr>
          <p:cNvSpPr>
            <a:spLocks noChangeAspect="1"/>
          </p:cNvSpPr>
          <p:nvPr/>
        </p:nvSpPr>
        <p:spPr>
          <a:xfrm>
            <a:off x="2363519" y="1199023"/>
            <a:ext cx="1624026" cy="1639743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 w="12700" cap="flat" cmpd="sng" algn="ctr">
            <a:solidFill>
              <a:schemeClr val="tx1"/>
            </a:solidFill>
            <a:prstDash val="solid"/>
            <a:miter lim="800000"/>
          </a:ln>
          <a:effectLst>
            <a:glow>
              <a:schemeClr val="bg1"/>
            </a:glow>
            <a:outerShdw blurRad="1270000" sx="102000" sy="102000" algn="ctr" rotWithShape="0">
              <a:srgbClr val="367CFF">
                <a:alpha val="13000"/>
              </a:srgbClr>
            </a:outerShdw>
            <a:softEdge rad="0"/>
          </a:effectLst>
        </p:spPr>
        <p:txBody>
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09"/>
            <a:endParaRPr lang="ru-RU" sz="2000" b="1" kern="0" dirty="0">
              <a:solidFill>
                <a:srgbClr val="FFFFFF"/>
              </a:solidFill>
            </a:endParaRPr>
          </a:p>
        </p:txBody>
      </p:sp>
      <p:sp>
        <p:nvSpPr>
          <p:cNvPr id="31" name="Title 3">
            <a:extLst>
              <a:ext uri="{FF2B5EF4-FFF2-40B4-BE49-F238E27FC236}">
                <a16:creationId xmlns="" xmlns:a16="http://schemas.microsoft.com/office/drawing/2014/main" id="{EC9D6D2A-EACC-214D-93A6-BE5F93FE0156}"/>
              </a:ext>
            </a:extLst>
          </p:cNvPr>
          <p:cNvSpPr txBox="1">
            <a:spLocks/>
          </p:cNvSpPr>
          <p:nvPr/>
        </p:nvSpPr>
        <p:spPr>
          <a:xfrm>
            <a:off x="1981430" y="5686686"/>
            <a:ext cx="2438752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2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ctr"/>
            <a: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77"/>
                <a:cs typeface="Times New Roman" panose="02020603050405020304" pitchFamily="18" charset="0"/>
              </a:rPr>
              <a:t>Исполненные</a:t>
            </a:r>
          </a:p>
          <a:p>
            <a:pPr algn="ctr"/>
            <a: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77"/>
                <a:cs typeface="Times New Roman" panose="02020603050405020304" pitchFamily="18" charset="0"/>
              </a:rPr>
              <a:t>доходы</a:t>
            </a:r>
          </a:p>
        </p:txBody>
      </p:sp>
      <p:sp>
        <p:nvSpPr>
          <p:cNvPr id="32" name="Title 3">
            <a:extLst>
              <a:ext uri="{FF2B5EF4-FFF2-40B4-BE49-F238E27FC236}">
                <a16:creationId xmlns="" xmlns:a16="http://schemas.microsoft.com/office/drawing/2014/main" id="{66363BCE-AABD-4B4B-8FCE-06548683CFBF}"/>
              </a:ext>
            </a:extLst>
          </p:cNvPr>
          <p:cNvSpPr txBox="1">
            <a:spLocks/>
          </p:cNvSpPr>
          <p:nvPr/>
        </p:nvSpPr>
        <p:spPr>
          <a:xfrm>
            <a:off x="4731533" y="4606233"/>
            <a:ext cx="277515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2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ctr"/>
            <a: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77"/>
                <a:cs typeface="Times New Roman" panose="02020603050405020304" pitchFamily="18" charset="0"/>
              </a:rPr>
              <a:t>Бюджет муниципального района</a:t>
            </a:r>
          </a:p>
        </p:txBody>
      </p:sp>
      <p:sp>
        <p:nvSpPr>
          <p:cNvPr id="33" name="Title 3">
            <a:extLst>
              <a:ext uri="{FF2B5EF4-FFF2-40B4-BE49-F238E27FC236}">
                <a16:creationId xmlns="" xmlns:a16="http://schemas.microsoft.com/office/drawing/2014/main" id="{5F6CE22E-CAAD-0D4B-97E1-F54610FF7B53}"/>
              </a:ext>
            </a:extLst>
          </p:cNvPr>
          <p:cNvSpPr txBox="1">
            <a:spLocks/>
          </p:cNvSpPr>
          <p:nvPr/>
        </p:nvSpPr>
        <p:spPr>
          <a:xfrm>
            <a:off x="8192840" y="5959530"/>
            <a:ext cx="2235625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2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ctr"/>
            <a: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77"/>
                <a:cs typeface="Times New Roman" panose="02020603050405020304" pitchFamily="18" charset="0"/>
              </a:rPr>
              <a:t>Исполненные</a:t>
            </a:r>
          </a:p>
          <a:p>
            <a:pPr algn="ctr"/>
            <a: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77"/>
                <a:cs typeface="Times New Roman" panose="02020603050405020304" pitchFamily="18" charset="0"/>
              </a:rPr>
              <a:t>расходы</a:t>
            </a:r>
          </a:p>
        </p:txBody>
      </p:sp>
      <p:sp>
        <p:nvSpPr>
          <p:cNvPr id="34" name="Title 3">
            <a:extLst>
              <a:ext uri="{FF2B5EF4-FFF2-40B4-BE49-F238E27FC236}">
                <a16:creationId xmlns="" xmlns:a16="http://schemas.microsoft.com/office/drawing/2014/main" id="{FC72E8DE-76BE-F446-B495-78013F688544}"/>
              </a:ext>
            </a:extLst>
          </p:cNvPr>
          <p:cNvSpPr txBox="1">
            <a:spLocks/>
          </p:cNvSpPr>
          <p:nvPr/>
        </p:nvSpPr>
        <p:spPr>
          <a:xfrm>
            <a:off x="8434508" y="2891430"/>
            <a:ext cx="1813286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2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ctr"/>
            <a: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77"/>
                <a:cs typeface="Times New Roman" panose="02020603050405020304" pitchFamily="18" charset="0"/>
              </a:rPr>
              <a:t>Утвержденные </a:t>
            </a:r>
            <a:r>
              <a:rPr lang="ru-RU" sz="2000" b="0" dirty="0" smtClean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77"/>
                <a:cs typeface="Times New Roman" panose="02020603050405020304" pitchFamily="18" charset="0"/>
              </a:rPr>
              <a:t>расходы</a:t>
            </a:r>
            <a:endParaRPr lang="ru-RU" sz="2000" b="0" dirty="0">
              <a:solidFill>
                <a:schemeClr val="tx1"/>
              </a:solidFill>
              <a:latin typeface="Times New Roman" panose="02020603050405020304" pitchFamily="18" charset="0"/>
              <a:ea typeface="VTB Group Cond Book" panose="020B0506050504020204" pitchFamily="34" charset="77"/>
              <a:cs typeface="Times New Roman" panose="02020603050405020304" pitchFamily="18" charset="0"/>
            </a:endParaRPr>
          </a:p>
        </p:txBody>
      </p:sp>
      <p:sp>
        <p:nvSpPr>
          <p:cNvPr id="95" name="Title 3">
            <a:extLst>
              <a:ext uri="{FF2B5EF4-FFF2-40B4-BE49-F238E27FC236}">
                <a16:creationId xmlns="" xmlns:a16="http://schemas.microsoft.com/office/drawing/2014/main" id="{DC6D4B9B-6D5B-CA4E-B17C-D9D5761DA599}"/>
              </a:ext>
            </a:extLst>
          </p:cNvPr>
          <p:cNvSpPr txBox="1">
            <a:spLocks/>
          </p:cNvSpPr>
          <p:nvPr/>
        </p:nvSpPr>
        <p:spPr>
          <a:xfrm>
            <a:off x="2236362" y="2902720"/>
            <a:ext cx="1840133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2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ctr"/>
            <a: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77"/>
                <a:cs typeface="Times New Roman" panose="02020603050405020304" pitchFamily="18" charset="0"/>
              </a:rPr>
              <a:t>Утвержденные </a:t>
            </a:r>
            <a:r>
              <a:rPr lang="ru-RU" sz="2000" b="0" dirty="0" smtClean="0">
                <a:solidFill>
                  <a:schemeClr val="tx1"/>
                </a:solidFill>
                <a:latin typeface="Times New Roman" panose="02020603050405020304" pitchFamily="18" charset="0"/>
                <a:ea typeface="VTB Group Cond Book" panose="020B0506050504020204" pitchFamily="34" charset="77"/>
                <a:cs typeface="Times New Roman" panose="02020603050405020304" pitchFamily="18" charset="0"/>
              </a:rPr>
              <a:t>доходы</a:t>
            </a:r>
            <a:endParaRPr lang="ru-RU" sz="2000" b="0" dirty="0">
              <a:solidFill>
                <a:schemeClr val="tx1"/>
              </a:solidFill>
              <a:latin typeface="Times New Roman" panose="02020603050405020304" pitchFamily="18" charset="0"/>
              <a:ea typeface="VTB Group Cond Book" panose="020B0506050504020204" pitchFamily="34" charset="77"/>
              <a:cs typeface="Times New Roman" panose="02020603050405020304" pitchFamily="18" charset="0"/>
            </a:endParaRPr>
          </a:p>
        </p:txBody>
      </p:sp>
      <p:sp>
        <p:nvSpPr>
          <p:cNvPr id="132" name="Arc 131">
            <a:extLst>
              <a:ext uri="{FF2B5EF4-FFF2-40B4-BE49-F238E27FC236}">
                <a16:creationId xmlns="" xmlns:a16="http://schemas.microsoft.com/office/drawing/2014/main" id="{8546F879-9C95-6445-BD8B-41230A6DD432}"/>
              </a:ext>
            </a:extLst>
          </p:cNvPr>
          <p:cNvSpPr/>
          <p:nvPr/>
        </p:nvSpPr>
        <p:spPr>
          <a:xfrm rot="20677163">
            <a:off x="2840107" y="2195535"/>
            <a:ext cx="2536719" cy="2313968"/>
          </a:xfrm>
          <a:prstGeom prst="arc">
            <a:avLst>
              <a:gd name="adj1" fmla="val 17288075"/>
              <a:gd name="adj2" fmla="val 0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134" name="Arc 133">
            <a:extLst>
              <a:ext uri="{FF2B5EF4-FFF2-40B4-BE49-F238E27FC236}">
                <a16:creationId xmlns="" xmlns:a16="http://schemas.microsoft.com/office/drawing/2014/main" id="{B16FCC07-0116-994A-8019-58A50055CA8E}"/>
              </a:ext>
            </a:extLst>
          </p:cNvPr>
          <p:cNvSpPr/>
          <p:nvPr/>
        </p:nvSpPr>
        <p:spPr>
          <a:xfrm rot="17939211">
            <a:off x="3492873" y="3993108"/>
            <a:ext cx="2536719" cy="2393885"/>
          </a:xfrm>
          <a:prstGeom prst="arc">
            <a:avLst>
              <a:gd name="adj1" fmla="val 17762311"/>
              <a:gd name="adj2" fmla="val 20592136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135" name="Arc 134">
            <a:extLst>
              <a:ext uri="{FF2B5EF4-FFF2-40B4-BE49-F238E27FC236}">
                <a16:creationId xmlns="" xmlns:a16="http://schemas.microsoft.com/office/drawing/2014/main" id="{47A104AE-3579-9846-9A9C-B3B3FC16E217}"/>
              </a:ext>
            </a:extLst>
          </p:cNvPr>
          <p:cNvSpPr/>
          <p:nvPr/>
        </p:nvSpPr>
        <p:spPr>
          <a:xfrm rot="19964505">
            <a:off x="5983270" y="3945908"/>
            <a:ext cx="2536719" cy="2440941"/>
          </a:xfrm>
          <a:prstGeom prst="arc">
            <a:avLst>
              <a:gd name="adj1" fmla="val 17748431"/>
              <a:gd name="adj2" fmla="val 20680056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136" name="Arc 135">
            <a:extLst>
              <a:ext uri="{FF2B5EF4-FFF2-40B4-BE49-F238E27FC236}">
                <a16:creationId xmlns="" xmlns:a16="http://schemas.microsoft.com/office/drawing/2014/main" id="{DE0AFDC9-40C8-1748-A98E-D26AFD75CEFE}"/>
              </a:ext>
            </a:extLst>
          </p:cNvPr>
          <p:cNvSpPr/>
          <p:nvPr/>
        </p:nvSpPr>
        <p:spPr>
          <a:xfrm rot="16200000">
            <a:off x="6626526" y="2276371"/>
            <a:ext cx="2839837" cy="2589414"/>
          </a:xfrm>
          <a:prstGeom prst="arc">
            <a:avLst>
              <a:gd name="adj1" fmla="val 18059342"/>
              <a:gd name="adj2" fmla="val 597033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1C51AD32-9392-474A-A51B-92DBCFB85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311" y="20954"/>
            <a:ext cx="10515600" cy="1311128"/>
          </a:xfr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параметры исполнения бюджета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22641" y="4488464"/>
            <a:ext cx="14857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543,3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рублей</a:t>
            </a:r>
            <a:r>
              <a:rPr lang="ru-RU" dirty="0"/>
              <a:t> 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2431647" y="1703688"/>
            <a:ext cx="14857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527,9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рублей</a:t>
            </a:r>
            <a:r>
              <a:rPr lang="ru-RU" dirty="0"/>
              <a:t> 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8564723" y="1551798"/>
            <a:ext cx="14857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552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рублей</a:t>
            </a:r>
            <a:r>
              <a:rPr lang="ru-RU" dirty="0"/>
              <a:t> 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8598288" y="4623805"/>
            <a:ext cx="14857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534,1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рублей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27592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31" grpId="0"/>
      <p:bldP spid="32" grpId="0"/>
      <p:bldP spid="33" grpId="0"/>
      <p:bldP spid="34" grpId="0"/>
      <p:bldP spid="95" grpId="0"/>
      <p:bldP spid="132" grpId="0" animBg="1"/>
      <p:bldP spid="134" grpId="0" animBg="1"/>
      <p:bldP spid="135" grpId="0" animBg="1"/>
      <p:bldP spid="13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="" xmlns:a16="http://schemas.microsoft.com/office/drawing/2014/main" id="{2C0F7DD1-E84F-4A7A-B5D1-FF74EF23C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9036" y="1407854"/>
            <a:ext cx="6990459" cy="4358116"/>
          </a:xfrm>
        </p:spPr>
        <p:txBody>
          <a:bodyPr/>
          <a:lstStyle/>
          <a:p>
            <a:r>
              <a:rPr lang="ru-RU" sz="5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 </a:t>
            </a:r>
            <a:r>
              <a:rPr lang="ru-RU" sz="5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Демонстрация 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подготовлена Комитетом по финансам администрации </a:t>
            </a:r>
            <a:r>
              <a:rPr lang="ru-RU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Дульдургинского</a:t>
            </a:r>
            <a: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округа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" name="Рисунок 60"/>
          <p:cNvPicPr>
            <a:picLocks noChangeAspect="1"/>
          </p:cNvPicPr>
          <p:nvPr/>
        </p:nvPicPr>
        <p:blipFill rotWithShape="1">
          <a:blip r:embed="rId3"/>
          <a:srcRect t="17191" b="17285"/>
          <a:stretch/>
        </p:blipFill>
        <p:spPr>
          <a:xfrm>
            <a:off x="10562237" y="90154"/>
            <a:ext cx="1532728" cy="1004302"/>
          </a:xfrm>
          <a:prstGeom prst="rect">
            <a:avLst/>
          </a:prstGeom>
        </p:spPr>
      </p:pic>
      <p:sp>
        <p:nvSpPr>
          <p:cNvPr id="62" name="Rounded Rectangle 17">
            <a:extLst>
              <a:ext uri="{FF2B5EF4-FFF2-40B4-BE49-F238E27FC236}">
                <a16:creationId xmlns="" xmlns:a16="http://schemas.microsoft.com/office/drawing/2014/main" id="{6AB33A65-AF4F-1F56-FEAF-DC2BF6049A20}"/>
              </a:ext>
            </a:extLst>
          </p:cNvPr>
          <p:cNvSpPr/>
          <p:nvPr/>
        </p:nvSpPr>
        <p:spPr>
          <a:xfrm>
            <a:off x="5106296" y="6083983"/>
            <a:ext cx="3174328" cy="510230"/>
          </a:xfrm>
          <a:prstGeom prst="roundRect">
            <a:avLst/>
          </a:prstGeom>
          <a:solidFill>
            <a:schemeClr val="accent3"/>
          </a:solidFill>
          <a:ln w="12700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228600"/>
            <a:endParaRPr lang="ru-RU" sz="900" kern="0" dirty="0">
              <a:solidFill>
                <a:srgbClr val="FFFFFF"/>
              </a:solidFill>
              <a:latin typeface="Oswald Light" pitchFamily="2" charset="-52"/>
            </a:endParaRPr>
          </a:p>
        </p:txBody>
      </p:sp>
      <p:sp>
        <p:nvSpPr>
          <p:cNvPr id="63" name="Rounded Rectangle 4">
            <a:extLst>
              <a:ext uri="{FF2B5EF4-FFF2-40B4-BE49-F238E27FC236}">
                <a16:creationId xmlns="" xmlns:a16="http://schemas.microsoft.com/office/drawing/2014/main" id="{092A18EC-EEA5-80D5-6B0C-D5A11DAFF90E}"/>
              </a:ext>
            </a:extLst>
          </p:cNvPr>
          <p:cNvSpPr/>
          <p:nvPr/>
        </p:nvSpPr>
        <p:spPr>
          <a:xfrm>
            <a:off x="7092171" y="6083983"/>
            <a:ext cx="1188453" cy="510230"/>
          </a:xfrm>
          <a:prstGeom prst="roundRect">
            <a:avLst/>
          </a:prstGeom>
          <a:solidFill>
            <a:schemeClr val="accent2"/>
          </a:solidFill>
          <a:ln w="12700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228600"/>
            <a:endParaRPr lang="ru-RU" sz="900" kern="0" dirty="0">
              <a:solidFill>
                <a:srgbClr val="FFFFFF"/>
              </a:solidFill>
              <a:latin typeface="Oswald Light" pitchFamily="2" charset="-52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="" xmlns:a16="http://schemas.microsoft.com/office/drawing/2014/main" id="{E85399D5-B759-F1E3-BA76-36685FD6CB58}"/>
              </a:ext>
            </a:extLst>
          </p:cNvPr>
          <p:cNvSpPr txBox="1">
            <a:spLocks/>
          </p:cNvSpPr>
          <p:nvPr/>
        </p:nvSpPr>
        <p:spPr bwMode="gray">
          <a:xfrm>
            <a:off x="5439062" y="6194738"/>
            <a:ext cx="267463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9pPr>
          </a:lstStyle>
          <a:p>
            <a:pPr fontAlgn="base">
              <a:spcAft>
                <a:spcPct val="0"/>
              </a:spcAft>
              <a:buClr>
                <a:srgbClr val="009FE9"/>
              </a:buClr>
            </a:pPr>
            <a:r>
              <a:rPr lang="ru-RU" sz="2000" dirty="0">
                <a:latin typeface="Times New Roman" panose="02020603050405020304" pitchFamily="18" charset="0"/>
                <a:ea typeface="VTB Group Cond Book" panose="020B0506050504020204" pitchFamily="34" charset="77"/>
                <a:cs typeface="Times New Roman" panose="02020603050405020304" pitchFamily="18" charset="0"/>
              </a:rPr>
              <a:t>с. Дульдурга          </a:t>
            </a:r>
            <a:r>
              <a:rPr lang="ru-RU" sz="2000" dirty="0" smtClean="0">
                <a:latin typeface="Times New Roman" panose="02020603050405020304" pitchFamily="18" charset="0"/>
                <a:ea typeface="VTB Group Cond Book" panose="020B0506050504020204" pitchFamily="34" charset="77"/>
                <a:cs typeface="Times New Roman" panose="02020603050405020304" pitchFamily="18" charset="0"/>
              </a:rPr>
              <a:t>2026г</a:t>
            </a:r>
            <a:r>
              <a:rPr lang="ru-RU" sz="2000" dirty="0">
                <a:latin typeface="Times New Roman" panose="02020603050405020304" pitchFamily="18" charset="0"/>
                <a:ea typeface="VTB Group Cond Book" panose="020B0506050504020204" pitchFamily="34" charset="77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30" name="Picture 6" descr="https://i01.fotocdn.net/s109/9ea14a337ca22d1e/user_m/2410560008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6" r="13689" b="-1"/>
          <a:stretch/>
        </p:blipFill>
        <p:spPr bwMode="auto">
          <a:xfrm>
            <a:off x="-3322749" y="334851"/>
            <a:ext cx="6336405" cy="6336405"/>
          </a:xfrm>
          <a:prstGeom prst="ellipse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8619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04038" cy="696685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7722" y="553146"/>
            <a:ext cx="2613289" cy="171108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94AC8A24-0275-A841-8427-61B29D60BF47}"/>
              </a:ext>
            </a:extLst>
          </p:cNvPr>
          <p:cNvSpPr/>
          <p:nvPr/>
        </p:nvSpPr>
        <p:spPr>
          <a:xfrm>
            <a:off x="-159657" y="-2"/>
            <a:ext cx="12519713" cy="7112002"/>
          </a:xfrm>
          <a:prstGeom prst="rect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91000">
                <a:schemeClr val="accent2">
                  <a:lumMod val="75000"/>
                  <a:alpha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2" name="Title 1">
            <a:extLst>
              <a:ext uri="{FF2B5EF4-FFF2-40B4-BE49-F238E27FC236}">
                <a16:creationId xmlns="" xmlns:a16="http://schemas.microsoft.com/office/drawing/2014/main" id="{0E521987-917F-9340-84BB-D27CD9721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2827863"/>
            <a:ext cx="12192001" cy="1311128"/>
          </a:xfrm>
        </p:spPr>
        <p:txBody>
          <a:bodyPr/>
          <a:lstStyle/>
          <a:p>
            <a:pPr algn="ctr"/>
            <a:r>
              <a:rPr lang="ru-RU" sz="8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Доходная часть</a:t>
            </a:r>
            <a:endParaRPr lang="ru-RU" sz="8799" dirty="0">
              <a:solidFill>
                <a:schemeClr val="tx1"/>
              </a:solidFill>
              <a:latin typeface="Times New Roman" panose="02020603050405020304" pitchFamily="18" charset="0"/>
              <a:ea typeface="VTB Group Cond Book" panose="020B0506050504020204" pitchFamily="34" charset="77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6CFD2528-DCE0-4EB9-B8E0-B4CD7491D5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268358" y="553147"/>
            <a:ext cx="3438938" cy="2242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96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="" xmlns:a16="http://schemas.microsoft.com/office/drawing/2014/main" id="{2C0F7DD1-E84F-4A7A-B5D1-FF74EF23C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810" y="324814"/>
            <a:ext cx="11409878" cy="701731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доходов</a:t>
            </a:r>
          </a:p>
        </p:txBody>
      </p:sp>
      <p:sp>
        <p:nvSpPr>
          <p:cNvPr id="69" name="Прямоугольник: скругленные углы 20">
            <a:extLst>
              <a:ext uri="{FF2B5EF4-FFF2-40B4-BE49-F238E27FC236}">
                <a16:creationId xmlns="" xmlns:a16="http://schemas.microsoft.com/office/drawing/2014/main" id="{F9773FA1-2683-44BD-8585-E63CFF6A4D25}"/>
              </a:ext>
            </a:extLst>
          </p:cNvPr>
          <p:cNvSpPr/>
          <p:nvPr/>
        </p:nvSpPr>
        <p:spPr>
          <a:xfrm>
            <a:off x="7082663" y="4635161"/>
            <a:ext cx="3638260" cy="936747"/>
          </a:xfrm>
          <a:prstGeom prst="roundRect">
            <a:avLst>
              <a:gd name="adj" fmla="val 50000"/>
            </a:avLst>
          </a:prstGeom>
          <a:pattFill prst="pct75">
            <a:fgClr>
              <a:schemeClr val="accent2">
                <a:lumMod val="20000"/>
                <a:lumOff val="80000"/>
              </a:schemeClr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70" name="Прямоугольник: скругленные углы 20">
            <a:extLst>
              <a:ext uri="{FF2B5EF4-FFF2-40B4-BE49-F238E27FC236}">
                <a16:creationId xmlns="" xmlns:a16="http://schemas.microsoft.com/office/drawing/2014/main" id="{6B4BEAF6-CA33-4153-BB3B-AE8A1064C408}"/>
              </a:ext>
            </a:extLst>
          </p:cNvPr>
          <p:cNvSpPr/>
          <p:nvPr/>
        </p:nvSpPr>
        <p:spPr>
          <a:xfrm>
            <a:off x="913438" y="3186588"/>
            <a:ext cx="3638260" cy="936747"/>
          </a:xfrm>
          <a:prstGeom prst="roundRect">
            <a:avLst>
              <a:gd name="adj" fmla="val 50000"/>
            </a:avLst>
          </a:prstGeom>
          <a:pattFill prst="pct75">
            <a:fgClr>
              <a:schemeClr val="accent2">
                <a:lumMod val="20000"/>
                <a:lumOff val="80000"/>
              </a:schemeClr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3200" dirty="0"/>
          </a:p>
        </p:txBody>
      </p:sp>
      <p:sp>
        <p:nvSpPr>
          <p:cNvPr id="71" name="Объект 2">
            <a:extLst>
              <a:ext uri="{FF2B5EF4-FFF2-40B4-BE49-F238E27FC236}">
                <a16:creationId xmlns="" xmlns:a16="http://schemas.microsoft.com/office/drawing/2014/main" id="{6874D571-370F-4211-81D2-4154F7F94F56}"/>
              </a:ext>
            </a:extLst>
          </p:cNvPr>
          <p:cNvSpPr txBox="1">
            <a:spLocks/>
          </p:cNvSpPr>
          <p:nvPr/>
        </p:nvSpPr>
        <p:spPr>
          <a:xfrm>
            <a:off x="923737" y="3242834"/>
            <a:ext cx="2551473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VTB Group Cond" panose="020B0506050504020204" pitchFamily="34" charset="77"/>
                <a:cs typeface="Times New Roman" panose="02020603050405020304" pitchFamily="18" charset="0"/>
              </a:rPr>
              <a:t>Безвозмездные</a:t>
            </a:r>
            <a:b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VTB Group Cond" panose="020B0506050504020204" pitchFamily="34" charset="77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VTB Group Cond" panose="020B0506050504020204" pitchFamily="34" charset="77"/>
                <a:cs typeface="Times New Roman" panose="02020603050405020304" pitchFamily="18" charset="0"/>
              </a:rPr>
              <a:t>поступления</a:t>
            </a:r>
          </a:p>
        </p:txBody>
      </p:sp>
      <p:sp>
        <p:nvSpPr>
          <p:cNvPr id="72" name="Прямоугольник: скругленные углы 20">
            <a:extLst>
              <a:ext uri="{FF2B5EF4-FFF2-40B4-BE49-F238E27FC236}">
                <a16:creationId xmlns="" xmlns:a16="http://schemas.microsoft.com/office/drawing/2014/main" id="{C0B149E8-1F44-44C5-B950-325517CD45B0}"/>
              </a:ext>
            </a:extLst>
          </p:cNvPr>
          <p:cNvSpPr/>
          <p:nvPr/>
        </p:nvSpPr>
        <p:spPr>
          <a:xfrm>
            <a:off x="7008247" y="1724198"/>
            <a:ext cx="3638260" cy="936747"/>
          </a:xfrm>
          <a:prstGeom prst="roundRect">
            <a:avLst>
              <a:gd name="adj" fmla="val 50000"/>
            </a:avLst>
          </a:prstGeom>
          <a:pattFill prst="pct75">
            <a:fgClr>
              <a:schemeClr val="accent2">
                <a:lumMod val="20000"/>
                <a:lumOff val="80000"/>
              </a:schemeClr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74" name="Freeform 5">
            <a:extLst>
              <a:ext uri="{FF2B5EF4-FFF2-40B4-BE49-F238E27FC236}">
                <a16:creationId xmlns="" xmlns:a16="http://schemas.microsoft.com/office/drawing/2014/main" id="{8352373A-08E9-4572-A647-3F54EB94C836}"/>
              </a:ext>
            </a:extLst>
          </p:cNvPr>
          <p:cNvSpPr>
            <a:spLocks/>
          </p:cNvSpPr>
          <p:nvPr/>
        </p:nvSpPr>
        <p:spPr bwMode="auto">
          <a:xfrm rot="5400000">
            <a:off x="4526694" y="3043716"/>
            <a:ext cx="1023598" cy="1225451"/>
          </a:xfrm>
          <a:custGeom>
            <a:avLst/>
            <a:gdLst>
              <a:gd name="T0" fmla="*/ 20 w 25"/>
              <a:gd name="T1" fmla="*/ 0 h 23"/>
              <a:gd name="T2" fmla="*/ 25 w 25"/>
              <a:gd name="T3" fmla="*/ 23 h 23"/>
              <a:gd name="T4" fmla="*/ 0 w 25"/>
              <a:gd name="T5" fmla="*/ 23 h 23"/>
              <a:gd name="T6" fmla="*/ 4 w 25"/>
              <a:gd name="T7" fmla="*/ 0 h 23"/>
              <a:gd name="T8" fmla="*/ 20 w 25"/>
              <a:gd name="T9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" h="23">
                <a:moveTo>
                  <a:pt x="20" y="0"/>
                </a:moveTo>
                <a:cubicBezTo>
                  <a:pt x="15" y="6"/>
                  <a:pt x="13" y="14"/>
                  <a:pt x="25" y="23"/>
                </a:cubicBezTo>
                <a:cubicBezTo>
                  <a:pt x="0" y="23"/>
                  <a:pt x="0" y="23"/>
                  <a:pt x="0" y="23"/>
                </a:cubicBezTo>
                <a:cubicBezTo>
                  <a:pt x="12" y="14"/>
                  <a:pt x="9" y="6"/>
                  <a:pt x="4" y="0"/>
                </a:cubicBezTo>
                <a:lnTo>
                  <a:pt x="2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>
              <a:defRPr/>
            </a:pPr>
            <a:endParaRPr lang="en-US" sz="400" kern="0" dirty="0">
              <a:solidFill>
                <a:srgbClr val="FFFFFF"/>
              </a:solidFill>
            </a:endParaRPr>
          </a:p>
        </p:txBody>
      </p:sp>
      <p:sp>
        <p:nvSpPr>
          <p:cNvPr id="75" name="Freeform 5">
            <a:extLst>
              <a:ext uri="{FF2B5EF4-FFF2-40B4-BE49-F238E27FC236}">
                <a16:creationId xmlns="" xmlns:a16="http://schemas.microsoft.com/office/drawing/2014/main" id="{AE819DA2-DE8F-47C2-933F-16CCF43F3DD6}"/>
              </a:ext>
            </a:extLst>
          </p:cNvPr>
          <p:cNvSpPr>
            <a:spLocks/>
          </p:cNvSpPr>
          <p:nvPr/>
        </p:nvSpPr>
        <p:spPr bwMode="auto">
          <a:xfrm rot="18900000">
            <a:off x="6310638" y="3804106"/>
            <a:ext cx="1023598" cy="1225451"/>
          </a:xfrm>
          <a:custGeom>
            <a:avLst/>
            <a:gdLst>
              <a:gd name="T0" fmla="*/ 20 w 25"/>
              <a:gd name="T1" fmla="*/ 0 h 23"/>
              <a:gd name="T2" fmla="*/ 25 w 25"/>
              <a:gd name="T3" fmla="*/ 23 h 23"/>
              <a:gd name="T4" fmla="*/ 0 w 25"/>
              <a:gd name="T5" fmla="*/ 23 h 23"/>
              <a:gd name="T6" fmla="*/ 4 w 25"/>
              <a:gd name="T7" fmla="*/ 0 h 23"/>
              <a:gd name="T8" fmla="*/ 20 w 25"/>
              <a:gd name="T9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" h="23">
                <a:moveTo>
                  <a:pt x="20" y="0"/>
                </a:moveTo>
                <a:cubicBezTo>
                  <a:pt x="15" y="6"/>
                  <a:pt x="13" y="14"/>
                  <a:pt x="25" y="23"/>
                </a:cubicBezTo>
                <a:cubicBezTo>
                  <a:pt x="0" y="23"/>
                  <a:pt x="0" y="23"/>
                  <a:pt x="0" y="23"/>
                </a:cubicBezTo>
                <a:cubicBezTo>
                  <a:pt x="12" y="14"/>
                  <a:pt x="9" y="6"/>
                  <a:pt x="4" y="0"/>
                </a:cubicBezTo>
                <a:lnTo>
                  <a:pt x="2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>
              <a:defRPr/>
            </a:pPr>
            <a:endParaRPr lang="en-US" sz="400" kern="0" dirty="0">
              <a:solidFill>
                <a:srgbClr val="FFFFFF"/>
              </a:solidFill>
            </a:endParaRPr>
          </a:p>
        </p:txBody>
      </p:sp>
      <p:sp>
        <p:nvSpPr>
          <p:cNvPr id="77" name="Freeform 5">
            <a:extLst>
              <a:ext uri="{FF2B5EF4-FFF2-40B4-BE49-F238E27FC236}">
                <a16:creationId xmlns="" xmlns:a16="http://schemas.microsoft.com/office/drawing/2014/main" id="{CE5B82D8-8E79-46F3-941C-04482DAF2DD2}"/>
              </a:ext>
            </a:extLst>
          </p:cNvPr>
          <p:cNvSpPr>
            <a:spLocks/>
          </p:cNvSpPr>
          <p:nvPr/>
        </p:nvSpPr>
        <p:spPr bwMode="auto">
          <a:xfrm rot="2700000" flipV="1">
            <a:off x="6247329" y="2302132"/>
            <a:ext cx="1023598" cy="1225451"/>
          </a:xfrm>
          <a:custGeom>
            <a:avLst/>
            <a:gdLst>
              <a:gd name="T0" fmla="*/ 20 w 25"/>
              <a:gd name="T1" fmla="*/ 0 h 23"/>
              <a:gd name="T2" fmla="*/ 25 w 25"/>
              <a:gd name="T3" fmla="*/ 23 h 23"/>
              <a:gd name="T4" fmla="*/ 0 w 25"/>
              <a:gd name="T5" fmla="*/ 23 h 23"/>
              <a:gd name="T6" fmla="*/ 4 w 25"/>
              <a:gd name="T7" fmla="*/ 0 h 23"/>
              <a:gd name="T8" fmla="*/ 20 w 25"/>
              <a:gd name="T9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" h="23">
                <a:moveTo>
                  <a:pt x="20" y="0"/>
                </a:moveTo>
                <a:cubicBezTo>
                  <a:pt x="15" y="6"/>
                  <a:pt x="13" y="14"/>
                  <a:pt x="25" y="23"/>
                </a:cubicBezTo>
                <a:cubicBezTo>
                  <a:pt x="0" y="23"/>
                  <a:pt x="0" y="23"/>
                  <a:pt x="0" y="23"/>
                </a:cubicBezTo>
                <a:cubicBezTo>
                  <a:pt x="12" y="14"/>
                  <a:pt x="9" y="6"/>
                  <a:pt x="4" y="0"/>
                </a:cubicBezTo>
                <a:lnTo>
                  <a:pt x="2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>
              <a:defRPr/>
            </a:pPr>
            <a:endParaRPr lang="en-US" sz="400" kern="0" dirty="0">
              <a:solidFill>
                <a:srgbClr val="FFFFFF"/>
              </a:solidFill>
            </a:endParaRPr>
          </a:p>
        </p:txBody>
      </p:sp>
      <p:sp>
        <p:nvSpPr>
          <p:cNvPr id="78" name="Rectangle 154">
            <a:extLst>
              <a:ext uri="{FF2B5EF4-FFF2-40B4-BE49-F238E27FC236}">
                <a16:creationId xmlns="" xmlns:a16="http://schemas.microsoft.com/office/drawing/2014/main" id="{471375A9-7174-4DA0-AA47-1229A41C549A}"/>
              </a:ext>
            </a:extLst>
          </p:cNvPr>
          <p:cNvSpPr/>
          <p:nvPr/>
        </p:nvSpPr>
        <p:spPr>
          <a:xfrm>
            <a:off x="5493902" y="4014352"/>
            <a:ext cx="210314" cy="153888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 defTabSz="457200">
              <a:defRPr/>
            </a:pPr>
            <a:r>
              <a:rPr lang="en-US" sz="400" kern="0">
                <a:solidFill>
                  <a:srgbClr val="FFFFFF"/>
                </a:solidFill>
                <a:cs typeface="Arial" panose="020B0604020202020204" pitchFamily="34" charset="0"/>
              </a:rPr>
              <a:t>6</a:t>
            </a:r>
          </a:p>
        </p:txBody>
      </p:sp>
      <p:sp>
        <p:nvSpPr>
          <p:cNvPr id="79" name="Rectangle 161">
            <a:extLst>
              <a:ext uri="{FF2B5EF4-FFF2-40B4-BE49-F238E27FC236}">
                <a16:creationId xmlns="" xmlns:a16="http://schemas.microsoft.com/office/drawing/2014/main" id="{476C6992-050E-4044-B2CA-3DAABF951C21}"/>
              </a:ext>
            </a:extLst>
          </p:cNvPr>
          <p:cNvSpPr/>
          <p:nvPr/>
        </p:nvSpPr>
        <p:spPr>
          <a:xfrm>
            <a:off x="5446283" y="3202901"/>
            <a:ext cx="205505" cy="153888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 defTabSz="457200">
              <a:defRPr/>
            </a:pPr>
            <a:r>
              <a:rPr lang="en-US" sz="400" kern="0">
                <a:solidFill>
                  <a:srgbClr val="FFFFFF"/>
                </a:solidFill>
                <a:cs typeface="Arial" panose="020B0604020202020204" pitchFamily="34" charset="0"/>
              </a:rPr>
              <a:t>*</a:t>
            </a:r>
          </a:p>
        </p:txBody>
      </p:sp>
      <p:sp>
        <p:nvSpPr>
          <p:cNvPr id="80" name="Rectangle 175">
            <a:extLst>
              <a:ext uri="{FF2B5EF4-FFF2-40B4-BE49-F238E27FC236}">
                <a16:creationId xmlns="" xmlns:a16="http://schemas.microsoft.com/office/drawing/2014/main" id="{1981C77D-72D0-4F85-B901-E9390E0442BC}"/>
              </a:ext>
            </a:extLst>
          </p:cNvPr>
          <p:cNvSpPr/>
          <p:nvPr/>
        </p:nvSpPr>
        <p:spPr>
          <a:xfrm>
            <a:off x="6284188" y="3202900"/>
            <a:ext cx="208710" cy="153888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 defTabSz="457200">
              <a:defRPr/>
            </a:pPr>
            <a:r>
              <a:rPr lang="en-US" sz="400" kern="0" dirty="0">
                <a:solidFill>
                  <a:srgbClr val="FFFFFF"/>
                </a:solidFill>
                <a:cs typeface="Arial" panose="020B0604020202020204" pitchFamily="34" charset="0"/>
              </a:rPr>
              <a:t>K</a:t>
            </a:r>
          </a:p>
        </p:txBody>
      </p:sp>
      <p:sp>
        <p:nvSpPr>
          <p:cNvPr id="82" name="Объект 2">
            <a:extLst>
              <a:ext uri="{FF2B5EF4-FFF2-40B4-BE49-F238E27FC236}">
                <a16:creationId xmlns="" xmlns:a16="http://schemas.microsoft.com/office/drawing/2014/main" id="{25870D52-1D8A-4B51-A94C-DD947371DCC6}"/>
              </a:ext>
            </a:extLst>
          </p:cNvPr>
          <p:cNvSpPr txBox="1">
            <a:spLocks/>
          </p:cNvSpPr>
          <p:nvPr/>
        </p:nvSpPr>
        <p:spPr>
          <a:xfrm>
            <a:off x="8315363" y="1821680"/>
            <a:ext cx="2000766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VTB Group Cond" panose="020B0506050504020204" pitchFamily="34" charset="77"/>
                <a:cs typeface="Times New Roman" panose="02020603050405020304" pitchFamily="18" charset="0"/>
              </a:rPr>
              <a:t>Налоговые</a:t>
            </a:r>
            <a:r>
              <a:rPr lang="ru-RU" sz="2400" b="1" dirty="0">
                <a:solidFill>
                  <a:schemeClr val="tx1"/>
                </a:solidFill>
                <a:latin typeface="+mn-lt"/>
                <a:ea typeface="VTB Group Cond" panose="020B0506050504020204" pitchFamily="34" charset="77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VTB Group Cond" panose="020B0506050504020204" pitchFamily="34" charset="77"/>
                <a:cs typeface="Times New Roman" panose="02020603050405020304" pitchFamily="18" charset="0"/>
              </a:rPr>
              <a:t>доходы</a:t>
            </a:r>
          </a:p>
        </p:txBody>
      </p:sp>
      <p:sp>
        <p:nvSpPr>
          <p:cNvPr id="83" name="Объект 2">
            <a:extLst>
              <a:ext uri="{FF2B5EF4-FFF2-40B4-BE49-F238E27FC236}">
                <a16:creationId xmlns="" xmlns:a16="http://schemas.microsoft.com/office/drawing/2014/main" id="{4379D9AE-6DD2-4B1B-83ED-8AE5D23503E5}"/>
              </a:ext>
            </a:extLst>
          </p:cNvPr>
          <p:cNvSpPr txBox="1">
            <a:spLocks/>
          </p:cNvSpPr>
          <p:nvPr/>
        </p:nvSpPr>
        <p:spPr>
          <a:xfrm>
            <a:off x="8315363" y="4784280"/>
            <a:ext cx="2000766" cy="6647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VTB Group Cond" panose="020B0506050504020204" pitchFamily="34" charset="77"/>
                <a:cs typeface="Times New Roman" panose="02020603050405020304" pitchFamily="18" charset="0"/>
              </a:rPr>
              <a:t>Неналоговые доходы</a:t>
            </a:r>
          </a:p>
        </p:txBody>
      </p:sp>
      <p:sp>
        <p:nvSpPr>
          <p:cNvPr id="85" name="Oval 174">
            <a:extLst>
              <a:ext uri="{FF2B5EF4-FFF2-40B4-BE49-F238E27FC236}">
                <a16:creationId xmlns="" xmlns:a16="http://schemas.microsoft.com/office/drawing/2014/main" id="{8B0F6E0F-8230-4495-8AFE-5C12FFFAB798}"/>
              </a:ext>
            </a:extLst>
          </p:cNvPr>
          <p:cNvSpPr/>
          <p:nvPr/>
        </p:nvSpPr>
        <p:spPr>
          <a:xfrm rot="2700000" flipV="1">
            <a:off x="6825056" y="1531118"/>
            <a:ext cx="1319788" cy="1319788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miter lim="800000"/>
          </a:ln>
          <a:effectLst>
            <a:outerShdw blurRad="1079500" sx="113000" sy="113000" algn="ctr" rotWithShape="0">
              <a:schemeClr val="bg1">
                <a:lumMod val="85000"/>
                <a:alpha val="4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86" name="Oval 153">
            <a:extLst>
              <a:ext uri="{FF2B5EF4-FFF2-40B4-BE49-F238E27FC236}">
                <a16:creationId xmlns="" xmlns:a16="http://schemas.microsoft.com/office/drawing/2014/main" id="{94BD837D-563A-42BA-A7DC-8BE8F851A50E}"/>
              </a:ext>
            </a:extLst>
          </p:cNvPr>
          <p:cNvSpPr/>
          <p:nvPr/>
        </p:nvSpPr>
        <p:spPr>
          <a:xfrm rot="2700000">
            <a:off x="3353069" y="2945674"/>
            <a:ext cx="1319788" cy="1319787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miter lim="800000"/>
          </a:ln>
          <a:effectLst>
            <a:outerShdw blurRad="1079500" sx="113000" sy="113000" algn="ctr" rotWithShape="0">
              <a:schemeClr val="bg1">
                <a:lumMod val="85000"/>
                <a:alpha val="4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87" name="Oval 159">
            <a:extLst>
              <a:ext uri="{FF2B5EF4-FFF2-40B4-BE49-F238E27FC236}">
                <a16:creationId xmlns="" xmlns:a16="http://schemas.microsoft.com/office/drawing/2014/main" id="{741D120E-03CD-4E4D-9DF5-765782B60525}"/>
              </a:ext>
            </a:extLst>
          </p:cNvPr>
          <p:cNvSpPr/>
          <p:nvPr/>
        </p:nvSpPr>
        <p:spPr>
          <a:xfrm rot="18900000" flipV="1">
            <a:off x="4891792" y="2525817"/>
            <a:ext cx="2267736" cy="2267736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miter lim="800000"/>
          </a:ln>
          <a:effectLst>
            <a:outerShdw sx="1000" sy="1000" algn="ctr" rotWithShape="0">
              <a:schemeClr val="bg1">
                <a:lumMod val="85000"/>
                <a:alpha val="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88" name="Oval 167">
            <a:extLst>
              <a:ext uri="{FF2B5EF4-FFF2-40B4-BE49-F238E27FC236}">
                <a16:creationId xmlns="" xmlns:a16="http://schemas.microsoft.com/office/drawing/2014/main" id="{D90140E9-2525-48C3-A3F0-8D4C8791114D}"/>
              </a:ext>
            </a:extLst>
          </p:cNvPr>
          <p:cNvSpPr/>
          <p:nvPr/>
        </p:nvSpPr>
        <p:spPr>
          <a:xfrm rot="18900000">
            <a:off x="6894393" y="4508816"/>
            <a:ext cx="1319788" cy="1319788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miter lim="800000"/>
          </a:ln>
          <a:effectLst>
            <a:outerShdw blurRad="1079500" sx="113000" sy="113000" algn="ctr" rotWithShape="0">
              <a:schemeClr val="bg1">
                <a:lumMod val="85000"/>
                <a:alpha val="4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grpSp>
        <p:nvGrpSpPr>
          <p:cNvPr id="89" name="Group 2">
            <a:extLst>
              <a:ext uri="{FF2B5EF4-FFF2-40B4-BE49-F238E27FC236}">
                <a16:creationId xmlns="" xmlns:a16="http://schemas.microsoft.com/office/drawing/2014/main" id="{BE422866-EC49-4A79-A2F6-463ABAFDF339}"/>
              </a:ext>
            </a:extLst>
          </p:cNvPr>
          <p:cNvGrpSpPr/>
          <p:nvPr/>
        </p:nvGrpSpPr>
        <p:grpSpPr>
          <a:xfrm>
            <a:off x="4520700" y="2133790"/>
            <a:ext cx="3008787" cy="3008787"/>
            <a:chOff x="4520700" y="2226425"/>
            <a:chExt cx="3008787" cy="3008787"/>
          </a:xfrm>
        </p:grpSpPr>
        <p:sp>
          <p:nvSpPr>
            <p:cNvPr id="90" name="Freeform 11">
              <a:extLst>
                <a:ext uri="{FF2B5EF4-FFF2-40B4-BE49-F238E27FC236}">
                  <a16:creationId xmlns="" xmlns:a16="http://schemas.microsoft.com/office/drawing/2014/main" id="{C5809F27-0890-4640-A29B-8CA5353248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20700" y="2226425"/>
              <a:ext cx="3008787" cy="3008787"/>
            </a:xfrm>
            <a:custGeom>
              <a:avLst/>
              <a:gdLst>
                <a:gd name="T0" fmla="*/ 598 w 1645"/>
                <a:gd name="T1" fmla="*/ 1611 h 1645"/>
                <a:gd name="T2" fmla="*/ 820 w 1645"/>
                <a:gd name="T3" fmla="*/ 1637 h 1645"/>
                <a:gd name="T4" fmla="*/ 840 w 1645"/>
                <a:gd name="T5" fmla="*/ 1628 h 1645"/>
                <a:gd name="T6" fmla="*/ 978 w 1645"/>
                <a:gd name="T7" fmla="*/ 1613 h 1645"/>
                <a:gd name="T8" fmla="*/ 982 w 1645"/>
                <a:gd name="T9" fmla="*/ 1629 h 1645"/>
                <a:gd name="T10" fmla="*/ 581 w 1645"/>
                <a:gd name="T11" fmla="*/ 1591 h 1645"/>
                <a:gd name="T12" fmla="*/ 548 w 1645"/>
                <a:gd name="T13" fmla="*/ 1598 h 1645"/>
                <a:gd name="T14" fmla="*/ 466 w 1645"/>
                <a:gd name="T15" fmla="*/ 1545 h 1645"/>
                <a:gd name="T16" fmla="*/ 1092 w 1645"/>
                <a:gd name="T17" fmla="*/ 1590 h 1645"/>
                <a:gd name="T18" fmla="*/ 1100 w 1645"/>
                <a:gd name="T19" fmla="*/ 1596 h 1645"/>
                <a:gd name="T20" fmla="*/ 1304 w 1645"/>
                <a:gd name="T21" fmla="*/ 1469 h 1645"/>
                <a:gd name="T22" fmla="*/ 342 w 1645"/>
                <a:gd name="T23" fmla="*/ 1488 h 1645"/>
                <a:gd name="T24" fmla="*/ 342 w 1645"/>
                <a:gd name="T25" fmla="*/ 1488 h 1645"/>
                <a:gd name="T26" fmla="*/ 166 w 1645"/>
                <a:gd name="T27" fmla="*/ 1318 h 1645"/>
                <a:gd name="T28" fmla="*/ 253 w 1645"/>
                <a:gd name="T29" fmla="*/ 1392 h 1645"/>
                <a:gd name="T30" fmla="*/ 1326 w 1645"/>
                <a:gd name="T31" fmla="*/ 1452 h 1645"/>
                <a:gd name="T32" fmla="*/ 1347 w 1645"/>
                <a:gd name="T33" fmla="*/ 1434 h 1645"/>
                <a:gd name="T34" fmla="*/ 1358 w 1645"/>
                <a:gd name="T35" fmla="*/ 1447 h 1645"/>
                <a:gd name="T36" fmla="*/ 163 w 1645"/>
                <a:gd name="T37" fmla="*/ 1285 h 1645"/>
                <a:gd name="T38" fmla="*/ 42 w 1645"/>
                <a:gd name="T39" fmla="*/ 1081 h 1645"/>
                <a:gd name="T40" fmla="*/ 141 w 1645"/>
                <a:gd name="T41" fmla="*/ 1275 h 1645"/>
                <a:gd name="T42" fmla="*/ 1508 w 1645"/>
                <a:gd name="T43" fmla="*/ 1270 h 1645"/>
                <a:gd name="T44" fmla="*/ 1597 w 1645"/>
                <a:gd name="T45" fmla="*/ 1043 h 1645"/>
                <a:gd name="T46" fmla="*/ 1530 w 1645"/>
                <a:gd name="T47" fmla="*/ 1242 h 1645"/>
                <a:gd name="T48" fmla="*/ 49 w 1645"/>
                <a:gd name="T49" fmla="*/ 1056 h 1645"/>
                <a:gd name="T50" fmla="*/ 1 w 1645"/>
                <a:gd name="T51" fmla="*/ 818 h 1645"/>
                <a:gd name="T52" fmla="*/ 25 w 1645"/>
                <a:gd name="T53" fmla="*/ 929 h 1645"/>
                <a:gd name="T54" fmla="*/ 1604 w 1645"/>
                <a:gd name="T55" fmla="*/ 1016 h 1645"/>
                <a:gd name="T56" fmla="*/ 1619 w 1645"/>
                <a:gd name="T57" fmla="*/ 940 h 1645"/>
                <a:gd name="T58" fmla="*/ 1645 w 1645"/>
                <a:gd name="T59" fmla="*/ 823 h 1645"/>
                <a:gd name="T60" fmla="*/ 3 w 1645"/>
                <a:gd name="T61" fmla="*/ 795 h 1645"/>
                <a:gd name="T62" fmla="*/ 11 w 1645"/>
                <a:gd name="T63" fmla="*/ 769 h 1645"/>
                <a:gd name="T64" fmla="*/ 46 w 1645"/>
                <a:gd name="T65" fmla="*/ 554 h 1645"/>
                <a:gd name="T66" fmla="*/ 1634 w 1645"/>
                <a:gd name="T67" fmla="*/ 763 h 1645"/>
                <a:gd name="T68" fmla="*/ 1642 w 1645"/>
                <a:gd name="T69" fmla="*/ 754 h 1645"/>
                <a:gd name="T70" fmla="*/ 1611 w 1645"/>
                <a:gd name="T71" fmla="*/ 620 h 1645"/>
                <a:gd name="T72" fmla="*/ 1547 w 1645"/>
                <a:gd name="T73" fmla="*/ 472 h 1645"/>
                <a:gd name="T74" fmla="*/ 1592 w 1645"/>
                <a:gd name="T75" fmla="*/ 566 h 1645"/>
                <a:gd name="T76" fmla="*/ 72 w 1645"/>
                <a:gd name="T77" fmla="*/ 533 h 1645"/>
                <a:gd name="T78" fmla="*/ 96 w 1645"/>
                <a:gd name="T79" fmla="*/ 438 h 1645"/>
                <a:gd name="T80" fmla="*/ 82 w 1645"/>
                <a:gd name="T81" fmla="*/ 507 h 1645"/>
                <a:gd name="T82" fmla="*/ 1546 w 1645"/>
                <a:gd name="T83" fmla="*/ 451 h 1645"/>
                <a:gd name="T84" fmla="*/ 1397 w 1645"/>
                <a:gd name="T85" fmla="*/ 246 h 1645"/>
                <a:gd name="T86" fmla="*/ 198 w 1645"/>
                <a:gd name="T87" fmla="*/ 310 h 1645"/>
                <a:gd name="T88" fmla="*/ 198 w 1645"/>
                <a:gd name="T89" fmla="*/ 310 h 1645"/>
                <a:gd name="T90" fmla="*/ 370 w 1645"/>
                <a:gd name="T91" fmla="*/ 137 h 1645"/>
                <a:gd name="T92" fmla="*/ 223 w 1645"/>
                <a:gd name="T93" fmla="*/ 286 h 1645"/>
                <a:gd name="T94" fmla="*/ 1391 w 1645"/>
                <a:gd name="T95" fmla="*/ 232 h 1645"/>
                <a:gd name="T96" fmla="*/ 1180 w 1645"/>
                <a:gd name="T97" fmla="*/ 99 h 1645"/>
                <a:gd name="T98" fmla="*/ 1361 w 1645"/>
                <a:gd name="T99" fmla="*/ 222 h 1645"/>
                <a:gd name="T100" fmla="*/ 398 w 1645"/>
                <a:gd name="T101" fmla="*/ 137 h 1645"/>
                <a:gd name="T102" fmla="*/ 614 w 1645"/>
                <a:gd name="T103" fmla="*/ 28 h 1645"/>
                <a:gd name="T104" fmla="*/ 423 w 1645"/>
                <a:gd name="T105" fmla="*/ 123 h 1645"/>
                <a:gd name="T106" fmla="*/ 1163 w 1645"/>
                <a:gd name="T107" fmla="*/ 92 h 1645"/>
                <a:gd name="T108" fmla="*/ 928 w 1645"/>
                <a:gd name="T109" fmla="*/ 16 h 1645"/>
                <a:gd name="T110" fmla="*/ 635 w 1645"/>
                <a:gd name="T111" fmla="*/ 31 h 1645"/>
                <a:gd name="T112" fmla="*/ 664 w 1645"/>
                <a:gd name="T113" fmla="*/ 19 h 1645"/>
                <a:gd name="T114" fmla="*/ 767 w 1645"/>
                <a:gd name="T115" fmla="*/ 20 h 1645"/>
                <a:gd name="T116" fmla="*/ 899 w 1645"/>
                <a:gd name="T117" fmla="*/ 13 h 1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645" h="1645">
                  <a:moveTo>
                    <a:pt x="812" y="1645"/>
                  </a:moveTo>
                  <a:cubicBezTo>
                    <a:pt x="812" y="1645"/>
                    <a:pt x="812" y="1645"/>
                    <a:pt x="812" y="1645"/>
                  </a:cubicBezTo>
                  <a:cubicBezTo>
                    <a:pt x="782" y="1645"/>
                    <a:pt x="752" y="1643"/>
                    <a:pt x="722" y="1639"/>
                  </a:cubicBezTo>
                  <a:cubicBezTo>
                    <a:pt x="721" y="1639"/>
                    <a:pt x="721" y="1639"/>
                    <a:pt x="721" y="1639"/>
                  </a:cubicBezTo>
                  <a:cubicBezTo>
                    <a:pt x="719" y="1639"/>
                    <a:pt x="717" y="1638"/>
                    <a:pt x="715" y="1638"/>
                  </a:cubicBezTo>
                  <a:cubicBezTo>
                    <a:pt x="677" y="1633"/>
                    <a:pt x="640" y="1625"/>
                    <a:pt x="603" y="1615"/>
                  </a:cubicBezTo>
                  <a:cubicBezTo>
                    <a:pt x="601" y="1614"/>
                    <a:pt x="599" y="1613"/>
                    <a:pt x="598" y="1611"/>
                  </a:cubicBezTo>
                  <a:cubicBezTo>
                    <a:pt x="597" y="1609"/>
                    <a:pt x="596" y="1607"/>
                    <a:pt x="597" y="1605"/>
                  </a:cubicBezTo>
                  <a:cubicBezTo>
                    <a:pt x="598" y="1600"/>
                    <a:pt x="603" y="1597"/>
                    <a:pt x="607" y="1599"/>
                  </a:cubicBezTo>
                  <a:cubicBezTo>
                    <a:pt x="643" y="1609"/>
                    <a:pt x="680" y="1616"/>
                    <a:pt x="717" y="1621"/>
                  </a:cubicBezTo>
                  <a:cubicBezTo>
                    <a:pt x="719" y="1622"/>
                    <a:pt x="722" y="1622"/>
                    <a:pt x="724" y="1622"/>
                  </a:cubicBezTo>
                  <a:cubicBezTo>
                    <a:pt x="753" y="1626"/>
                    <a:pt x="783" y="1628"/>
                    <a:pt x="812" y="1628"/>
                  </a:cubicBezTo>
                  <a:cubicBezTo>
                    <a:pt x="814" y="1628"/>
                    <a:pt x="816" y="1629"/>
                    <a:pt x="818" y="1631"/>
                  </a:cubicBezTo>
                  <a:cubicBezTo>
                    <a:pt x="819" y="1632"/>
                    <a:pt x="820" y="1634"/>
                    <a:pt x="820" y="1637"/>
                  </a:cubicBezTo>
                  <a:cubicBezTo>
                    <a:pt x="820" y="1641"/>
                    <a:pt x="816" y="1645"/>
                    <a:pt x="812" y="1645"/>
                  </a:cubicBezTo>
                  <a:close/>
                  <a:moveTo>
                    <a:pt x="840" y="1645"/>
                  </a:moveTo>
                  <a:cubicBezTo>
                    <a:pt x="840" y="1645"/>
                    <a:pt x="840" y="1645"/>
                    <a:pt x="840" y="1645"/>
                  </a:cubicBezTo>
                  <a:cubicBezTo>
                    <a:pt x="835" y="1645"/>
                    <a:pt x="832" y="1641"/>
                    <a:pt x="831" y="1637"/>
                  </a:cubicBezTo>
                  <a:cubicBezTo>
                    <a:pt x="831" y="1634"/>
                    <a:pt x="832" y="1632"/>
                    <a:pt x="834" y="1631"/>
                  </a:cubicBezTo>
                  <a:cubicBezTo>
                    <a:pt x="835" y="1629"/>
                    <a:pt x="838" y="1628"/>
                    <a:pt x="840" y="1628"/>
                  </a:cubicBezTo>
                  <a:cubicBezTo>
                    <a:pt x="840" y="1628"/>
                    <a:pt x="840" y="1628"/>
                    <a:pt x="840" y="1628"/>
                  </a:cubicBezTo>
                  <a:cubicBezTo>
                    <a:pt x="845" y="1628"/>
                    <a:pt x="848" y="1632"/>
                    <a:pt x="848" y="1636"/>
                  </a:cubicBezTo>
                  <a:cubicBezTo>
                    <a:pt x="849" y="1641"/>
                    <a:pt x="845" y="1645"/>
                    <a:pt x="840" y="1645"/>
                  </a:cubicBezTo>
                  <a:close/>
                  <a:moveTo>
                    <a:pt x="868" y="1644"/>
                  </a:moveTo>
                  <a:cubicBezTo>
                    <a:pt x="864" y="1644"/>
                    <a:pt x="860" y="1640"/>
                    <a:pt x="860" y="1636"/>
                  </a:cubicBezTo>
                  <a:cubicBezTo>
                    <a:pt x="860" y="1634"/>
                    <a:pt x="860" y="1631"/>
                    <a:pt x="862" y="1630"/>
                  </a:cubicBezTo>
                  <a:cubicBezTo>
                    <a:pt x="863" y="1628"/>
                    <a:pt x="865" y="1627"/>
                    <a:pt x="868" y="1627"/>
                  </a:cubicBezTo>
                  <a:cubicBezTo>
                    <a:pt x="905" y="1625"/>
                    <a:pt x="942" y="1620"/>
                    <a:pt x="978" y="1613"/>
                  </a:cubicBezTo>
                  <a:cubicBezTo>
                    <a:pt x="978" y="1613"/>
                    <a:pt x="979" y="1613"/>
                    <a:pt x="979" y="1613"/>
                  </a:cubicBezTo>
                  <a:cubicBezTo>
                    <a:pt x="997" y="1609"/>
                    <a:pt x="1015" y="1605"/>
                    <a:pt x="1033" y="1600"/>
                  </a:cubicBezTo>
                  <a:cubicBezTo>
                    <a:pt x="1045" y="1597"/>
                    <a:pt x="1058" y="1593"/>
                    <a:pt x="1071" y="1589"/>
                  </a:cubicBezTo>
                  <a:cubicBezTo>
                    <a:pt x="1075" y="1587"/>
                    <a:pt x="1080" y="1590"/>
                    <a:pt x="1081" y="1594"/>
                  </a:cubicBezTo>
                  <a:cubicBezTo>
                    <a:pt x="1083" y="1599"/>
                    <a:pt x="1080" y="1603"/>
                    <a:pt x="1076" y="1605"/>
                  </a:cubicBezTo>
                  <a:cubicBezTo>
                    <a:pt x="1063" y="1609"/>
                    <a:pt x="1050" y="1613"/>
                    <a:pt x="1037" y="1616"/>
                  </a:cubicBezTo>
                  <a:cubicBezTo>
                    <a:pt x="1019" y="1621"/>
                    <a:pt x="1000" y="1626"/>
                    <a:pt x="982" y="1629"/>
                  </a:cubicBezTo>
                  <a:cubicBezTo>
                    <a:pt x="945" y="1637"/>
                    <a:pt x="907" y="1642"/>
                    <a:pt x="869" y="1644"/>
                  </a:cubicBezTo>
                  <a:cubicBezTo>
                    <a:pt x="869" y="1644"/>
                    <a:pt x="868" y="1644"/>
                    <a:pt x="868" y="1644"/>
                  </a:cubicBezTo>
                  <a:close/>
                  <a:moveTo>
                    <a:pt x="578" y="1607"/>
                  </a:moveTo>
                  <a:cubicBezTo>
                    <a:pt x="577" y="1607"/>
                    <a:pt x="576" y="1607"/>
                    <a:pt x="575" y="1607"/>
                  </a:cubicBezTo>
                  <a:cubicBezTo>
                    <a:pt x="573" y="1606"/>
                    <a:pt x="571" y="1605"/>
                    <a:pt x="570" y="1603"/>
                  </a:cubicBezTo>
                  <a:cubicBezTo>
                    <a:pt x="569" y="1601"/>
                    <a:pt x="569" y="1598"/>
                    <a:pt x="570" y="1596"/>
                  </a:cubicBezTo>
                  <a:cubicBezTo>
                    <a:pt x="571" y="1592"/>
                    <a:pt x="576" y="1589"/>
                    <a:pt x="581" y="1591"/>
                  </a:cubicBezTo>
                  <a:cubicBezTo>
                    <a:pt x="582" y="1591"/>
                    <a:pt x="582" y="1591"/>
                    <a:pt x="582" y="1591"/>
                  </a:cubicBezTo>
                  <a:cubicBezTo>
                    <a:pt x="582" y="1591"/>
                    <a:pt x="582" y="1591"/>
                    <a:pt x="582" y="1591"/>
                  </a:cubicBezTo>
                  <a:cubicBezTo>
                    <a:pt x="583" y="1592"/>
                    <a:pt x="585" y="1593"/>
                    <a:pt x="586" y="1595"/>
                  </a:cubicBezTo>
                  <a:cubicBezTo>
                    <a:pt x="587" y="1597"/>
                    <a:pt x="587" y="1599"/>
                    <a:pt x="586" y="1601"/>
                  </a:cubicBezTo>
                  <a:cubicBezTo>
                    <a:pt x="585" y="1605"/>
                    <a:pt x="582" y="1607"/>
                    <a:pt x="578" y="1607"/>
                  </a:cubicBezTo>
                  <a:close/>
                  <a:moveTo>
                    <a:pt x="551" y="1598"/>
                  </a:moveTo>
                  <a:cubicBezTo>
                    <a:pt x="550" y="1598"/>
                    <a:pt x="549" y="1598"/>
                    <a:pt x="548" y="1598"/>
                  </a:cubicBezTo>
                  <a:cubicBezTo>
                    <a:pt x="518" y="1587"/>
                    <a:pt x="488" y="1574"/>
                    <a:pt x="459" y="1560"/>
                  </a:cubicBezTo>
                  <a:cubicBezTo>
                    <a:pt x="446" y="1554"/>
                    <a:pt x="434" y="1547"/>
                    <a:pt x="422" y="1540"/>
                  </a:cubicBezTo>
                  <a:cubicBezTo>
                    <a:pt x="401" y="1529"/>
                    <a:pt x="380" y="1516"/>
                    <a:pt x="360" y="1502"/>
                  </a:cubicBezTo>
                  <a:cubicBezTo>
                    <a:pt x="356" y="1500"/>
                    <a:pt x="355" y="1495"/>
                    <a:pt x="358" y="1491"/>
                  </a:cubicBezTo>
                  <a:cubicBezTo>
                    <a:pt x="361" y="1487"/>
                    <a:pt x="366" y="1486"/>
                    <a:pt x="370" y="1488"/>
                  </a:cubicBezTo>
                  <a:cubicBezTo>
                    <a:pt x="389" y="1502"/>
                    <a:pt x="410" y="1514"/>
                    <a:pt x="430" y="1526"/>
                  </a:cubicBezTo>
                  <a:cubicBezTo>
                    <a:pt x="442" y="1532"/>
                    <a:pt x="454" y="1539"/>
                    <a:pt x="466" y="1545"/>
                  </a:cubicBezTo>
                  <a:cubicBezTo>
                    <a:pt x="466" y="1545"/>
                    <a:pt x="466" y="1545"/>
                    <a:pt x="466" y="1545"/>
                  </a:cubicBezTo>
                  <a:cubicBezTo>
                    <a:pt x="495" y="1559"/>
                    <a:pt x="524" y="1571"/>
                    <a:pt x="554" y="1582"/>
                  </a:cubicBezTo>
                  <a:cubicBezTo>
                    <a:pt x="558" y="1583"/>
                    <a:pt x="561" y="1588"/>
                    <a:pt x="559" y="1593"/>
                  </a:cubicBezTo>
                  <a:cubicBezTo>
                    <a:pt x="558" y="1596"/>
                    <a:pt x="555" y="1598"/>
                    <a:pt x="551" y="1598"/>
                  </a:cubicBezTo>
                  <a:close/>
                  <a:moveTo>
                    <a:pt x="1100" y="1596"/>
                  </a:moveTo>
                  <a:cubicBezTo>
                    <a:pt x="1100" y="1596"/>
                    <a:pt x="1100" y="1596"/>
                    <a:pt x="1100" y="1596"/>
                  </a:cubicBezTo>
                  <a:cubicBezTo>
                    <a:pt x="1097" y="1596"/>
                    <a:pt x="1093" y="1594"/>
                    <a:pt x="1092" y="1590"/>
                  </a:cubicBezTo>
                  <a:cubicBezTo>
                    <a:pt x="1091" y="1588"/>
                    <a:pt x="1091" y="1586"/>
                    <a:pt x="1092" y="1584"/>
                  </a:cubicBezTo>
                  <a:cubicBezTo>
                    <a:pt x="1093" y="1582"/>
                    <a:pt x="1095" y="1580"/>
                    <a:pt x="1097" y="1580"/>
                  </a:cubicBezTo>
                  <a:cubicBezTo>
                    <a:pt x="1098" y="1580"/>
                    <a:pt x="1098" y="1580"/>
                    <a:pt x="1098" y="1580"/>
                  </a:cubicBezTo>
                  <a:cubicBezTo>
                    <a:pt x="1098" y="1580"/>
                    <a:pt x="1098" y="1580"/>
                    <a:pt x="1098" y="1580"/>
                  </a:cubicBezTo>
                  <a:cubicBezTo>
                    <a:pt x="1102" y="1578"/>
                    <a:pt x="1107" y="1581"/>
                    <a:pt x="1108" y="1585"/>
                  </a:cubicBezTo>
                  <a:cubicBezTo>
                    <a:pt x="1110" y="1589"/>
                    <a:pt x="1107" y="1594"/>
                    <a:pt x="1103" y="1596"/>
                  </a:cubicBezTo>
                  <a:cubicBezTo>
                    <a:pt x="1102" y="1596"/>
                    <a:pt x="1101" y="1596"/>
                    <a:pt x="1100" y="1596"/>
                  </a:cubicBezTo>
                  <a:close/>
                  <a:moveTo>
                    <a:pt x="1127" y="1586"/>
                  </a:moveTo>
                  <a:cubicBezTo>
                    <a:pt x="1123" y="1586"/>
                    <a:pt x="1120" y="1584"/>
                    <a:pt x="1119" y="1581"/>
                  </a:cubicBezTo>
                  <a:cubicBezTo>
                    <a:pt x="1118" y="1579"/>
                    <a:pt x="1118" y="1576"/>
                    <a:pt x="1119" y="1574"/>
                  </a:cubicBezTo>
                  <a:cubicBezTo>
                    <a:pt x="1120" y="1572"/>
                    <a:pt x="1121" y="1570"/>
                    <a:pt x="1123" y="1570"/>
                  </a:cubicBezTo>
                  <a:cubicBezTo>
                    <a:pt x="1158" y="1556"/>
                    <a:pt x="1192" y="1539"/>
                    <a:pt x="1224" y="1521"/>
                  </a:cubicBezTo>
                  <a:cubicBezTo>
                    <a:pt x="1224" y="1521"/>
                    <a:pt x="1224" y="1521"/>
                    <a:pt x="1224" y="1521"/>
                  </a:cubicBezTo>
                  <a:cubicBezTo>
                    <a:pt x="1252" y="1505"/>
                    <a:pt x="1278" y="1488"/>
                    <a:pt x="1304" y="1469"/>
                  </a:cubicBezTo>
                  <a:cubicBezTo>
                    <a:pt x="1307" y="1466"/>
                    <a:pt x="1313" y="1467"/>
                    <a:pt x="1316" y="1471"/>
                  </a:cubicBezTo>
                  <a:cubicBezTo>
                    <a:pt x="1318" y="1474"/>
                    <a:pt x="1318" y="1480"/>
                    <a:pt x="1314" y="1482"/>
                  </a:cubicBezTo>
                  <a:cubicBezTo>
                    <a:pt x="1288" y="1502"/>
                    <a:pt x="1261" y="1520"/>
                    <a:pt x="1233" y="1536"/>
                  </a:cubicBezTo>
                  <a:cubicBezTo>
                    <a:pt x="1200" y="1554"/>
                    <a:pt x="1165" y="1571"/>
                    <a:pt x="1130" y="1585"/>
                  </a:cubicBezTo>
                  <a:cubicBezTo>
                    <a:pt x="1130" y="1585"/>
                    <a:pt x="1130" y="1585"/>
                    <a:pt x="1130" y="1585"/>
                  </a:cubicBezTo>
                  <a:cubicBezTo>
                    <a:pt x="1129" y="1586"/>
                    <a:pt x="1128" y="1586"/>
                    <a:pt x="1127" y="1586"/>
                  </a:cubicBezTo>
                  <a:close/>
                  <a:moveTo>
                    <a:pt x="342" y="1488"/>
                  </a:moveTo>
                  <a:cubicBezTo>
                    <a:pt x="340" y="1488"/>
                    <a:pt x="338" y="1487"/>
                    <a:pt x="337" y="1486"/>
                  </a:cubicBezTo>
                  <a:cubicBezTo>
                    <a:pt x="337" y="1486"/>
                    <a:pt x="337" y="1486"/>
                    <a:pt x="337" y="1486"/>
                  </a:cubicBezTo>
                  <a:cubicBezTo>
                    <a:pt x="335" y="1485"/>
                    <a:pt x="334" y="1483"/>
                    <a:pt x="333" y="1480"/>
                  </a:cubicBezTo>
                  <a:cubicBezTo>
                    <a:pt x="333" y="1478"/>
                    <a:pt x="334" y="1476"/>
                    <a:pt x="335" y="1474"/>
                  </a:cubicBezTo>
                  <a:cubicBezTo>
                    <a:pt x="338" y="1470"/>
                    <a:pt x="343" y="1470"/>
                    <a:pt x="347" y="1472"/>
                  </a:cubicBezTo>
                  <a:cubicBezTo>
                    <a:pt x="351" y="1475"/>
                    <a:pt x="351" y="1480"/>
                    <a:pt x="349" y="1484"/>
                  </a:cubicBezTo>
                  <a:cubicBezTo>
                    <a:pt x="347" y="1486"/>
                    <a:pt x="345" y="1488"/>
                    <a:pt x="342" y="1488"/>
                  </a:cubicBezTo>
                  <a:close/>
                  <a:moveTo>
                    <a:pt x="319" y="1471"/>
                  </a:moveTo>
                  <a:cubicBezTo>
                    <a:pt x="317" y="1471"/>
                    <a:pt x="316" y="1470"/>
                    <a:pt x="314" y="1469"/>
                  </a:cubicBezTo>
                  <a:cubicBezTo>
                    <a:pt x="289" y="1449"/>
                    <a:pt x="264" y="1427"/>
                    <a:pt x="242" y="1404"/>
                  </a:cubicBezTo>
                  <a:cubicBezTo>
                    <a:pt x="241" y="1404"/>
                    <a:pt x="241" y="1404"/>
                    <a:pt x="241" y="1404"/>
                  </a:cubicBezTo>
                  <a:cubicBezTo>
                    <a:pt x="241" y="1404"/>
                    <a:pt x="241" y="1404"/>
                    <a:pt x="241" y="1404"/>
                  </a:cubicBezTo>
                  <a:cubicBezTo>
                    <a:pt x="220" y="1383"/>
                    <a:pt x="199" y="1360"/>
                    <a:pt x="180" y="1336"/>
                  </a:cubicBezTo>
                  <a:cubicBezTo>
                    <a:pt x="176" y="1330"/>
                    <a:pt x="171" y="1324"/>
                    <a:pt x="166" y="1318"/>
                  </a:cubicBezTo>
                  <a:cubicBezTo>
                    <a:pt x="166" y="1318"/>
                    <a:pt x="166" y="1318"/>
                    <a:pt x="166" y="1318"/>
                  </a:cubicBezTo>
                  <a:cubicBezTo>
                    <a:pt x="165" y="1316"/>
                    <a:pt x="164" y="1314"/>
                    <a:pt x="165" y="1312"/>
                  </a:cubicBezTo>
                  <a:cubicBezTo>
                    <a:pt x="165" y="1310"/>
                    <a:pt x="166" y="1308"/>
                    <a:pt x="168" y="1306"/>
                  </a:cubicBezTo>
                  <a:cubicBezTo>
                    <a:pt x="172" y="1304"/>
                    <a:pt x="177" y="1304"/>
                    <a:pt x="180" y="1308"/>
                  </a:cubicBezTo>
                  <a:cubicBezTo>
                    <a:pt x="184" y="1314"/>
                    <a:pt x="189" y="1320"/>
                    <a:pt x="194" y="1325"/>
                  </a:cubicBezTo>
                  <a:cubicBezTo>
                    <a:pt x="212" y="1349"/>
                    <a:pt x="232" y="1371"/>
                    <a:pt x="253" y="1392"/>
                  </a:cubicBezTo>
                  <a:cubicBezTo>
                    <a:pt x="253" y="1392"/>
                    <a:pt x="253" y="1392"/>
                    <a:pt x="253" y="1392"/>
                  </a:cubicBezTo>
                  <a:cubicBezTo>
                    <a:pt x="276" y="1415"/>
                    <a:pt x="300" y="1436"/>
                    <a:pt x="325" y="1455"/>
                  </a:cubicBezTo>
                  <a:cubicBezTo>
                    <a:pt x="328" y="1458"/>
                    <a:pt x="329" y="1464"/>
                    <a:pt x="326" y="1467"/>
                  </a:cubicBezTo>
                  <a:cubicBezTo>
                    <a:pt x="324" y="1469"/>
                    <a:pt x="322" y="1471"/>
                    <a:pt x="319" y="1471"/>
                  </a:cubicBezTo>
                  <a:close/>
                  <a:moveTo>
                    <a:pt x="1331" y="1467"/>
                  </a:moveTo>
                  <a:cubicBezTo>
                    <a:pt x="1329" y="1467"/>
                    <a:pt x="1326" y="1466"/>
                    <a:pt x="1324" y="1464"/>
                  </a:cubicBezTo>
                  <a:cubicBezTo>
                    <a:pt x="1323" y="1462"/>
                    <a:pt x="1322" y="1460"/>
                    <a:pt x="1323" y="1457"/>
                  </a:cubicBezTo>
                  <a:cubicBezTo>
                    <a:pt x="1323" y="1455"/>
                    <a:pt x="1324" y="1453"/>
                    <a:pt x="1326" y="1452"/>
                  </a:cubicBezTo>
                  <a:cubicBezTo>
                    <a:pt x="1329" y="1449"/>
                    <a:pt x="1335" y="1449"/>
                    <a:pt x="1338" y="1453"/>
                  </a:cubicBezTo>
                  <a:cubicBezTo>
                    <a:pt x="1341" y="1457"/>
                    <a:pt x="1340" y="1462"/>
                    <a:pt x="1336" y="1465"/>
                  </a:cubicBezTo>
                  <a:cubicBezTo>
                    <a:pt x="1335" y="1466"/>
                    <a:pt x="1333" y="1467"/>
                    <a:pt x="1331" y="1467"/>
                  </a:cubicBezTo>
                  <a:close/>
                  <a:moveTo>
                    <a:pt x="1353" y="1449"/>
                  </a:moveTo>
                  <a:cubicBezTo>
                    <a:pt x="1350" y="1449"/>
                    <a:pt x="1348" y="1448"/>
                    <a:pt x="1346" y="1446"/>
                  </a:cubicBezTo>
                  <a:cubicBezTo>
                    <a:pt x="1345" y="1444"/>
                    <a:pt x="1344" y="1442"/>
                    <a:pt x="1344" y="1440"/>
                  </a:cubicBezTo>
                  <a:cubicBezTo>
                    <a:pt x="1345" y="1437"/>
                    <a:pt x="1346" y="1435"/>
                    <a:pt x="1347" y="1434"/>
                  </a:cubicBezTo>
                  <a:cubicBezTo>
                    <a:pt x="1375" y="1410"/>
                    <a:pt x="1402" y="1383"/>
                    <a:pt x="1427" y="1355"/>
                  </a:cubicBezTo>
                  <a:cubicBezTo>
                    <a:pt x="1427" y="1355"/>
                    <a:pt x="1427" y="1355"/>
                    <a:pt x="1427" y="1355"/>
                  </a:cubicBezTo>
                  <a:cubicBezTo>
                    <a:pt x="1448" y="1331"/>
                    <a:pt x="1467" y="1306"/>
                    <a:pt x="1485" y="1280"/>
                  </a:cubicBezTo>
                  <a:cubicBezTo>
                    <a:pt x="1488" y="1276"/>
                    <a:pt x="1493" y="1275"/>
                    <a:pt x="1497" y="1278"/>
                  </a:cubicBezTo>
                  <a:cubicBezTo>
                    <a:pt x="1501" y="1281"/>
                    <a:pt x="1502" y="1286"/>
                    <a:pt x="1499" y="1290"/>
                  </a:cubicBezTo>
                  <a:cubicBezTo>
                    <a:pt x="1481" y="1316"/>
                    <a:pt x="1461" y="1342"/>
                    <a:pt x="1440" y="1366"/>
                  </a:cubicBezTo>
                  <a:cubicBezTo>
                    <a:pt x="1414" y="1395"/>
                    <a:pt x="1387" y="1422"/>
                    <a:pt x="1358" y="1447"/>
                  </a:cubicBezTo>
                  <a:cubicBezTo>
                    <a:pt x="1357" y="1448"/>
                    <a:pt x="1355" y="1449"/>
                    <a:pt x="1353" y="1449"/>
                  </a:cubicBezTo>
                  <a:close/>
                  <a:moveTo>
                    <a:pt x="157" y="1299"/>
                  </a:moveTo>
                  <a:cubicBezTo>
                    <a:pt x="154" y="1299"/>
                    <a:pt x="151" y="1297"/>
                    <a:pt x="150" y="1295"/>
                  </a:cubicBezTo>
                  <a:cubicBezTo>
                    <a:pt x="150" y="1295"/>
                    <a:pt x="150" y="1295"/>
                    <a:pt x="150" y="1295"/>
                  </a:cubicBezTo>
                  <a:cubicBezTo>
                    <a:pt x="148" y="1293"/>
                    <a:pt x="148" y="1291"/>
                    <a:pt x="148" y="1289"/>
                  </a:cubicBezTo>
                  <a:cubicBezTo>
                    <a:pt x="149" y="1286"/>
                    <a:pt x="150" y="1285"/>
                    <a:pt x="152" y="1283"/>
                  </a:cubicBezTo>
                  <a:cubicBezTo>
                    <a:pt x="155" y="1281"/>
                    <a:pt x="161" y="1282"/>
                    <a:pt x="163" y="1285"/>
                  </a:cubicBezTo>
                  <a:cubicBezTo>
                    <a:pt x="163" y="1285"/>
                    <a:pt x="163" y="1285"/>
                    <a:pt x="163" y="1285"/>
                  </a:cubicBezTo>
                  <a:cubicBezTo>
                    <a:pt x="166" y="1289"/>
                    <a:pt x="165" y="1294"/>
                    <a:pt x="161" y="1297"/>
                  </a:cubicBezTo>
                  <a:cubicBezTo>
                    <a:pt x="160" y="1298"/>
                    <a:pt x="158" y="1299"/>
                    <a:pt x="157" y="1299"/>
                  </a:cubicBezTo>
                  <a:close/>
                  <a:moveTo>
                    <a:pt x="141" y="1275"/>
                  </a:moveTo>
                  <a:cubicBezTo>
                    <a:pt x="138" y="1275"/>
                    <a:pt x="135" y="1274"/>
                    <a:pt x="134" y="1271"/>
                  </a:cubicBezTo>
                  <a:cubicBezTo>
                    <a:pt x="116" y="1244"/>
                    <a:pt x="100" y="1216"/>
                    <a:pt x="86" y="1187"/>
                  </a:cubicBezTo>
                  <a:cubicBezTo>
                    <a:pt x="69" y="1153"/>
                    <a:pt x="54" y="1117"/>
                    <a:pt x="42" y="1081"/>
                  </a:cubicBezTo>
                  <a:cubicBezTo>
                    <a:pt x="42" y="1079"/>
                    <a:pt x="42" y="1077"/>
                    <a:pt x="43" y="1075"/>
                  </a:cubicBezTo>
                  <a:cubicBezTo>
                    <a:pt x="44" y="1073"/>
                    <a:pt x="45" y="1071"/>
                    <a:pt x="48" y="1071"/>
                  </a:cubicBezTo>
                  <a:cubicBezTo>
                    <a:pt x="52" y="1069"/>
                    <a:pt x="57" y="1072"/>
                    <a:pt x="58" y="1076"/>
                  </a:cubicBezTo>
                  <a:cubicBezTo>
                    <a:pt x="70" y="1111"/>
                    <a:pt x="84" y="1146"/>
                    <a:pt x="101" y="1179"/>
                  </a:cubicBezTo>
                  <a:cubicBezTo>
                    <a:pt x="115" y="1208"/>
                    <a:pt x="131" y="1236"/>
                    <a:pt x="148" y="1262"/>
                  </a:cubicBezTo>
                  <a:cubicBezTo>
                    <a:pt x="150" y="1266"/>
                    <a:pt x="149" y="1271"/>
                    <a:pt x="145" y="1274"/>
                  </a:cubicBezTo>
                  <a:cubicBezTo>
                    <a:pt x="144" y="1275"/>
                    <a:pt x="142" y="1275"/>
                    <a:pt x="141" y="1275"/>
                  </a:cubicBezTo>
                  <a:close/>
                  <a:moveTo>
                    <a:pt x="1508" y="1270"/>
                  </a:moveTo>
                  <a:cubicBezTo>
                    <a:pt x="1506" y="1270"/>
                    <a:pt x="1505" y="1269"/>
                    <a:pt x="1503" y="1269"/>
                  </a:cubicBezTo>
                  <a:cubicBezTo>
                    <a:pt x="1502" y="1267"/>
                    <a:pt x="1500" y="1265"/>
                    <a:pt x="1500" y="1263"/>
                  </a:cubicBezTo>
                  <a:cubicBezTo>
                    <a:pt x="1499" y="1261"/>
                    <a:pt x="1500" y="1259"/>
                    <a:pt x="1501" y="1257"/>
                  </a:cubicBezTo>
                  <a:cubicBezTo>
                    <a:pt x="1503" y="1253"/>
                    <a:pt x="1509" y="1252"/>
                    <a:pt x="1513" y="1254"/>
                  </a:cubicBezTo>
                  <a:cubicBezTo>
                    <a:pt x="1516" y="1257"/>
                    <a:pt x="1518" y="1262"/>
                    <a:pt x="1515" y="1266"/>
                  </a:cubicBezTo>
                  <a:cubicBezTo>
                    <a:pt x="1514" y="1268"/>
                    <a:pt x="1511" y="1270"/>
                    <a:pt x="1508" y="1270"/>
                  </a:cubicBezTo>
                  <a:close/>
                  <a:moveTo>
                    <a:pt x="1523" y="1246"/>
                  </a:moveTo>
                  <a:cubicBezTo>
                    <a:pt x="1521" y="1246"/>
                    <a:pt x="1520" y="1245"/>
                    <a:pt x="1518" y="1245"/>
                  </a:cubicBezTo>
                  <a:cubicBezTo>
                    <a:pt x="1514" y="1242"/>
                    <a:pt x="1513" y="1237"/>
                    <a:pt x="1515" y="1233"/>
                  </a:cubicBezTo>
                  <a:cubicBezTo>
                    <a:pt x="1516" y="1233"/>
                    <a:pt x="1516" y="1232"/>
                    <a:pt x="1516" y="1232"/>
                  </a:cubicBezTo>
                  <a:cubicBezTo>
                    <a:pt x="1516" y="1232"/>
                    <a:pt x="1516" y="1232"/>
                    <a:pt x="1516" y="1232"/>
                  </a:cubicBezTo>
                  <a:cubicBezTo>
                    <a:pt x="1535" y="1200"/>
                    <a:pt x="1552" y="1167"/>
                    <a:pt x="1566" y="1133"/>
                  </a:cubicBezTo>
                  <a:cubicBezTo>
                    <a:pt x="1578" y="1104"/>
                    <a:pt x="1588" y="1074"/>
                    <a:pt x="1597" y="1043"/>
                  </a:cubicBezTo>
                  <a:cubicBezTo>
                    <a:pt x="1598" y="1039"/>
                    <a:pt x="1603" y="1036"/>
                    <a:pt x="1608" y="1037"/>
                  </a:cubicBezTo>
                  <a:cubicBezTo>
                    <a:pt x="1610" y="1038"/>
                    <a:pt x="1612" y="1039"/>
                    <a:pt x="1613" y="1041"/>
                  </a:cubicBezTo>
                  <a:cubicBezTo>
                    <a:pt x="1614" y="1043"/>
                    <a:pt x="1614" y="1046"/>
                    <a:pt x="1613" y="1048"/>
                  </a:cubicBezTo>
                  <a:cubicBezTo>
                    <a:pt x="1605" y="1079"/>
                    <a:pt x="1594" y="1110"/>
                    <a:pt x="1581" y="1140"/>
                  </a:cubicBezTo>
                  <a:cubicBezTo>
                    <a:pt x="1567" y="1174"/>
                    <a:pt x="1550" y="1208"/>
                    <a:pt x="1531" y="1240"/>
                  </a:cubicBezTo>
                  <a:cubicBezTo>
                    <a:pt x="1531" y="1241"/>
                    <a:pt x="1531" y="1241"/>
                    <a:pt x="1531" y="1241"/>
                  </a:cubicBezTo>
                  <a:cubicBezTo>
                    <a:pt x="1530" y="1241"/>
                    <a:pt x="1530" y="1241"/>
                    <a:pt x="1530" y="1242"/>
                  </a:cubicBezTo>
                  <a:cubicBezTo>
                    <a:pt x="1529" y="1244"/>
                    <a:pt x="1526" y="1246"/>
                    <a:pt x="1523" y="1246"/>
                  </a:cubicBezTo>
                  <a:close/>
                  <a:moveTo>
                    <a:pt x="42" y="1060"/>
                  </a:moveTo>
                  <a:cubicBezTo>
                    <a:pt x="38" y="1060"/>
                    <a:pt x="35" y="1058"/>
                    <a:pt x="34" y="1054"/>
                  </a:cubicBezTo>
                  <a:cubicBezTo>
                    <a:pt x="33" y="1052"/>
                    <a:pt x="33" y="1050"/>
                    <a:pt x="34" y="1048"/>
                  </a:cubicBezTo>
                  <a:cubicBezTo>
                    <a:pt x="35" y="1046"/>
                    <a:pt x="37" y="1044"/>
                    <a:pt x="39" y="1043"/>
                  </a:cubicBezTo>
                  <a:cubicBezTo>
                    <a:pt x="44" y="1042"/>
                    <a:pt x="49" y="1045"/>
                    <a:pt x="50" y="1049"/>
                  </a:cubicBezTo>
                  <a:cubicBezTo>
                    <a:pt x="51" y="1051"/>
                    <a:pt x="50" y="1054"/>
                    <a:pt x="49" y="1056"/>
                  </a:cubicBezTo>
                  <a:cubicBezTo>
                    <a:pt x="48" y="1058"/>
                    <a:pt x="46" y="1059"/>
                    <a:pt x="44" y="1060"/>
                  </a:cubicBezTo>
                  <a:cubicBezTo>
                    <a:pt x="43" y="1060"/>
                    <a:pt x="43" y="1060"/>
                    <a:pt x="42" y="1060"/>
                  </a:cubicBezTo>
                  <a:close/>
                  <a:moveTo>
                    <a:pt x="34" y="1033"/>
                  </a:moveTo>
                  <a:cubicBezTo>
                    <a:pt x="30" y="1033"/>
                    <a:pt x="27" y="1030"/>
                    <a:pt x="26" y="1026"/>
                  </a:cubicBezTo>
                  <a:cubicBezTo>
                    <a:pt x="18" y="995"/>
                    <a:pt x="12" y="963"/>
                    <a:pt x="8" y="931"/>
                  </a:cubicBezTo>
                  <a:cubicBezTo>
                    <a:pt x="3" y="895"/>
                    <a:pt x="0" y="859"/>
                    <a:pt x="0" y="822"/>
                  </a:cubicBezTo>
                  <a:cubicBezTo>
                    <a:pt x="0" y="821"/>
                    <a:pt x="1" y="820"/>
                    <a:pt x="1" y="818"/>
                  </a:cubicBezTo>
                  <a:cubicBezTo>
                    <a:pt x="1" y="817"/>
                    <a:pt x="1" y="817"/>
                    <a:pt x="1" y="817"/>
                  </a:cubicBezTo>
                  <a:cubicBezTo>
                    <a:pt x="1" y="812"/>
                    <a:pt x="4" y="809"/>
                    <a:pt x="9" y="809"/>
                  </a:cubicBezTo>
                  <a:cubicBezTo>
                    <a:pt x="9" y="809"/>
                    <a:pt x="9" y="809"/>
                    <a:pt x="9" y="809"/>
                  </a:cubicBezTo>
                  <a:cubicBezTo>
                    <a:pt x="11" y="809"/>
                    <a:pt x="13" y="810"/>
                    <a:pt x="15" y="811"/>
                  </a:cubicBezTo>
                  <a:cubicBezTo>
                    <a:pt x="17" y="813"/>
                    <a:pt x="17" y="815"/>
                    <a:pt x="17" y="817"/>
                  </a:cubicBezTo>
                  <a:cubicBezTo>
                    <a:pt x="17" y="819"/>
                    <a:pt x="17" y="821"/>
                    <a:pt x="17" y="822"/>
                  </a:cubicBezTo>
                  <a:cubicBezTo>
                    <a:pt x="17" y="858"/>
                    <a:pt x="20" y="894"/>
                    <a:pt x="25" y="929"/>
                  </a:cubicBezTo>
                  <a:cubicBezTo>
                    <a:pt x="29" y="960"/>
                    <a:pt x="35" y="992"/>
                    <a:pt x="43" y="1022"/>
                  </a:cubicBezTo>
                  <a:cubicBezTo>
                    <a:pt x="44" y="1027"/>
                    <a:pt x="41" y="1031"/>
                    <a:pt x="36" y="1033"/>
                  </a:cubicBezTo>
                  <a:cubicBezTo>
                    <a:pt x="36" y="1033"/>
                    <a:pt x="35" y="1033"/>
                    <a:pt x="34" y="1033"/>
                  </a:cubicBezTo>
                  <a:close/>
                  <a:moveTo>
                    <a:pt x="1613" y="1027"/>
                  </a:moveTo>
                  <a:cubicBezTo>
                    <a:pt x="1612" y="1027"/>
                    <a:pt x="1611" y="1027"/>
                    <a:pt x="1611" y="1027"/>
                  </a:cubicBezTo>
                  <a:cubicBezTo>
                    <a:pt x="1608" y="1026"/>
                    <a:pt x="1606" y="1025"/>
                    <a:pt x="1605" y="1023"/>
                  </a:cubicBezTo>
                  <a:cubicBezTo>
                    <a:pt x="1604" y="1021"/>
                    <a:pt x="1604" y="1018"/>
                    <a:pt x="1604" y="1016"/>
                  </a:cubicBezTo>
                  <a:cubicBezTo>
                    <a:pt x="1605" y="1012"/>
                    <a:pt x="1610" y="1009"/>
                    <a:pt x="1615" y="1010"/>
                  </a:cubicBezTo>
                  <a:cubicBezTo>
                    <a:pt x="1619" y="1011"/>
                    <a:pt x="1622" y="1016"/>
                    <a:pt x="1621" y="1020"/>
                  </a:cubicBezTo>
                  <a:cubicBezTo>
                    <a:pt x="1620" y="1024"/>
                    <a:pt x="1617" y="1027"/>
                    <a:pt x="1613" y="1027"/>
                  </a:cubicBezTo>
                  <a:close/>
                  <a:moveTo>
                    <a:pt x="1619" y="999"/>
                  </a:moveTo>
                  <a:cubicBezTo>
                    <a:pt x="1618" y="999"/>
                    <a:pt x="1618" y="999"/>
                    <a:pt x="1617" y="999"/>
                  </a:cubicBezTo>
                  <a:cubicBezTo>
                    <a:pt x="1613" y="998"/>
                    <a:pt x="1610" y="994"/>
                    <a:pt x="1611" y="989"/>
                  </a:cubicBezTo>
                  <a:cubicBezTo>
                    <a:pt x="1614" y="973"/>
                    <a:pt x="1617" y="956"/>
                    <a:pt x="1619" y="940"/>
                  </a:cubicBezTo>
                  <a:cubicBezTo>
                    <a:pt x="1622" y="919"/>
                    <a:pt x="1625" y="899"/>
                    <a:pt x="1626" y="878"/>
                  </a:cubicBezTo>
                  <a:cubicBezTo>
                    <a:pt x="1627" y="860"/>
                    <a:pt x="1628" y="842"/>
                    <a:pt x="1628" y="823"/>
                  </a:cubicBezTo>
                  <a:cubicBezTo>
                    <a:pt x="1628" y="810"/>
                    <a:pt x="1628" y="796"/>
                    <a:pt x="1627" y="783"/>
                  </a:cubicBezTo>
                  <a:cubicBezTo>
                    <a:pt x="1627" y="781"/>
                    <a:pt x="1628" y="779"/>
                    <a:pt x="1629" y="777"/>
                  </a:cubicBezTo>
                  <a:cubicBezTo>
                    <a:pt x="1631" y="775"/>
                    <a:pt x="1633" y="774"/>
                    <a:pt x="1635" y="774"/>
                  </a:cubicBezTo>
                  <a:cubicBezTo>
                    <a:pt x="1640" y="774"/>
                    <a:pt x="1644" y="778"/>
                    <a:pt x="1644" y="782"/>
                  </a:cubicBezTo>
                  <a:cubicBezTo>
                    <a:pt x="1645" y="796"/>
                    <a:pt x="1645" y="810"/>
                    <a:pt x="1645" y="823"/>
                  </a:cubicBezTo>
                  <a:cubicBezTo>
                    <a:pt x="1645" y="842"/>
                    <a:pt x="1644" y="861"/>
                    <a:pt x="1643" y="879"/>
                  </a:cubicBezTo>
                  <a:cubicBezTo>
                    <a:pt x="1642" y="900"/>
                    <a:pt x="1639" y="921"/>
                    <a:pt x="1636" y="942"/>
                  </a:cubicBezTo>
                  <a:cubicBezTo>
                    <a:pt x="1634" y="959"/>
                    <a:pt x="1631" y="976"/>
                    <a:pt x="1627" y="992"/>
                  </a:cubicBezTo>
                  <a:cubicBezTo>
                    <a:pt x="1626" y="996"/>
                    <a:pt x="1623" y="999"/>
                    <a:pt x="1619" y="999"/>
                  </a:cubicBezTo>
                  <a:close/>
                  <a:moveTo>
                    <a:pt x="10" y="797"/>
                  </a:moveTo>
                  <a:cubicBezTo>
                    <a:pt x="10" y="797"/>
                    <a:pt x="9" y="797"/>
                    <a:pt x="9" y="797"/>
                  </a:cubicBezTo>
                  <a:cubicBezTo>
                    <a:pt x="7" y="797"/>
                    <a:pt x="5" y="796"/>
                    <a:pt x="3" y="795"/>
                  </a:cubicBezTo>
                  <a:cubicBezTo>
                    <a:pt x="2" y="793"/>
                    <a:pt x="1" y="791"/>
                    <a:pt x="1" y="789"/>
                  </a:cubicBezTo>
                  <a:cubicBezTo>
                    <a:pt x="1" y="784"/>
                    <a:pt x="5" y="780"/>
                    <a:pt x="10" y="780"/>
                  </a:cubicBezTo>
                  <a:cubicBezTo>
                    <a:pt x="12" y="780"/>
                    <a:pt x="14" y="781"/>
                    <a:pt x="16" y="783"/>
                  </a:cubicBezTo>
                  <a:cubicBezTo>
                    <a:pt x="17" y="785"/>
                    <a:pt x="18" y="787"/>
                    <a:pt x="18" y="789"/>
                  </a:cubicBezTo>
                  <a:cubicBezTo>
                    <a:pt x="18" y="794"/>
                    <a:pt x="14" y="797"/>
                    <a:pt x="10" y="797"/>
                  </a:cubicBezTo>
                  <a:close/>
                  <a:moveTo>
                    <a:pt x="11" y="769"/>
                  </a:moveTo>
                  <a:cubicBezTo>
                    <a:pt x="11" y="769"/>
                    <a:pt x="11" y="769"/>
                    <a:pt x="11" y="769"/>
                  </a:cubicBezTo>
                  <a:cubicBezTo>
                    <a:pt x="8" y="769"/>
                    <a:pt x="6" y="768"/>
                    <a:pt x="5" y="766"/>
                  </a:cubicBezTo>
                  <a:cubicBezTo>
                    <a:pt x="3" y="764"/>
                    <a:pt x="3" y="762"/>
                    <a:pt x="3" y="760"/>
                  </a:cubicBezTo>
                  <a:cubicBezTo>
                    <a:pt x="3" y="754"/>
                    <a:pt x="4" y="748"/>
                    <a:pt x="5" y="741"/>
                  </a:cubicBezTo>
                  <a:cubicBezTo>
                    <a:pt x="7" y="715"/>
                    <a:pt x="11" y="689"/>
                    <a:pt x="16" y="664"/>
                  </a:cubicBezTo>
                  <a:cubicBezTo>
                    <a:pt x="16" y="664"/>
                    <a:pt x="16" y="664"/>
                    <a:pt x="16" y="664"/>
                  </a:cubicBezTo>
                  <a:cubicBezTo>
                    <a:pt x="16" y="664"/>
                    <a:pt x="16" y="663"/>
                    <a:pt x="16" y="663"/>
                  </a:cubicBezTo>
                  <a:cubicBezTo>
                    <a:pt x="24" y="626"/>
                    <a:pt x="34" y="589"/>
                    <a:pt x="46" y="554"/>
                  </a:cubicBezTo>
                  <a:cubicBezTo>
                    <a:pt x="48" y="549"/>
                    <a:pt x="52" y="547"/>
                    <a:pt x="57" y="548"/>
                  </a:cubicBezTo>
                  <a:cubicBezTo>
                    <a:pt x="61" y="550"/>
                    <a:pt x="64" y="555"/>
                    <a:pt x="62" y="559"/>
                  </a:cubicBezTo>
                  <a:cubicBezTo>
                    <a:pt x="50" y="594"/>
                    <a:pt x="40" y="631"/>
                    <a:pt x="33" y="667"/>
                  </a:cubicBezTo>
                  <a:cubicBezTo>
                    <a:pt x="28" y="692"/>
                    <a:pt x="24" y="717"/>
                    <a:pt x="21" y="743"/>
                  </a:cubicBezTo>
                  <a:cubicBezTo>
                    <a:pt x="21" y="749"/>
                    <a:pt x="20" y="755"/>
                    <a:pt x="20" y="761"/>
                  </a:cubicBezTo>
                  <a:cubicBezTo>
                    <a:pt x="19" y="766"/>
                    <a:pt x="16" y="769"/>
                    <a:pt x="11" y="769"/>
                  </a:cubicBezTo>
                  <a:close/>
                  <a:moveTo>
                    <a:pt x="1634" y="763"/>
                  </a:moveTo>
                  <a:cubicBezTo>
                    <a:pt x="1629" y="763"/>
                    <a:pt x="1625" y="760"/>
                    <a:pt x="1625" y="755"/>
                  </a:cubicBezTo>
                  <a:cubicBezTo>
                    <a:pt x="1625" y="755"/>
                    <a:pt x="1625" y="755"/>
                    <a:pt x="1625" y="755"/>
                  </a:cubicBezTo>
                  <a:cubicBezTo>
                    <a:pt x="1625" y="753"/>
                    <a:pt x="1626" y="751"/>
                    <a:pt x="1627" y="749"/>
                  </a:cubicBezTo>
                  <a:cubicBezTo>
                    <a:pt x="1629" y="747"/>
                    <a:pt x="1631" y="746"/>
                    <a:pt x="1633" y="746"/>
                  </a:cubicBezTo>
                  <a:cubicBezTo>
                    <a:pt x="1638" y="746"/>
                    <a:pt x="1642" y="749"/>
                    <a:pt x="1642" y="754"/>
                  </a:cubicBezTo>
                  <a:cubicBezTo>
                    <a:pt x="1642" y="754"/>
                    <a:pt x="1642" y="754"/>
                    <a:pt x="1642" y="754"/>
                  </a:cubicBezTo>
                  <a:cubicBezTo>
                    <a:pt x="1642" y="754"/>
                    <a:pt x="1642" y="754"/>
                    <a:pt x="1642" y="754"/>
                  </a:cubicBezTo>
                  <a:cubicBezTo>
                    <a:pt x="1642" y="756"/>
                    <a:pt x="1641" y="758"/>
                    <a:pt x="1640" y="760"/>
                  </a:cubicBezTo>
                  <a:cubicBezTo>
                    <a:pt x="1639" y="762"/>
                    <a:pt x="1637" y="763"/>
                    <a:pt x="1634" y="763"/>
                  </a:cubicBezTo>
                  <a:cubicBezTo>
                    <a:pt x="1634" y="763"/>
                    <a:pt x="1634" y="763"/>
                    <a:pt x="1634" y="763"/>
                  </a:cubicBezTo>
                  <a:close/>
                  <a:moveTo>
                    <a:pt x="1631" y="735"/>
                  </a:moveTo>
                  <a:cubicBezTo>
                    <a:pt x="1626" y="735"/>
                    <a:pt x="1623" y="732"/>
                    <a:pt x="1622" y="727"/>
                  </a:cubicBezTo>
                  <a:cubicBezTo>
                    <a:pt x="1618" y="695"/>
                    <a:pt x="1612" y="662"/>
                    <a:pt x="1605" y="630"/>
                  </a:cubicBezTo>
                  <a:cubicBezTo>
                    <a:pt x="1603" y="626"/>
                    <a:pt x="1606" y="621"/>
                    <a:pt x="1611" y="620"/>
                  </a:cubicBezTo>
                  <a:cubicBezTo>
                    <a:pt x="1615" y="619"/>
                    <a:pt x="1620" y="622"/>
                    <a:pt x="1621" y="626"/>
                  </a:cubicBezTo>
                  <a:cubicBezTo>
                    <a:pt x="1629" y="659"/>
                    <a:pt x="1635" y="692"/>
                    <a:pt x="1639" y="725"/>
                  </a:cubicBezTo>
                  <a:cubicBezTo>
                    <a:pt x="1640" y="730"/>
                    <a:pt x="1636" y="734"/>
                    <a:pt x="1632" y="735"/>
                  </a:cubicBezTo>
                  <a:cubicBezTo>
                    <a:pt x="1631" y="735"/>
                    <a:pt x="1631" y="735"/>
                    <a:pt x="1631" y="735"/>
                  </a:cubicBezTo>
                  <a:close/>
                  <a:moveTo>
                    <a:pt x="1592" y="566"/>
                  </a:moveTo>
                  <a:cubicBezTo>
                    <a:pt x="1588" y="566"/>
                    <a:pt x="1585" y="563"/>
                    <a:pt x="1584" y="560"/>
                  </a:cubicBezTo>
                  <a:cubicBezTo>
                    <a:pt x="1573" y="530"/>
                    <a:pt x="1561" y="500"/>
                    <a:pt x="1547" y="472"/>
                  </a:cubicBezTo>
                  <a:cubicBezTo>
                    <a:pt x="1546" y="470"/>
                    <a:pt x="1546" y="468"/>
                    <a:pt x="1547" y="465"/>
                  </a:cubicBezTo>
                  <a:cubicBezTo>
                    <a:pt x="1548" y="463"/>
                    <a:pt x="1549" y="462"/>
                    <a:pt x="1551" y="461"/>
                  </a:cubicBezTo>
                  <a:cubicBezTo>
                    <a:pt x="1556" y="459"/>
                    <a:pt x="1561" y="461"/>
                    <a:pt x="1563" y="465"/>
                  </a:cubicBezTo>
                  <a:cubicBezTo>
                    <a:pt x="1577" y="494"/>
                    <a:pt x="1589" y="524"/>
                    <a:pt x="1600" y="554"/>
                  </a:cubicBezTo>
                  <a:cubicBezTo>
                    <a:pt x="1601" y="556"/>
                    <a:pt x="1600" y="559"/>
                    <a:pt x="1599" y="561"/>
                  </a:cubicBezTo>
                  <a:cubicBezTo>
                    <a:pt x="1598" y="563"/>
                    <a:pt x="1597" y="564"/>
                    <a:pt x="1595" y="565"/>
                  </a:cubicBezTo>
                  <a:cubicBezTo>
                    <a:pt x="1594" y="565"/>
                    <a:pt x="1593" y="566"/>
                    <a:pt x="1592" y="566"/>
                  </a:cubicBezTo>
                  <a:close/>
                  <a:moveTo>
                    <a:pt x="64" y="538"/>
                  </a:moveTo>
                  <a:cubicBezTo>
                    <a:pt x="64" y="538"/>
                    <a:pt x="64" y="538"/>
                    <a:pt x="64" y="538"/>
                  </a:cubicBezTo>
                  <a:cubicBezTo>
                    <a:pt x="64" y="538"/>
                    <a:pt x="64" y="538"/>
                    <a:pt x="64" y="538"/>
                  </a:cubicBezTo>
                  <a:cubicBezTo>
                    <a:pt x="63" y="538"/>
                    <a:pt x="62" y="538"/>
                    <a:pt x="61" y="538"/>
                  </a:cubicBezTo>
                  <a:cubicBezTo>
                    <a:pt x="56" y="536"/>
                    <a:pt x="54" y="531"/>
                    <a:pt x="56" y="527"/>
                  </a:cubicBezTo>
                  <a:cubicBezTo>
                    <a:pt x="58" y="522"/>
                    <a:pt x="63" y="520"/>
                    <a:pt x="67" y="522"/>
                  </a:cubicBezTo>
                  <a:cubicBezTo>
                    <a:pt x="71" y="524"/>
                    <a:pt x="73" y="528"/>
                    <a:pt x="72" y="533"/>
                  </a:cubicBezTo>
                  <a:cubicBezTo>
                    <a:pt x="72" y="533"/>
                    <a:pt x="72" y="533"/>
                    <a:pt x="72" y="533"/>
                  </a:cubicBezTo>
                  <a:cubicBezTo>
                    <a:pt x="70" y="536"/>
                    <a:pt x="67" y="538"/>
                    <a:pt x="64" y="538"/>
                  </a:cubicBezTo>
                  <a:close/>
                  <a:moveTo>
                    <a:pt x="74" y="512"/>
                  </a:moveTo>
                  <a:cubicBezTo>
                    <a:pt x="73" y="512"/>
                    <a:pt x="72" y="512"/>
                    <a:pt x="71" y="511"/>
                  </a:cubicBezTo>
                  <a:cubicBezTo>
                    <a:pt x="69" y="510"/>
                    <a:pt x="67" y="509"/>
                    <a:pt x="67" y="507"/>
                  </a:cubicBezTo>
                  <a:cubicBezTo>
                    <a:pt x="66" y="505"/>
                    <a:pt x="66" y="502"/>
                    <a:pt x="67" y="500"/>
                  </a:cubicBezTo>
                  <a:cubicBezTo>
                    <a:pt x="76" y="479"/>
                    <a:pt x="86" y="458"/>
                    <a:pt x="96" y="438"/>
                  </a:cubicBezTo>
                  <a:cubicBezTo>
                    <a:pt x="101" y="430"/>
                    <a:pt x="105" y="421"/>
                    <a:pt x="110" y="413"/>
                  </a:cubicBezTo>
                  <a:cubicBezTo>
                    <a:pt x="129" y="380"/>
                    <a:pt x="150" y="349"/>
                    <a:pt x="174" y="318"/>
                  </a:cubicBezTo>
                  <a:cubicBezTo>
                    <a:pt x="176" y="315"/>
                    <a:pt x="182" y="314"/>
                    <a:pt x="185" y="317"/>
                  </a:cubicBezTo>
                  <a:cubicBezTo>
                    <a:pt x="189" y="320"/>
                    <a:pt x="190" y="325"/>
                    <a:pt x="187" y="329"/>
                  </a:cubicBezTo>
                  <a:cubicBezTo>
                    <a:pt x="164" y="358"/>
                    <a:pt x="143" y="390"/>
                    <a:pt x="125" y="422"/>
                  </a:cubicBezTo>
                  <a:cubicBezTo>
                    <a:pt x="120" y="430"/>
                    <a:pt x="116" y="438"/>
                    <a:pt x="111" y="446"/>
                  </a:cubicBezTo>
                  <a:cubicBezTo>
                    <a:pt x="101" y="466"/>
                    <a:pt x="91" y="486"/>
                    <a:pt x="82" y="507"/>
                  </a:cubicBezTo>
                  <a:cubicBezTo>
                    <a:pt x="81" y="510"/>
                    <a:pt x="78" y="512"/>
                    <a:pt x="74" y="512"/>
                  </a:cubicBezTo>
                  <a:close/>
                  <a:moveTo>
                    <a:pt x="1542" y="451"/>
                  </a:moveTo>
                  <a:cubicBezTo>
                    <a:pt x="1539" y="451"/>
                    <a:pt x="1536" y="450"/>
                    <a:pt x="1535" y="447"/>
                  </a:cubicBezTo>
                  <a:cubicBezTo>
                    <a:pt x="1533" y="443"/>
                    <a:pt x="1534" y="438"/>
                    <a:pt x="1538" y="436"/>
                  </a:cubicBezTo>
                  <a:cubicBezTo>
                    <a:pt x="1542" y="433"/>
                    <a:pt x="1548" y="435"/>
                    <a:pt x="1550" y="439"/>
                  </a:cubicBezTo>
                  <a:cubicBezTo>
                    <a:pt x="1551" y="441"/>
                    <a:pt x="1551" y="443"/>
                    <a:pt x="1550" y="446"/>
                  </a:cubicBezTo>
                  <a:cubicBezTo>
                    <a:pt x="1550" y="448"/>
                    <a:pt x="1548" y="449"/>
                    <a:pt x="1546" y="451"/>
                  </a:cubicBezTo>
                  <a:cubicBezTo>
                    <a:pt x="1545" y="451"/>
                    <a:pt x="1544" y="451"/>
                    <a:pt x="1542" y="451"/>
                  </a:cubicBezTo>
                  <a:close/>
                  <a:moveTo>
                    <a:pt x="1529" y="427"/>
                  </a:moveTo>
                  <a:cubicBezTo>
                    <a:pt x="1526" y="427"/>
                    <a:pt x="1523" y="425"/>
                    <a:pt x="1521" y="422"/>
                  </a:cubicBezTo>
                  <a:cubicBezTo>
                    <a:pt x="1503" y="390"/>
                    <a:pt x="1482" y="359"/>
                    <a:pt x="1459" y="329"/>
                  </a:cubicBezTo>
                  <a:cubicBezTo>
                    <a:pt x="1449" y="317"/>
                    <a:pt x="1439" y="304"/>
                    <a:pt x="1428" y="292"/>
                  </a:cubicBezTo>
                  <a:cubicBezTo>
                    <a:pt x="1418" y="280"/>
                    <a:pt x="1407" y="269"/>
                    <a:pt x="1397" y="258"/>
                  </a:cubicBezTo>
                  <a:cubicBezTo>
                    <a:pt x="1393" y="255"/>
                    <a:pt x="1393" y="249"/>
                    <a:pt x="1397" y="246"/>
                  </a:cubicBezTo>
                  <a:cubicBezTo>
                    <a:pt x="1400" y="243"/>
                    <a:pt x="1405" y="243"/>
                    <a:pt x="1409" y="246"/>
                  </a:cubicBezTo>
                  <a:cubicBezTo>
                    <a:pt x="1420" y="257"/>
                    <a:pt x="1431" y="269"/>
                    <a:pt x="1441" y="281"/>
                  </a:cubicBezTo>
                  <a:cubicBezTo>
                    <a:pt x="1452" y="293"/>
                    <a:pt x="1462" y="306"/>
                    <a:pt x="1473" y="319"/>
                  </a:cubicBezTo>
                  <a:cubicBezTo>
                    <a:pt x="1496" y="349"/>
                    <a:pt x="1517" y="381"/>
                    <a:pt x="1536" y="414"/>
                  </a:cubicBezTo>
                  <a:cubicBezTo>
                    <a:pt x="1538" y="418"/>
                    <a:pt x="1537" y="423"/>
                    <a:pt x="1533" y="426"/>
                  </a:cubicBezTo>
                  <a:cubicBezTo>
                    <a:pt x="1532" y="426"/>
                    <a:pt x="1530" y="427"/>
                    <a:pt x="1529" y="427"/>
                  </a:cubicBezTo>
                  <a:close/>
                  <a:moveTo>
                    <a:pt x="198" y="310"/>
                  </a:moveTo>
                  <a:cubicBezTo>
                    <a:pt x="196" y="310"/>
                    <a:pt x="194" y="309"/>
                    <a:pt x="193" y="308"/>
                  </a:cubicBezTo>
                  <a:cubicBezTo>
                    <a:pt x="191" y="307"/>
                    <a:pt x="190" y="305"/>
                    <a:pt x="190" y="302"/>
                  </a:cubicBezTo>
                  <a:cubicBezTo>
                    <a:pt x="189" y="300"/>
                    <a:pt x="190" y="298"/>
                    <a:pt x="191" y="296"/>
                  </a:cubicBezTo>
                  <a:cubicBezTo>
                    <a:pt x="194" y="293"/>
                    <a:pt x="200" y="292"/>
                    <a:pt x="203" y="295"/>
                  </a:cubicBezTo>
                  <a:cubicBezTo>
                    <a:pt x="207" y="298"/>
                    <a:pt x="208" y="303"/>
                    <a:pt x="205" y="307"/>
                  </a:cubicBezTo>
                  <a:cubicBezTo>
                    <a:pt x="204" y="307"/>
                    <a:pt x="204" y="307"/>
                    <a:pt x="204" y="307"/>
                  </a:cubicBezTo>
                  <a:cubicBezTo>
                    <a:pt x="203" y="309"/>
                    <a:pt x="200" y="310"/>
                    <a:pt x="198" y="310"/>
                  </a:cubicBezTo>
                  <a:close/>
                  <a:moveTo>
                    <a:pt x="216" y="289"/>
                  </a:moveTo>
                  <a:cubicBezTo>
                    <a:pt x="214" y="289"/>
                    <a:pt x="212" y="288"/>
                    <a:pt x="211" y="287"/>
                  </a:cubicBezTo>
                  <a:cubicBezTo>
                    <a:pt x="209" y="285"/>
                    <a:pt x="208" y="283"/>
                    <a:pt x="208" y="281"/>
                  </a:cubicBezTo>
                  <a:cubicBezTo>
                    <a:pt x="208" y="278"/>
                    <a:pt x="209" y="276"/>
                    <a:pt x="210" y="275"/>
                  </a:cubicBezTo>
                  <a:cubicBezTo>
                    <a:pt x="232" y="250"/>
                    <a:pt x="255" y="227"/>
                    <a:pt x="279" y="206"/>
                  </a:cubicBezTo>
                  <a:cubicBezTo>
                    <a:pt x="284" y="201"/>
                    <a:pt x="290" y="197"/>
                    <a:pt x="295" y="192"/>
                  </a:cubicBezTo>
                  <a:cubicBezTo>
                    <a:pt x="319" y="172"/>
                    <a:pt x="344" y="154"/>
                    <a:pt x="370" y="137"/>
                  </a:cubicBezTo>
                  <a:cubicBezTo>
                    <a:pt x="370" y="137"/>
                    <a:pt x="370" y="137"/>
                    <a:pt x="370" y="137"/>
                  </a:cubicBezTo>
                  <a:cubicBezTo>
                    <a:pt x="374" y="134"/>
                    <a:pt x="379" y="135"/>
                    <a:pt x="381" y="139"/>
                  </a:cubicBezTo>
                  <a:cubicBezTo>
                    <a:pt x="383" y="141"/>
                    <a:pt x="383" y="143"/>
                    <a:pt x="383" y="145"/>
                  </a:cubicBezTo>
                  <a:cubicBezTo>
                    <a:pt x="382" y="148"/>
                    <a:pt x="381" y="150"/>
                    <a:pt x="379" y="151"/>
                  </a:cubicBezTo>
                  <a:cubicBezTo>
                    <a:pt x="354" y="168"/>
                    <a:pt x="329" y="186"/>
                    <a:pt x="306" y="205"/>
                  </a:cubicBezTo>
                  <a:cubicBezTo>
                    <a:pt x="301" y="210"/>
                    <a:pt x="295" y="214"/>
                    <a:pt x="290" y="219"/>
                  </a:cubicBezTo>
                  <a:cubicBezTo>
                    <a:pt x="267" y="240"/>
                    <a:pt x="244" y="262"/>
                    <a:pt x="223" y="286"/>
                  </a:cubicBezTo>
                  <a:cubicBezTo>
                    <a:pt x="221" y="288"/>
                    <a:pt x="219" y="289"/>
                    <a:pt x="216" y="289"/>
                  </a:cubicBezTo>
                  <a:close/>
                  <a:moveTo>
                    <a:pt x="1382" y="241"/>
                  </a:moveTo>
                  <a:cubicBezTo>
                    <a:pt x="1380" y="241"/>
                    <a:pt x="1378" y="240"/>
                    <a:pt x="1377" y="238"/>
                  </a:cubicBezTo>
                  <a:cubicBezTo>
                    <a:pt x="1375" y="237"/>
                    <a:pt x="1374" y="235"/>
                    <a:pt x="1374" y="232"/>
                  </a:cubicBezTo>
                  <a:cubicBezTo>
                    <a:pt x="1374" y="230"/>
                    <a:pt x="1375" y="228"/>
                    <a:pt x="1376" y="226"/>
                  </a:cubicBezTo>
                  <a:cubicBezTo>
                    <a:pt x="1379" y="223"/>
                    <a:pt x="1385" y="223"/>
                    <a:pt x="1388" y="226"/>
                  </a:cubicBezTo>
                  <a:cubicBezTo>
                    <a:pt x="1390" y="228"/>
                    <a:pt x="1391" y="230"/>
                    <a:pt x="1391" y="232"/>
                  </a:cubicBezTo>
                  <a:cubicBezTo>
                    <a:pt x="1391" y="234"/>
                    <a:pt x="1390" y="236"/>
                    <a:pt x="1389" y="238"/>
                  </a:cubicBezTo>
                  <a:cubicBezTo>
                    <a:pt x="1387" y="240"/>
                    <a:pt x="1385" y="241"/>
                    <a:pt x="1382" y="241"/>
                  </a:cubicBezTo>
                  <a:close/>
                  <a:moveTo>
                    <a:pt x="1361" y="222"/>
                  </a:moveTo>
                  <a:cubicBezTo>
                    <a:pt x="1359" y="222"/>
                    <a:pt x="1357" y="221"/>
                    <a:pt x="1356" y="219"/>
                  </a:cubicBezTo>
                  <a:cubicBezTo>
                    <a:pt x="1328" y="195"/>
                    <a:pt x="1298" y="172"/>
                    <a:pt x="1267" y="151"/>
                  </a:cubicBezTo>
                  <a:cubicBezTo>
                    <a:pt x="1241" y="134"/>
                    <a:pt x="1213" y="118"/>
                    <a:pt x="1185" y="104"/>
                  </a:cubicBezTo>
                  <a:cubicBezTo>
                    <a:pt x="1183" y="103"/>
                    <a:pt x="1181" y="101"/>
                    <a:pt x="1180" y="99"/>
                  </a:cubicBezTo>
                  <a:cubicBezTo>
                    <a:pt x="1180" y="97"/>
                    <a:pt x="1180" y="94"/>
                    <a:pt x="1181" y="92"/>
                  </a:cubicBezTo>
                  <a:cubicBezTo>
                    <a:pt x="1183" y="88"/>
                    <a:pt x="1188" y="87"/>
                    <a:pt x="1192" y="89"/>
                  </a:cubicBezTo>
                  <a:cubicBezTo>
                    <a:pt x="1221" y="103"/>
                    <a:pt x="1249" y="119"/>
                    <a:pt x="1276" y="137"/>
                  </a:cubicBezTo>
                  <a:cubicBezTo>
                    <a:pt x="1308" y="158"/>
                    <a:pt x="1339" y="182"/>
                    <a:pt x="1367" y="207"/>
                  </a:cubicBezTo>
                  <a:cubicBezTo>
                    <a:pt x="1367" y="207"/>
                    <a:pt x="1367" y="207"/>
                    <a:pt x="1367" y="207"/>
                  </a:cubicBezTo>
                  <a:cubicBezTo>
                    <a:pt x="1371" y="210"/>
                    <a:pt x="1371" y="215"/>
                    <a:pt x="1368" y="219"/>
                  </a:cubicBezTo>
                  <a:cubicBezTo>
                    <a:pt x="1366" y="221"/>
                    <a:pt x="1364" y="222"/>
                    <a:pt x="1361" y="222"/>
                  </a:cubicBezTo>
                  <a:close/>
                  <a:moveTo>
                    <a:pt x="398" y="137"/>
                  </a:moveTo>
                  <a:cubicBezTo>
                    <a:pt x="395" y="137"/>
                    <a:pt x="393" y="136"/>
                    <a:pt x="391" y="133"/>
                  </a:cubicBezTo>
                  <a:cubicBezTo>
                    <a:pt x="390" y="131"/>
                    <a:pt x="390" y="129"/>
                    <a:pt x="390" y="127"/>
                  </a:cubicBezTo>
                  <a:cubicBezTo>
                    <a:pt x="391" y="124"/>
                    <a:pt x="392" y="123"/>
                    <a:pt x="394" y="121"/>
                  </a:cubicBezTo>
                  <a:cubicBezTo>
                    <a:pt x="398" y="119"/>
                    <a:pt x="403" y="120"/>
                    <a:pt x="406" y="124"/>
                  </a:cubicBezTo>
                  <a:cubicBezTo>
                    <a:pt x="408" y="128"/>
                    <a:pt x="407" y="133"/>
                    <a:pt x="403" y="136"/>
                  </a:cubicBezTo>
                  <a:cubicBezTo>
                    <a:pt x="401" y="137"/>
                    <a:pt x="400" y="137"/>
                    <a:pt x="398" y="137"/>
                  </a:cubicBezTo>
                  <a:close/>
                  <a:moveTo>
                    <a:pt x="423" y="123"/>
                  </a:moveTo>
                  <a:cubicBezTo>
                    <a:pt x="423" y="123"/>
                    <a:pt x="423" y="123"/>
                    <a:pt x="423" y="123"/>
                  </a:cubicBezTo>
                  <a:cubicBezTo>
                    <a:pt x="420" y="123"/>
                    <a:pt x="417" y="121"/>
                    <a:pt x="415" y="118"/>
                  </a:cubicBezTo>
                  <a:cubicBezTo>
                    <a:pt x="413" y="114"/>
                    <a:pt x="414" y="109"/>
                    <a:pt x="419" y="107"/>
                  </a:cubicBezTo>
                  <a:cubicBezTo>
                    <a:pt x="447" y="91"/>
                    <a:pt x="476" y="77"/>
                    <a:pt x="506" y="64"/>
                  </a:cubicBezTo>
                  <a:cubicBezTo>
                    <a:pt x="528" y="55"/>
                    <a:pt x="550" y="47"/>
                    <a:pt x="572" y="40"/>
                  </a:cubicBezTo>
                  <a:cubicBezTo>
                    <a:pt x="586" y="36"/>
                    <a:pt x="600" y="32"/>
                    <a:pt x="614" y="28"/>
                  </a:cubicBezTo>
                  <a:cubicBezTo>
                    <a:pt x="619" y="27"/>
                    <a:pt x="623" y="29"/>
                    <a:pt x="624" y="34"/>
                  </a:cubicBezTo>
                  <a:cubicBezTo>
                    <a:pt x="625" y="36"/>
                    <a:pt x="625" y="38"/>
                    <a:pt x="624" y="40"/>
                  </a:cubicBezTo>
                  <a:cubicBezTo>
                    <a:pt x="622" y="42"/>
                    <a:pt x="621" y="44"/>
                    <a:pt x="618" y="44"/>
                  </a:cubicBezTo>
                  <a:cubicBezTo>
                    <a:pt x="605" y="48"/>
                    <a:pt x="591" y="52"/>
                    <a:pt x="577" y="56"/>
                  </a:cubicBezTo>
                  <a:cubicBezTo>
                    <a:pt x="555" y="63"/>
                    <a:pt x="534" y="71"/>
                    <a:pt x="512" y="80"/>
                  </a:cubicBezTo>
                  <a:cubicBezTo>
                    <a:pt x="483" y="92"/>
                    <a:pt x="454" y="106"/>
                    <a:pt x="427" y="122"/>
                  </a:cubicBezTo>
                  <a:cubicBezTo>
                    <a:pt x="426" y="122"/>
                    <a:pt x="424" y="123"/>
                    <a:pt x="423" y="123"/>
                  </a:cubicBezTo>
                  <a:close/>
                  <a:moveTo>
                    <a:pt x="1163" y="92"/>
                  </a:moveTo>
                  <a:cubicBezTo>
                    <a:pt x="1162" y="92"/>
                    <a:pt x="1161" y="92"/>
                    <a:pt x="1160" y="92"/>
                  </a:cubicBezTo>
                  <a:cubicBezTo>
                    <a:pt x="1157" y="91"/>
                    <a:pt x="1156" y="89"/>
                    <a:pt x="1155" y="87"/>
                  </a:cubicBezTo>
                  <a:cubicBezTo>
                    <a:pt x="1154" y="85"/>
                    <a:pt x="1154" y="82"/>
                    <a:pt x="1155" y="80"/>
                  </a:cubicBezTo>
                  <a:cubicBezTo>
                    <a:pt x="1157" y="76"/>
                    <a:pt x="1162" y="74"/>
                    <a:pt x="1167" y="76"/>
                  </a:cubicBezTo>
                  <a:cubicBezTo>
                    <a:pt x="1171" y="78"/>
                    <a:pt x="1173" y="83"/>
                    <a:pt x="1171" y="87"/>
                  </a:cubicBezTo>
                  <a:cubicBezTo>
                    <a:pt x="1169" y="90"/>
                    <a:pt x="1166" y="92"/>
                    <a:pt x="1163" y="92"/>
                  </a:cubicBezTo>
                  <a:close/>
                  <a:moveTo>
                    <a:pt x="1137" y="81"/>
                  </a:moveTo>
                  <a:cubicBezTo>
                    <a:pt x="1136" y="81"/>
                    <a:pt x="1135" y="81"/>
                    <a:pt x="1134" y="80"/>
                  </a:cubicBezTo>
                  <a:cubicBezTo>
                    <a:pt x="1100" y="66"/>
                    <a:pt x="1064" y="54"/>
                    <a:pt x="1028" y="44"/>
                  </a:cubicBezTo>
                  <a:cubicBezTo>
                    <a:pt x="1028" y="44"/>
                    <a:pt x="1028" y="44"/>
                    <a:pt x="1028" y="44"/>
                  </a:cubicBezTo>
                  <a:cubicBezTo>
                    <a:pt x="997" y="36"/>
                    <a:pt x="966" y="30"/>
                    <a:pt x="935" y="25"/>
                  </a:cubicBezTo>
                  <a:cubicBezTo>
                    <a:pt x="933" y="25"/>
                    <a:pt x="931" y="24"/>
                    <a:pt x="929" y="22"/>
                  </a:cubicBezTo>
                  <a:cubicBezTo>
                    <a:pt x="928" y="20"/>
                    <a:pt x="927" y="18"/>
                    <a:pt x="928" y="16"/>
                  </a:cubicBezTo>
                  <a:cubicBezTo>
                    <a:pt x="928" y="11"/>
                    <a:pt x="933" y="8"/>
                    <a:pt x="937" y="9"/>
                  </a:cubicBezTo>
                  <a:cubicBezTo>
                    <a:pt x="969" y="13"/>
                    <a:pt x="1001" y="20"/>
                    <a:pt x="1032" y="28"/>
                  </a:cubicBezTo>
                  <a:cubicBezTo>
                    <a:pt x="1069" y="38"/>
                    <a:pt x="1105" y="50"/>
                    <a:pt x="1140" y="65"/>
                  </a:cubicBezTo>
                  <a:cubicBezTo>
                    <a:pt x="1145" y="66"/>
                    <a:pt x="1147" y="71"/>
                    <a:pt x="1145" y="76"/>
                  </a:cubicBezTo>
                  <a:cubicBezTo>
                    <a:pt x="1144" y="79"/>
                    <a:pt x="1141" y="81"/>
                    <a:pt x="1137" y="81"/>
                  </a:cubicBezTo>
                  <a:close/>
                  <a:moveTo>
                    <a:pt x="644" y="38"/>
                  </a:moveTo>
                  <a:cubicBezTo>
                    <a:pt x="640" y="38"/>
                    <a:pt x="636" y="35"/>
                    <a:pt x="635" y="31"/>
                  </a:cubicBezTo>
                  <a:cubicBezTo>
                    <a:pt x="634" y="27"/>
                    <a:pt x="637" y="22"/>
                    <a:pt x="642" y="21"/>
                  </a:cubicBezTo>
                  <a:cubicBezTo>
                    <a:pt x="646" y="20"/>
                    <a:pt x="651" y="23"/>
                    <a:pt x="652" y="27"/>
                  </a:cubicBezTo>
                  <a:cubicBezTo>
                    <a:pt x="653" y="32"/>
                    <a:pt x="650" y="37"/>
                    <a:pt x="646" y="38"/>
                  </a:cubicBezTo>
                  <a:cubicBezTo>
                    <a:pt x="645" y="38"/>
                    <a:pt x="644" y="38"/>
                    <a:pt x="644" y="38"/>
                  </a:cubicBezTo>
                  <a:close/>
                  <a:moveTo>
                    <a:pt x="671" y="32"/>
                  </a:moveTo>
                  <a:cubicBezTo>
                    <a:pt x="667" y="32"/>
                    <a:pt x="664" y="29"/>
                    <a:pt x="663" y="25"/>
                  </a:cubicBezTo>
                  <a:cubicBezTo>
                    <a:pt x="663" y="23"/>
                    <a:pt x="663" y="21"/>
                    <a:pt x="664" y="19"/>
                  </a:cubicBezTo>
                  <a:cubicBezTo>
                    <a:pt x="666" y="17"/>
                    <a:pt x="668" y="16"/>
                    <a:pt x="670" y="15"/>
                  </a:cubicBezTo>
                  <a:cubicBezTo>
                    <a:pt x="702" y="9"/>
                    <a:pt x="734" y="5"/>
                    <a:pt x="766" y="3"/>
                  </a:cubicBezTo>
                  <a:cubicBezTo>
                    <a:pt x="766" y="3"/>
                    <a:pt x="766" y="3"/>
                    <a:pt x="766" y="3"/>
                  </a:cubicBezTo>
                  <a:cubicBezTo>
                    <a:pt x="804" y="0"/>
                    <a:pt x="843" y="0"/>
                    <a:pt x="880" y="3"/>
                  </a:cubicBezTo>
                  <a:cubicBezTo>
                    <a:pt x="885" y="3"/>
                    <a:pt x="888" y="7"/>
                    <a:pt x="888" y="12"/>
                  </a:cubicBezTo>
                  <a:cubicBezTo>
                    <a:pt x="888" y="16"/>
                    <a:pt x="884" y="20"/>
                    <a:pt x="879" y="20"/>
                  </a:cubicBezTo>
                  <a:cubicBezTo>
                    <a:pt x="842" y="17"/>
                    <a:pt x="804" y="17"/>
                    <a:pt x="767" y="20"/>
                  </a:cubicBezTo>
                  <a:cubicBezTo>
                    <a:pt x="767" y="20"/>
                    <a:pt x="767" y="20"/>
                    <a:pt x="767" y="20"/>
                  </a:cubicBezTo>
                  <a:cubicBezTo>
                    <a:pt x="736" y="22"/>
                    <a:pt x="704" y="26"/>
                    <a:pt x="673" y="32"/>
                  </a:cubicBezTo>
                  <a:cubicBezTo>
                    <a:pt x="672" y="32"/>
                    <a:pt x="672" y="32"/>
                    <a:pt x="671" y="32"/>
                  </a:cubicBezTo>
                  <a:close/>
                  <a:moveTo>
                    <a:pt x="908" y="22"/>
                  </a:moveTo>
                  <a:cubicBezTo>
                    <a:pt x="908" y="22"/>
                    <a:pt x="907" y="22"/>
                    <a:pt x="907" y="22"/>
                  </a:cubicBezTo>
                  <a:cubicBezTo>
                    <a:pt x="905" y="22"/>
                    <a:pt x="903" y="21"/>
                    <a:pt x="901" y="19"/>
                  </a:cubicBezTo>
                  <a:cubicBezTo>
                    <a:pt x="900" y="17"/>
                    <a:pt x="899" y="15"/>
                    <a:pt x="899" y="13"/>
                  </a:cubicBezTo>
                  <a:cubicBezTo>
                    <a:pt x="900" y="8"/>
                    <a:pt x="904" y="5"/>
                    <a:pt x="909" y="5"/>
                  </a:cubicBezTo>
                  <a:cubicBezTo>
                    <a:pt x="913" y="6"/>
                    <a:pt x="917" y="10"/>
                    <a:pt x="916" y="14"/>
                  </a:cubicBezTo>
                  <a:cubicBezTo>
                    <a:pt x="916" y="19"/>
                    <a:pt x="912" y="22"/>
                    <a:pt x="908" y="2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pPr defTabSz="228554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1" name="Freeform 13">
              <a:extLst>
                <a:ext uri="{FF2B5EF4-FFF2-40B4-BE49-F238E27FC236}">
                  <a16:creationId xmlns="" xmlns:a16="http://schemas.microsoft.com/office/drawing/2014/main" id="{40C1A2B2-B749-466A-8C15-3FC7E73F65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54972" y="2358869"/>
              <a:ext cx="2740243" cy="2743899"/>
            </a:xfrm>
            <a:custGeom>
              <a:avLst/>
              <a:gdLst>
                <a:gd name="T0" fmla="*/ 733 w 1499"/>
                <a:gd name="T1" fmla="*/ 1483 h 1500"/>
                <a:gd name="T2" fmla="*/ 638 w 1499"/>
                <a:gd name="T3" fmla="*/ 1492 h 1500"/>
                <a:gd name="T4" fmla="*/ 639 w 1499"/>
                <a:gd name="T5" fmla="*/ 1475 h 1500"/>
                <a:gd name="T6" fmla="*/ 592 w 1499"/>
                <a:gd name="T7" fmla="*/ 1483 h 1500"/>
                <a:gd name="T8" fmla="*/ 601 w 1499"/>
                <a:gd name="T9" fmla="*/ 1470 h 1500"/>
                <a:gd name="T10" fmla="*/ 949 w 1499"/>
                <a:gd name="T11" fmla="*/ 1456 h 1500"/>
                <a:gd name="T12" fmla="*/ 952 w 1499"/>
                <a:gd name="T13" fmla="*/ 1472 h 1500"/>
                <a:gd name="T14" fmla="*/ 300 w 1499"/>
                <a:gd name="T15" fmla="*/ 1340 h 1500"/>
                <a:gd name="T16" fmla="*/ 1037 w 1499"/>
                <a:gd name="T17" fmla="*/ 1442 h 1500"/>
                <a:gd name="T18" fmla="*/ 1078 w 1499"/>
                <a:gd name="T19" fmla="*/ 1423 h 1500"/>
                <a:gd name="T20" fmla="*/ 1271 w 1499"/>
                <a:gd name="T21" fmla="*/ 1286 h 1500"/>
                <a:gd name="T22" fmla="*/ 272 w 1499"/>
                <a:gd name="T23" fmla="*/ 1325 h 1500"/>
                <a:gd name="T24" fmla="*/ 272 w 1499"/>
                <a:gd name="T25" fmla="*/ 1325 h 1500"/>
                <a:gd name="T26" fmla="*/ 201 w 1499"/>
                <a:gd name="T27" fmla="*/ 1248 h 1500"/>
                <a:gd name="T28" fmla="*/ 238 w 1499"/>
                <a:gd name="T29" fmla="*/ 1295 h 1500"/>
                <a:gd name="T30" fmla="*/ 1330 w 1499"/>
                <a:gd name="T31" fmla="*/ 1212 h 1500"/>
                <a:gd name="T32" fmla="*/ 170 w 1499"/>
                <a:gd name="T33" fmla="*/ 1226 h 1500"/>
                <a:gd name="T34" fmla="*/ 71 w 1499"/>
                <a:gd name="T35" fmla="*/ 1027 h 1500"/>
                <a:gd name="T36" fmla="*/ 1345 w 1499"/>
                <a:gd name="T37" fmla="*/ 1178 h 1500"/>
                <a:gd name="T38" fmla="*/ 1377 w 1499"/>
                <a:gd name="T39" fmla="*/ 1154 h 1500"/>
                <a:gd name="T40" fmla="*/ 1475 w 1499"/>
                <a:gd name="T41" fmla="*/ 941 h 1500"/>
                <a:gd name="T42" fmla="*/ 38 w 1499"/>
                <a:gd name="T43" fmla="*/ 980 h 1500"/>
                <a:gd name="T44" fmla="*/ 46 w 1499"/>
                <a:gd name="T45" fmla="*/ 993 h 1500"/>
                <a:gd name="T46" fmla="*/ 31 w 1499"/>
                <a:gd name="T47" fmla="*/ 895 h 1500"/>
                <a:gd name="T48" fmla="*/ 1470 w 1499"/>
                <a:gd name="T49" fmla="*/ 900 h 1500"/>
                <a:gd name="T50" fmla="*/ 1486 w 1499"/>
                <a:gd name="T51" fmla="*/ 897 h 1500"/>
                <a:gd name="T52" fmla="*/ 10 w 1499"/>
                <a:gd name="T53" fmla="*/ 625 h 1500"/>
                <a:gd name="T54" fmla="*/ 15 w 1499"/>
                <a:gd name="T55" fmla="*/ 861 h 1500"/>
                <a:gd name="T56" fmla="*/ 1498 w 1499"/>
                <a:gd name="T57" fmla="*/ 806 h 1500"/>
                <a:gd name="T58" fmla="*/ 1486 w 1499"/>
                <a:gd name="T59" fmla="*/ 663 h 1500"/>
                <a:gd name="T60" fmla="*/ 1473 w 1499"/>
                <a:gd name="T61" fmla="*/ 628 h 1500"/>
                <a:gd name="T62" fmla="*/ 1481 w 1499"/>
                <a:gd name="T63" fmla="*/ 635 h 1500"/>
                <a:gd name="T64" fmla="*/ 29 w 1499"/>
                <a:gd name="T65" fmla="*/ 574 h 1500"/>
                <a:gd name="T66" fmla="*/ 1381 w 1499"/>
                <a:gd name="T67" fmla="*/ 377 h 1500"/>
                <a:gd name="T68" fmla="*/ 1474 w 1499"/>
                <a:gd name="T69" fmla="*/ 590 h 1500"/>
                <a:gd name="T70" fmla="*/ 45 w 1499"/>
                <a:gd name="T71" fmla="*/ 493 h 1500"/>
                <a:gd name="T72" fmla="*/ 66 w 1499"/>
                <a:gd name="T73" fmla="*/ 461 h 1500"/>
                <a:gd name="T74" fmla="*/ 197 w 1499"/>
                <a:gd name="T75" fmla="*/ 269 h 1500"/>
                <a:gd name="T76" fmla="*/ 1331 w 1499"/>
                <a:gd name="T77" fmla="*/ 303 h 1500"/>
                <a:gd name="T78" fmla="*/ 1369 w 1499"/>
                <a:gd name="T79" fmla="*/ 341 h 1500"/>
                <a:gd name="T80" fmla="*/ 1315 w 1499"/>
                <a:gd name="T81" fmla="*/ 257 h 1500"/>
                <a:gd name="T82" fmla="*/ 215 w 1499"/>
                <a:gd name="T83" fmla="*/ 224 h 1500"/>
                <a:gd name="T84" fmla="*/ 1250 w 1499"/>
                <a:gd name="T85" fmla="*/ 214 h 1500"/>
                <a:gd name="T86" fmla="*/ 1284 w 1499"/>
                <a:gd name="T87" fmla="*/ 224 h 1500"/>
                <a:gd name="T88" fmla="*/ 248 w 1499"/>
                <a:gd name="T89" fmla="*/ 192 h 1500"/>
                <a:gd name="T90" fmla="*/ 325 w 1499"/>
                <a:gd name="T91" fmla="*/ 151 h 1500"/>
                <a:gd name="T92" fmla="*/ 524 w 1499"/>
                <a:gd name="T93" fmla="*/ 34 h 1500"/>
                <a:gd name="T94" fmla="*/ 325 w 1499"/>
                <a:gd name="T95" fmla="*/ 151 h 1500"/>
                <a:gd name="T96" fmla="*/ 1060 w 1499"/>
                <a:gd name="T97" fmla="*/ 67 h 1500"/>
                <a:gd name="T98" fmla="*/ 964 w 1499"/>
                <a:gd name="T99" fmla="*/ 40 h 1500"/>
                <a:gd name="T100" fmla="*/ 562 w 1499"/>
                <a:gd name="T101" fmla="*/ 32 h 1500"/>
                <a:gd name="T102" fmla="*/ 572 w 1499"/>
                <a:gd name="T103" fmla="*/ 39 h 1500"/>
                <a:gd name="T104" fmla="*/ 705 w 1499"/>
                <a:gd name="T105" fmla="*/ 18 h 1500"/>
                <a:gd name="T106" fmla="*/ 936 w 1499"/>
                <a:gd name="T107" fmla="*/ 26 h 1500"/>
                <a:gd name="T108" fmla="*/ 658 w 1499"/>
                <a:gd name="T109" fmla="*/ 6 h 1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99" h="1500">
                  <a:moveTo>
                    <a:pt x="750" y="1500"/>
                  </a:moveTo>
                  <a:cubicBezTo>
                    <a:pt x="744" y="1500"/>
                    <a:pt x="738" y="1500"/>
                    <a:pt x="733" y="1500"/>
                  </a:cubicBezTo>
                  <a:cubicBezTo>
                    <a:pt x="716" y="1499"/>
                    <a:pt x="699" y="1498"/>
                    <a:pt x="682" y="1497"/>
                  </a:cubicBezTo>
                  <a:cubicBezTo>
                    <a:pt x="677" y="1497"/>
                    <a:pt x="674" y="1492"/>
                    <a:pt x="674" y="1488"/>
                  </a:cubicBezTo>
                  <a:cubicBezTo>
                    <a:pt x="675" y="1483"/>
                    <a:pt x="679" y="1480"/>
                    <a:pt x="684" y="1480"/>
                  </a:cubicBezTo>
                  <a:cubicBezTo>
                    <a:pt x="700" y="1482"/>
                    <a:pt x="717" y="1482"/>
                    <a:pt x="733" y="1483"/>
                  </a:cubicBezTo>
                  <a:cubicBezTo>
                    <a:pt x="739" y="1483"/>
                    <a:pt x="744" y="1483"/>
                    <a:pt x="750" y="1483"/>
                  </a:cubicBezTo>
                  <a:cubicBezTo>
                    <a:pt x="803" y="1483"/>
                    <a:pt x="855" y="1477"/>
                    <a:pt x="906" y="1466"/>
                  </a:cubicBezTo>
                  <a:cubicBezTo>
                    <a:pt x="911" y="1465"/>
                    <a:pt x="915" y="1468"/>
                    <a:pt x="916" y="1473"/>
                  </a:cubicBezTo>
                  <a:cubicBezTo>
                    <a:pt x="917" y="1477"/>
                    <a:pt x="914" y="1482"/>
                    <a:pt x="910" y="1483"/>
                  </a:cubicBezTo>
                  <a:cubicBezTo>
                    <a:pt x="857" y="1494"/>
                    <a:pt x="804" y="1500"/>
                    <a:pt x="750" y="1500"/>
                  </a:cubicBezTo>
                  <a:close/>
                  <a:moveTo>
                    <a:pt x="638" y="1492"/>
                  </a:moveTo>
                  <a:cubicBezTo>
                    <a:pt x="638" y="1492"/>
                    <a:pt x="637" y="1492"/>
                    <a:pt x="637" y="1492"/>
                  </a:cubicBezTo>
                  <a:cubicBezTo>
                    <a:pt x="637" y="1491"/>
                    <a:pt x="637" y="1491"/>
                    <a:pt x="637" y="1491"/>
                  </a:cubicBezTo>
                  <a:cubicBezTo>
                    <a:pt x="634" y="1491"/>
                    <a:pt x="632" y="1490"/>
                    <a:pt x="631" y="1488"/>
                  </a:cubicBezTo>
                  <a:cubicBezTo>
                    <a:pt x="630" y="1486"/>
                    <a:pt x="629" y="1484"/>
                    <a:pt x="630" y="1482"/>
                  </a:cubicBezTo>
                  <a:cubicBezTo>
                    <a:pt x="630" y="1477"/>
                    <a:pt x="634" y="1474"/>
                    <a:pt x="639" y="1475"/>
                  </a:cubicBezTo>
                  <a:cubicBezTo>
                    <a:pt x="639" y="1475"/>
                    <a:pt x="639" y="1475"/>
                    <a:pt x="639" y="1475"/>
                  </a:cubicBezTo>
                  <a:cubicBezTo>
                    <a:pt x="639" y="1475"/>
                    <a:pt x="639" y="1475"/>
                    <a:pt x="639" y="1475"/>
                  </a:cubicBezTo>
                  <a:cubicBezTo>
                    <a:pt x="641" y="1475"/>
                    <a:pt x="643" y="1476"/>
                    <a:pt x="645" y="1478"/>
                  </a:cubicBezTo>
                  <a:cubicBezTo>
                    <a:pt x="646" y="1480"/>
                    <a:pt x="647" y="1482"/>
                    <a:pt x="646" y="1484"/>
                  </a:cubicBezTo>
                  <a:cubicBezTo>
                    <a:pt x="646" y="1489"/>
                    <a:pt x="642" y="1492"/>
                    <a:pt x="638" y="1492"/>
                  </a:cubicBezTo>
                  <a:close/>
                  <a:moveTo>
                    <a:pt x="593" y="1484"/>
                  </a:moveTo>
                  <a:cubicBezTo>
                    <a:pt x="593" y="1484"/>
                    <a:pt x="592" y="1483"/>
                    <a:pt x="592" y="1483"/>
                  </a:cubicBezTo>
                  <a:cubicBezTo>
                    <a:pt x="577" y="1480"/>
                    <a:pt x="562" y="1476"/>
                    <a:pt x="547" y="1472"/>
                  </a:cubicBezTo>
                  <a:cubicBezTo>
                    <a:pt x="545" y="1472"/>
                    <a:pt x="543" y="1470"/>
                    <a:pt x="542" y="1468"/>
                  </a:cubicBezTo>
                  <a:cubicBezTo>
                    <a:pt x="541" y="1466"/>
                    <a:pt x="541" y="1464"/>
                    <a:pt x="541" y="1462"/>
                  </a:cubicBezTo>
                  <a:cubicBezTo>
                    <a:pt x="543" y="1458"/>
                    <a:pt x="547" y="1455"/>
                    <a:pt x="552" y="1456"/>
                  </a:cubicBezTo>
                  <a:cubicBezTo>
                    <a:pt x="566" y="1460"/>
                    <a:pt x="581" y="1464"/>
                    <a:pt x="595" y="1467"/>
                  </a:cubicBezTo>
                  <a:cubicBezTo>
                    <a:pt x="597" y="1467"/>
                    <a:pt x="599" y="1469"/>
                    <a:pt x="601" y="1470"/>
                  </a:cubicBezTo>
                  <a:cubicBezTo>
                    <a:pt x="602" y="1472"/>
                    <a:pt x="602" y="1475"/>
                    <a:pt x="602" y="1477"/>
                  </a:cubicBezTo>
                  <a:cubicBezTo>
                    <a:pt x="601" y="1481"/>
                    <a:pt x="597" y="1484"/>
                    <a:pt x="593" y="1484"/>
                  </a:cubicBezTo>
                  <a:close/>
                  <a:moveTo>
                    <a:pt x="952" y="1472"/>
                  </a:moveTo>
                  <a:cubicBezTo>
                    <a:pt x="948" y="1472"/>
                    <a:pt x="945" y="1470"/>
                    <a:pt x="944" y="1466"/>
                  </a:cubicBezTo>
                  <a:cubicBezTo>
                    <a:pt x="943" y="1464"/>
                    <a:pt x="943" y="1462"/>
                    <a:pt x="944" y="1460"/>
                  </a:cubicBezTo>
                  <a:cubicBezTo>
                    <a:pt x="946" y="1458"/>
                    <a:pt x="947" y="1456"/>
                    <a:pt x="949" y="1456"/>
                  </a:cubicBezTo>
                  <a:cubicBezTo>
                    <a:pt x="964" y="1452"/>
                    <a:pt x="978" y="1447"/>
                    <a:pt x="992" y="1442"/>
                  </a:cubicBezTo>
                  <a:cubicBezTo>
                    <a:pt x="996" y="1441"/>
                    <a:pt x="1001" y="1443"/>
                    <a:pt x="1003" y="1447"/>
                  </a:cubicBezTo>
                  <a:cubicBezTo>
                    <a:pt x="1005" y="1452"/>
                    <a:pt x="1002" y="1457"/>
                    <a:pt x="998" y="1458"/>
                  </a:cubicBezTo>
                  <a:cubicBezTo>
                    <a:pt x="983" y="1463"/>
                    <a:pt x="969" y="1468"/>
                    <a:pt x="954" y="1472"/>
                  </a:cubicBezTo>
                  <a:cubicBezTo>
                    <a:pt x="954" y="1472"/>
                    <a:pt x="954" y="1472"/>
                    <a:pt x="954" y="1472"/>
                  </a:cubicBezTo>
                  <a:cubicBezTo>
                    <a:pt x="953" y="1472"/>
                    <a:pt x="953" y="1472"/>
                    <a:pt x="952" y="1472"/>
                  </a:cubicBezTo>
                  <a:close/>
                  <a:moveTo>
                    <a:pt x="506" y="1459"/>
                  </a:moveTo>
                  <a:cubicBezTo>
                    <a:pt x="505" y="1459"/>
                    <a:pt x="504" y="1459"/>
                    <a:pt x="504" y="1459"/>
                  </a:cubicBezTo>
                  <a:cubicBezTo>
                    <a:pt x="486" y="1453"/>
                    <a:pt x="468" y="1446"/>
                    <a:pt x="451" y="1438"/>
                  </a:cubicBezTo>
                  <a:cubicBezTo>
                    <a:pt x="399" y="1415"/>
                    <a:pt x="348" y="1386"/>
                    <a:pt x="302" y="1352"/>
                  </a:cubicBezTo>
                  <a:cubicBezTo>
                    <a:pt x="302" y="1352"/>
                    <a:pt x="302" y="1352"/>
                    <a:pt x="302" y="1352"/>
                  </a:cubicBezTo>
                  <a:cubicBezTo>
                    <a:pt x="298" y="1349"/>
                    <a:pt x="298" y="1344"/>
                    <a:pt x="300" y="1340"/>
                  </a:cubicBezTo>
                  <a:cubicBezTo>
                    <a:pt x="303" y="1336"/>
                    <a:pt x="309" y="1336"/>
                    <a:pt x="312" y="1338"/>
                  </a:cubicBezTo>
                  <a:cubicBezTo>
                    <a:pt x="358" y="1372"/>
                    <a:pt x="406" y="1400"/>
                    <a:pt x="458" y="1423"/>
                  </a:cubicBezTo>
                  <a:cubicBezTo>
                    <a:pt x="475" y="1430"/>
                    <a:pt x="492" y="1437"/>
                    <a:pt x="509" y="1443"/>
                  </a:cubicBezTo>
                  <a:cubicBezTo>
                    <a:pt x="514" y="1444"/>
                    <a:pt x="516" y="1449"/>
                    <a:pt x="514" y="1453"/>
                  </a:cubicBezTo>
                  <a:cubicBezTo>
                    <a:pt x="513" y="1457"/>
                    <a:pt x="510" y="1459"/>
                    <a:pt x="506" y="1459"/>
                  </a:cubicBezTo>
                  <a:close/>
                  <a:moveTo>
                    <a:pt x="1037" y="1442"/>
                  </a:moveTo>
                  <a:cubicBezTo>
                    <a:pt x="1034" y="1442"/>
                    <a:pt x="1031" y="1440"/>
                    <a:pt x="1029" y="1437"/>
                  </a:cubicBezTo>
                  <a:cubicBezTo>
                    <a:pt x="1028" y="1433"/>
                    <a:pt x="1030" y="1428"/>
                    <a:pt x="1034" y="1426"/>
                  </a:cubicBezTo>
                  <a:cubicBezTo>
                    <a:pt x="1038" y="1424"/>
                    <a:pt x="1043" y="1426"/>
                    <a:pt x="1045" y="1431"/>
                  </a:cubicBezTo>
                  <a:cubicBezTo>
                    <a:pt x="1047" y="1435"/>
                    <a:pt x="1045" y="1440"/>
                    <a:pt x="1040" y="1442"/>
                  </a:cubicBezTo>
                  <a:cubicBezTo>
                    <a:pt x="1039" y="1442"/>
                    <a:pt x="1038" y="1442"/>
                    <a:pt x="1037" y="1442"/>
                  </a:cubicBezTo>
                  <a:close/>
                  <a:moveTo>
                    <a:pt x="1078" y="1423"/>
                  </a:moveTo>
                  <a:cubicBezTo>
                    <a:pt x="1075" y="1423"/>
                    <a:pt x="1072" y="1422"/>
                    <a:pt x="1071" y="1419"/>
                  </a:cubicBezTo>
                  <a:cubicBezTo>
                    <a:pt x="1069" y="1415"/>
                    <a:pt x="1070" y="1409"/>
                    <a:pt x="1075" y="1407"/>
                  </a:cubicBezTo>
                  <a:cubicBezTo>
                    <a:pt x="1139" y="1376"/>
                    <a:pt x="1198" y="1335"/>
                    <a:pt x="1250" y="1286"/>
                  </a:cubicBezTo>
                  <a:cubicBezTo>
                    <a:pt x="1253" y="1283"/>
                    <a:pt x="1255" y="1281"/>
                    <a:pt x="1257" y="1279"/>
                  </a:cubicBezTo>
                  <a:cubicBezTo>
                    <a:pt x="1260" y="1276"/>
                    <a:pt x="1266" y="1276"/>
                    <a:pt x="1269" y="1280"/>
                  </a:cubicBezTo>
                  <a:cubicBezTo>
                    <a:pt x="1270" y="1281"/>
                    <a:pt x="1271" y="1283"/>
                    <a:pt x="1271" y="1286"/>
                  </a:cubicBezTo>
                  <a:cubicBezTo>
                    <a:pt x="1271" y="1288"/>
                    <a:pt x="1270" y="1290"/>
                    <a:pt x="1269" y="1292"/>
                  </a:cubicBezTo>
                  <a:cubicBezTo>
                    <a:pt x="1267" y="1294"/>
                    <a:pt x="1264" y="1296"/>
                    <a:pt x="1262" y="1298"/>
                  </a:cubicBezTo>
                  <a:cubicBezTo>
                    <a:pt x="1208" y="1348"/>
                    <a:pt x="1148" y="1390"/>
                    <a:pt x="1082" y="1423"/>
                  </a:cubicBezTo>
                  <a:cubicBezTo>
                    <a:pt x="1082" y="1423"/>
                    <a:pt x="1082" y="1423"/>
                    <a:pt x="1082" y="1423"/>
                  </a:cubicBezTo>
                  <a:cubicBezTo>
                    <a:pt x="1081" y="1423"/>
                    <a:pt x="1080" y="1423"/>
                    <a:pt x="1078" y="1423"/>
                  </a:cubicBezTo>
                  <a:close/>
                  <a:moveTo>
                    <a:pt x="272" y="1325"/>
                  </a:moveTo>
                  <a:cubicBezTo>
                    <a:pt x="270" y="1325"/>
                    <a:pt x="268" y="1325"/>
                    <a:pt x="266" y="1323"/>
                  </a:cubicBezTo>
                  <a:cubicBezTo>
                    <a:pt x="265" y="1322"/>
                    <a:pt x="264" y="1320"/>
                    <a:pt x="263" y="1318"/>
                  </a:cubicBezTo>
                  <a:cubicBezTo>
                    <a:pt x="263" y="1315"/>
                    <a:pt x="264" y="1313"/>
                    <a:pt x="265" y="1312"/>
                  </a:cubicBezTo>
                  <a:cubicBezTo>
                    <a:pt x="268" y="1308"/>
                    <a:pt x="274" y="1308"/>
                    <a:pt x="277" y="1310"/>
                  </a:cubicBezTo>
                  <a:cubicBezTo>
                    <a:pt x="281" y="1314"/>
                    <a:pt x="281" y="1319"/>
                    <a:pt x="278" y="1322"/>
                  </a:cubicBezTo>
                  <a:cubicBezTo>
                    <a:pt x="277" y="1324"/>
                    <a:pt x="274" y="1325"/>
                    <a:pt x="272" y="1325"/>
                  </a:cubicBezTo>
                  <a:close/>
                  <a:moveTo>
                    <a:pt x="238" y="1295"/>
                  </a:moveTo>
                  <a:cubicBezTo>
                    <a:pt x="236" y="1295"/>
                    <a:pt x="234" y="1294"/>
                    <a:pt x="232" y="1293"/>
                  </a:cubicBezTo>
                  <a:cubicBezTo>
                    <a:pt x="226" y="1287"/>
                    <a:pt x="219" y="1280"/>
                    <a:pt x="213" y="1274"/>
                  </a:cubicBezTo>
                  <a:cubicBezTo>
                    <a:pt x="209" y="1270"/>
                    <a:pt x="205" y="1265"/>
                    <a:pt x="200" y="1260"/>
                  </a:cubicBezTo>
                  <a:cubicBezTo>
                    <a:pt x="200" y="1260"/>
                    <a:pt x="200" y="1260"/>
                    <a:pt x="200" y="1260"/>
                  </a:cubicBezTo>
                  <a:cubicBezTo>
                    <a:pt x="197" y="1257"/>
                    <a:pt x="197" y="1251"/>
                    <a:pt x="201" y="1248"/>
                  </a:cubicBezTo>
                  <a:cubicBezTo>
                    <a:pt x="204" y="1245"/>
                    <a:pt x="209" y="1245"/>
                    <a:pt x="213" y="1249"/>
                  </a:cubicBezTo>
                  <a:cubicBezTo>
                    <a:pt x="217" y="1254"/>
                    <a:pt x="221" y="1258"/>
                    <a:pt x="226" y="1262"/>
                  </a:cubicBezTo>
                  <a:cubicBezTo>
                    <a:pt x="232" y="1269"/>
                    <a:pt x="238" y="1275"/>
                    <a:pt x="244" y="1281"/>
                  </a:cubicBezTo>
                  <a:cubicBezTo>
                    <a:pt x="246" y="1282"/>
                    <a:pt x="247" y="1284"/>
                    <a:pt x="247" y="1287"/>
                  </a:cubicBezTo>
                  <a:cubicBezTo>
                    <a:pt x="247" y="1289"/>
                    <a:pt x="246" y="1291"/>
                    <a:pt x="244" y="1293"/>
                  </a:cubicBezTo>
                  <a:cubicBezTo>
                    <a:pt x="243" y="1294"/>
                    <a:pt x="240" y="1295"/>
                    <a:pt x="238" y="1295"/>
                  </a:cubicBezTo>
                  <a:close/>
                  <a:moveTo>
                    <a:pt x="1294" y="1262"/>
                  </a:moveTo>
                  <a:cubicBezTo>
                    <a:pt x="1292" y="1262"/>
                    <a:pt x="1290" y="1261"/>
                    <a:pt x="1289" y="1259"/>
                  </a:cubicBezTo>
                  <a:cubicBezTo>
                    <a:pt x="1287" y="1258"/>
                    <a:pt x="1286" y="1256"/>
                    <a:pt x="1286" y="1253"/>
                  </a:cubicBezTo>
                  <a:cubicBezTo>
                    <a:pt x="1286" y="1251"/>
                    <a:pt x="1287" y="1249"/>
                    <a:pt x="1288" y="1247"/>
                  </a:cubicBezTo>
                  <a:cubicBezTo>
                    <a:pt x="1298" y="1237"/>
                    <a:pt x="1308" y="1225"/>
                    <a:pt x="1318" y="1214"/>
                  </a:cubicBezTo>
                  <a:cubicBezTo>
                    <a:pt x="1320" y="1210"/>
                    <a:pt x="1326" y="1210"/>
                    <a:pt x="1330" y="1212"/>
                  </a:cubicBezTo>
                  <a:cubicBezTo>
                    <a:pt x="1331" y="1214"/>
                    <a:pt x="1332" y="1216"/>
                    <a:pt x="1333" y="1218"/>
                  </a:cubicBezTo>
                  <a:cubicBezTo>
                    <a:pt x="1333" y="1220"/>
                    <a:pt x="1332" y="1223"/>
                    <a:pt x="1331" y="1224"/>
                  </a:cubicBezTo>
                  <a:cubicBezTo>
                    <a:pt x="1321" y="1236"/>
                    <a:pt x="1311" y="1248"/>
                    <a:pt x="1301" y="1259"/>
                  </a:cubicBezTo>
                  <a:cubicBezTo>
                    <a:pt x="1299" y="1261"/>
                    <a:pt x="1297" y="1262"/>
                    <a:pt x="1294" y="1262"/>
                  </a:cubicBezTo>
                  <a:close/>
                  <a:moveTo>
                    <a:pt x="177" y="1229"/>
                  </a:moveTo>
                  <a:cubicBezTo>
                    <a:pt x="174" y="1229"/>
                    <a:pt x="172" y="1228"/>
                    <a:pt x="170" y="1226"/>
                  </a:cubicBezTo>
                  <a:cubicBezTo>
                    <a:pt x="122" y="1167"/>
                    <a:pt x="83" y="1103"/>
                    <a:pt x="55" y="1033"/>
                  </a:cubicBezTo>
                  <a:cubicBezTo>
                    <a:pt x="55" y="1032"/>
                    <a:pt x="54" y="1031"/>
                    <a:pt x="54" y="1030"/>
                  </a:cubicBezTo>
                  <a:cubicBezTo>
                    <a:pt x="52" y="1025"/>
                    <a:pt x="54" y="1021"/>
                    <a:pt x="58" y="1019"/>
                  </a:cubicBezTo>
                  <a:cubicBezTo>
                    <a:pt x="63" y="1017"/>
                    <a:pt x="68" y="1019"/>
                    <a:pt x="69" y="1023"/>
                  </a:cubicBezTo>
                  <a:cubicBezTo>
                    <a:pt x="70" y="1024"/>
                    <a:pt x="70" y="1025"/>
                    <a:pt x="70" y="1026"/>
                  </a:cubicBezTo>
                  <a:cubicBezTo>
                    <a:pt x="71" y="1027"/>
                    <a:pt x="71" y="1027"/>
                    <a:pt x="71" y="1027"/>
                  </a:cubicBezTo>
                  <a:cubicBezTo>
                    <a:pt x="98" y="1095"/>
                    <a:pt x="136" y="1158"/>
                    <a:pt x="183" y="1215"/>
                  </a:cubicBezTo>
                  <a:cubicBezTo>
                    <a:pt x="186" y="1219"/>
                    <a:pt x="186" y="1224"/>
                    <a:pt x="182" y="1227"/>
                  </a:cubicBezTo>
                  <a:cubicBezTo>
                    <a:pt x="180" y="1228"/>
                    <a:pt x="179" y="1229"/>
                    <a:pt x="177" y="1229"/>
                  </a:cubicBezTo>
                  <a:close/>
                  <a:moveTo>
                    <a:pt x="1352" y="1192"/>
                  </a:moveTo>
                  <a:cubicBezTo>
                    <a:pt x="1350" y="1192"/>
                    <a:pt x="1348" y="1191"/>
                    <a:pt x="1347" y="1190"/>
                  </a:cubicBezTo>
                  <a:cubicBezTo>
                    <a:pt x="1343" y="1187"/>
                    <a:pt x="1342" y="1182"/>
                    <a:pt x="1345" y="1178"/>
                  </a:cubicBezTo>
                  <a:cubicBezTo>
                    <a:pt x="1345" y="1178"/>
                    <a:pt x="1345" y="1178"/>
                    <a:pt x="1345" y="1178"/>
                  </a:cubicBezTo>
                  <a:cubicBezTo>
                    <a:pt x="1345" y="1178"/>
                    <a:pt x="1345" y="1178"/>
                    <a:pt x="1345" y="1178"/>
                  </a:cubicBezTo>
                  <a:cubicBezTo>
                    <a:pt x="1348" y="1174"/>
                    <a:pt x="1353" y="1174"/>
                    <a:pt x="1357" y="1176"/>
                  </a:cubicBezTo>
                  <a:cubicBezTo>
                    <a:pt x="1360" y="1179"/>
                    <a:pt x="1361" y="1184"/>
                    <a:pt x="1359" y="1188"/>
                  </a:cubicBezTo>
                  <a:cubicBezTo>
                    <a:pt x="1357" y="1190"/>
                    <a:pt x="1354" y="1192"/>
                    <a:pt x="1352" y="1192"/>
                  </a:cubicBezTo>
                  <a:close/>
                  <a:moveTo>
                    <a:pt x="1377" y="1154"/>
                  </a:moveTo>
                  <a:cubicBezTo>
                    <a:pt x="1375" y="1154"/>
                    <a:pt x="1374" y="1154"/>
                    <a:pt x="1373" y="1153"/>
                  </a:cubicBezTo>
                  <a:cubicBezTo>
                    <a:pt x="1369" y="1150"/>
                    <a:pt x="1367" y="1145"/>
                    <a:pt x="1370" y="1141"/>
                  </a:cubicBezTo>
                  <a:cubicBezTo>
                    <a:pt x="1387" y="1114"/>
                    <a:pt x="1402" y="1086"/>
                    <a:pt x="1416" y="1057"/>
                  </a:cubicBezTo>
                  <a:cubicBezTo>
                    <a:pt x="1433" y="1019"/>
                    <a:pt x="1448" y="978"/>
                    <a:pt x="1459" y="937"/>
                  </a:cubicBezTo>
                  <a:cubicBezTo>
                    <a:pt x="1460" y="932"/>
                    <a:pt x="1465" y="930"/>
                    <a:pt x="1469" y="931"/>
                  </a:cubicBezTo>
                  <a:cubicBezTo>
                    <a:pt x="1474" y="932"/>
                    <a:pt x="1476" y="937"/>
                    <a:pt x="1475" y="941"/>
                  </a:cubicBezTo>
                  <a:cubicBezTo>
                    <a:pt x="1464" y="983"/>
                    <a:pt x="1449" y="1025"/>
                    <a:pt x="1431" y="1064"/>
                  </a:cubicBezTo>
                  <a:cubicBezTo>
                    <a:pt x="1417" y="1094"/>
                    <a:pt x="1402" y="1123"/>
                    <a:pt x="1384" y="1150"/>
                  </a:cubicBezTo>
                  <a:cubicBezTo>
                    <a:pt x="1383" y="1153"/>
                    <a:pt x="1380" y="1154"/>
                    <a:pt x="1377" y="1154"/>
                  </a:cubicBezTo>
                  <a:close/>
                  <a:moveTo>
                    <a:pt x="46" y="993"/>
                  </a:moveTo>
                  <a:cubicBezTo>
                    <a:pt x="42" y="993"/>
                    <a:pt x="39" y="990"/>
                    <a:pt x="38" y="987"/>
                  </a:cubicBezTo>
                  <a:cubicBezTo>
                    <a:pt x="37" y="985"/>
                    <a:pt x="37" y="982"/>
                    <a:pt x="38" y="980"/>
                  </a:cubicBezTo>
                  <a:cubicBezTo>
                    <a:pt x="39" y="978"/>
                    <a:pt x="41" y="977"/>
                    <a:pt x="43" y="976"/>
                  </a:cubicBezTo>
                  <a:cubicBezTo>
                    <a:pt x="48" y="975"/>
                    <a:pt x="52" y="977"/>
                    <a:pt x="54" y="981"/>
                  </a:cubicBezTo>
                  <a:cubicBezTo>
                    <a:pt x="54" y="981"/>
                    <a:pt x="54" y="981"/>
                    <a:pt x="54" y="981"/>
                  </a:cubicBezTo>
                  <a:cubicBezTo>
                    <a:pt x="54" y="981"/>
                    <a:pt x="54" y="981"/>
                    <a:pt x="54" y="981"/>
                  </a:cubicBezTo>
                  <a:cubicBezTo>
                    <a:pt x="55" y="986"/>
                    <a:pt x="53" y="991"/>
                    <a:pt x="49" y="992"/>
                  </a:cubicBezTo>
                  <a:cubicBezTo>
                    <a:pt x="48" y="992"/>
                    <a:pt x="47" y="993"/>
                    <a:pt x="46" y="993"/>
                  </a:cubicBezTo>
                  <a:close/>
                  <a:moveTo>
                    <a:pt x="33" y="949"/>
                  </a:moveTo>
                  <a:cubicBezTo>
                    <a:pt x="29" y="949"/>
                    <a:pt x="26" y="947"/>
                    <a:pt x="25" y="943"/>
                  </a:cubicBezTo>
                  <a:cubicBezTo>
                    <a:pt x="21" y="928"/>
                    <a:pt x="17" y="913"/>
                    <a:pt x="14" y="898"/>
                  </a:cubicBezTo>
                  <a:cubicBezTo>
                    <a:pt x="14" y="896"/>
                    <a:pt x="14" y="894"/>
                    <a:pt x="16" y="892"/>
                  </a:cubicBezTo>
                  <a:cubicBezTo>
                    <a:pt x="17" y="890"/>
                    <a:pt x="19" y="889"/>
                    <a:pt x="21" y="888"/>
                  </a:cubicBezTo>
                  <a:cubicBezTo>
                    <a:pt x="26" y="887"/>
                    <a:pt x="30" y="891"/>
                    <a:pt x="31" y="895"/>
                  </a:cubicBezTo>
                  <a:cubicBezTo>
                    <a:pt x="34" y="910"/>
                    <a:pt x="37" y="924"/>
                    <a:pt x="41" y="939"/>
                  </a:cubicBezTo>
                  <a:cubicBezTo>
                    <a:pt x="42" y="943"/>
                    <a:pt x="40" y="948"/>
                    <a:pt x="35" y="949"/>
                  </a:cubicBezTo>
                  <a:cubicBezTo>
                    <a:pt x="34" y="949"/>
                    <a:pt x="34" y="949"/>
                    <a:pt x="33" y="949"/>
                  </a:cubicBezTo>
                  <a:close/>
                  <a:moveTo>
                    <a:pt x="1477" y="903"/>
                  </a:moveTo>
                  <a:cubicBezTo>
                    <a:pt x="1477" y="903"/>
                    <a:pt x="1476" y="903"/>
                    <a:pt x="1476" y="903"/>
                  </a:cubicBezTo>
                  <a:cubicBezTo>
                    <a:pt x="1473" y="903"/>
                    <a:pt x="1471" y="901"/>
                    <a:pt x="1470" y="900"/>
                  </a:cubicBezTo>
                  <a:cubicBezTo>
                    <a:pt x="1469" y="898"/>
                    <a:pt x="1468" y="895"/>
                    <a:pt x="1469" y="893"/>
                  </a:cubicBezTo>
                  <a:cubicBezTo>
                    <a:pt x="1472" y="879"/>
                    <a:pt x="1474" y="864"/>
                    <a:pt x="1476" y="849"/>
                  </a:cubicBezTo>
                  <a:cubicBezTo>
                    <a:pt x="1477" y="845"/>
                    <a:pt x="1481" y="841"/>
                    <a:pt x="1486" y="842"/>
                  </a:cubicBezTo>
                  <a:cubicBezTo>
                    <a:pt x="1488" y="842"/>
                    <a:pt x="1490" y="843"/>
                    <a:pt x="1491" y="845"/>
                  </a:cubicBezTo>
                  <a:cubicBezTo>
                    <a:pt x="1493" y="847"/>
                    <a:pt x="1493" y="849"/>
                    <a:pt x="1493" y="851"/>
                  </a:cubicBezTo>
                  <a:cubicBezTo>
                    <a:pt x="1491" y="866"/>
                    <a:pt x="1488" y="882"/>
                    <a:pt x="1486" y="897"/>
                  </a:cubicBezTo>
                  <a:cubicBezTo>
                    <a:pt x="1485" y="897"/>
                    <a:pt x="1485" y="897"/>
                    <a:pt x="1485" y="897"/>
                  </a:cubicBezTo>
                  <a:cubicBezTo>
                    <a:pt x="1485" y="901"/>
                    <a:pt x="1481" y="903"/>
                    <a:pt x="1477" y="903"/>
                  </a:cubicBezTo>
                  <a:close/>
                  <a:moveTo>
                    <a:pt x="15" y="861"/>
                  </a:moveTo>
                  <a:cubicBezTo>
                    <a:pt x="11" y="861"/>
                    <a:pt x="7" y="857"/>
                    <a:pt x="7" y="853"/>
                  </a:cubicBezTo>
                  <a:cubicBezTo>
                    <a:pt x="2" y="819"/>
                    <a:pt x="0" y="784"/>
                    <a:pt x="0" y="750"/>
                  </a:cubicBezTo>
                  <a:cubicBezTo>
                    <a:pt x="0" y="708"/>
                    <a:pt x="3" y="666"/>
                    <a:pt x="10" y="625"/>
                  </a:cubicBezTo>
                  <a:cubicBezTo>
                    <a:pt x="11" y="621"/>
                    <a:pt x="15" y="618"/>
                    <a:pt x="20" y="618"/>
                  </a:cubicBezTo>
                  <a:cubicBezTo>
                    <a:pt x="24" y="619"/>
                    <a:pt x="28" y="624"/>
                    <a:pt x="27" y="628"/>
                  </a:cubicBezTo>
                  <a:cubicBezTo>
                    <a:pt x="20" y="668"/>
                    <a:pt x="17" y="709"/>
                    <a:pt x="17" y="750"/>
                  </a:cubicBezTo>
                  <a:cubicBezTo>
                    <a:pt x="17" y="784"/>
                    <a:pt x="19" y="818"/>
                    <a:pt x="24" y="851"/>
                  </a:cubicBezTo>
                  <a:cubicBezTo>
                    <a:pt x="24" y="856"/>
                    <a:pt x="21" y="860"/>
                    <a:pt x="16" y="861"/>
                  </a:cubicBezTo>
                  <a:cubicBezTo>
                    <a:pt x="16" y="861"/>
                    <a:pt x="16" y="861"/>
                    <a:pt x="15" y="861"/>
                  </a:cubicBezTo>
                  <a:close/>
                  <a:moveTo>
                    <a:pt x="1489" y="814"/>
                  </a:moveTo>
                  <a:cubicBezTo>
                    <a:pt x="1489" y="814"/>
                    <a:pt x="1489" y="814"/>
                    <a:pt x="1489" y="814"/>
                  </a:cubicBezTo>
                  <a:cubicBezTo>
                    <a:pt x="1486" y="814"/>
                    <a:pt x="1484" y="813"/>
                    <a:pt x="1483" y="811"/>
                  </a:cubicBezTo>
                  <a:cubicBezTo>
                    <a:pt x="1481" y="809"/>
                    <a:pt x="1481" y="807"/>
                    <a:pt x="1481" y="805"/>
                  </a:cubicBezTo>
                  <a:cubicBezTo>
                    <a:pt x="1481" y="800"/>
                    <a:pt x="1485" y="796"/>
                    <a:pt x="1490" y="797"/>
                  </a:cubicBezTo>
                  <a:cubicBezTo>
                    <a:pt x="1495" y="797"/>
                    <a:pt x="1498" y="801"/>
                    <a:pt x="1498" y="806"/>
                  </a:cubicBezTo>
                  <a:cubicBezTo>
                    <a:pt x="1497" y="810"/>
                    <a:pt x="1494" y="814"/>
                    <a:pt x="1489" y="814"/>
                  </a:cubicBezTo>
                  <a:close/>
                  <a:moveTo>
                    <a:pt x="1491" y="725"/>
                  </a:moveTo>
                  <a:cubicBezTo>
                    <a:pt x="1486" y="725"/>
                    <a:pt x="1482" y="721"/>
                    <a:pt x="1482" y="716"/>
                  </a:cubicBezTo>
                  <a:cubicBezTo>
                    <a:pt x="1481" y="702"/>
                    <a:pt x="1480" y="687"/>
                    <a:pt x="1479" y="672"/>
                  </a:cubicBezTo>
                  <a:cubicBezTo>
                    <a:pt x="1479" y="670"/>
                    <a:pt x="1479" y="667"/>
                    <a:pt x="1481" y="666"/>
                  </a:cubicBezTo>
                  <a:cubicBezTo>
                    <a:pt x="1482" y="664"/>
                    <a:pt x="1484" y="663"/>
                    <a:pt x="1486" y="663"/>
                  </a:cubicBezTo>
                  <a:cubicBezTo>
                    <a:pt x="1491" y="662"/>
                    <a:pt x="1495" y="665"/>
                    <a:pt x="1496" y="670"/>
                  </a:cubicBezTo>
                  <a:cubicBezTo>
                    <a:pt x="1497" y="685"/>
                    <a:pt x="1498" y="700"/>
                    <a:pt x="1499" y="716"/>
                  </a:cubicBezTo>
                  <a:cubicBezTo>
                    <a:pt x="1499" y="720"/>
                    <a:pt x="1496" y="724"/>
                    <a:pt x="1491" y="725"/>
                  </a:cubicBezTo>
                  <a:cubicBezTo>
                    <a:pt x="1491" y="725"/>
                    <a:pt x="1491" y="725"/>
                    <a:pt x="1491" y="725"/>
                  </a:cubicBezTo>
                  <a:close/>
                  <a:moveTo>
                    <a:pt x="1481" y="635"/>
                  </a:moveTo>
                  <a:cubicBezTo>
                    <a:pt x="1477" y="635"/>
                    <a:pt x="1473" y="632"/>
                    <a:pt x="1473" y="628"/>
                  </a:cubicBezTo>
                  <a:cubicBezTo>
                    <a:pt x="1472" y="625"/>
                    <a:pt x="1473" y="623"/>
                    <a:pt x="1474" y="621"/>
                  </a:cubicBezTo>
                  <a:cubicBezTo>
                    <a:pt x="1475" y="619"/>
                    <a:pt x="1477" y="618"/>
                    <a:pt x="1480" y="618"/>
                  </a:cubicBezTo>
                  <a:cubicBezTo>
                    <a:pt x="1484" y="617"/>
                    <a:pt x="1489" y="620"/>
                    <a:pt x="1489" y="625"/>
                  </a:cubicBezTo>
                  <a:cubicBezTo>
                    <a:pt x="1490" y="627"/>
                    <a:pt x="1489" y="629"/>
                    <a:pt x="1488" y="631"/>
                  </a:cubicBezTo>
                  <a:cubicBezTo>
                    <a:pt x="1487" y="633"/>
                    <a:pt x="1485" y="634"/>
                    <a:pt x="1482" y="635"/>
                  </a:cubicBezTo>
                  <a:cubicBezTo>
                    <a:pt x="1482" y="635"/>
                    <a:pt x="1482" y="635"/>
                    <a:pt x="1481" y="635"/>
                  </a:cubicBezTo>
                  <a:close/>
                  <a:moveTo>
                    <a:pt x="27" y="591"/>
                  </a:moveTo>
                  <a:cubicBezTo>
                    <a:pt x="27" y="591"/>
                    <a:pt x="27" y="591"/>
                    <a:pt x="27" y="591"/>
                  </a:cubicBezTo>
                  <a:cubicBezTo>
                    <a:pt x="27" y="591"/>
                    <a:pt x="27" y="591"/>
                    <a:pt x="27" y="591"/>
                  </a:cubicBezTo>
                  <a:cubicBezTo>
                    <a:pt x="27" y="591"/>
                    <a:pt x="26" y="591"/>
                    <a:pt x="25" y="591"/>
                  </a:cubicBezTo>
                  <a:cubicBezTo>
                    <a:pt x="21" y="590"/>
                    <a:pt x="18" y="585"/>
                    <a:pt x="19" y="580"/>
                  </a:cubicBezTo>
                  <a:cubicBezTo>
                    <a:pt x="20" y="576"/>
                    <a:pt x="25" y="573"/>
                    <a:pt x="29" y="574"/>
                  </a:cubicBezTo>
                  <a:cubicBezTo>
                    <a:pt x="34" y="575"/>
                    <a:pt x="37" y="580"/>
                    <a:pt x="35" y="584"/>
                  </a:cubicBezTo>
                  <a:cubicBezTo>
                    <a:pt x="35" y="588"/>
                    <a:pt x="31" y="591"/>
                    <a:pt x="27" y="591"/>
                  </a:cubicBezTo>
                  <a:close/>
                  <a:moveTo>
                    <a:pt x="1472" y="590"/>
                  </a:moveTo>
                  <a:cubicBezTo>
                    <a:pt x="1468" y="590"/>
                    <a:pt x="1465" y="588"/>
                    <a:pt x="1464" y="584"/>
                  </a:cubicBezTo>
                  <a:cubicBezTo>
                    <a:pt x="1453" y="535"/>
                    <a:pt x="1436" y="488"/>
                    <a:pt x="1416" y="443"/>
                  </a:cubicBezTo>
                  <a:cubicBezTo>
                    <a:pt x="1405" y="420"/>
                    <a:pt x="1394" y="398"/>
                    <a:pt x="1381" y="377"/>
                  </a:cubicBezTo>
                  <a:cubicBezTo>
                    <a:pt x="1379" y="373"/>
                    <a:pt x="1380" y="368"/>
                    <a:pt x="1384" y="365"/>
                  </a:cubicBezTo>
                  <a:cubicBezTo>
                    <a:pt x="1388" y="363"/>
                    <a:pt x="1393" y="364"/>
                    <a:pt x="1396" y="368"/>
                  </a:cubicBezTo>
                  <a:cubicBezTo>
                    <a:pt x="1408" y="390"/>
                    <a:pt x="1420" y="413"/>
                    <a:pt x="1431" y="436"/>
                  </a:cubicBezTo>
                  <a:cubicBezTo>
                    <a:pt x="1452" y="481"/>
                    <a:pt x="1469" y="530"/>
                    <a:pt x="1480" y="579"/>
                  </a:cubicBezTo>
                  <a:cubicBezTo>
                    <a:pt x="1480" y="580"/>
                    <a:pt x="1480" y="580"/>
                    <a:pt x="1480" y="580"/>
                  </a:cubicBezTo>
                  <a:cubicBezTo>
                    <a:pt x="1481" y="584"/>
                    <a:pt x="1479" y="589"/>
                    <a:pt x="1474" y="590"/>
                  </a:cubicBezTo>
                  <a:cubicBezTo>
                    <a:pt x="1473" y="590"/>
                    <a:pt x="1473" y="590"/>
                    <a:pt x="1472" y="590"/>
                  </a:cubicBezTo>
                  <a:close/>
                  <a:moveTo>
                    <a:pt x="39" y="547"/>
                  </a:moveTo>
                  <a:cubicBezTo>
                    <a:pt x="38" y="547"/>
                    <a:pt x="37" y="547"/>
                    <a:pt x="36" y="547"/>
                  </a:cubicBezTo>
                  <a:cubicBezTo>
                    <a:pt x="34" y="546"/>
                    <a:pt x="32" y="545"/>
                    <a:pt x="31" y="543"/>
                  </a:cubicBezTo>
                  <a:cubicBezTo>
                    <a:pt x="30" y="541"/>
                    <a:pt x="30" y="538"/>
                    <a:pt x="31" y="536"/>
                  </a:cubicBezTo>
                  <a:cubicBezTo>
                    <a:pt x="35" y="522"/>
                    <a:pt x="40" y="507"/>
                    <a:pt x="45" y="493"/>
                  </a:cubicBezTo>
                  <a:cubicBezTo>
                    <a:pt x="47" y="488"/>
                    <a:pt x="52" y="486"/>
                    <a:pt x="56" y="488"/>
                  </a:cubicBezTo>
                  <a:cubicBezTo>
                    <a:pt x="60" y="489"/>
                    <a:pt x="63" y="494"/>
                    <a:pt x="61" y="499"/>
                  </a:cubicBezTo>
                  <a:cubicBezTo>
                    <a:pt x="56" y="513"/>
                    <a:pt x="51" y="527"/>
                    <a:pt x="47" y="541"/>
                  </a:cubicBezTo>
                  <a:cubicBezTo>
                    <a:pt x="46" y="545"/>
                    <a:pt x="42" y="547"/>
                    <a:pt x="39" y="547"/>
                  </a:cubicBezTo>
                  <a:close/>
                  <a:moveTo>
                    <a:pt x="70" y="462"/>
                  </a:moveTo>
                  <a:cubicBezTo>
                    <a:pt x="69" y="462"/>
                    <a:pt x="67" y="462"/>
                    <a:pt x="66" y="461"/>
                  </a:cubicBezTo>
                  <a:cubicBezTo>
                    <a:pt x="64" y="461"/>
                    <a:pt x="63" y="459"/>
                    <a:pt x="62" y="457"/>
                  </a:cubicBezTo>
                  <a:cubicBezTo>
                    <a:pt x="61" y="455"/>
                    <a:pt x="61" y="452"/>
                    <a:pt x="62" y="450"/>
                  </a:cubicBezTo>
                  <a:cubicBezTo>
                    <a:pt x="93" y="380"/>
                    <a:pt x="134" y="316"/>
                    <a:pt x="184" y="258"/>
                  </a:cubicBezTo>
                  <a:cubicBezTo>
                    <a:pt x="184" y="258"/>
                    <a:pt x="184" y="258"/>
                    <a:pt x="184" y="258"/>
                  </a:cubicBezTo>
                  <a:cubicBezTo>
                    <a:pt x="187" y="254"/>
                    <a:pt x="193" y="254"/>
                    <a:pt x="196" y="257"/>
                  </a:cubicBezTo>
                  <a:cubicBezTo>
                    <a:pt x="199" y="260"/>
                    <a:pt x="200" y="265"/>
                    <a:pt x="197" y="269"/>
                  </a:cubicBezTo>
                  <a:cubicBezTo>
                    <a:pt x="147" y="325"/>
                    <a:pt x="107" y="389"/>
                    <a:pt x="78" y="457"/>
                  </a:cubicBezTo>
                  <a:cubicBezTo>
                    <a:pt x="76" y="460"/>
                    <a:pt x="73" y="462"/>
                    <a:pt x="70" y="462"/>
                  </a:cubicBezTo>
                  <a:close/>
                  <a:moveTo>
                    <a:pt x="1364" y="343"/>
                  </a:moveTo>
                  <a:cubicBezTo>
                    <a:pt x="1364" y="343"/>
                    <a:pt x="1364" y="343"/>
                    <a:pt x="1364" y="343"/>
                  </a:cubicBezTo>
                  <a:cubicBezTo>
                    <a:pt x="1361" y="343"/>
                    <a:pt x="1359" y="341"/>
                    <a:pt x="1357" y="339"/>
                  </a:cubicBezTo>
                  <a:cubicBezTo>
                    <a:pt x="1349" y="327"/>
                    <a:pt x="1340" y="315"/>
                    <a:pt x="1331" y="303"/>
                  </a:cubicBezTo>
                  <a:cubicBezTo>
                    <a:pt x="1328" y="299"/>
                    <a:pt x="1329" y="294"/>
                    <a:pt x="1332" y="291"/>
                  </a:cubicBezTo>
                  <a:cubicBezTo>
                    <a:pt x="1336" y="288"/>
                    <a:pt x="1341" y="289"/>
                    <a:pt x="1344" y="293"/>
                  </a:cubicBezTo>
                  <a:cubicBezTo>
                    <a:pt x="1353" y="304"/>
                    <a:pt x="1362" y="317"/>
                    <a:pt x="1371" y="330"/>
                  </a:cubicBezTo>
                  <a:cubicBezTo>
                    <a:pt x="1371" y="330"/>
                    <a:pt x="1371" y="330"/>
                    <a:pt x="1371" y="330"/>
                  </a:cubicBezTo>
                  <a:cubicBezTo>
                    <a:pt x="1372" y="332"/>
                    <a:pt x="1373" y="334"/>
                    <a:pt x="1372" y="336"/>
                  </a:cubicBezTo>
                  <a:cubicBezTo>
                    <a:pt x="1372" y="338"/>
                    <a:pt x="1371" y="340"/>
                    <a:pt x="1369" y="341"/>
                  </a:cubicBezTo>
                  <a:cubicBezTo>
                    <a:pt x="1367" y="342"/>
                    <a:pt x="1366" y="343"/>
                    <a:pt x="1364" y="343"/>
                  </a:cubicBezTo>
                  <a:close/>
                  <a:moveTo>
                    <a:pt x="1309" y="271"/>
                  </a:moveTo>
                  <a:cubicBezTo>
                    <a:pt x="1306" y="271"/>
                    <a:pt x="1304" y="270"/>
                    <a:pt x="1302" y="268"/>
                  </a:cubicBezTo>
                  <a:cubicBezTo>
                    <a:pt x="1301" y="267"/>
                    <a:pt x="1300" y="264"/>
                    <a:pt x="1300" y="262"/>
                  </a:cubicBezTo>
                  <a:cubicBezTo>
                    <a:pt x="1300" y="260"/>
                    <a:pt x="1301" y="258"/>
                    <a:pt x="1303" y="256"/>
                  </a:cubicBezTo>
                  <a:cubicBezTo>
                    <a:pt x="1307" y="253"/>
                    <a:pt x="1312" y="254"/>
                    <a:pt x="1315" y="257"/>
                  </a:cubicBezTo>
                  <a:cubicBezTo>
                    <a:pt x="1315" y="257"/>
                    <a:pt x="1315" y="257"/>
                    <a:pt x="1315" y="257"/>
                  </a:cubicBezTo>
                  <a:cubicBezTo>
                    <a:pt x="1318" y="261"/>
                    <a:pt x="1318" y="266"/>
                    <a:pt x="1314" y="269"/>
                  </a:cubicBezTo>
                  <a:cubicBezTo>
                    <a:pt x="1313" y="270"/>
                    <a:pt x="1311" y="271"/>
                    <a:pt x="1309" y="271"/>
                  </a:cubicBezTo>
                  <a:close/>
                  <a:moveTo>
                    <a:pt x="221" y="238"/>
                  </a:moveTo>
                  <a:cubicBezTo>
                    <a:pt x="219" y="238"/>
                    <a:pt x="217" y="238"/>
                    <a:pt x="215" y="236"/>
                  </a:cubicBezTo>
                  <a:cubicBezTo>
                    <a:pt x="212" y="233"/>
                    <a:pt x="212" y="227"/>
                    <a:pt x="215" y="224"/>
                  </a:cubicBezTo>
                  <a:cubicBezTo>
                    <a:pt x="218" y="221"/>
                    <a:pt x="224" y="221"/>
                    <a:pt x="227" y="224"/>
                  </a:cubicBezTo>
                  <a:cubicBezTo>
                    <a:pt x="230" y="227"/>
                    <a:pt x="230" y="233"/>
                    <a:pt x="227" y="236"/>
                  </a:cubicBezTo>
                  <a:cubicBezTo>
                    <a:pt x="226" y="238"/>
                    <a:pt x="223" y="238"/>
                    <a:pt x="221" y="238"/>
                  </a:cubicBezTo>
                  <a:close/>
                  <a:moveTo>
                    <a:pt x="1278" y="238"/>
                  </a:moveTo>
                  <a:cubicBezTo>
                    <a:pt x="1276" y="238"/>
                    <a:pt x="1274" y="237"/>
                    <a:pt x="1272" y="236"/>
                  </a:cubicBezTo>
                  <a:cubicBezTo>
                    <a:pt x="1265" y="228"/>
                    <a:pt x="1257" y="221"/>
                    <a:pt x="1250" y="214"/>
                  </a:cubicBezTo>
                  <a:cubicBezTo>
                    <a:pt x="1203" y="170"/>
                    <a:pt x="1150" y="133"/>
                    <a:pt x="1093" y="102"/>
                  </a:cubicBezTo>
                  <a:cubicBezTo>
                    <a:pt x="1091" y="101"/>
                    <a:pt x="1090" y="99"/>
                    <a:pt x="1089" y="97"/>
                  </a:cubicBezTo>
                  <a:cubicBezTo>
                    <a:pt x="1089" y="95"/>
                    <a:pt x="1089" y="93"/>
                    <a:pt x="1090" y="91"/>
                  </a:cubicBezTo>
                  <a:cubicBezTo>
                    <a:pt x="1092" y="87"/>
                    <a:pt x="1097" y="85"/>
                    <a:pt x="1101" y="87"/>
                  </a:cubicBezTo>
                  <a:cubicBezTo>
                    <a:pt x="1160" y="118"/>
                    <a:pt x="1214" y="157"/>
                    <a:pt x="1262" y="202"/>
                  </a:cubicBezTo>
                  <a:cubicBezTo>
                    <a:pt x="1269" y="209"/>
                    <a:pt x="1277" y="216"/>
                    <a:pt x="1284" y="224"/>
                  </a:cubicBezTo>
                  <a:cubicBezTo>
                    <a:pt x="1287" y="227"/>
                    <a:pt x="1287" y="232"/>
                    <a:pt x="1284" y="236"/>
                  </a:cubicBezTo>
                  <a:cubicBezTo>
                    <a:pt x="1282" y="237"/>
                    <a:pt x="1280" y="238"/>
                    <a:pt x="1278" y="238"/>
                  </a:cubicBezTo>
                  <a:close/>
                  <a:moveTo>
                    <a:pt x="254" y="207"/>
                  </a:moveTo>
                  <a:cubicBezTo>
                    <a:pt x="251" y="207"/>
                    <a:pt x="249" y="206"/>
                    <a:pt x="247" y="204"/>
                  </a:cubicBezTo>
                  <a:cubicBezTo>
                    <a:pt x="246" y="203"/>
                    <a:pt x="245" y="201"/>
                    <a:pt x="245" y="198"/>
                  </a:cubicBezTo>
                  <a:cubicBezTo>
                    <a:pt x="245" y="196"/>
                    <a:pt x="246" y="194"/>
                    <a:pt x="248" y="192"/>
                  </a:cubicBezTo>
                  <a:cubicBezTo>
                    <a:pt x="259" y="182"/>
                    <a:pt x="271" y="172"/>
                    <a:pt x="283" y="163"/>
                  </a:cubicBezTo>
                  <a:cubicBezTo>
                    <a:pt x="287" y="160"/>
                    <a:pt x="292" y="161"/>
                    <a:pt x="295" y="164"/>
                  </a:cubicBezTo>
                  <a:cubicBezTo>
                    <a:pt x="298" y="168"/>
                    <a:pt x="297" y="173"/>
                    <a:pt x="294" y="176"/>
                  </a:cubicBezTo>
                  <a:cubicBezTo>
                    <a:pt x="282" y="185"/>
                    <a:pt x="270" y="195"/>
                    <a:pt x="259" y="205"/>
                  </a:cubicBezTo>
                  <a:cubicBezTo>
                    <a:pt x="258" y="206"/>
                    <a:pt x="256" y="207"/>
                    <a:pt x="254" y="207"/>
                  </a:cubicBezTo>
                  <a:close/>
                  <a:moveTo>
                    <a:pt x="325" y="151"/>
                  </a:moveTo>
                  <a:cubicBezTo>
                    <a:pt x="322" y="151"/>
                    <a:pt x="319" y="150"/>
                    <a:pt x="318" y="147"/>
                  </a:cubicBezTo>
                  <a:cubicBezTo>
                    <a:pt x="316" y="145"/>
                    <a:pt x="316" y="143"/>
                    <a:pt x="316" y="141"/>
                  </a:cubicBezTo>
                  <a:cubicBezTo>
                    <a:pt x="317" y="139"/>
                    <a:pt x="318" y="137"/>
                    <a:pt x="320" y="135"/>
                  </a:cubicBezTo>
                  <a:cubicBezTo>
                    <a:pt x="361" y="106"/>
                    <a:pt x="405" y="82"/>
                    <a:pt x="451" y="62"/>
                  </a:cubicBezTo>
                  <a:cubicBezTo>
                    <a:pt x="475" y="52"/>
                    <a:pt x="499" y="42"/>
                    <a:pt x="524" y="34"/>
                  </a:cubicBezTo>
                  <a:cubicBezTo>
                    <a:pt x="524" y="34"/>
                    <a:pt x="524" y="34"/>
                    <a:pt x="524" y="34"/>
                  </a:cubicBezTo>
                  <a:cubicBezTo>
                    <a:pt x="524" y="34"/>
                    <a:pt x="524" y="34"/>
                    <a:pt x="524" y="34"/>
                  </a:cubicBezTo>
                  <a:cubicBezTo>
                    <a:pt x="529" y="33"/>
                    <a:pt x="533" y="36"/>
                    <a:pt x="535" y="40"/>
                  </a:cubicBezTo>
                  <a:cubicBezTo>
                    <a:pt x="536" y="44"/>
                    <a:pt x="534" y="49"/>
                    <a:pt x="529" y="51"/>
                  </a:cubicBezTo>
                  <a:cubicBezTo>
                    <a:pt x="505" y="58"/>
                    <a:pt x="481" y="67"/>
                    <a:pt x="458" y="77"/>
                  </a:cubicBezTo>
                  <a:cubicBezTo>
                    <a:pt x="413" y="97"/>
                    <a:pt x="370" y="121"/>
                    <a:pt x="329" y="149"/>
                  </a:cubicBezTo>
                  <a:cubicBezTo>
                    <a:pt x="328" y="150"/>
                    <a:pt x="326" y="151"/>
                    <a:pt x="325" y="151"/>
                  </a:cubicBezTo>
                  <a:close/>
                  <a:moveTo>
                    <a:pt x="1057" y="83"/>
                  </a:moveTo>
                  <a:cubicBezTo>
                    <a:pt x="1056" y="83"/>
                    <a:pt x="1054" y="83"/>
                    <a:pt x="1053" y="82"/>
                  </a:cubicBezTo>
                  <a:cubicBezTo>
                    <a:pt x="1040" y="76"/>
                    <a:pt x="1026" y="70"/>
                    <a:pt x="1012" y="65"/>
                  </a:cubicBezTo>
                  <a:cubicBezTo>
                    <a:pt x="1008" y="64"/>
                    <a:pt x="1005" y="59"/>
                    <a:pt x="1007" y="54"/>
                  </a:cubicBezTo>
                  <a:cubicBezTo>
                    <a:pt x="1009" y="50"/>
                    <a:pt x="1014" y="48"/>
                    <a:pt x="1018" y="49"/>
                  </a:cubicBezTo>
                  <a:cubicBezTo>
                    <a:pt x="1032" y="55"/>
                    <a:pt x="1046" y="61"/>
                    <a:pt x="1060" y="67"/>
                  </a:cubicBezTo>
                  <a:cubicBezTo>
                    <a:pt x="1065" y="69"/>
                    <a:pt x="1066" y="74"/>
                    <a:pt x="1064" y="78"/>
                  </a:cubicBezTo>
                  <a:cubicBezTo>
                    <a:pt x="1063" y="81"/>
                    <a:pt x="1060" y="83"/>
                    <a:pt x="1057" y="83"/>
                  </a:cubicBezTo>
                  <a:close/>
                  <a:moveTo>
                    <a:pt x="972" y="51"/>
                  </a:moveTo>
                  <a:cubicBezTo>
                    <a:pt x="971" y="51"/>
                    <a:pt x="971" y="51"/>
                    <a:pt x="970" y="50"/>
                  </a:cubicBezTo>
                  <a:cubicBezTo>
                    <a:pt x="968" y="50"/>
                    <a:pt x="966" y="48"/>
                    <a:pt x="965" y="46"/>
                  </a:cubicBezTo>
                  <a:cubicBezTo>
                    <a:pt x="964" y="44"/>
                    <a:pt x="964" y="42"/>
                    <a:pt x="964" y="40"/>
                  </a:cubicBezTo>
                  <a:cubicBezTo>
                    <a:pt x="966" y="35"/>
                    <a:pt x="970" y="33"/>
                    <a:pt x="975" y="34"/>
                  </a:cubicBezTo>
                  <a:cubicBezTo>
                    <a:pt x="979" y="36"/>
                    <a:pt x="982" y="40"/>
                    <a:pt x="980" y="45"/>
                  </a:cubicBezTo>
                  <a:cubicBezTo>
                    <a:pt x="979" y="48"/>
                    <a:pt x="976" y="51"/>
                    <a:pt x="972" y="51"/>
                  </a:cubicBezTo>
                  <a:close/>
                  <a:moveTo>
                    <a:pt x="570" y="39"/>
                  </a:moveTo>
                  <a:cubicBezTo>
                    <a:pt x="570" y="39"/>
                    <a:pt x="570" y="39"/>
                    <a:pt x="570" y="39"/>
                  </a:cubicBezTo>
                  <a:cubicBezTo>
                    <a:pt x="566" y="39"/>
                    <a:pt x="563" y="36"/>
                    <a:pt x="562" y="32"/>
                  </a:cubicBezTo>
                  <a:cubicBezTo>
                    <a:pt x="561" y="28"/>
                    <a:pt x="564" y="23"/>
                    <a:pt x="568" y="22"/>
                  </a:cubicBezTo>
                  <a:cubicBezTo>
                    <a:pt x="573" y="21"/>
                    <a:pt x="577" y="24"/>
                    <a:pt x="578" y="28"/>
                  </a:cubicBezTo>
                  <a:cubicBezTo>
                    <a:pt x="579" y="31"/>
                    <a:pt x="579" y="33"/>
                    <a:pt x="577" y="35"/>
                  </a:cubicBezTo>
                  <a:cubicBezTo>
                    <a:pt x="577" y="36"/>
                    <a:pt x="575" y="37"/>
                    <a:pt x="573" y="38"/>
                  </a:cubicBezTo>
                  <a:cubicBezTo>
                    <a:pt x="574" y="38"/>
                    <a:pt x="574" y="38"/>
                    <a:pt x="574" y="38"/>
                  </a:cubicBezTo>
                  <a:cubicBezTo>
                    <a:pt x="572" y="39"/>
                    <a:pt x="572" y="39"/>
                    <a:pt x="572" y="39"/>
                  </a:cubicBezTo>
                  <a:cubicBezTo>
                    <a:pt x="572" y="39"/>
                    <a:pt x="571" y="39"/>
                    <a:pt x="570" y="39"/>
                  </a:cubicBezTo>
                  <a:close/>
                  <a:moveTo>
                    <a:pt x="929" y="39"/>
                  </a:moveTo>
                  <a:cubicBezTo>
                    <a:pt x="928" y="39"/>
                    <a:pt x="927" y="39"/>
                    <a:pt x="927" y="38"/>
                  </a:cubicBezTo>
                  <a:cubicBezTo>
                    <a:pt x="869" y="24"/>
                    <a:pt x="810" y="17"/>
                    <a:pt x="750" y="17"/>
                  </a:cubicBezTo>
                  <a:cubicBezTo>
                    <a:pt x="744" y="17"/>
                    <a:pt x="738" y="17"/>
                    <a:pt x="733" y="17"/>
                  </a:cubicBezTo>
                  <a:cubicBezTo>
                    <a:pt x="724" y="17"/>
                    <a:pt x="714" y="18"/>
                    <a:pt x="705" y="18"/>
                  </a:cubicBezTo>
                  <a:cubicBezTo>
                    <a:pt x="700" y="19"/>
                    <a:pt x="696" y="15"/>
                    <a:pt x="696" y="10"/>
                  </a:cubicBezTo>
                  <a:cubicBezTo>
                    <a:pt x="695" y="6"/>
                    <a:pt x="699" y="2"/>
                    <a:pt x="704" y="1"/>
                  </a:cubicBezTo>
                  <a:cubicBezTo>
                    <a:pt x="713" y="1"/>
                    <a:pt x="723" y="0"/>
                    <a:pt x="733" y="0"/>
                  </a:cubicBezTo>
                  <a:cubicBezTo>
                    <a:pt x="738" y="0"/>
                    <a:pt x="744" y="0"/>
                    <a:pt x="750" y="0"/>
                  </a:cubicBezTo>
                  <a:cubicBezTo>
                    <a:pt x="811" y="0"/>
                    <a:pt x="872" y="7"/>
                    <a:pt x="931" y="22"/>
                  </a:cubicBezTo>
                  <a:cubicBezTo>
                    <a:pt x="933" y="23"/>
                    <a:pt x="935" y="24"/>
                    <a:pt x="936" y="26"/>
                  </a:cubicBezTo>
                  <a:cubicBezTo>
                    <a:pt x="937" y="28"/>
                    <a:pt x="938" y="30"/>
                    <a:pt x="937" y="32"/>
                  </a:cubicBezTo>
                  <a:cubicBezTo>
                    <a:pt x="936" y="36"/>
                    <a:pt x="933" y="39"/>
                    <a:pt x="929" y="39"/>
                  </a:cubicBezTo>
                  <a:close/>
                  <a:moveTo>
                    <a:pt x="614" y="29"/>
                  </a:moveTo>
                  <a:cubicBezTo>
                    <a:pt x="610" y="29"/>
                    <a:pt x="607" y="26"/>
                    <a:pt x="606" y="22"/>
                  </a:cubicBezTo>
                  <a:cubicBezTo>
                    <a:pt x="605" y="18"/>
                    <a:pt x="608" y="13"/>
                    <a:pt x="613" y="12"/>
                  </a:cubicBezTo>
                  <a:cubicBezTo>
                    <a:pt x="628" y="10"/>
                    <a:pt x="643" y="7"/>
                    <a:pt x="658" y="6"/>
                  </a:cubicBezTo>
                  <a:cubicBezTo>
                    <a:pt x="658" y="6"/>
                    <a:pt x="658" y="6"/>
                    <a:pt x="658" y="6"/>
                  </a:cubicBezTo>
                  <a:cubicBezTo>
                    <a:pt x="663" y="5"/>
                    <a:pt x="667" y="8"/>
                    <a:pt x="668" y="13"/>
                  </a:cubicBezTo>
                  <a:cubicBezTo>
                    <a:pt x="668" y="18"/>
                    <a:pt x="665" y="22"/>
                    <a:pt x="660" y="22"/>
                  </a:cubicBezTo>
                  <a:cubicBezTo>
                    <a:pt x="645" y="24"/>
                    <a:pt x="631" y="26"/>
                    <a:pt x="616" y="29"/>
                  </a:cubicBezTo>
                  <a:cubicBezTo>
                    <a:pt x="615" y="29"/>
                    <a:pt x="615" y="29"/>
                    <a:pt x="614" y="2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pPr defTabSz="228554"/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409371" y="1821680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  </a:t>
            </a:r>
          </a:p>
        </p:txBody>
      </p:sp>
      <p:sp>
        <p:nvSpPr>
          <p:cNvPr id="29" name="Объект 2">
            <a:extLst>
              <a:ext uri="{FF2B5EF4-FFF2-40B4-BE49-F238E27FC236}">
                <a16:creationId xmlns="" xmlns:a16="http://schemas.microsoft.com/office/drawing/2014/main" id="{6874D571-370F-4211-81D2-4154F7F94F56}"/>
              </a:ext>
            </a:extLst>
          </p:cNvPr>
          <p:cNvSpPr txBox="1">
            <a:spLocks/>
          </p:cNvSpPr>
          <p:nvPr/>
        </p:nvSpPr>
        <p:spPr>
          <a:xfrm>
            <a:off x="4784207" y="3236237"/>
            <a:ext cx="2551473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VTB Group Cond" panose="020B0506050504020204" pitchFamily="34" charset="77"/>
                <a:cs typeface="Times New Roman" panose="02020603050405020304" pitchFamily="18" charset="0"/>
              </a:rPr>
              <a:t>1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VTB Group Cond" panose="020B0506050504020204" pitchFamily="34" charset="77"/>
                <a:cs typeface="Times New Roman" panose="02020603050405020304" pitchFamily="18" charset="0"/>
              </a:rPr>
              <a:t>543,3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ea typeface="VTB Group Cond" panose="020B0506050504020204" pitchFamily="34" charset="77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VTB Group Cond" panose="020B0506050504020204" pitchFamily="34" charset="77"/>
                <a:cs typeface="Times New Roman" panose="02020603050405020304" pitchFamily="18" charset="0"/>
              </a:rPr>
              <a:t>млн. рублей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VTB Group Cond" panose="020B0506050504020204" pitchFamily="34" charset="77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1" name="Объект 2">
            <a:extLst>
              <a:ext uri="{FF2B5EF4-FFF2-40B4-BE49-F238E27FC236}">
                <a16:creationId xmlns="" xmlns:a16="http://schemas.microsoft.com/office/drawing/2014/main" id="{6874D571-370F-4211-81D2-4154F7F94F56}"/>
              </a:ext>
            </a:extLst>
          </p:cNvPr>
          <p:cNvSpPr txBox="1">
            <a:spLocks/>
          </p:cNvSpPr>
          <p:nvPr/>
        </p:nvSpPr>
        <p:spPr>
          <a:xfrm>
            <a:off x="6520503" y="4663088"/>
            <a:ext cx="2205782" cy="11490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VTB Group Cond" panose="020B0506050504020204" pitchFamily="34" charset="77"/>
                <a:cs typeface="Times New Roman" panose="02020603050405020304" pitchFamily="18" charset="0"/>
              </a:rPr>
              <a:t>0,6%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ea typeface="VTB Group Cond" panose="020B0506050504020204" pitchFamily="34" charset="77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buNone/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VTB Group Cond" panose="020B0506050504020204" pitchFamily="34" charset="77"/>
                <a:cs typeface="Times New Roman" panose="02020603050405020304" pitchFamily="18" charset="0"/>
              </a:rPr>
              <a:t>4,5 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VTB Group Cond" panose="020B0506050504020204" pitchFamily="34" charset="77"/>
                <a:cs typeface="Times New Roman" panose="02020603050405020304" pitchFamily="18" charset="0"/>
              </a:rPr>
              <a:t>млн.</a:t>
            </a:r>
          </a:p>
          <a:p>
            <a:pPr marL="0" indent="0" algn="ctr">
              <a:lnSpc>
                <a:spcPct val="100000"/>
              </a:lnSpc>
              <a:buNone/>
              <a:defRPr/>
            </a:pP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VTB Group Cond" panose="020B0506050504020204" pitchFamily="34" charset="77"/>
                <a:cs typeface="Times New Roman" panose="02020603050405020304" pitchFamily="18" charset="0"/>
              </a:rPr>
              <a:t> руб</a:t>
            </a:r>
            <a:r>
              <a:rPr lang="ru-RU" sz="1800" dirty="0">
                <a:solidFill>
                  <a:schemeClr val="tx1"/>
                </a:solidFill>
                <a:latin typeface="+mn-lt"/>
                <a:ea typeface="VTB Group Cond" panose="020B0506050504020204" pitchFamily="34" charset="77"/>
              </a:rPr>
              <a:t>.</a:t>
            </a:r>
          </a:p>
        </p:txBody>
      </p:sp>
      <p:sp>
        <p:nvSpPr>
          <p:cNvPr id="32" name="Объект 2">
            <a:extLst>
              <a:ext uri="{FF2B5EF4-FFF2-40B4-BE49-F238E27FC236}">
                <a16:creationId xmlns="" xmlns:a16="http://schemas.microsoft.com/office/drawing/2014/main" id="{6874D571-370F-4211-81D2-4154F7F94F56}"/>
              </a:ext>
            </a:extLst>
          </p:cNvPr>
          <p:cNvSpPr txBox="1">
            <a:spLocks/>
          </p:cNvSpPr>
          <p:nvPr/>
        </p:nvSpPr>
        <p:spPr>
          <a:xfrm>
            <a:off x="2797767" y="3135832"/>
            <a:ext cx="2551473" cy="11798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VTB Group Cond" panose="020B0506050504020204" pitchFamily="34" charset="77"/>
                <a:cs typeface="Times New Roman" panose="02020603050405020304" pitchFamily="18" charset="0"/>
              </a:rPr>
              <a:t>83%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ea typeface="VTB Group Cond" panose="020B0506050504020204" pitchFamily="34" charset="77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buNone/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VTB Group Cond" panose="020B0506050504020204" pitchFamily="34" charset="77"/>
                <a:cs typeface="Times New Roman" panose="02020603050405020304" pitchFamily="18" charset="0"/>
              </a:rPr>
              <a:t>1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VTB Group Cond" panose="020B0506050504020204" pitchFamily="34" charset="77"/>
                <a:cs typeface="Times New Roman" panose="02020603050405020304" pitchFamily="18" charset="0"/>
              </a:rPr>
              <a:t>281,1 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VTB Group Cond" panose="020B0506050504020204" pitchFamily="34" charset="77"/>
                <a:cs typeface="Times New Roman" panose="02020603050405020304" pitchFamily="18" charset="0"/>
              </a:rPr>
              <a:t>млн. </a:t>
            </a:r>
          </a:p>
          <a:p>
            <a:pPr marL="0" indent="0" algn="ctr">
              <a:lnSpc>
                <a:spcPct val="100000"/>
              </a:lnSpc>
              <a:buNone/>
              <a:defRPr/>
            </a:pP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VTB Group Cond" panose="020B0506050504020204" pitchFamily="34" charset="77"/>
                <a:cs typeface="Times New Roman" panose="02020603050405020304" pitchFamily="18" charset="0"/>
              </a:rPr>
              <a:t>руб</a:t>
            </a:r>
            <a:r>
              <a:rPr lang="ru-RU" sz="1800" dirty="0">
                <a:solidFill>
                  <a:schemeClr val="tx1"/>
                </a:solidFill>
                <a:latin typeface="+mn-lt"/>
                <a:ea typeface="VTB Group Cond" panose="020B0506050504020204" pitchFamily="34" charset="77"/>
              </a:rPr>
              <a:t>.</a:t>
            </a:r>
          </a:p>
        </p:txBody>
      </p:sp>
      <p:sp>
        <p:nvSpPr>
          <p:cNvPr id="33" name="Объект 2">
            <a:extLst>
              <a:ext uri="{FF2B5EF4-FFF2-40B4-BE49-F238E27FC236}">
                <a16:creationId xmlns="" xmlns:a16="http://schemas.microsoft.com/office/drawing/2014/main" id="{6874D571-370F-4211-81D2-4154F7F94F56}"/>
              </a:ext>
            </a:extLst>
          </p:cNvPr>
          <p:cNvSpPr txBox="1">
            <a:spLocks/>
          </p:cNvSpPr>
          <p:nvPr/>
        </p:nvSpPr>
        <p:spPr>
          <a:xfrm>
            <a:off x="6329924" y="1632934"/>
            <a:ext cx="2399126" cy="11798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VTB Group Cond" panose="020B0506050504020204" pitchFamily="34" charset="77"/>
                <a:cs typeface="Times New Roman" panose="02020603050405020304" pitchFamily="18" charset="0"/>
              </a:rPr>
              <a:t>16,4%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ea typeface="VTB Group Cond" panose="020B0506050504020204" pitchFamily="34" charset="77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buNone/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VTB Group Cond" panose="020B0506050504020204" pitchFamily="34" charset="77"/>
                <a:cs typeface="Times New Roman" panose="02020603050405020304" pitchFamily="18" charset="0"/>
              </a:rPr>
              <a:t>253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VTB Group Cond" panose="020B0506050504020204" pitchFamily="34" charset="77"/>
                <a:cs typeface="Times New Roman" panose="02020603050405020304" pitchFamily="18" charset="0"/>
              </a:rPr>
              <a:t>млн. </a:t>
            </a:r>
          </a:p>
          <a:p>
            <a:pPr marL="0" indent="0" algn="ctr">
              <a:lnSpc>
                <a:spcPct val="100000"/>
              </a:lnSpc>
              <a:buNone/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VTB Group Cond" panose="020B0506050504020204" pitchFamily="34" charset="77"/>
                <a:cs typeface="Times New Roman" panose="02020603050405020304" pitchFamily="18" charset="0"/>
              </a:rPr>
              <a:t>руб.</a:t>
            </a:r>
          </a:p>
        </p:txBody>
      </p:sp>
    </p:spTree>
    <p:extLst>
      <p:ext uri="{BB962C8B-B14F-4D97-AF65-F5344CB8AC3E}">
        <p14:creationId xmlns:p14="http://schemas.microsoft.com/office/powerpoint/2010/main" val="3249469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9210" y="340562"/>
            <a:ext cx="11409878" cy="701731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НАЛОГОВЫЕ ДОХОДЫ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9245151"/>
              </p:ext>
            </p:extLst>
          </p:nvPr>
        </p:nvGraphicFramePr>
        <p:xfrm>
          <a:off x="1268628" y="965200"/>
          <a:ext cx="9714332" cy="56997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64238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Неналоговые доходы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6166523"/>
              </p:ext>
            </p:extLst>
          </p:nvPr>
        </p:nvGraphicFramePr>
        <p:xfrm>
          <a:off x="2005012" y="800100"/>
          <a:ext cx="8181975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78324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3225" y="-227992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Безвозмездные поступления</a:t>
            </a: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4571974"/>
              </p:ext>
            </p:extLst>
          </p:nvPr>
        </p:nvGraphicFramePr>
        <p:xfrm>
          <a:off x="339001" y="759853"/>
          <a:ext cx="11320529" cy="62472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Oval 159">
            <a:extLst>
              <a:ext uri="{FF2B5EF4-FFF2-40B4-BE49-F238E27FC236}">
                <a16:creationId xmlns="" xmlns:a16="http://schemas.microsoft.com/office/drawing/2014/main" id="{741D120E-03CD-4E4D-9DF5-765782B60525}"/>
              </a:ext>
            </a:extLst>
          </p:cNvPr>
          <p:cNvSpPr/>
          <p:nvPr/>
        </p:nvSpPr>
        <p:spPr>
          <a:xfrm rot="18900000" flipV="1">
            <a:off x="7097479" y="2636981"/>
            <a:ext cx="2067553" cy="2157147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miter lim="800000"/>
          </a:ln>
          <a:effectLst>
            <a:outerShdw sx="1000" sy="1000" algn="ctr" rotWithShape="0">
              <a:schemeClr val="bg1">
                <a:lumMod val="85000"/>
                <a:alpha val="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="" xmlns:a16="http://schemas.microsoft.com/office/drawing/2014/main" id="{6874D571-370F-4211-81D2-4154F7F94F56}"/>
              </a:ext>
            </a:extLst>
          </p:cNvPr>
          <p:cNvSpPr txBox="1">
            <a:spLocks/>
          </p:cNvSpPr>
          <p:nvPr/>
        </p:nvSpPr>
        <p:spPr>
          <a:xfrm>
            <a:off x="7128161" y="3346222"/>
            <a:ext cx="2006189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ea typeface="VTB Group Cond" panose="020B0506050504020204" pitchFamily="34" charset="77"/>
                <a:cs typeface="Times New Roman" panose="02020603050405020304" pitchFamily="18" charset="0"/>
              </a:rPr>
              <a:t>1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VTB Group Cond" panose="020B0506050504020204" pitchFamily="34" charset="77"/>
                <a:cs typeface="Times New Roman" panose="02020603050405020304" pitchFamily="18" charset="0"/>
              </a:rPr>
              <a:t>283,5 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ea typeface="VTB Group Cond" panose="020B0506050504020204" pitchFamily="34" charset="77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ea typeface="VTB Group Cond" panose="020B0506050504020204" pitchFamily="34" charset="77"/>
                <a:cs typeface="Times New Roman" panose="02020603050405020304" pitchFamily="18" charset="0"/>
              </a:rPr>
              <a:t>млн. рублей </a:t>
            </a:r>
          </a:p>
        </p:txBody>
      </p:sp>
    </p:spTree>
    <p:extLst>
      <p:ext uri="{BB962C8B-B14F-4D97-AF65-F5344CB8AC3E}">
        <p14:creationId xmlns:p14="http://schemas.microsoft.com/office/powerpoint/2010/main" val="1106592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04038" cy="696685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7722" y="553146"/>
            <a:ext cx="2613289" cy="171108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94AC8A24-0275-A841-8427-61B29D60BF47}"/>
              </a:ext>
            </a:extLst>
          </p:cNvPr>
          <p:cNvSpPr/>
          <p:nvPr/>
        </p:nvSpPr>
        <p:spPr>
          <a:xfrm>
            <a:off x="-159657" y="-2"/>
            <a:ext cx="12519713" cy="7112002"/>
          </a:xfrm>
          <a:prstGeom prst="rect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98000">
                <a:schemeClr val="accent2">
                  <a:lumMod val="75000"/>
                  <a:alpha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Title 1">
            <a:extLst>
              <a:ext uri="{FF2B5EF4-FFF2-40B4-BE49-F238E27FC236}">
                <a16:creationId xmlns="" xmlns:a16="http://schemas.microsoft.com/office/drawing/2014/main" id="{0E521987-917F-9340-84BB-D27CD9721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2827863"/>
            <a:ext cx="12192001" cy="1311128"/>
          </a:xfrm>
        </p:spPr>
        <p:txBody>
          <a:bodyPr/>
          <a:lstStyle/>
          <a:p>
            <a:pPr algn="ctr"/>
            <a:r>
              <a:rPr lang="ru-RU" sz="8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Расходная часть</a:t>
            </a:r>
            <a:endParaRPr lang="ru-RU" sz="8799" dirty="0">
              <a:solidFill>
                <a:schemeClr val="tx1"/>
              </a:solidFill>
              <a:latin typeface="Times New Roman" panose="02020603050405020304" pitchFamily="18" charset="0"/>
              <a:ea typeface="VTB Group Cond Book" panose="020B0506050504020204" pitchFamily="34" charset="77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6843B50E-E72E-475A-9F25-1C176071A9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7931426" y="4403034"/>
            <a:ext cx="3707295" cy="245496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D57CB3E-6E41-493B-9040-261CB3E2833D}"/>
              </a:ext>
            </a:extLst>
          </p:cNvPr>
          <p:cNvSpPr txBox="1"/>
          <p:nvPr/>
        </p:nvSpPr>
        <p:spPr>
          <a:xfrm>
            <a:off x="7444408" y="7105864"/>
            <a:ext cx="41943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>
                <a:hlinkClick r:id="rId6" tooltip="https://www.gorodskievesti.ru/2019/11/29/byudzhet-2020/"/>
              </a:rPr>
              <a:t>Эта фотография</a:t>
            </a:r>
            <a:r>
              <a:rPr lang="ru-RU" sz="900"/>
              <a:t>, автор: Неизвестный автор, лицензия: </a:t>
            </a:r>
            <a:r>
              <a:rPr lang="ru-RU" sz="900">
                <a:hlinkClick r:id="rId7" tooltip="https://creativecommons.org/licenses/by-nc-sa/3.0/"/>
              </a:rPr>
              <a:t>CC BY-SA-NC</a:t>
            </a:r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379034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4300006"/>
              </p:ext>
            </p:extLst>
          </p:nvPr>
        </p:nvGraphicFramePr>
        <p:xfrm>
          <a:off x="362465" y="222421"/>
          <a:ext cx="11541211" cy="6409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51808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2741</TotalTime>
  <Words>643</Words>
  <Application>Microsoft Office PowerPoint</Application>
  <PresentationFormat>Широкоэкранный</PresentationFormat>
  <Paragraphs>258</Paragraphs>
  <Slides>20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31" baseType="lpstr">
      <vt:lpstr>Arial</vt:lpstr>
      <vt:lpstr>Calibri</vt:lpstr>
      <vt:lpstr>Calibri Light</vt:lpstr>
      <vt:lpstr>Oswald Light</vt:lpstr>
      <vt:lpstr>Roboto Condensed</vt:lpstr>
      <vt:lpstr>Times New Roman</vt:lpstr>
      <vt:lpstr>VTB Group Cond</vt:lpstr>
      <vt:lpstr>VTB Group Cond Book</vt:lpstr>
      <vt:lpstr>VTB Group Cond Demi Bold</vt:lpstr>
      <vt:lpstr>VTB Group Cond Light</vt:lpstr>
      <vt:lpstr>Тема Office</vt:lpstr>
      <vt:lpstr>Презентация PowerPoint</vt:lpstr>
      <vt:lpstr>Основные параметры исполнения бюджета</vt:lpstr>
      <vt:lpstr>1. Доходная часть</vt:lpstr>
      <vt:lpstr>Структура доходов</vt:lpstr>
      <vt:lpstr>НАЛОГОВЫЕ ДОХОДЫ</vt:lpstr>
      <vt:lpstr>Неналоговые доходы</vt:lpstr>
      <vt:lpstr>Безвозмездные поступления</vt:lpstr>
      <vt:lpstr>2. Расходная часть</vt:lpstr>
      <vt:lpstr>Презентация PowerPoint</vt:lpstr>
      <vt:lpstr>Расходы на образование</vt:lpstr>
      <vt:lpstr>Муниципальные программы исполнено 2860,7 тыс. рублей</vt:lpstr>
      <vt:lpstr>Источники финансирования  дефицита бюджета</vt:lpstr>
      <vt:lpstr> ИСПОЛНЕНИЕ ПО РАСХОДАМ  ИЗ РЕЗЕРВНОГО ФОНДА </vt:lpstr>
      <vt:lpstr>Презентация PowerPoint</vt:lpstr>
      <vt:lpstr>Презентация PowerPoint</vt:lpstr>
      <vt:lpstr>Показатели заработной платы, работников получающих МРОТ за счет средств местного бюджета</vt:lpstr>
      <vt:lpstr>Презентация PowerPoint</vt:lpstr>
      <vt:lpstr>Динамика доходов и первоочередных расходов</vt:lpstr>
      <vt:lpstr>Кредиторская задолженность</vt:lpstr>
      <vt:lpstr>Спасибо за внимание!  Демонстрация подготовлена Комитетом по финансам администрации Дульдургинского муниципального округа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194</cp:revision>
  <dcterms:created xsi:type="dcterms:W3CDTF">2023-05-19T05:21:47Z</dcterms:created>
  <dcterms:modified xsi:type="dcterms:W3CDTF">2026-05-27T06:48:28Z</dcterms:modified>
</cp:coreProperties>
</file>