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3" r:id="rId3"/>
    <p:sldId id="274" r:id="rId4"/>
    <p:sldId id="275" r:id="rId5"/>
    <p:sldId id="277" r:id="rId6"/>
    <p:sldId id="278" r:id="rId7"/>
    <p:sldId id="281" r:id="rId8"/>
    <p:sldId id="282" r:id="rId9"/>
    <p:sldId id="283" r:id="rId10"/>
    <p:sldId id="284" r:id="rId11"/>
    <p:sldId id="286" r:id="rId12"/>
    <p:sldId id="287" r:id="rId13"/>
    <p:sldId id="289" r:id="rId14"/>
    <p:sldId id="290" r:id="rId15"/>
    <p:sldId id="292" r:id="rId16"/>
    <p:sldId id="29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62" autoAdjust="0"/>
  </p:normalViewPr>
  <p:slideViewPr>
    <p:cSldViewPr>
      <p:cViewPr>
        <p:scale>
          <a:sx n="78" d="100"/>
          <a:sy n="78" d="100"/>
        </p:scale>
        <p:origin x="-129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A1563-FBD7-49FC-A0C7-B381F2705D12}" type="datetimeFigureOut">
              <a:rPr lang="ru-RU" smtClean="0"/>
              <a:pPr/>
              <a:t>31.03.2021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4DEB3B-B2B8-4506-8581-7E17C175568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5AFB469-F03C-434D-A0CA-25CF2640559F}" type="datetime1">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FD5518-6BEC-4D9D-B6D7-36F503433017}" type="datetime1">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29C21B-4387-4B7F-8B31-8B9ED04ECEA5}" type="datetime1">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58F2B6C-7794-4A03-B016-A30922E4AC74}" type="datetime1">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8097937-4CB2-43DE-AE2F-6F1CE39E5479}" type="datetime1">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40CB7A9-831C-4999-B039-2E0069B9B4EF}" type="datetime1">
              <a:rPr lang="ru-RU" smtClean="0"/>
              <a:pPr/>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62EA694-749E-49CA-A4FF-BDD190C195C5}" type="datetime1">
              <a:rPr lang="ru-RU" smtClean="0"/>
              <a:pPr/>
              <a:t>31.03.2021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0C4A8CC-96ED-4443-939B-1ACF8B0689FF}" type="datetime1">
              <a:rPr lang="ru-RU" smtClean="0"/>
              <a:pPr/>
              <a:t>31.03.2021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8709AB0-AC51-4DEE-8E1A-0660CCF1C6E7}" type="datetime1">
              <a:rPr lang="ru-RU" smtClean="0"/>
              <a:pPr/>
              <a:t>31.03.2021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C36732-DA13-49DF-9A6A-9C82C66372A0}" type="datetime1">
              <a:rPr lang="ru-RU" smtClean="0"/>
              <a:pPr/>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9757213-2464-40E1-A3CB-531A1430C0AE}" type="datetime1">
              <a:rPr lang="ru-RU" smtClean="0"/>
              <a:pPr/>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F658F-FF07-44A9-AA92-EAD5FE1EBDCE}" type="datetime1">
              <a:rPr lang="ru-RU" smtClean="0"/>
              <a:pPr/>
              <a:t>31.03.2021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88640"/>
            <a:ext cx="8784976" cy="6480720"/>
          </a:xfrm>
        </p:spPr>
        <p:style>
          <a:lnRef idx="0">
            <a:schemeClr val="accent1"/>
          </a:lnRef>
          <a:fillRef idx="3">
            <a:schemeClr val="accent1"/>
          </a:fillRef>
          <a:effectRef idx="3">
            <a:schemeClr val="accent1"/>
          </a:effectRef>
          <a:fontRef idx="minor">
            <a:schemeClr val="lt1"/>
          </a:fontRef>
        </p:style>
        <p:txBody>
          <a:bodyPr/>
          <a:lstStyle/>
          <a:p>
            <a:r>
              <a:rPr lang="ru-RU" dirty="0" smtClean="0"/>
              <a:t> </a:t>
            </a:r>
            <a:r>
              <a:rPr lang="ru-RU" dirty="0" smtClean="0">
                <a:solidFill>
                  <a:srgbClr val="FF0000"/>
                </a:solidFill>
              </a:rPr>
              <a:t>КОНФЛИКТ ИНТЕРЕСОВ НА ГОСУДАРСТВЕННОЙ И МУНИЦИПАЛЬНОЙ СЛУЖБЕ</a:t>
            </a:r>
            <a:br>
              <a:rPr lang="ru-RU" dirty="0" smtClean="0">
                <a:solidFill>
                  <a:srgbClr val="FF0000"/>
                </a:solidFill>
              </a:rPr>
            </a:br>
            <a:r>
              <a:rPr lang="ru-RU" dirty="0" smtClean="0">
                <a:solidFill>
                  <a:srgbClr val="FF0000"/>
                </a:solidFill>
              </a:rPr>
              <a:t/>
            </a:r>
            <a:br>
              <a:rPr lang="ru-RU" dirty="0" smtClean="0">
                <a:solidFill>
                  <a:srgbClr val="FF0000"/>
                </a:solidFill>
              </a:rPr>
            </a:br>
            <a:r>
              <a:rPr lang="ru-RU" sz="2800" dirty="0" smtClean="0">
                <a:solidFill>
                  <a:schemeClr val="tx1">
                    <a:lumMod val="85000"/>
                    <a:lumOff val="15000"/>
                  </a:schemeClr>
                </a:solidFill>
              </a:rPr>
              <a:t>ПАМЯТКА ДЛЯ СЛУЖАЩИХ</a:t>
            </a:r>
            <a:endParaRPr lang="ru-RU" dirty="0">
              <a:solidFill>
                <a:schemeClr val="tx1">
                  <a:lumMod val="85000"/>
                  <a:lumOff val="15000"/>
                </a:schemeClr>
              </a:solidFill>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50000">
              <a:schemeClr val="accent1">
                <a:tint val="44500"/>
                <a:satMod val="160000"/>
              </a:schemeClr>
            </a:gs>
            <a:gs pos="100000">
              <a:schemeClr val="accent1">
                <a:tint val="23500"/>
                <a:satMod val="160000"/>
              </a:schemeClr>
            </a:gs>
          </a:gsLst>
          <a:lin ang="30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6553200" y="6500834"/>
            <a:ext cx="2133600" cy="220641"/>
          </a:xfrm>
        </p:spPr>
        <p:txBody>
          <a:bodyPr/>
          <a:lstStyle/>
          <a:p>
            <a:fld id="{725C68B6-61C2-468F-89AB-4B9F7531AA68}" type="slidenum">
              <a:rPr lang="ru-RU" smtClean="0"/>
              <a:pPr/>
              <a:t>10</a:t>
            </a:fld>
            <a:endParaRPr lang="ru-RU"/>
          </a:p>
        </p:txBody>
      </p:sp>
      <p:sp>
        <p:nvSpPr>
          <p:cNvPr id="14" name="Прямоугольник 13"/>
          <p:cNvSpPr/>
          <p:nvPr/>
        </p:nvSpPr>
        <p:spPr>
          <a:xfrm>
            <a:off x="357158" y="1500174"/>
            <a:ext cx="8572560" cy="498598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Выполнение отдельных функций государственного или муниципального управления, а также осуществления контрольно-надзорной деятельности в отношении родственников и/или иных лиц, с которыми связана личная заинтересованность государственного служащего.</a:t>
            </a:r>
          </a:p>
          <a:p>
            <a:pPr algn="just"/>
            <a:r>
              <a:rPr lang="ru-RU" dirty="0" smtClean="0"/>
              <a:t>Руководителем Управления </a:t>
            </a:r>
            <a:r>
              <a:rPr lang="ru-RU" dirty="0" err="1" smtClean="0"/>
              <a:t>Роскомнадзора</a:t>
            </a:r>
            <a:r>
              <a:rPr lang="ru-RU" dirty="0" smtClean="0"/>
              <a:t> по Республике Бурятия было рассмотрено несколько дел об административных правонарушениях в области связи и информации, совершенных ее супругом, который являлся руководителем направления республиканского филиала одного из крупнейших сотовых операторов России. В нарушение закона мер по предотвращению и урегулированию конфликта интересов чиновница не приняла и, имея личную заинтересованность в разрешении данных дел, самоотвод не заявила. В итоге по каждому из дел назначила нарушителю минимальные наказания в виде предупреждений. По требованию Генеральной прокуратуры приказом Министра связи и массовых коммуникаций Российской Федерации чиновница была уволена в связи с утратой доверия.</a:t>
            </a:r>
          </a:p>
          <a:p>
            <a:pPr algn="just"/>
            <a:endParaRPr lang="ru-RU"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
        <p:nvSpPr>
          <p:cNvPr id="14" name="Прямоугольник 13"/>
          <p:cNvSpPr/>
          <p:nvPr/>
        </p:nvSpPr>
        <p:spPr>
          <a:xfrm>
            <a:off x="428596" y="1500174"/>
            <a:ext cx="8572560" cy="677108"/>
          </a:xfrm>
          <a:prstGeom prst="rect">
            <a:avLst/>
          </a:prstGeom>
        </p:spPr>
        <p:txBody>
          <a:bodyPr wrap="square">
            <a:spAutoFit/>
          </a:bodyPr>
          <a:lstStyle/>
          <a:p>
            <a:pPr algn="just"/>
            <a:r>
              <a:rPr lang="ru-RU" sz="2000" b="1" dirty="0" smtClean="0">
                <a:solidFill>
                  <a:srgbClr val="FF0000"/>
                </a:solidFill>
              </a:rPr>
              <a:t> </a:t>
            </a:r>
            <a:endParaRPr lang="ru-RU" dirty="0" smtClean="0"/>
          </a:p>
          <a:p>
            <a:pPr algn="just"/>
            <a:endParaRPr lang="ru-RU" b="1" dirty="0"/>
          </a:p>
        </p:txBody>
      </p:sp>
      <p:sp>
        <p:nvSpPr>
          <p:cNvPr id="6" name="Прямоугольник 5"/>
          <p:cNvSpPr/>
          <p:nvPr/>
        </p:nvSpPr>
        <p:spPr>
          <a:xfrm>
            <a:off x="428596" y="1428737"/>
            <a:ext cx="8358246" cy="477053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Нахождение родственников и иных близких лиц в служебной зависимости от должностного лица, неправомерное назначение их на должности, выплата им вознаграждений, принятие иных необоснованных решений кадрового характера.</a:t>
            </a:r>
          </a:p>
          <a:p>
            <a:pPr algn="just"/>
            <a:r>
              <a:rPr lang="ru-RU" sz="2000" dirty="0" smtClean="0"/>
              <a:t>Главой администрации городского округа Челябинской области на должность руководителя одного из муниципальных унитарных предприятий принят тесть (отец супруги), которому главой органа местного самоуправления установлены оклад, размер стимулирующих и иных выплат, включая премии. После вмешательства прокурора, по результатам заседания комиссии по урегулированию конфликта интересов глава администрации привлечен к дисциплинарной ответственности в виде выговора, его родственник - директор МУП уволен.</a:t>
            </a:r>
          </a:p>
          <a:p>
            <a:pPr algn="just"/>
            <a:endParaRPr lang="ru-RU" sz="2400" b="1" dirty="0">
              <a:solidFill>
                <a:schemeClr val="accent5">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
        <p:nvSpPr>
          <p:cNvPr id="14" name="Прямоугольник 13"/>
          <p:cNvSpPr/>
          <p:nvPr/>
        </p:nvSpPr>
        <p:spPr>
          <a:xfrm>
            <a:off x="428596" y="1500174"/>
            <a:ext cx="8572560" cy="677108"/>
          </a:xfrm>
          <a:prstGeom prst="rect">
            <a:avLst/>
          </a:prstGeom>
        </p:spPr>
        <p:txBody>
          <a:bodyPr wrap="square">
            <a:spAutoFit/>
          </a:bodyPr>
          <a:lstStyle/>
          <a:p>
            <a:pPr algn="just"/>
            <a:r>
              <a:rPr lang="ru-RU" sz="2000" b="1" dirty="0" smtClean="0">
                <a:solidFill>
                  <a:srgbClr val="FF0000"/>
                </a:solidFill>
              </a:rPr>
              <a:t> </a:t>
            </a:r>
            <a:endParaRPr lang="ru-RU" dirty="0" smtClean="0"/>
          </a:p>
          <a:p>
            <a:pPr algn="just"/>
            <a:endParaRPr lang="ru-RU" b="1" dirty="0"/>
          </a:p>
        </p:txBody>
      </p:sp>
      <p:sp>
        <p:nvSpPr>
          <p:cNvPr id="6" name="Прямоугольник 5"/>
          <p:cNvSpPr/>
          <p:nvPr/>
        </p:nvSpPr>
        <p:spPr>
          <a:xfrm>
            <a:off x="428596" y="1357298"/>
            <a:ext cx="8358246" cy="44627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Участие должностных лиц в коммерческих организациях, в отношении которых осуществляется контрольная или надзорная деятельность.</a:t>
            </a:r>
          </a:p>
          <a:p>
            <a:pPr algn="just"/>
            <a:r>
              <a:rPr lang="ru-RU" sz="2400" b="1" dirty="0" smtClean="0">
                <a:solidFill>
                  <a:schemeClr val="accent5">
                    <a:lumMod val="75000"/>
                  </a:schemeClr>
                </a:solidFill>
              </a:rPr>
              <a:t> </a:t>
            </a:r>
          </a:p>
          <a:p>
            <a:pPr algn="just"/>
            <a:r>
              <a:rPr lang="ru-RU" sz="2000" dirty="0" smtClean="0"/>
              <a:t> </a:t>
            </a:r>
            <a:r>
              <a:rPr lang="ru-RU" sz="2400" dirty="0" smtClean="0"/>
              <a:t>По представлению прокуратуры Ивановской области уволена в связи с утратой доверия начальник управления по делам наружной рекламы администрации города в связи с наличием у нее конфликта интересов, связанных с участием в коммерческих организациях, осуществляющих деятельность в сфере рекламы.</a:t>
            </a:r>
          </a:p>
          <a:p>
            <a:pPr algn="just"/>
            <a:endParaRPr lang="ru-RU" sz="2000" dirty="0" smtClean="0"/>
          </a:p>
          <a:p>
            <a:pPr algn="just"/>
            <a:endParaRPr lang="ru-RU" sz="2400" b="1" dirty="0">
              <a:solidFill>
                <a:schemeClr val="accent5">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
        <p:nvSpPr>
          <p:cNvPr id="14" name="Прямоугольник 13"/>
          <p:cNvSpPr/>
          <p:nvPr/>
        </p:nvSpPr>
        <p:spPr>
          <a:xfrm>
            <a:off x="428596" y="1500174"/>
            <a:ext cx="8572560" cy="677108"/>
          </a:xfrm>
          <a:prstGeom prst="rect">
            <a:avLst/>
          </a:prstGeom>
        </p:spPr>
        <p:txBody>
          <a:bodyPr wrap="square">
            <a:spAutoFit/>
          </a:bodyPr>
          <a:lstStyle/>
          <a:p>
            <a:pPr algn="just"/>
            <a:r>
              <a:rPr lang="ru-RU" sz="2000" b="1" dirty="0" smtClean="0">
                <a:solidFill>
                  <a:srgbClr val="FF0000"/>
                </a:solidFill>
              </a:rPr>
              <a:t> </a:t>
            </a:r>
            <a:endParaRPr lang="ru-RU" dirty="0" smtClean="0"/>
          </a:p>
          <a:p>
            <a:pPr algn="just"/>
            <a:endParaRPr lang="ru-RU" b="1" dirty="0"/>
          </a:p>
        </p:txBody>
      </p:sp>
      <p:sp>
        <p:nvSpPr>
          <p:cNvPr id="6" name="Прямоугольник 5"/>
          <p:cNvSpPr/>
          <p:nvPr/>
        </p:nvSpPr>
        <p:spPr>
          <a:xfrm>
            <a:off x="428596" y="1357298"/>
            <a:ext cx="8358246" cy="504000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Заключение государственных или муниципальных контрактов на выполнение работ или оказание услуг с исполнителями, являющимися родственниками или иными близкими лицами служащего.</a:t>
            </a:r>
            <a:r>
              <a:rPr lang="ru-RU" sz="2400" dirty="0" smtClean="0"/>
              <a:t> </a:t>
            </a:r>
          </a:p>
          <a:p>
            <a:pPr algn="just"/>
            <a:endParaRPr lang="ru-RU" sz="2400" dirty="0" smtClean="0"/>
          </a:p>
          <a:p>
            <a:pPr algn="just"/>
            <a:r>
              <a:rPr lang="ru-RU" sz="2400" dirty="0" smtClean="0"/>
              <a:t>В Ульяновской области по утрате доверия освобожден от должности заместитель главы администрации муниципального образования, который не принял мер к урегулированию конфликта интересов в связи с участием в качестве заместителя председателя контрактной службы в проведении аукциона на ремонт водозаборной скважины, победителем которого был признан его родной брат - директор общества с ограниченной ответственностью.</a:t>
            </a:r>
          </a:p>
          <a:p>
            <a:pPr algn="just"/>
            <a:endParaRPr lang="ru-RU" b="1" dirty="0" smtClean="0">
              <a:solidFill>
                <a:schemeClr val="accent5">
                  <a:lumMod val="75000"/>
                </a:schemeClr>
              </a:solidFill>
            </a:endParaRPr>
          </a:p>
          <a:p>
            <a:pPr algn="just"/>
            <a:r>
              <a:rPr lang="ru-RU" b="1" dirty="0" smtClean="0">
                <a:solidFill>
                  <a:schemeClr val="accent5">
                    <a:lumMod val="75000"/>
                  </a:schemeClr>
                </a:solidFill>
              </a:rPr>
              <a:t> </a:t>
            </a:r>
          </a:p>
          <a:p>
            <a:pPr algn="just"/>
            <a:r>
              <a:rPr lang="ru-RU" sz="1600" b="1" dirty="0" smtClean="0">
                <a:solidFill>
                  <a:schemeClr val="accent5">
                    <a:lumMod val="75000"/>
                  </a:schemeClr>
                </a:solidFill>
              </a:rPr>
              <a:t> </a:t>
            </a:r>
          </a:p>
          <a:p>
            <a:pPr algn="just"/>
            <a:r>
              <a:rPr lang="ru-RU" sz="2000" dirty="0" smtClean="0"/>
              <a:t> </a:t>
            </a:r>
            <a:endParaRPr lang="ru-RU" sz="2400" dirty="0" smtClean="0"/>
          </a:p>
          <a:p>
            <a:pPr algn="just"/>
            <a:endParaRPr lang="ru-RU" sz="2000" dirty="0" smtClean="0"/>
          </a:p>
          <a:p>
            <a:pPr algn="just"/>
            <a:endParaRPr lang="ru-RU" sz="2400" b="1" dirty="0">
              <a:solidFill>
                <a:schemeClr val="accent5">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
        <p:nvSpPr>
          <p:cNvPr id="14" name="Прямоугольник 13"/>
          <p:cNvSpPr/>
          <p:nvPr/>
        </p:nvSpPr>
        <p:spPr>
          <a:xfrm>
            <a:off x="428596" y="1500174"/>
            <a:ext cx="8572560" cy="677108"/>
          </a:xfrm>
          <a:prstGeom prst="rect">
            <a:avLst/>
          </a:prstGeom>
        </p:spPr>
        <p:txBody>
          <a:bodyPr wrap="square">
            <a:spAutoFit/>
          </a:bodyPr>
          <a:lstStyle/>
          <a:p>
            <a:pPr algn="just"/>
            <a:r>
              <a:rPr lang="ru-RU" sz="2000" b="1" dirty="0" smtClean="0">
                <a:solidFill>
                  <a:srgbClr val="FF0000"/>
                </a:solidFill>
              </a:rPr>
              <a:t> </a:t>
            </a:r>
            <a:endParaRPr lang="ru-RU" dirty="0" smtClean="0"/>
          </a:p>
          <a:p>
            <a:pPr algn="just"/>
            <a:endParaRPr lang="ru-RU" b="1" dirty="0"/>
          </a:p>
        </p:txBody>
      </p:sp>
      <p:sp>
        <p:nvSpPr>
          <p:cNvPr id="6" name="Прямоугольник 5"/>
          <p:cNvSpPr/>
          <p:nvPr/>
        </p:nvSpPr>
        <p:spPr>
          <a:xfrm>
            <a:off x="428596" y="1357297"/>
            <a:ext cx="8358246" cy="504000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Предоставление со стороны служащего </a:t>
            </a:r>
            <a:r>
              <a:rPr lang="ru-RU" sz="2400" b="1" dirty="0" err="1" smtClean="0">
                <a:solidFill>
                  <a:schemeClr val="accent5">
                    <a:lumMod val="75000"/>
                  </a:schemeClr>
                </a:solidFill>
              </a:rPr>
              <a:t>аффилированным</a:t>
            </a:r>
            <a:r>
              <a:rPr lang="ru-RU" sz="2400" b="1" dirty="0" smtClean="0">
                <a:solidFill>
                  <a:schemeClr val="accent5">
                    <a:lumMod val="75000"/>
                  </a:schemeClr>
                </a:solidFill>
              </a:rPr>
              <a:t> лицам государственных или муниципальных услуг, грантов, субсидий из средств соответствующих бюджетов, выделение земельных участков для строительства объектов недвижимости и распределении иных ограниченных ресурсов;</a:t>
            </a:r>
          </a:p>
          <a:p>
            <a:pPr algn="just"/>
            <a:r>
              <a:rPr lang="ru-RU" sz="1600" dirty="0" smtClean="0"/>
              <a:t>Житель Пензенской области путем предоставления в областное Управление по развитию предпринимательства подложных документов получил как индивидуальный предприниматель государственную поддержку (грант) в сумме 300 тыс. рублей на развитие предпринимательской деятельности. Как установлено в ходе расследования уголовного дела (возбужденного по ч. 3 ст. 159 УК РФ по факту мошен­ничества), предпринимательскую деятельность он не осуществлял, в уполномоченный орган представил фиктивные договоры по ремонту автомобилей муниципального бюджетного учреждения. Выяснилось, что данные фиктивные договоры были подписаны по указанию начальника Управления социальной защиты населения администрации района, которая являлась матерью указанного индивидуального пред­принимателя. После вмешательства прокурора чиновница уволена с муниципальной службы в связи с утратой доверия.</a:t>
            </a:r>
          </a:p>
          <a:p>
            <a:pPr algn="just"/>
            <a:endParaRPr lang="ru-RU" sz="2400" b="1" dirty="0" smtClean="0">
              <a:solidFill>
                <a:schemeClr val="accent5">
                  <a:lumMod val="75000"/>
                </a:schemeClr>
              </a:solidFill>
            </a:endParaRPr>
          </a:p>
          <a:p>
            <a:pPr algn="just"/>
            <a:endParaRPr lang="ru-RU" b="1" dirty="0">
              <a:solidFill>
                <a:schemeClr val="accent5">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
        <p:nvSpPr>
          <p:cNvPr id="14" name="Прямоугольник 13"/>
          <p:cNvSpPr/>
          <p:nvPr/>
        </p:nvSpPr>
        <p:spPr>
          <a:xfrm>
            <a:off x="428596" y="1500174"/>
            <a:ext cx="8572560" cy="677108"/>
          </a:xfrm>
          <a:prstGeom prst="rect">
            <a:avLst/>
          </a:prstGeom>
        </p:spPr>
        <p:txBody>
          <a:bodyPr wrap="square">
            <a:spAutoFit/>
          </a:bodyPr>
          <a:lstStyle/>
          <a:p>
            <a:pPr algn="just"/>
            <a:r>
              <a:rPr lang="ru-RU" sz="2000" b="1" dirty="0" smtClean="0">
                <a:solidFill>
                  <a:srgbClr val="FF0000"/>
                </a:solidFill>
              </a:rPr>
              <a:t> </a:t>
            </a:r>
            <a:endParaRPr lang="ru-RU" dirty="0" smtClean="0"/>
          </a:p>
          <a:p>
            <a:pPr algn="just"/>
            <a:endParaRPr lang="ru-RU" b="1" dirty="0"/>
          </a:p>
        </p:txBody>
      </p:sp>
      <p:sp>
        <p:nvSpPr>
          <p:cNvPr id="6" name="Прямоугольник 5"/>
          <p:cNvSpPr/>
          <p:nvPr/>
        </p:nvSpPr>
        <p:spPr>
          <a:xfrm>
            <a:off x="428596" y="1357296"/>
            <a:ext cx="8358246" cy="504000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Владение служащим ценными бумагами, банковскими вкладами</a:t>
            </a:r>
          </a:p>
          <a:p>
            <a:pPr algn="just"/>
            <a:r>
              <a:rPr lang="ru-RU" sz="2400" dirty="0" smtClean="0"/>
              <a:t>Председатель Комитета градостроительства и архитектуры Вологодской области и его заместитель на протяжении нескольких лет принимали решения об использовании бюджетных средств в интересах связанных с ними коммерческих структур. При этом они не указали сведения о вхождении себя и членов своих семей в состав учредителей и владельцев долей в уставных капиталах этих организаций, а также не приняли мер к урегулированию конфликта интересов. По результатам рассмотрения представления прокурора должностные лица уволены губернатором области в связи с утратой доверия.</a:t>
            </a:r>
          </a:p>
          <a:p>
            <a:pPr algn="just"/>
            <a:endParaRPr lang="ru-RU" sz="2400" b="1" dirty="0">
              <a:solidFill>
                <a:schemeClr val="accent5">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16</a:t>
            </a:fld>
            <a:endParaRPr lang="ru-RU" dirty="0"/>
          </a:p>
        </p:txBody>
      </p:sp>
      <p:sp>
        <p:nvSpPr>
          <p:cNvPr id="4" name="Прямоугольник 3"/>
          <p:cNvSpPr/>
          <p:nvPr/>
        </p:nvSpPr>
        <p:spPr>
          <a:xfrm>
            <a:off x="357158" y="285728"/>
            <a:ext cx="8286808" cy="5078313"/>
          </a:xfrm>
          <a:prstGeom prst="rect">
            <a:avLst/>
          </a:prstGeom>
        </p:spPr>
        <p:txBody>
          <a:bodyPr wrap="square">
            <a:spAutoFit/>
          </a:bodyPr>
          <a:lstStyle/>
          <a:p>
            <a:pPr algn="ctr"/>
            <a:r>
              <a:rPr lang="ru-RU" sz="2000" b="1" dirty="0" smtClean="0">
                <a:solidFill>
                  <a:srgbClr val="FF0000"/>
                </a:solidFill>
              </a:rPr>
              <a:t>ЗАКЛЮЧЕНИЕ</a:t>
            </a:r>
          </a:p>
          <a:p>
            <a:pPr indent="432000" algn="just"/>
            <a:r>
              <a:rPr lang="ru-RU" sz="2200" dirty="0" smtClean="0"/>
              <a:t>Как показывает практика, в основе любого коррупционного правонарушения находится конфликт интересов лиц, занимающих публичные должности в системе </a:t>
            </a:r>
            <a:r>
              <a:rPr lang="ru-RU" sz="2200" dirty="0" smtClean="0"/>
              <a:t>государственного или муниципального управления </a:t>
            </a:r>
            <a:r>
              <a:rPr lang="ru-RU" sz="2200" dirty="0" smtClean="0"/>
              <a:t>и обладающих в связи с предоставленными им </a:t>
            </a:r>
            <a:r>
              <a:rPr lang="ru-RU" sz="2200" dirty="0" smtClean="0"/>
              <a:t>государством, органом власти полномочиями, </a:t>
            </a:r>
            <a:r>
              <a:rPr lang="ru-RU" sz="2200" dirty="0" smtClean="0"/>
              <a:t>соответствующим влиянием, которое может быть использовано ими в личных интересах, в том числе вопреки интересам </a:t>
            </a:r>
            <a:r>
              <a:rPr lang="ru-RU" sz="2200" dirty="0" smtClean="0"/>
              <a:t>государства </a:t>
            </a:r>
            <a:r>
              <a:rPr lang="ru-RU" sz="2200" smtClean="0"/>
              <a:t>и общества.</a:t>
            </a:r>
            <a:endParaRPr lang="ru-RU" sz="2200" dirty="0" smtClean="0"/>
          </a:p>
          <a:p>
            <a:pPr indent="432000" algn="just"/>
            <a:r>
              <a:rPr lang="ru-RU" sz="2200" dirty="0" smtClean="0"/>
              <a:t>Основой правового регулирования конфликта интересов в любой сфере правоотношений является установление обязанности принимать меры по недопущению любой возможности возникновения конфликта интересов.</a:t>
            </a:r>
          </a:p>
          <a:p>
            <a:pPr algn="just"/>
            <a:r>
              <a:rPr lang="ru-RU" sz="2000" b="1" dirty="0" smtClean="0">
                <a:solidFill>
                  <a:srgbClr val="FF0000"/>
                </a:solidFill>
              </a:rPr>
              <a:t> </a:t>
            </a:r>
            <a:endParaRPr lang="ru-RU" sz="2000" dirty="0" smtClean="0">
              <a:solidFill>
                <a:srgbClr val="FF0000"/>
              </a:solidFill>
            </a:endParaRPr>
          </a:p>
          <a:p>
            <a:pPr indent="432000" algn="just"/>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428596" y="214290"/>
            <a:ext cx="8286808" cy="2246769"/>
          </a:xfrm>
          <a:prstGeom prst="rect">
            <a:avLst/>
          </a:prstGeom>
          <a:solidFill>
            <a:schemeClr val="accent1">
              <a:lumMod val="60000"/>
              <a:lumOff val="40000"/>
            </a:schemeClr>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ru-RU" sz="2000" b="1" dirty="0" smtClean="0">
                <a:solidFill>
                  <a:srgbClr val="0070C0"/>
                </a:solidFill>
              </a:rPr>
              <a:t>КОНФЛИКТ ИНТЕРЕСОВ</a:t>
            </a:r>
            <a:r>
              <a:rPr lang="ru-RU" sz="2000" dirty="0" smtClean="0">
                <a:solidFill>
                  <a:srgbClr val="0070C0"/>
                </a:solidFill>
              </a:rPr>
              <a:t> - ситуация, при которой личная заинтересованность (прямая или косвенная) служащего влияет или может повлиять на надлежащее, объективное и беспристрастное исполнение им должностных обязанностей.</a:t>
            </a:r>
          </a:p>
          <a:p>
            <a:pPr algn="just"/>
            <a:r>
              <a:rPr lang="ru-RU" sz="2000" dirty="0" smtClean="0">
                <a:solidFill>
                  <a:srgbClr val="0070C0"/>
                </a:solidFill>
              </a:rPr>
              <a:t>При этом может возникнуть противоречие между личными интересами государственного или муниципального служащего и правами и законными интересами граждан, организаций, общества или государства.</a:t>
            </a:r>
            <a:endParaRPr lang="ru-RU" sz="2000" dirty="0">
              <a:solidFill>
                <a:srgbClr val="0070C0"/>
              </a:solidFill>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0" name="Picture 6" descr="image4"/>
          <p:cNvPicPr>
            <a:picLocks noChangeAspect="1" noChangeArrowheads="1"/>
          </p:cNvPicPr>
          <p:nvPr/>
        </p:nvPicPr>
        <p:blipFill>
          <a:blip r:embed="rId2" cstate="print"/>
          <a:srcRect/>
          <a:stretch>
            <a:fillRect/>
          </a:stretch>
        </p:blipFill>
        <p:spPr bwMode="auto">
          <a:xfrm>
            <a:off x="571472" y="2571745"/>
            <a:ext cx="3333750" cy="3000395"/>
          </a:xfrm>
          <a:prstGeom prst="rect">
            <a:avLst/>
          </a:prstGeom>
          <a:noFill/>
          <a:ln w="9525">
            <a:noFill/>
            <a:miter lim="800000"/>
            <a:headEnd/>
            <a:tailEnd/>
          </a:ln>
        </p:spPr>
      </p:pic>
      <p:graphicFrame>
        <p:nvGraphicFramePr>
          <p:cNvPr id="20" name="Таблица 19"/>
          <p:cNvGraphicFramePr>
            <a:graphicFrameLocks noGrp="1"/>
          </p:cNvGraphicFramePr>
          <p:nvPr/>
        </p:nvGraphicFramePr>
        <p:xfrm>
          <a:off x="2285984" y="5643578"/>
          <a:ext cx="1857388" cy="928694"/>
        </p:xfrm>
        <a:graphic>
          <a:graphicData uri="http://schemas.openxmlformats.org/drawingml/2006/table">
            <a:tbl>
              <a:tblPr/>
              <a:tblGrid>
                <a:gridCol w="1857388"/>
              </a:tblGrid>
              <a:tr h="928694">
                <a:tc>
                  <a:txBody>
                    <a:bodyPr/>
                    <a:lstStyle/>
                    <a:p>
                      <a:pPr algn="l">
                        <a:lnSpc>
                          <a:spcPts val="900"/>
                        </a:lnSpc>
                        <a:spcAft>
                          <a:spcPts val="0"/>
                        </a:spcAft>
                      </a:pPr>
                      <a:r>
                        <a:rPr lang="ru-RU" sz="1600" dirty="0" smtClean="0">
                          <a:solidFill>
                            <a:srgbClr val="FF0000"/>
                          </a:solidFill>
                          <a:latin typeface="Trebuchet MS"/>
                          <a:ea typeface="Trebuchet MS"/>
                          <a:cs typeface="Trebuchet MS"/>
                        </a:rPr>
                        <a:t>     </a:t>
                      </a:r>
                    </a:p>
                    <a:p>
                      <a:pPr algn="l">
                        <a:lnSpc>
                          <a:spcPts val="900"/>
                        </a:lnSpc>
                        <a:spcAft>
                          <a:spcPts val="0"/>
                        </a:spcAft>
                      </a:pPr>
                      <a:r>
                        <a:rPr lang="ru-RU" sz="1600" dirty="0" smtClean="0">
                          <a:solidFill>
                            <a:srgbClr val="FF0000"/>
                          </a:solidFill>
                          <a:latin typeface="Trebuchet MS"/>
                          <a:ea typeface="Trebuchet MS"/>
                          <a:cs typeface="Trebuchet MS"/>
                        </a:rPr>
                        <a:t>Интерес  общества                   </a:t>
                      </a:r>
                      <a:endParaRPr lang="ru-RU" sz="1600" dirty="0">
                        <a:solidFill>
                          <a:srgbClr val="FF0000"/>
                        </a:solidFill>
                        <a:latin typeface="Trebuchet MS"/>
                        <a:ea typeface="Trebuchet MS"/>
                        <a:cs typeface="Trebuchet MS"/>
                      </a:endParaRPr>
                    </a:p>
                  </a:txBody>
                  <a:tcPr marL="0" marR="0" marT="0" marB="0">
                    <a:lnL>
                      <a:noFill/>
                    </a:lnL>
                    <a:lnR>
                      <a:noFill/>
                    </a:lnR>
                    <a:lnT>
                      <a:noFill/>
                    </a:lnT>
                    <a:lnB>
                      <a:noFill/>
                    </a:lnB>
                  </a:tcPr>
                </a:tc>
              </a:tr>
            </a:tbl>
          </a:graphicData>
        </a:graphic>
      </p:graphicFrame>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2" name="Таблица 21"/>
          <p:cNvGraphicFramePr>
            <a:graphicFrameLocks noGrp="1"/>
          </p:cNvGraphicFramePr>
          <p:nvPr/>
        </p:nvGraphicFramePr>
        <p:xfrm>
          <a:off x="214282" y="5572140"/>
          <a:ext cx="2000264" cy="691516"/>
        </p:xfrm>
        <a:graphic>
          <a:graphicData uri="http://schemas.openxmlformats.org/drawingml/2006/table">
            <a:tbl>
              <a:tblPr/>
              <a:tblGrid>
                <a:gridCol w="2000264"/>
              </a:tblGrid>
              <a:tr h="691516">
                <a:tc>
                  <a:txBody>
                    <a:bodyPr/>
                    <a:lstStyle/>
                    <a:p>
                      <a:pPr indent="342900" algn="l">
                        <a:spcAft>
                          <a:spcPts val="0"/>
                        </a:spcAft>
                      </a:pPr>
                      <a:r>
                        <a:rPr lang="ru-RU" sz="1600" dirty="0">
                          <a:solidFill>
                            <a:srgbClr val="FF0000"/>
                          </a:solidFill>
                          <a:latin typeface="Arial Unicode MS"/>
                        </a:rPr>
                        <a:t>Личная</a:t>
                      </a:r>
                      <a:r>
                        <a:rPr lang="ru-RU" sz="1600" b="0" i="0" u="none" strike="noStrike" spc="0" dirty="0">
                          <a:solidFill>
                            <a:srgbClr val="FF0000"/>
                          </a:solidFill>
                          <a:latin typeface="Trebuchet MS"/>
                          <a:ea typeface="Trebuchet MS"/>
                          <a:cs typeface="Trebuchet MS"/>
                        </a:rPr>
                        <a:t> </a:t>
                      </a:r>
                      <a:r>
                        <a:rPr lang="ru-RU" sz="1600" dirty="0">
                          <a:solidFill>
                            <a:srgbClr val="FF0000"/>
                          </a:solidFill>
                          <a:latin typeface="Arial Unicode MS"/>
                        </a:rPr>
                        <a:t>заинтересованность</a:t>
                      </a:r>
                    </a:p>
                  </a:txBody>
                  <a:tcPr marL="0" marR="0" marT="0" marB="0">
                    <a:lnL>
                      <a:noFill/>
                    </a:lnL>
                    <a:lnR>
                      <a:noFill/>
                    </a:lnR>
                    <a:lnT>
                      <a:noFill/>
                    </a:lnT>
                    <a:lnB>
                      <a:noFill/>
                    </a:lnB>
                  </a:tcPr>
                </a:tc>
              </a:tr>
            </a:tbl>
          </a:graphicData>
        </a:graphic>
      </p:graphicFrame>
      <p:sp>
        <p:nvSpPr>
          <p:cNvPr id="23" name="Прямоугольник 22"/>
          <p:cNvSpPr/>
          <p:nvPr/>
        </p:nvSpPr>
        <p:spPr>
          <a:xfrm>
            <a:off x="4071934" y="2643183"/>
            <a:ext cx="4572032" cy="37240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ru-RU" sz="2000" b="1" dirty="0" smtClean="0">
                <a:solidFill>
                  <a:srgbClr val="002060"/>
                </a:solidFill>
              </a:rPr>
              <a:t>ЛИЧНАЯ ЗАИНТЕРЕСОВАННОСТЬ – </a:t>
            </a:r>
            <a:r>
              <a:rPr lang="ru-RU" sz="2000" dirty="0" smtClean="0">
                <a:solidFill>
                  <a:srgbClr val="002060"/>
                </a:solidFill>
              </a:rPr>
              <a:t>это возможность получения доходов в виде денег, иного имущества, в том числе имущественных прав, услуг имущественного характера или каких-либо выгод/преимуществ как непосредственно самим служащим, так и состоящими с ним в близком родстве или свойстве лицами (родственники, друзья, знакомые и т.д.</a:t>
            </a:r>
          </a:p>
          <a:p>
            <a:pPr algn="just"/>
            <a:endParaRPr lang="ru-RU" dirty="0" smtClean="0">
              <a:solidFill>
                <a:srgbClr val="002060"/>
              </a:solidFill>
            </a:endParaRPr>
          </a:p>
          <a:p>
            <a:pPr algn="just"/>
            <a:endParaRPr lang="ru-RU" dirty="0">
              <a:solidFill>
                <a:srgbClr val="002060"/>
              </a:solidFill>
            </a:endParaRPr>
          </a:p>
        </p:txBody>
      </p:sp>
      <p:sp>
        <p:nvSpPr>
          <p:cNvPr id="24" name="Номер слайда 23"/>
          <p:cNvSpPr>
            <a:spLocks noGrp="1"/>
          </p:cNvSpPr>
          <p:nvPr>
            <p:ph type="sldNum" sz="quarter" idx="12"/>
          </p:nvPr>
        </p:nvSpPr>
        <p:spPr/>
        <p:txBody>
          <a:bodyPr/>
          <a:lstStyle/>
          <a:p>
            <a:fld id="{725C68B6-61C2-468F-89AB-4B9F7531AA68}" type="slidenum">
              <a:rPr lang="ru-RU" smtClean="0"/>
              <a:pPr/>
              <a:t>2</a:t>
            </a:fld>
            <a:endParaRPr lang="ru-RU"/>
          </a:p>
        </p:txBody>
      </p:sp>
      <p:sp>
        <p:nvSpPr>
          <p:cNvPr id="25" name="Нижний колонтитул 24"/>
          <p:cNvSpPr>
            <a:spLocks noGrp="1"/>
          </p:cNvSpPr>
          <p:nvPr>
            <p:ph type="ftr" sz="quarter" idx="11"/>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042" y="4800600"/>
            <a:ext cx="5572164" cy="1485920"/>
          </a:xfrm>
        </p:spPr>
        <p:txBody>
          <a:bodyPr>
            <a:noAutofit/>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
        <p:nvSpPr>
          <p:cNvPr id="4" name="Текст 3"/>
          <p:cNvSpPr>
            <a:spLocks noGrp="1"/>
          </p:cNvSpPr>
          <p:nvPr>
            <p:ph type="body" sz="half" idx="2"/>
          </p:nvPr>
        </p:nvSpPr>
        <p:spPr>
          <a:xfrm>
            <a:off x="428596" y="4857760"/>
            <a:ext cx="8143932" cy="1643074"/>
          </a:xfrm>
        </p:spPr>
        <p:txBody>
          <a:bodyPr>
            <a:noAutofit/>
          </a:bodyPr>
          <a:lstStyle/>
          <a:p>
            <a:pPr algn="just"/>
            <a:r>
              <a:rPr lang="ru-RU" sz="2000" b="1" dirty="0" smtClean="0">
                <a:solidFill>
                  <a:srgbClr val="FF0000"/>
                </a:solidFill>
              </a:rPr>
              <a:t>СЛУЖАЩИЙ ОБЯЗАН</a:t>
            </a:r>
            <a:r>
              <a:rPr lang="ru-RU" sz="2000" dirty="0" smtClean="0">
                <a:solidFill>
                  <a:srgbClr val="FF0000"/>
                </a:solidFill>
              </a:rPr>
              <a:t> принимать меры по недопущению любой возможности возникновения конфликта интересов. О возникшем конфликте интересов или о возможности его возникновения (как только ему станет об этом известно) служащий обязан в письменной форме уведомить представителя нанимателя/работодателя.</a:t>
            </a:r>
          </a:p>
          <a:p>
            <a:pPr algn="just"/>
            <a:endParaRPr lang="ru-RU" sz="2000" dirty="0">
              <a:solidFill>
                <a:srgbClr val="FF0000"/>
              </a:solidFill>
            </a:endParaRPr>
          </a:p>
        </p:txBody>
      </p:sp>
      <p:pic>
        <p:nvPicPr>
          <p:cNvPr id="29698" name="Picture 2" descr="image5"/>
          <p:cNvPicPr>
            <a:picLocks noGrp="1" noChangeAspect="1" noChangeArrowheads="1"/>
          </p:cNvPicPr>
          <p:nvPr>
            <p:ph type="pic" idx="1"/>
          </p:nvPr>
        </p:nvPicPr>
        <p:blipFill>
          <a:blip r:embed="rId2" cstate="print"/>
          <a:srcRect t="6504" b="6504"/>
          <a:stretch>
            <a:fillRect/>
          </a:stretch>
        </p:blipFill>
        <p:spPr bwMode="auto">
          <a:xfrm>
            <a:off x="1142976" y="428604"/>
            <a:ext cx="6843722" cy="4329114"/>
          </a:xfrm>
          <a:prstGeom prst="rect">
            <a:avLst/>
          </a:prstGeom>
          <a:noFill/>
          <a:ln w="9525">
            <a:noFill/>
            <a:miter lim="800000"/>
            <a:headEnd/>
            <a:tailEnd/>
          </a:ln>
        </p:spPr>
      </p:pic>
      <p:sp>
        <p:nvSpPr>
          <p:cNvPr id="6" name="Номер слайда 5"/>
          <p:cNvSpPr>
            <a:spLocks noGrp="1"/>
          </p:cNvSpPr>
          <p:nvPr>
            <p:ph type="sldNum" sz="quarter" idx="12"/>
          </p:nvPr>
        </p:nvSpPr>
        <p:spPr/>
        <p:txBody>
          <a:bodyPr/>
          <a:lstStyle/>
          <a:p>
            <a:fld id="{725C68B6-61C2-468F-89AB-4B9F7531AA68}" type="slidenum">
              <a:rPr lang="ru-RU" smtClean="0"/>
              <a:pPr/>
              <a:t>3</a:t>
            </a:fld>
            <a:endParaRPr lang="ru-RU"/>
          </a:p>
        </p:txBody>
      </p:sp>
      <p:sp>
        <p:nvSpPr>
          <p:cNvPr id="7" name="Нижний колонтитул 6"/>
          <p:cNvSpPr>
            <a:spLocks noGrp="1"/>
          </p:cNvSpPr>
          <p:nvPr>
            <p:ph type="ftr" sz="quarter" idx="11"/>
          </p:nvPr>
        </p:nvSpPr>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4357694"/>
            <a:ext cx="8072494" cy="2000264"/>
          </a:xfrm>
        </p:spPr>
        <p:txBody>
          <a:bodyPr>
            <a:normAutofit fontScale="90000"/>
          </a:bodyPr>
          <a:lstStyle/>
          <a:p>
            <a:pPr algn="just"/>
            <a:r>
              <a:rPr lang="ru-RU" sz="2400" dirty="0" smtClean="0">
                <a:solidFill>
                  <a:srgbClr val="FF0000"/>
                </a:solidFill>
              </a:rPr>
              <a:t>В случае, если служащий владеет ЦЕННЫМИ БУМАГАМИ (долями участия, паями в уставных (складочных) капиталах организаций), он обязан в целях предотвращения конфликта интересов передать их в доверительное управление в соответствии с гражданским законодательством.</a:t>
            </a:r>
            <a:r>
              <a:rPr lang="ru-RU" dirty="0" smtClean="0">
                <a:solidFill>
                  <a:srgbClr val="FF0000"/>
                </a:solidFill>
              </a:rPr>
              <a:t/>
            </a:r>
            <a:br>
              <a:rPr lang="ru-RU" dirty="0" smtClean="0">
                <a:solidFill>
                  <a:srgbClr val="FF0000"/>
                </a:solidFill>
              </a:rPr>
            </a:br>
            <a:endParaRPr lang="ru-RU" dirty="0">
              <a:solidFill>
                <a:srgbClr val="FF0000"/>
              </a:solidFill>
            </a:endParaRPr>
          </a:p>
        </p:txBody>
      </p:sp>
      <p:pic>
        <p:nvPicPr>
          <p:cNvPr id="30722" name="Picture 2" descr="image6"/>
          <p:cNvPicPr>
            <a:picLocks noGrp="1" noChangeAspect="1" noChangeArrowheads="1"/>
          </p:cNvPicPr>
          <p:nvPr>
            <p:ph type="pic" idx="1"/>
          </p:nvPr>
        </p:nvPicPr>
        <p:blipFill>
          <a:blip r:embed="rId2" cstate="print"/>
          <a:srcRect t="10678" b="10678"/>
          <a:stretch>
            <a:fillRect/>
          </a:stretch>
        </p:blipFill>
        <p:spPr bwMode="auto">
          <a:xfrm>
            <a:off x="714348" y="285728"/>
            <a:ext cx="7858180" cy="3643338"/>
          </a:xfrm>
          <a:prstGeom prst="rect">
            <a:avLst/>
          </a:prstGeom>
          <a:noFill/>
          <a:ln w="9525">
            <a:noFill/>
            <a:miter lim="800000"/>
            <a:headEnd/>
            <a:tailEnd/>
          </a:ln>
        </p:spPr>
      </p:pic>
      <p:sp>
        <p:nvSpPr>
          <p:cNvPr id="7" name="Номер слайда 6"/>
          <p:cNvSpPr>
            <a:spLocks noGrp="1"/>
          </p:cNvSpPr>
          <p:nvPr>
            <p:ph type="sldNum" sz="quarter" idx="12"/>
          </p:nvPr>
        </p:nvSpPr>
        <p:spPr/>
        <p:txBody>
          <a:bodyPr/>
          <a:lstStyle/>
          <a:p>
            <a:fld id="{725C68B6-61C2-468F-89AB-4B9F7531AA68}" type="slidenum">
              <a:rPr lang="ru-RU" smtClean="0"/>
              <a:pPr/>
              <a:t>4</a:t>
            </a:fld>
            <a:endParaRPr lang="ru-RU"/>
          </a:p>
        </p:txBody>
      </p:sp>
      <p:sp>
        <p:nvSpPr>
          <p:cNvPr id="8" name="Нижний колонтитул 7"/>
          <p:cNvSpPr>
            <a:spLocks noGrp="1"/>
          </p:cNvSpPr>
          <p:nvPr>
            <p:ph type="ftr" sz="quarter" idx="11"/>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612844"/>
            <a:ext cx="8501122" cy="5262979"/>
          </a:xfrm>
          <a:prstGeom prst="rect">
            <a:avLst/>
          </a:prstGeom>
        </p:spPr>
        <p:txBody>
          <a:bodyPr wrap="square">
            <a:spAutoFit/>
          </a:bodyPr>
          <a:lstStyle/>
          <a:p>
            <a:pPr algn="just"/>
            <a:r>
              <a:rPr lang="ru-RU" sz="2400" b="1" dirty="0" smtClean="0">
                <a:solidFill>
                  <a:srgbClr val="FF0000"/>
                </a:solidFill>
              </a:rPr>
              <a:t>ПРЕДСТАВИТЕЛЬ НАНИМАТЕЛЯ/РАБОТОДАТЕЛЬ,</a:t>
            </a:r>
            <a:r>
              <a:rPr lang="ru-RU" sz="2400" dirty="0" smtClean="0">
                <a:solidFill>
                  <a:srgbClr val="FF0000"/>
                </a:solidFill>
              </a:rPr>
              <a:t> если ему стало известно о возникновении у служащего личной заинтересованности, которая приводит или может привести к конфликту интересов, обязан принять меры по предотвращению или урегулированию такого конфликта</a:t>
            </a:r>
            <a:r>
              <a:rPr lang="ru-RU" sz="2400" dirty="0" smtClean="0">
                <a:solidFill>
                  <a:srgbClr val="C00000"/>
                </a:solidFill>
              </a:rPr>
              <a:t>.</a:t>
            </a:r>
          </a:p>
          <a:p>
            <a:pPr algn="just"/>
            <a:endParaRPr lang="ru-RU" sz="2400" b="1" dirty="0" smtClean="0"/>
          </a:p>
          <a:p>
            <a:pPr algn="just"/>
            <a:r>
              <a:rPr lang="ru-RU" sz="2400" b="1" dirty="0" smtClean="0">
                <a:solidFill>
                  <a:srgbClr val="FF0000"/>
                </a:solidFill>
              </a:rPr>
              <a:t>ПРЕДОТВРАЩЕНИЕ</a:t>
            </a:r>
            <a:r>
              <a:rPr lang="ru-RU" sz="2400" dirty="0" smtClean="0">
                <a:solidFill>
                  <a:srgbClr val="FF0000"/>
                </a:solidFill>
              </a:rPr>
              <a:t> и</a:t>
            </a:r>
            <a:r>
              <a:rPr lang="ru-RU" sz="2400" b="1" dirty="0" smtClean="0">
                <a:solidFill>
                  <a:srgbClr val="FF0000"/>
                </a:solidFill>
              </a:rPr>
              <a:t> УРЕГУЛИРОВАНИЕ</a:t>
            </a:r>
            <a:r>
              <a:rPr lang="ru-RU" sz="2400" dirty="0" smtClean="0">
                <a:solidFill>
                  <a:srgbClr val="FF0000"/>
                </a:solidFill>
              </a:rPr>
              <a:t> конфликта интересов осуществляются путем</a:t>
            </a:r>
            <a:r>
              <a:rPr lang="ru-RU" sz="2400" b="1" dirty="0" smtClean="0">
                <a:solidFill>
                  <a:srgbClr val="FF0000"/>
                </a:solidFill>
              </a:rPr>
              <a:t> отвода</a:t>
            </a:r>
            <a:r>
              <a:rPr lang="ru-RU" sz="2400" dirty="0" smtClean="0">
                <a:solidFill>
                  <a:srgbClr val="FF0000"/>
                </a:solidFill>
              </a:rPr>
              <a:t> или самоотвода служащего в случаях и порядке, предусмотренных законодательством Российской Федерации, а также может состоять в изменении должностного или служебного положения вплоть до отстранения от исполнения должностных (служебных) обязанностей, и (или) в отказе его от выгоды, явившейся причиной возникновения конфликта интересов.</a:t>
            </a:r>
            <a:endParaRPr lang="ru-RU" sz="2400" dirty="0">
              <a:solidFill>
                <a:srgbClr val="FF0000"/>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5</a:t>
            </a:fld>
            <a:endParaRPr lang="ru-RU"/>
          </a:p>
        </p:txBody>
      </p:sp>
      <p:sp>
        <p:nvSpPr>
          <p:cNvPr id="7" name="Нижний колонтитул 6"/>
          <p:cNvSpPr>
            <a:spLocks noGrp="1"/>
          </p:cNvSpPr>
          <p:nvPr>
            <p:ph type="ftr" sz="quarter" idx="11"/>
          </p:nvPr>
        </p:nvSpPr>
        <p:spPr/>
        <p:txBody>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0" y="428604"/>
            <a:ext cx="8501122" cy="569386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215900" algn="just" defTabSz="914400" rtl="0" eaLnBrk="1" fontAlgn="base" latinLnBrk="0" hangingPunct="1">
              <a:lnSpc>
                <a:spcPct val="100000"/>
              </a:lnSpc>
              <a:spcBef>
                <a:spcPct val="0"/>
              </a:spcBef>
              <a:spcAft>
                <a:spcPct val="0"/>
              </a:spcAft>
              <a:buClrTx/>
              <a:buSzTx/>
              <a:buFontTx/>
              <a:buNone/>
              <a:tabLst/>
            </a:pPr>
            <a:r>
              <a:rPr kumimoji="0" lang="ru-RU" sz="2600" b="1" i="0" u="none" strike="noStrike" cap="none" normalizeH="0" baseline="0" smtClean="0">
                <a:ln>
                  <a:noFill/>
                </a:ln>
                <a:solidFill>
                  <a:srgbClr val="FF0000"/>
                </a:solidFill>
                <a:effectLst/>
                <a:latin typeface="Times New Roman" pitchFamily="18" charset="0"/>
                <a:ea typeface="Times New Roman" pitchFamily="18" charset="0"/>
                <a:cs typeface="Times New Roman" pitchFamily="18" charset="0"/>
              </a:rPr>
              <a:t>   НЕПРИНЯТИЕ</a:t>
            </a:r>
            <a:r>
              <a:rPr kumimoji="0" lang="ru-RU" sz="2600" b="0" i="0" u="none" strike="noStrike" cap="none" normalizeH="0" baseline="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государственным или муниципальным служащим</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мер по предотвращению или урегулированию конфликта интересов является правонарушением, влекущим его увольнение в соответствии с</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законодательством Российской Федерации.</a:t>
            </a:r>
            <a:endParaRPr kumimoji="0" lang="ru-RU" sz="2600" b="0" i="0" u="none" strike="noStrike" cap="none" normalizeH="0" baseline="0" smtClean="0">
              <a:ln>
                <a:noFill/>
              </a:ln>
              <a:solidFill>
                <a:srgbClr val="FF0000"/>
              </a:solidFill>
              <a:effectLst/>
              <a:latin typeface="Arial" pitchFamily="34" charset="0"/>
              <a:ea typeface="Times New Roman" pitchFamily="18" charset="0"/>
              <a:cs typeface="Arial" pitchFamily="34" charset="0"/>
            </a:endParaRPr>
          </a:p>
          <a:p>
            <a:pPr marL="0" marR="0" lvl="0" indent="215900" algn="just" defTabSz="914400" rtl="0" eaLnBrk="1" fontAlgn="base" latinLnBrk="0" hangingPunct="1">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Жесткость такой санкции обусловлена недопущением причинения</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вреда законным интересам граждан, организаций, общества, субъекта</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Российской Федерации или Российской Федерации и представляется</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оправданной с учетом последствий неурегулированного конфликта</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интересов.</a:t>
            </a:r>
            <a:r>
              <a:rPr lang="ru-RU" sz="2600" b="1" dirty="0" smtClean="0">
                <a:solidFill>
                  <a:srgbClr val="FF0000"/>
                </a:solidFill>
              </a:rPr>
              <a:t> </a:t>
            </a:r>
          </a:p>
          <a:p>
            <a:pPr algn="just"/>
            <a:r>
              <a:rPr lang="ru-RU" sz="2600" b="1" dirty="0" smtClean="0">
                <a:solidFill>
                  <a:srgbClr val="FF0000"/>
                </a:solidFill>
              </a:rPr>
              <a:t> </a:t>
            </a:r>
            <a:endParaRPr kumimoji="0" lang="ru-RU" sz="2600" b="0" i="0" u="none" strike="noStrike" cap="none" normalizeH="0" baseline="0" dirty="0" smtClean="0">
              <a:ln>
                <a:noFill/>
              </a:ln>
              <a:solidFill>
                <a:srgbClr val="FF0000"/>
              </a:solidFill>
              <a:effectLst/>
              <a:latin typeface="Arial" pitchFamily="34" charset="0"/>
              <a:cs typeface="Arial" pitchFamily="34" charset="0"/>
            </a:endParaRPr>
          </a:p>
        </p:txBody>
      </p:sp>
      <p:sp>
        <p:nvSpPr>
          <p:cNvPr id="14" name="Номер слайда 13"/>
          <p:cNvSpPr>
            <a:spLocks noGrp="1"/>
          </p:cNvSpPr>
          <p:nvPr>
            <p:ph type="sldNum" sz="quarter" idx="12"/>
          </p:nvPr>
        </p:nvSpPr>
        <p:spPr/>
        <p:txBody>
          <a:bodyPr/>
          <a:lstStyle/>
          <a:p>
            <a:fld id="{725C68B6-61C2-468F-89AB-4B9F7531AA68}" type="slidenum">
              <a:rPr lang="ru-RU" smtClean="0"/>
              <a:pPr/>
              <a:t>6</a:t>
            </a:fld>
            <a:endParaRPr lang="ru-RU"/>
          </a:p>
        </p:txBody>
      </p:sp>
      <p:sp>
        <p:nvSpPr>
          <p:cNvPr id="15" name="Нижний колонтитул 14"/>
          <p:cNvSpPr>
            <a:spLocks noGrp="1"/>
          </p:cNvSpPr>
          <p:nvPr>
            <p:ph type="ftr" sz="quarter" idx="11"/>
          </p:nvPr>
        </p:nvSpPr>
        <p:spPr/>
        <p:txBody>
          <a:bodyPr/>
          <a:lstStyle/>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pic>
        <p:nvPicPr>
          <p:cNvPr id="36866" name="Picture 2" descr="image8"/>
          <p:cNvPicPr>
            <a:picLocks noChangeAspect="1" noChangeArrowheads="1"/>
          </p:cNvPicPr>
          <p:nvPr/>
        </p:nvPicPr>
        <p:blipFill>
          <a:blip r:embed="rId2" cstate="print"/>
          <a:srcRect/>
          <a:stretch>
            <a:fillRect/>
          </a:stretch>
        </p:blipFill>
        <p:spPr bwMode="auto">
          <a:xfrm>
            <a:off x="1071538" y="3143248"/>
            <a:ext cx="6858048" cy="3143248"/>
          </a:xfrm>
          <a:prstGeom prst="rect">
            <a:avLst/>
          </a:prstGeom>
          <a:noFill/>
          <a:ln w="9525">
            <a:noFill/>
            <a:miter lim="800000"/>
            <a:headEnd/>
            <a:tailEnd/>
          </a:ln>
        </p:spPr>
      </p:pic>
      <p:sp>
        <p:nvSpPr>
          <p:cNvPr id="3" name="Прямоугольник 2"/>
          <p:cNvSpPr/>
          <p:nvPr/>
        </p:nvSpPr>
        <p:spPr>
          <a:xfrm>
            <a:off x="642910" y="214291"/>
            <a:ext cx="8143932" cy="2677656"/>
          </a:xfrm>
          <a:prstGeom prst="rect">
            <a:avLst/>
          </a:prstGeom>
          <a:noFill/>
        </p:spPr>
        <p:txBody>
          <a:bodyPr wrap="square">
            <a:spAutoFit/>
          </a:bodyPr>
          <a:lstStyle/>
          <a:p>
            <a:r>
              <a:rPr lang="ru-RU" sz="2400" dirty="0" smtClean="0">
                <a:solidFill>
                  <a:schemeClr val="bg2">
                    <a:lumMod val="50000"/>
                  </a:schemeClr>
                </a:solidFill>
              </a:rPr>
              <a:t>За непринятие мер по предотвращению и урегулированию конфликта интересов служащие могут быть привлечены к следующим видам</a:t>
            </a:r>
            <a:r>
              <a:rPr lang="ru-RU" sz="2400" b="1" dirty="0" smtClean="0">
                <a:solidFill>
                  <a:schemeClr val="bg2">
                    <a:lumMod val="50000"/>
                  </a:schemeClr>
                </a:solidFill>
              </a:rPr>
              <a:t> ДИСЦИПЛИНАРНОЙ ОТВЕТСТВЕННОСТИ:</a:t>
            </a:r>
            <a:endParaRPr lang="ru-RU" sz="2400" dirty="0" smtClean="0">
              <a:solidFill>
                <a:schemeClr val="bg2">
                  <a:lumMod val="50000"/>
                </a:schemeClr>
              </a:solidFill>
            </a:endParaRPr>
          </a:p>
          <a:p>
            <a:pPr lvl="0"/>
            <a:r>
              <a:rPr lang="ru-RU" sz="2400" dirty="0" smtClean="0">
                <a:solidFill>
                  <a:schemeClr val="bg2">
                    <a:lumMod val="50000"/>
                  </a:schemeClr>
                </a:solidFill>
              </a:rPr>
              <a:t>увольнение в связи с утратой доверия;</a:t>
            </a:r>
          </a:p>
          <a:p>
            <a:pPr lvl="0"/>
            <a:r>
              <a:rPr lang="ru-RU" sz="2400" dirty="0" smtClean="0">
                <a:solidFill>
                  <a:schemeClr val="bg2">
                    <a:lumMod val="50000"/>
                  </a:schemeClr>
                </a:solidFill>
              </a:rPr>
              <a:t>предупреждение о неполном должностном соответствии;</a:t>
            </a:r>
          </a:p>
          <a:p>
            <a:pPr lvl="0"/>
            <a:r>
              <a:rPr lang="ru-RU" sz="2400" dirty="0" smtClean="0">
                <a:solidFill>
                  <a:schemeClr val="bg2">
                    <a:lumMod val="50000"/>
                  </a:schemeClr>
                </a:solidFill>
              </a:rPr>
              <a:t>выговор;</a:t>
            </a:r>
          </a:p>
          <a:p>
            <a:pPr lvl="0"/>
            <a:r>
              <a:rPr lang="ru-RU" sz="2400" dirty="0" smtClean="0">
                <a:solidFill>
                  <a:schemeClr val="bg2">
                    <a:lumMod val="50000"/>
                  </a:schemeClr>
                </a:solidFill>
              </a:rPr>
              <a:t>замечание.</a:t>
            </a:r>
            <a:endParaRPr lang="ru-RU" sz="2400" dirty="0">
              <a:solidFill>
                <a:schemeClr val="bg2">
                  <a:lumMod val="50000"/>
                </a:scheme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725C68B6-61C2-468F-89AB-4B9F7531AA68}" type="slidenum">
              <a:rPr lang="ru-RU" smtClean="0"/>
              <a:pPr/>
              <a:t>8</a:t>
            </a:fld>
            <a:endParaRPr lang="ru-RU"/>
          </a:p>
        </p:txBody>
      </p:sp>
      <p:sp>
        <p:nvSpPr>
          <p:cNvPr id="4" name="Прямоугольник 3"/>
          <p:cNvSpPr/>
          <p:nvPr/>
        </p:nvSpPr>
        <p:spPr>
          <a:xfrm>
            <a:off x="285720" y="1305342"/>
            <a:ext cx="8501122" cy="483209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ru-RU" sz="2800" dirty="0" smtClean="0"/>
              <a:t>При решении вопроса о привлечении служащего к дисциплинарной ответственности</a:t>
            </a:r>
            <a:r>
              <a:rPr lang="ru-RU" sz="2800" b="1" dirty="0" smtClean="0"/>
              <a:t> должны учитываться</a:t>
            </a:r>
            <a:r>
              <a:rPr lang="ru-RU" sz="2800" dirty="0" smtClean="0"/>
              <a:t> характер совершенного коррупционного правонарушения, его тяжесть и обстоятельства, при которых оно совершено, соблюдение служащим других ограничений и запретов, требований о предотвращении или об урегулировании конфликта интересов и исполнения им обязанностей, установленных в целях противодействия коррупции, а также предшествующие результаты исполнения служащим своих должностных обязанностей.</a:t>
            </a:r>
            <a:endParaRPr lang="ru-RU"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ru-RU" sz="2400" b="1" dirty="0" smtClean="0">
                <a:solidFill>
                  <a:srgbClr val="FF0000"/>
                </a:solidFill>
              </a:rPr>
              <a:t>КЛЮЧЕВЫЕ СИТУАЦИИ, В КОТОРЫХ ВОЗНИКНОВЕНИЕ КОНФЛИКТА ИНТЕРЕСОВ ЯВЛЯЕТСЯ НАИБОЛЕЕ ВЕРОЯТНЫМ</a:t>
            </a:r>
            <a:endParaRPr lang="ru-RU" sz="2400" b="1" dirty="0">
              <a:solidFill>
                <a:srgbClr val="FF0000"/>
              </a:solidFill>
            </a:endParaRPr>
          </a:p>
        </p:txBody>
      </p:sp>
      <p:sp>
        <p:nvSpPr>
          <p:cNvPr id="3" name="Содержимое 2"/>
          <p:cNvSpPr>
            <a:spLocks noGrp="1"/>
          </p:cNvSpPr>
          <p:nvPr>
            <p:ph idx="1"/>
          </p:nvPr>
        </p:nvSpPr>
        <p:spPr>
          <a:xfrm>
            <a:off x="457200" y="1600200"/>
            <a:ext cx="8229600" cy="4686319"/>
          </a:xfrm>
        </p:spPr>
        <p:style>
          <a:lnRef idx="1">
            <a:schemeClr val="accent1"/>
          </a:lnRef>
          <a:fillRef idx="2">
            <a:schemeClr val="accent1"/>
          </a:fillRef>
          <a:effectRef idx="1">
            <a:schemeClr val="accent1"/>
          </a:effectRef>
          <a:fontRef idx="minor">
            <a:schemeClr val="dk1"/>
          </a:fontRef>
        </p:style>
        <p:txBody>
          <a:bodyPr>
            <a:noAutofit/>
          </a:bodyPr>
          <a:lstStyle/>
          <a:p>
            <a:pPr lvl="0"/>
            <a:r>
              <a:rPr lang="ru-RU" sz="1600" dirty="0" smtClean="0"/>
              <a:t>выполнение отдельных функций государственного или муниципального управления, а также осуществления контрольно-надзорной деятельности в отношении родственников и/или иных лиц, с которыми связана личная заинтересованность государственного служащего;</a:t>
            </a:r>
          </a:p>
          <a:p>
            <a:pPr lvl="0"/>
            <a:r>
              <a:rPr lang="ru-RU" sz="1600" dirty="0" smtClean="0"/>
              <a:t>нахождение родственников и иных близких лиц в служебной зависимости от должностного лица, неправомерное назначение их на должности, выплата им вознаграждений, принятие иных необоснованных решений кадрового характера;</a:t>
            </a:r>
          </a:p>
          <a:p>
            <a:pPr lvl="0"/>
            <a:r>
              <a:rPr lang="ru-RU" sz="1600" dirty="0" smtClean="0"/>
              <a:t>участие должностных лиц в коммерческих организациях, в отношении которых осуществляется контрольная или надзорная деятельность;</a:t>
            </a:r>
          </a:p>
          <a:p>
            <a:pPr lvl="0"/>
            <a:r>
              <a:rPr lang="ru-RU" sz="1600" dirty="0" smtClean="0"/>
              <a:t>заключение государственных или муниципальных контрактов на выполнение работ или оказание услуг с исполнителями, являющимися родственниками или иными близкими лицами служащего;</a:t>
            </a:r>
          </a:p>
          <a:p>
            <a:pPr lvl="0"/>
            <a:r>
              <a:rPr lang="ru-RU" sz="1600" dirty="0" smtClean="0"/>
              <a:t>предоставление со стороны служащего </a:t>
            </a:r>
            <a:r>
              <a:rPr lang="ru-RU" sz="1600" dirty="0" err="1" smtClean="0"/>
              <a:t>аффилированным</a:t>
            </a:r>
            <a:r>
              <a:rPr lang="ru-RU" sz="1600" dirty="0" smtClean="0"/>
              <a:t> лицам государственных или муниципальных услуг, грантов, субсидий из средств соответствующих бюджетов, выделение земельных участков для строительства объектов недвижимости и распределении иных ограниченных ресурсов;</a:t>
            </a:r>
          </a:p>
          <a:p>
            <a:pPr lvl="0"/>
            <a:r>
              <a:rPr lang="ru-RU" sz="1600" dirty="0" smtClean="0"/>
              <a:t>владение служащим ценными бумагами (долями участия, паями в уставных (складочных) капиталах организаций).</a:t>
            </a:r>
          </a:p>
          <a:p>
            <a:endParaRPr lang="ru-RU" sz="1600"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701</TotalTime>
  <Words>1317</Words>
  <Application>Microsoft Office PowerPoint</Application>
  <PresentationFormat>Экран (4:3)</PresentationFormat>
  <Paragraphs>80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 КОНФЛИКТ ИНТЕРЕСОВ НА ГОСУДАРСТВЕННОЙ И МУНИЦИПАЛЬНОЙ СЛУЖБЕ  ПАМЯТКА ДЛЯ СЛУЖАЩИХ</vt:lpstr>
      <vt:lpstr>Слайд 2</vt:lpstr>
      <vt:lpstr>    </vt:lpstr>
      <vt:lpstr>В случае, если служащий владеет ЦЕННЫМИ БУМАГАМИ (долями участия, паями в уставных (складочных) капиталах организаций), он обязан в целях предотвращения конфликта интересов передать их в доверительное управление в соответствии с гражданским законодательством. </vt:lpstr>
      <vt:lpstr>Слайд 5</vt:lpstr>
      <vt:lpstr>Слайд 6</vt:lpstr>
      <vt:lpstr>Слайд 7</vt:lpstr>
      <vt:lpstr>Слайд 8</vt:lpstr>
      <vt:lpstr>КЛЮЧЕВЫЕ СИТУАЦИИ, В КОТОРЫХ ВОЗНИКНОВЕНИЕ КОНФЛИКТА ИНТЕРЕСОВ ЯВЛЯЕТСЯ НАИБОЛЕЕ ВЕРОЯТНЫМ</vt:lpstr>
      <vt:lpstr>Примеры ситуаций конфликта интересов</vt:lpstr>
      <vt:lpstr>Примеры ситуаций конфликта интересов</vt:lpstr>
      <vt:lpstr>Примеры ситуаций конфликта интересов</vt:lpstr>
      <vt:lpstr>Примеры ситуаций конфликта интересов</vt:lpstr>
      <vt:lpstr>Примеры ситуаций конфликта интересов</vt:lpstr>
      <vt:lpstr>Примеры ситуаций конфликта интересов</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Нормативные правовые акты по вопросам противодействия коррупции, рекомендуем к принятию органами местного самоуправления муниципальных образований</dc:title>
  <dc:creator>Размахнин А.В.</dc:creator>
  <cp:lastModifiedBy>MaloletkovSV</cp:lastModifiedBy>
  <cp:revision>106</cp:revision>
  <dcterms:created xsi:type="dcterms:W3CDTF">2017-03-17T02:19:25Z</dcterms:created>
  <dcterms:modified xsi:type="dcterms:W3CDTF">2021-03-31T03:21:54Z</dcterms:modified>
</cp:coreProperties>
</file>