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5" r:id="rId4"/>
    <p:sldId id="262" r:id="rId5"/>
    <p:sldId id="258" r:id="rId6"/>
    <p:sldId id="259" r:id="rId7"/>
    <p:sldId id="263" r:id="rId8"/>
    <p:sldId id="267" r:id="rId9"/>
    <p:sldId id="273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646" autoAdjust="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89549-8E46-4FA0-BD52-48417A5DA4E4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55C29-52CA-4A5A-8942-E1CAC6E60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273-ФЗ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закон от 25 декабря 2008 года № 273-ФЗ «О противодействии коррупции»</a:t>
            </a:r>
            <a:endParaRPr lang="ru-RU" dirty="0" smtClean="0"/>
          </a:p>
          <a:p>
            <a:r>
              <a:rPr lang="ru-RU" dirty="0" smtClean="0"/>
              <a:t>25-ФЗ –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закон от 2 марта 2007 года № 25-ФЗ «О муниципальной службе в Российской Федерации»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108-ЗЗК –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 Забайкальского края от 29 декабря 2008 года N 108-ЗЗК «О муниципальной службе в Забайкальском крае»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ТК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Трудовой кодекс Российской Федерации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5C29-52CA-4A5A-8942-E1CAC6E60D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230-ФЗ – Федеральный закон от 3 декабря 2012 года № 230-ФЗ «О контроле за соответствием расходов лиц, замещающих государственные должности, и иных лиц их доходам»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5C29-52CA-4A5A-8942-E1CAC6E60D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25-ФЗ –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закон от 2 марта 2007 года № 25-ФЗ «О муниципальной службе в Российской Федерации»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273-ФЗ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закон от 25 декабря 2008 года № 273-ФЗ «О противодействии коррупции»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ТК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Трудовой кодекс Российской Федерации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5C29-52CA-4A5A-8942-E1CAC6E60D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ssluzhba.gov.ru/" TargetMode="External"/><Relationship Id="rId2" Type="http://schemas.openxmlformats.org/officeDocument/2006/relationships/hyperlink" Target="http://kremlin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smintru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  <a:solidFill>
            <a:srgbClr val="00B0F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Представление сведений о доходах, расходах, об имуществе и обязательствах имущественного характера (далее – сведения)</a:t>
            </a:r>
            <a:br>
              <a:rPr lang="ru-RU" sz="4800" b="1" dirty="0" smtClean="0"/>
            </a:br>
            <a:r>
              <a:rPr lang="ru-RU" sz="4800" b="1" dirty="0" smtClean="0"/>
              <a:t>на муниципальном уровне</a:t>
            </a:r>
            <a:br>
              <a:rPr lang="ru-RU" sz="4800" b="1" dirty="0" smtClean="0"/>
            </a:b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Использовать</a:t>
            </a:r>
            <a:r>
              <a:rPr lang="ru-RU" sz="3600" b="1" dirty="0" smtClean="0"/>
              <a:t> и </a:t>
            </a:r>
            <a:r>
              <a:rPr lang="ru-RU" sz="3600" b="1" dirty="0" smtClean="0">
                <a:solidFill>
                  <a:srgbClr val="C00000"/>
                </a:solidFill>
              </a:rPr>
              <a:t>ссылаться</a:t>
            </a:r>
            <a:r>
              <a:rPr lang="ru-RU" sz="3600" b="1" dirty="0" smtClean="0"/>
              <a:t> при проведении проверок в целях противодействия коррупции </a:t>
            </a:r>
            <a:r>
              <a:rPr lang="ru-RU" sz="3600" b="1" dirty="0" smtClean="0">
                <a:solidFill>
                  <a:srgbClr val="C00000"/>
                </a:solidFill>
              </a:rPr>
              <a:t>на</a:t>
            </a:r>
            <a:r>
              <a:rPr lang="ru-RU" sz="3600" b="1" dirty="0" smtClean="0"/>
              <a:t> </a:t>
            </a:r>
            <a:r>
              <a:rPr lang="ru-RU" sz="3600" b="1" u="sng" dirty="0" smtClean="0">
                <a:solidFill>
                  <a:srgbClr val="C00000"/>
                </a:solidFill>
              </a:rPr>
              <a:t>письмо</a:t>
            </a:r>
            <a:r>
              <a:rPr lang="ru-RU" sz="3600" b="1" u="sng" dirty="0" smtClean="0"/>
              <a:t> Министерства труда и социальной защиты Российской Федерации от 21 марта 2016 года</a:t>
            </a:r>
            <a:br>
              <a:rPr lang="ru-RU" sz="3600" b="1" u="sng" dirty="0" smtClean="0"/>
            </a:br>
            <a:r>
              <a:rPr lang="ru-RU" sz="3600" b="1" u="sng" dirty="0" smtClean="0"/>
              <a:t>№ 18-2/10/П-1526 «О критериях привлечения к ответственности за коррупционные правонарушения»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2232248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700" b="1" dirty="0" smtClean="0"/>
              <a:t>Указ Президента РФ от 23 июня 2014 года № 460</a:t>
            </a:r>
            <a:br>
              <a:rPr lang="ru-RU" sz="2700" b="1" dirty="0" smtClean="0"/>
            </a:br>
            <a:r>
              <a:rPr lang="ru-RU" sz="2700" b="1" dirty="0" smtClean="0"/>
              <a:t>«Об утверждении формы справки о доходах, расходах, об имуществе и обязательствах имущественного характера и внесении изменений в некоторые акты Президента Российской Федерации»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64903"/>
            <a:ext cx="8784976" cy="4104457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СПО «</a:t>
            </a:r>
            <a:r>
              <a:rPr lang="ru-RU" dirty="0" smtClean="0">
                <a:solidFill>
                  <a:srgbClr val="C00000"/>
                </a:solidFill>
              </a:rPr>
              <a:t>Справка БК</a:t>
            </a:r>
            <a:r>
              <a:rPr lang="ru-RU" dirty="0" smtClean="0"/>
              <a:t>»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Версия </a:t>
            </a:r>
            <a:r>
              <a:rPr lang="ru-RU" dirty="0" smtClean="0">
                <a:solidFill>
                  <a:srgbClr val="C00000"/>
                </a:solidFill>
              </a:rPr>
              <a:t>2.4.4</a:t>
            </a:r>
            <a:r>
              <a:rPr lang="ru-RU" dirty="0" smtClean="0"/>
              <a:t> </a:t>
            </a:r>
            <a:r>
              <a:rPr lang="ru-RU" dirty="0" smtClean="0"/>
              <a:t>от </a:t>
            </a:r>
            <a:r>
              <a:rPr lang="ru-RU" dirty="0" smtClean="0"/>
              <a:t>26.06.2020 </a:t>
            </a:r>
            <a:r>
              <a:rPr lang="ru-RU" dirty="0" smtClean="0"/>
              <a:t>года</a:t>
            </a:r>
          </a:p>
          <a:p>
            <a:pPr algn="ctr">
              <a:buNone/>
            </a:pPr>
            <a:r>
              <a:rPr lang="ru-RU" u="sng" dirty="0" smtClean="0">
                <a:hlinkClick r:id="rId2"/>
              </a:rPr>
              <a:t>http://kremlin.ru/</a:t>
            </a:r>
            <a:endParaRPr lang="ru-RU" dirty="0" smtClean="0"/>
          </a:p>
          <a:p>
            <a:pPr algn="ctr">
              <a:buNone/>
            </a:pPr>
            <a:r>
              <a:rPr lang="ru-RU" u="sng" dirty="0" smtClean="0">
                <a:hlinkClick r:id="rId3"/>
              </a:rPr>
              <a:t>https://gossluzhba.gov.ru/</a:t>
            </a: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Методические рекомендации по заполнению</a:t>
            </a:r>
          </a:p>
          <a:p>
            <a:pPr algn="ctr">
              <a:buNone/>
            </a:pPr>
            <a:r>
              <a:rPr lang="ru-RU" u="sng" dirty="0" smtClean="0">
                <a:hlinkClick r:id="rId4"/>
              </a:rPr>
              <a:t>http://www.rosmintrud.ru/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84976" cy="936104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900" b="1" dirty="0" smtClean="0">
                <a:solidFill>
                  <a:schemeClr val="bg1">
                    <a:lumMod val="95000"/>
                  </a:schemeClr>
                </a:solidFill>
              </a:rPr>
              <a:t>Сведения о доходах, имуществе и обязательствах имущественного характера,</a:t>
            </a:r>
          </a:p>
          <a:p>
            <a:pPr algn="ctr">
              <a:spcBef>
                <a:spcPts val="0"/>
              </a:spcBef>
            </a:pPr>
            <a:r>
              <a:rPr lang="ru-RU" sz="1900" b="1" dirty="0" smtClean="0">
                <a:solidFill>
                  <a:schemeClr val="bg1">
                    <a:lumMod val="95000"/>
                  </a:schemeClr>
                </a:solidFill>
              </a:rPr>
              <a:t>а также о доходах, об имуществе и обязательствах имущественного характера своих супруги (супруга) и несовершеннолетних детей обязаны представлять:</a:t>
            </a:r>
            <a:endParaRPr lang="ru-RU" sz="1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779912" y="2924944"/>
            <a:ext cx="1882552" cy="320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683568" y="332656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628800"/>
            <a:ext cx="2880320" cy="504056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/>
              <a:t>Если иное не установлено федеральным законом,</a:t>
            </a:r>
            <a:r>
              <a:rPr lang="ru-RU" sz="1900" b="1" u="sng" dirty="0" smtClean="0"/>
              <a:t> граждане</a:t>
            </a:r>
            <a:r>
              <a:rPr lang="ru-RU" sz="1900" b="1" dirty="0" smtClean="0"/>
              <a:t>, претендующие на замещение муниципальной должности </a:t>
            </a:r>
          </a:p>
          <a:p>
            <a:pPr algn="ctr"/>
            <a:endParaRPr lang="ru-RU" sz="1900" b="1" dirty="0" smtClean="0"/>
          </a:p>
          <a:p>
            <a:pPr algn="ctr"/>
            <a:r>
              <a:rPr lang="ru-RU" sz="1900" b="1" u="sng" dirty="0" smtClean="0"/>
              <a:t>Лица</a:t>
            </a:r>
            <a:r>
              <a:rPr lang="ru-RU" sz="1900" b="1" dirty="0" smtClean="0"/>
              <a:t>, замещающие указанные должности</a:t>
            </a:r>
          </a:p>
          <a:p>
            <a:pPr algn="ctr"/>
            <a:endParaRPr lang="ru-RU" sz="1900" b="1" dirty="0" smtClean="0"/>
          </a:p>
          <a:p>
            <a:pPr algn="ctr"/>
            <a:endParaRPr lang="ru-RU" sz="1900" b="1" dirty="0" smtClean="0"/>
          </a:p>
          <a:p>
            <a:pPr algn="ctr"/>
            <a:endParaRPr lang="ru-RU" sz="1900" b="1" dirty="0" smtClean="0"/>
          </a:p>
          <a:p>
            <a:pPr algn="ctr"/>
            <a:r>
              <a:rPr lang="ru-RU" sz="1900" b="1" dirty="0" smtClean="0"/>
              <a:t>ст.12</a:t>
            </a:r>
            <a:r>
              <a:rPr lang="ru-RU" sz="1900" b="1" baseline="30000" dirty="0" smtClean="0"/>
              <a:t>1</a:t>
            </a:r>
            <a:r>
              <a:rPr lang="ru-RU" sz="1900" b="1" dirty="0" smtClean="0"/>
              <a:t> </a:t>
            </a:r>
            <a:r>
              <a:rPr lang="ru-RU" sz="1900" b="1" i="1" dirty="0" smtClean="0"/>
              <a:t>273-ФЗ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1628800"/>
            <a:ext cx="2808312" cy="504056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u="sng" dirty="0" smtClean="0"/>
              <a:t>Граждане</a:t>
            </a:r>
            <a:r>
              <a:rPr lang="ru-RU" sz="1900" b="1" dirty="0" smtClean="0"/>
              <a:t>, претендующие на замещение должностей руководителей муниципальных учреждений</a:t>
            </a:r>
          </a:p>
          <a:p>
            <a:pPr algn="ctr"/>
            <a:endParaRPr lang="ru-RU" sz="1900" b="1" dirty="0" smtClean="0"/>
          </a:p>
          <a:p>
            <a:pPr algn="ctr"/>
            <a:r>
              <a:rPr lang="ru-RU" sz="1900" b="1" u="sng" dirty="0" smtClean="0"/>
              <a:t>Лица</a:t>
            </a:r>
            <a:r>
              <a:rPr lang="ru-RU" sz="1900" b="1" dirty="0" smtClean="0"/>
              <a:t>, замещающие указанные должности</a:t>
            </a:r>
          </a:p>
          <a:p>
            <a:pPr algn="ctr"/>
            <a:endParaRPr lang="ru-RU" sz="1900" b="1" dirty="0" smtClean="0"/>
          </a:p>
          <a:p>
            <a:pPr algn="ctr"/>
            <a:endParaRPr lang="ru-RU" sz="1900" b="1" dirty="0" smtClean="0"/>
          </a:p>
          <a:p>
            <a:pPr algn="ctr"/>
            <a:endParaRPr lang="ru-RU" sz="1900" b="1" dirty="0" smtClean="0"/>
          </a:p>
          <a:p>
            <a:pPr algn="ctr"/>
            <a:endParaRPr lang="ru-RU" sz="1900" b="1" dirty="0" smtClean="0"/>
          </a:p>
          <a:p>
            <a:pPr algn="ctr"/>
            <a:r>
              <a:rPr lang="ru-RU" sz="1900" b="1" dirty="0" smtClean="0"/>
              <a:t>ст.8 </a:t>
            </a:r>
            <a:r>
              <a:rPr lang="ru-RU" sz="1900" b="1" i="1" dirty="0" smtClean="0"/>
              <a:t>273-ФЗ, </a:t>
            </a:r>
            <a:r>
              <a:rPr lang="ru-RU" sz="1900" b="1" dirty="0" smtClean="0"/>
              <a:t>ст.275 </a:t>
            </a:r>
            <a:r>
              <a:rPr lang="ru-RU" sz="1900" b="1" i="1" dirty="0" smtClean="0"/>
              <a:t>ТК</a:t>
            </a:r>
            <a:endParaRPr lang="ru-RU" sz="19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1628800"/>
            <a:ext cx="2808312" cy="504056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u="sng" dirty="0" smtClean="0"/>
              <a:t>Граждане</a:t>
            </a:r>
            <a:r>
              <a:rPr lang="ru-RU" sz="1900" b="1" dirty="0" smtClean="0"/>
              <a:t>, претендующие на замещение должностей муниципальной службы, включенных в соответствующий перечень</a:t>
            </a:r>
          </a:p>
          <a:p>
            <a:pPr algn="ctr"/>
            <a:endParaRPr lang="ru-RU" sz="1900" b="1" dirty="0" smtClean="0"/>
          </a:p>
          <a:p>
            <a:pPr algn="ctr"/>
            <a:r>
              <a:rPr lang="ru-RU" sz="1900" b="1" u="sng" dirty="0" smtClean="0"/>
              <a:t>Муниципальные служащие</a:t>
            </a:r>
            <a:r>
              <a:rPr lang="ru-RU" sz="1900" b="1" dirty="0" smtClean="0"/>
              <a:t>, замещающие указанные должности</a:t>
            </a:r>
          </a:p>
          <a:p>
            <a:pPr algn="ctr"/>
            <a:endParaRPr lang="ru-RU" sz="1900" b="1" dirty="0" smtClean="0"/>
          </a:p>
          <a:p>
            <a:pPr algn="ctr"/>
            <a:endParaRPr lang="ru-RU" sz="1900" b="1" dirty="0" smtClean="0"/>
          </a:p>
          <a:p>
            <a:pPr algn="ctr"/>
            <a:r>
              <a:rPr lang="ru-RU" sz="1900" b="1" dirty="0" smtClean="0"/>
              <a:t>ст.8 </a:t>
            </a:r>
            <a:r>
              <a:rPr lang="ru-RU" sz="1900" b="1" i="1" dirty="0" smtClean="0"/>
              <a:t>273-ФЗ</a:t>
            </a:r>
            <a:r>
              <a:rPr lang="ru-RU" sz="1900" b="1" dirty="0" smtClean="0"/>
              <a:t>, ст.15 </a:t>
            </a:r>
            <a:r>
              <a:rPr lang="ru-RU" sz="1900" b="1" i="1" dirty="0" smtClean="0"/>
              <a:t>25-ФЗ</a:t>
            </a:r>
            <a:r>
              <a:rPr lang="ru-RU" sz="1900" b="1" dirty="0" smtClean="0"/>
              <a:t>, ст.5 </a:t>
            </a:r>
            <a:r>
              <a:rPr lang="ru-RU" sz="1900" b="1" i="1" dirty="0" smtClean="0"/>
              <a:t>108-ЗЗК</a:t>
            </a:r>
            <a:endParaRPr lang="ru-RU" sz="1900" b="1" dirty="0"/>
          </a:p>
        </p:txBody>
      </p:sp>
      <p:sp>
        <p:nvSpPr>
          <p:cNvPr id="32" name="Стрелка вниз 31"/>
          <p:cNvSpPr/>
          <p:nvPr/>
        </p:nvSpPr>
        <p:spPr>
          <a:xfrm>
            <a:off x="1475656" y="1196752"/>
            <a:ext cx="2880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4427984" y="1196752"/>
            <a:ext cx="2880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7380312" y="1196752"/>
            <a:ext cx="2880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6" y="5445224"/>
            <a:ext cx="5400600" cy="36004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Правовая основа: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45024"/>
            <a:ext cx="8784976" cy="3024336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100" dirty="0" smtClean="0"/>
              <a:t>лица, замещающие вышеуказанные должности, представляют сведения </a:t>
            </a:r>
            <a:r>
              <a:rPr lang="ru-RU" sz="3100" u="sng" dirty="0" smtClean="0"/>
              <a:t>ежегодно, не позднее </a:t>
            </a:r>
            <a:r>
              <a:rPr lang="ru-RU" sz="3100" u="sng" dirty="0" smtClean="0">
                <a:solidFill>
                  <a:srgbClr val="FF0000"/>
                </a:solidFill>
              </a:rPr>
              <a:t>30 апреля </a:t>
            </a:r>
            <a:r>
              <a:rPr lang="ru-RU" sz="3100" u="sng" dirty="0" smtClean="0"/>
              <a:t>года, следующего за отчетным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84976" cy="3312368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ГРАЖДАНЕ, ПРЕТЕНДУЮЩИЕ НА ЗАМЕЩЕНИЕ ВЫШЕУКАЗАННЫХ ДОЛЖНОСТЕЙ, ПРЕДСТАВЛЯЮТ СВЕДЕНИЯ </a:t>
            </a:r>
            <a:r>
              <a:rPr lang="ru-RU" sz="2800" b="1" u="sng" dirty="0" smtClean="0">
                <a:solidFill>
                  <a:schemeClr val="bg1"/>
                </a:solidFill>
              </a:rPr>
              <a:t>ПРИ НАЗНАЧЕНИИ НА ДОЛЖНОСТЬ</a:t>
            </a:r>
          </a:p>
          <a:p>
            <a:pPr algn="ctr"/>
            <a:r>
              <a:rPr lang="ru-RU" sz="2800" b="1" u="sng" dirty="0" smtClean="0">
                <a:solidFill>
                  <a:schemeClr val="bg1"/>
                </a:solidFill>
              </a:rPr>
              <a:t>(ПРИ ПОСТУПЛЕНИИ НА СЛУЖБУ)</a:t>
            </a:r>
            <a:endParaRPr lang="ru-RU" sz="28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6480720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dirty="0" smtClean="0"/>
              <a:t>Указом </a:t>
            </a:r>
            <a:r>
              <a:rPr lang="ru-RU" sz="2000" b="1" dirty="0"/>
              <a:t>Президента РФ от </a:t>
            </a:r>
            <a:r>
              <a:rPr lang="ru-RU" sz="2000" b="1" dirty="0" smtClean="0"/>
              <a:t>18 мая 2009 года № 557 «Об </a:t>
            </a:r>
            <a:r>
              <a:rPr lang="ru-RU" sz="2000" b="1" dirty="0"/>
              <a:t>утверждении перечня должностей федеральной государственной службы, при замещении которых федеральные государственные 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</a:t>
            </a:r>
            <a:r>
              <a:rPr lang="ru-RU" sz="2000" b="1" dirty="0" smtClean="0"/>
              <a:t>детей» </a:t>
            </a:r>
            <a:r>
              <a:rPr lang="ru-RU" sz="2000" b="1" u="sng" dirty="0" smtClean="0"/>
              <a:t>органам местного самоуправления рекомендовано до 1 сентября 2009 года определить перечень должностей </a:t>
            </a:r>
            <a:r>
              <a:rPr lang="ru-RU" sz="2000" b="1" u="sng" dirty="0"/>
              <a:t>муниципальной службы, при назначении на которые граждане и при замещении которых </a:t>
            </a:r>
            <a:r>
              <a:rPr lang="ru-RU" sz="2000" b="1" u="sng" dirty="0" smtClean="0"/>
              <a:t>муниципальные </a:t>
            </a:r>
            <a:r>
              <a:rPr lang="ru-RU" sz="2000" b="1" u="sng" dirty="0"/>
              <a:t>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</a:t>
            </a:r>
            <a:r>
              <a:rPr lang="ru-RU" sz="2000" b="1" u="sng" dirty="0" smtClean="0"/>
              <a:t>детей</a:t>
            </a:r>
            <a:br>
              <a:rPr lang="ru-RU" sz="2000" b="1" u="sng" dirty="0" smtClean="0"/>
            </a:br>
            <a:r>
              <a:rPr lang="ru-RU" sz="2000" b="1" u="sng" dirty="0"/>
              <a:t/>
            </a:r>
            <a:br>
              <a:rPr lang="ru-RU" sz="2000" b="1" u="sng" dirty="0"/>
            </a:br>
            <a:r>
              <a:rPr lang="ru-RU" sz="2000" b="1" u="sng" dirty="0" smtClean="0"/>
              <a:t>Рекомендуем:</a:t>
            </a:r>
            <a:r>
              <a:rPr lang="ru-RU" sz="2000" b="1" dirty="0" smtClean="0"/>
              <a:t> Перечень и вносимые в него изменения предварительно рассмотреть на заседании комиссии по соблюдению требований к служебному поведению муниципальных служащих и урегулированию конфликта интересов и только затем утвердить представителем нанимателя</a:t>
            </a:r>
            <a:endParaRPr lang="ru-RU" sz="20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6480720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В соответствии со ст.2 Федерального закона </a:t>
            </a:r>
            <a:r>
              <a:rPr lang="ru-RU" sz="3600" b="1" dirty="0"/>
              <a:t>от </a:t>
            </a:r>
            <a:r>
              <a:rPr lang="ru-RU" sz="3600" b="1" dirty="0" smtClean="0"/>
              <a:t>6 октября 2003 года № </a:t>
            </a:r>
            <a:r>
              <a:rPr lang="ru-RU" sz="3600" b="1" dirty="0"/>
              <a:t>131-ФЗ </a:t>
            </a:r>
            <a:r>
              <a:rPr lang="ru-RU" sz="3600" b="1" dirty="0" smtClean="0"/>
              <a:t>«Об </a:t>
            </a:r>
            <a:r>
              <a:rPr lang="ru-RU" sz="3600" b="1" dirty="0"/>
              <a:t>общих принципах организации местного самоуправления в Российской </a:t>
            </a:r>
            <a:r>
              <a:rPr lang="ru-RU" sz="3600" b="1" dirty="0" smtClean="0"/>
              <a:t>Федерации» и применительно к Забайкальскому краю – </a:t>
            </a:r>
            <a:r>
              <a:rPr lang="ru-RU" sz="3600" b="1" dirty="0" smtClean="0">
                <a:solidFill>
                  <a:srgbClr val="C00000"/>
                </a:solidFill>
              </a:rPr>
              <a:t>лицом, замещающим муниципальную должность</a:t>
            </a:r>
            <a:r>
              <a:rPr lang="ru-RU" sz="3600" b="1" dirty="0" smtClean="0"/>
              <a:t>, является </a:t>
            </a:r>
            <a:r>
              <a:rPr lang="ru-RU" sz="3600" b="1" dirty="0" smtClean="0">
                <a:solidFill>
                  <a:srgbClr val="C00000"/>
                </a:solidFill>
              </a:rPr>
              <a:t>депутат, председатель представительного органа и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глава муниципального образования, иное должностное лицо, определенное уставом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88913"/>
          <a:ext cx="8785224" cy="6480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408"/>
                <a:gridCol w="2928408"/>
                <a:gridCol w="2928408"/>
              </a:tblGrid>
              <a:tr h="35732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Нормативные правовые акты, которые устанавливают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соответствующие положения и порядки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10484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Для граждан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, претендующих на замещение должностей муниципальной службы, включенных в соответствующий перечень, и </a:t>
                      </a: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муниципальных служащих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, замещающих указанные должности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Если иное не установлено федеральным законом, для </a:t>
                      </a: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граждан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, претендующих на замещение муниципальной должности,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и л</a:t>
                      </a: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иц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, замещающих указанные должности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Для граждан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, претендующих на замещение должностей руководителей муниципальных учреждений, и л</a:t>
                      </a: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иц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, замещающих указанные должности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2650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Положение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 о предоставлении сведений о доходах,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об имуществе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и обязательствах имущественного характера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0096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</a:rPr>
                        <a:t>Постановление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</a:rPr>
                        <a:t> Губернатора Забайкальского края от 14 октября 2015 года № 100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Модельный муниципальный нормативный правовой акт (исходящий №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А-05-11162 от 09.11.2016 года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Модельный муниципальный нормативный правовой акт (исходящий №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А-05-11162 от 09.11.2016 года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433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Порядок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 размещения сведений в информационно-телекоммуникационной сети «Интернет» на официальном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сайте органа местного самоуправления и предоставление этих сведений для опубликования средствам массовой информации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00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Постановление Правительства Забайкальского края от 17 сентября 2013 года № 387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Модельный муниципальный нормативный правовой акт (исходящий №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А-05-11162 от 09.11.2016 года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Модельный муниципальный нормативный правовой акт (исходящий №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А-05-11162 от 09.11.2016 года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0970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</a:rPr>
                        <a:t>Порядок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 проверки достоверности и полноты сведений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293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Постановление Правительства Забайкальского края  от 16 сентября 2012 года № 446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Модельный муниципальный нормативный правовой акт (исходящий №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А-05-11162 от 09.11.2016 года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Муниципальный нормативный правовой акт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84976" cy="2448272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</a:rPr>
              <a:t>Обязанность представлять сведения о своих </a:t>
            </a:r>
            <a:r>
              <a:rPr lang="ru-RU" sz="1700" b="1" u="sng" dirty="0" smtClean="0">
                <a:solidFill>
                  <a:schemeClr val="bg1"/>
                </a:solidFill>
              </a:rPr>
              <a:t>расходах</a:t>
            </a:r>
            <a:r>
              <a:rPr lang="ru-RU" sz="1700" b="1" dirty="0" smtClean="0">
                <a:solidFill>
                  <a:schemeClr val="bg1"/>
                </a:solidFill>
              </a:rPr>
              <a:t>, а также о расходах своих супруги (супруга) и несовершеннолетних детей по каждой сделке 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капиталах организаций), совершенной им, его супругой (супругом) и (или) несовершеннолетними детьми в течение календарного года, предшествующего году представления сведений (далее - отчетный период), если общая сумма таких сделок превышает общий доход данного лица и его супруги (супруга) за три последних года, предшествующих отчетному периоду, и об источниках получения средств, за счет которых совершены эти сделки, установлена для:</a:t>
            </a:r>
            <a:endParaRPr lang="ru-RU" sz="1700" b="1" dirty="0">
              <a:solidFill>
                <a:schemeClr val="bg1"/>
              </a:solidFill>
            </a:endParaRPr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779912" y="2924944"/>
            <a:ext cx="1882552" cy="320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683568" y="332656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140968"/>
            <a:ext cx="4320480" cy="3528392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/>
              <a:t>Лиц, замещающих</a:t>
            </a:r>
          </a:p>
          <a:p>
            <a:pPr algn="ctr"/>
            <a:r>
              <a:rPr lang="ru-RU" sz="1700" b="1" dirty="0" smtClean="0"/>
              <a:t>муниципальные должности</a:t>
            </a:r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i="1" dirty="0" smtClean="0"/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3140968"/>
            <a:ext cx="4320480" cy="3528392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/>
              <a:t>Лиц, замещающих должности муниципальной службы, осуществление полномочий по которым влечет за собой обязанность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</a:t>
            </a:r>
          </a:p>
          <a:p>
            <a:pPr algn="ctr"/>
            <a:endParaRPr lang="ru-RU" sz="1700" b="1" dirty="0" smtClean="0"/>
          </a:p>
          <a:p>
            <a:pPr algn="ctr"/>
            <a:endParaRPr lang="ru-RU" sz="1700" b="1" dirty="0" smtClean="0"/>
          </a:p>
          <a:p>
            <a:pPr algn="ctr"/>
            <a:endParaRPr lang="ru-RU" sz="1700" b="1" i="1" dirty="0" smtClean="0"/>
          </a:p>
        </p:txBody>
      </p:sp>
      <p:sp>
        <p:nvSpPr>
          <p:cNvPr id="32" name="Стрелка вниз 31"/>
          <p:cNvSpPr/>
          <p:nvPr/>
        </p:nvSpPr>
        <p:spPr>
          <a:xfrm>
            <a:off x="2195736" y="2708920"/>
            <a:ext cx="2880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6660232" y="2708920"/>
            <a:ext cx="2880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07704" y="5877272"/>
            <a:ext cx="5400600" cy="72008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Правовая основа: </a:t>
            </a:r>
            <a:r>
              <a:rPr lang="ru-RU" sz="1600" b="1" i="1" dirty="0" smtClean="0"/>
              <a:t>230-ФЗ,</a:t>
            </a:r>
          </a:p>
          <a:p>
            <a:pPr algn="ctr"/>
            <a:r>
              <a:rPr lang="ru-RU" sz="1600" b="1" i="1" dirty="0" smtClean="0"/>
              <a:t>Постановление Губернатора Забайкальского края от 19 июля 2013 года № 43</a:t>
            </a:r>
            <a:endParaRPr lang="ru-RU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  <a:solidFill>
            <a:srgbClr val="00B0F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 defTabSz="541338"/>
            <a:r>
              <a:rPr lang="ru-RU" sz="2400" b="1" dirty="0" smtClean="0"/>
              <a:t>Должностные лица, наделенные полномочиями по направлению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ним, при осуществлении проверок в целях противодействия коррупции: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1.	Губернатор Забайкальского края.</a:t>
            </a:r>
            <a:br>
              <a:rPr lang="ru-RU" sz="2400" b="1" dirty="0" smtClean="0"/>
            </a:br>
            <a:r>
              <a:rPr lang="ru-RU" sz="2400" b="1" dirty="0" smtClean="0"/>
              <a:t>2.	Заместитель председателя Правительства Забайкальского края – исполняющий обязанности председателя Правительства Забайкальского края.</a:t>
            </a:r>
            <a:br>
              <a:rPr lang="ru-RU" sz="2400" b="1" dirty="0" smtClean="0"/>
            </a:br>
            <a:r>
              <a:rPr lang="ru-RU" sz="2400" b="1" dirty="0" smtClean="0"/>
              <a:t>3.	Заместитель председателя Правительства Забайкальского края – руководитель Администрации Губернатора Забайкальского края.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5589240"/>
            <a:ext cx="7704856" cy="936104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Правовая основа:</a:t>
            </a:r>
          </a:p>
          <a:p>
            <a:pPr algn="ctr"/>
            <a:r>
              <a:rPr lang="ru-RU" sz="1600" b="1" i="1" dirty="0" smtClean="0"/>
              <a:t>Указ Президента Российской Федерации от 2 апреля 2013 года № 309</a:t>
            </a:r>
          </a:p>
          <a:p>
            <a:pPr algn="ctr"/>
            <a:r>
              <a:rPr lang="ru-RU" sz="1600" b="1" i="1" dirty="0" smtClean="0"/>
              <a:t>Постановление Губернатора Забайкальского края от 30 августа 2013 года № 53</a:t>
            </a:r>
            <a:endParaRPr lang="ru-RU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88910"/>
          <a:ext cx="8785224" cy="6380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408"/>
                <a:gridCol w="2928408"/>
                <a:gridCol w="2928408"/>
              </a:tblGrid>
              <a:tr h="100784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tx1"/>
                          </a:solidFill>
                        </a:rPr>
                        <a:t>Ответственность за непредставление или представление неполных или недостоверных сведений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15954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</a:rPr>
                        <a:t>Для граждан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, претендующих на замещение должностей муниципальной службы, включенных в соответствующий перечень, и </a:t>
                      </a:r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</a:rPr>
                        <a:t>муниципальных служащие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, замещающие указанные должности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</a:rPr>
                        <a:t>Для</a:t>
                      </a:r>
                      <a:r>
                        <a:rPr lang="ru-RU" sz="1600" b="1" u="none" baseline="0" dirty="0" smtClean="0">
                          <a:solidFill>
                            <a:schemeClr val="bg1"/>
                          </a:solidFill>
                        </a:rPr>
                        <a:t> г</a:t>
                      </a:r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</a:rPr>
                        <a:t>раждан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, претендующих на замещение муниципальной должности,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и л</a:t>
                      </a:r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</a:rPr>
                        <a:t>иц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, замещающих указанные должности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</a:rPr>
                        <a:t>Для граждан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, претендующих на замещение должностей руководителей муниципальных учреждений, и л</a:t>
                      </a:r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</a:rPr>
                        <a:t>иц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, замещающих указанные должности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942378">
                <a:tc gridSpan="3"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 ОТКАЗ</a:t>
                      </a:r>
                      <a:r>
                        <a:rPr lang="ru-RU" sz="2800" b="1" baseline="0" dirty="0" smtClean="0">
                          <a:solidFill>
                            <a:schemeClr val="bg1"/>
                          </a:solidFill>
                        </a:rPr>
                        <a:t> В ПРИНЯТИИ НА СЛУЖБУ (НАЗНАЧЕНИИ НА ДОЛЖНОСТЬ);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 УВОЛЬНЕНИЕ</a:t>
                      </a:r>
                      <a:r>
                        <a:rPr lang="ru-RU" sz="2800" b="1" baseline="0" dirty="0" smtClean="0">
                          <a:solidFill>
                            <a:schemeClr val="bg1"/>
                          </a:solidFill>
                        </a:rPr>
                        <a:t> (ОСВОБОЖДЕНИЕ ОТ ДОЛЖНОСТИ) В СВЯЗИ С УТРАТОЙ ДОВЕРИЯ.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8370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ст. 15 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25-ФЗ</a:t>
                      </a:r>
                      <a:endParaRPr lang="ru-RU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ст. 13</a:t>
                      </a:r>
                      <a:r>
                        <a:rPr lang="ru-RU" sz="2400" b="1" baseline="30000" dirty="0" smtClean="0">
                          <a:solidFill>
                            <a:schemeClr val="bg1"/>
                          </a:solidFill>
                        </a:rPr>
                        <a:t>1 </a:t>
                      </a:r>
                      <a:r>
                        <a:rPr lang="ru-RU" sz="2400" b="1" i="1" baseline="0" dirty="0" smtClean="0">
                          <a:solidFill>
                            <a:schemeClr val="bg1"/>
                          </a:solidFill>
                        </a:rPr>
                        <a:t>273-ФЗ</a:t>
                      </a:r>
                      <a:endParaRPr lang="ru-RU" sz="2400" b="1" i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ст. 81 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ТК</a:t>
                      </a:r>
                      <a:endParaRPr lang="ru-RU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979712" y="5445224"/>
            <a:ext cx="5400600" cy="36004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Правовая основа: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1098</Words>
  <Application>Microsoft Office PowerPoint</Application>
  <PresentationFormat>Экран (4:3)</PresentationFormat>
  <Paragraphs>102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Представление сведений о доходах, расходах, об имуществе и обязательствах имущественного характера (далее – сведения) на муниципальном уровне </vt:lpstr>
      <vt:lpstr>Слайд 2</vt:lpstr>
      <vt:lpstr>лица, замещающие вышеуказанные должности, представляют сведения ежегодно, не позднее 30 апреля года, следующего за отчетным </vt:lpstr>
      <vt:lpstr>Указом Президента РФ от 18 мая 2009 года № 557 «Об утверждении перечня должностей федеральной государственной службы, при замещении которых федеральные государственные 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детей» органам местного самоуправления рекомендовано до 1 сентября 2009 года определить перечень должностей муниципальной службы, при назначении на которые граждане и при замещении которых муниципальные 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  Рекомендуем: Перечень и вносимые в него изменения предварительно рассмотреть на заседании комиссии по соблюдению требований к служебному поведению муниципальных служащих и урегулированию конфликта интересов и только затем утвердить представителем нанимателя</vt:lpstr>
      <vt:lpstr>В соответствии со ст.2 Федерального закона от 6 октября 2003 года № 131-ФЗ «Об общих принципах организации местного самоуправления в Российской Федерации» и применительно к Забайкальскому краю – лицом, замещающим муниципальную должность, является депутат, председатель представительного органа и глава муниципального образования, иное должностное лицо, определенное уставом</vt:lpstr>
      <vt:lpstr>Слайд 6</vt:lpstr>
      <vt:lpstr>Слайд 7</vt:lpstr>
      <vt:lpstr>Должностные лица, наделенные полномочиями по направлению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ним, при осуществлении проверок в целях противодействия коррупции:  1. Губернатор Забайкальского края. 2. Заместитель председателя Правительства Забайкальского края – исполняющий обязанности председателя Правительства Забайкальского края. 3. Заместитель председателя Правительства Забайкальского края – руководитель Администрации Губернатора Забайкальского края.   </vt:lpstr>
      <vt:lpstr>Слайд 9</vt:lpstr>
      <vt:lpstr>Использовать и ссылаться при проведении проверок в целях противодействия коррупции на письмо Министерства труда и социальной защиты Российской Федерации от 21 марта 2016 года № 18-2/10/П-1526 «О критериях привлечения к ответственности за коррупционные правонарушения»</vt:lpstr>
      <vt:lpstr>Указ Президента РФ от 23 июня 2014 года № 460 «Об утверждении формы справки о доходах, расходах, об имуществе и обязательствах имущественного характера и внесении изменений в некоторые акты Президента Российской Федерации»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Размахнин А.В.</dc:creator>
  <cp:lastModifiedBy>MaloletkovSV</cp:lastModifiedBy>
  <cp:revision>104</cp:revision>
  <dcterms:created xsi:type="dcterms:W3CDTF">2017-03-03T06:23:26Z</dcterms:created>
  <dcterms:modified xsi:type="dcterms:W3CDTF">2021-03-31T02:47:13Z</dcterms:modified>
</cp:coreProperties>
</file>