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3" r:id="rId2"/>
    <p:sldMasterId id="2147483807" r:id="rId3"/>
    <p:sldMasterId id="2147483831" r:id="rId4"/>
    <p:sldMasterId id="2147483843" r:id="rId5"/>
    <p:sldMasterId id="2147483855" r:id="rId6"/>
    <p:sldMasterId id="2147483867" r:id="rId7"/>
    <p:sldMasterId id="2147483891" r:id="rId8"/>
    <p:sldMasterId id="2147483903" r:id="rId9"/>
    <p:sldMasterId id="2147483915" r:id="rId10"/>
  </p:sldMasterIdLst>
  <p:notesMasterIdLst>
    <p:notesMasterId r:id="rId36"/>
  </p:notesMasterIdLst>
  <p:sldIdLst>
    <p:sldId id="421" r:id="rId11"/>
    <p:sldId id="444" r:id="rId12"/>
    <p:sldId id="422" r:id="rId13"/>
    <p:sldId id="423" r:id="rId14"/>
    <p:sldId id="439" r:id="rId15"/>
    <p:sldId id="492" r:id="rId16"/>
    <p:sldId id="493" r:id="rId17"/>
    <p:sldId id="486" r:id="rId18"/>
    <p:sldId id="487" r:id="rId19"/>
    <p:sldId id="456" r:id="rId20"/>
    <p:sldId id="457" r:id="rId21"/>
    <p:sldId id="458" r:id="rId22"/>
    <p:sldId id="446" r:id="rId23"/>
    <p:sldId id="445" r:id="rId24"/>
    <p:sldId id="447" r:id="rId25"/>
    <p:sldId id="448" r:id="rId26"/>
    <p:sldId id="496" r:id="rId27"/>
    <p:sldId id="459" r:id="rId28"/>
    <p:sldId id="460" r:id="rId29"/>
    <p:sldId id="462" r:id="rId30"/>
    <p:sldId id="463" r:id="rId31"/>
    <p:sldId id="464" r:id="rId32"/>
    <p:sldId id="495" r:id="rId33"/>
    <p:sldId id="455" r:id="rId34"/>
    <p:sldId id="485" r:id="rId3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9D05523-0E8A-48D8-ACB9-5E79CFE9C461}">
          <p14:sldIdLst>
            <p14:sldId id="421"/>
            <p14:sldId id="444"/>
            <p14:sldId id="422"/>
            <p14:sldId id="423"/>
            <p14:sldId id="439"/>
            <p14:sldId id="492"/>
            <p14:sldId id="493"/>
            <p14:sldId id="486"/>
            <p14:sldId id="487"/>
            <p14:sldId id="456"/>
            <p14:sldId id="457"/>
            <p14:sldId id="458"/>
            <p14:sldId id="446"/>
            <p14:sldId id="445"/>
            <p14:sldId id="447"/>
            <p14:sldId id="448"/>
            <p14:sldId id="496"/>
            <p14:sldId id="459"/>
            <p14:sldId id="460"/>
            <p14:sldId id="462"/>
            <p14:sldId id="463"/>
            <p14:sldId id="464"/>
            <p14:sldId id="495"/>
            <p14:sldId id="455"/>
            <p14:sldId id="4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CC66"/>
    <a:srgbClr val="77BFD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0" autoAdjust="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nya\32&#1086;&#1073;&#1097;&#1080;&#1077;%20&#1076;&#1086;&#1082;&#1091;&#1084;&#1077;&#1085;&#1090;&#1099;\&#1055;&#1056;&#1054;&#1045;&#1050;&#1058;&#1067;%20&#1041;&#1070;&#1044;&#1046;&#1045;&#1058;&#1054;&#1042;\&#1044;&#1080;&#1072;&#1075;&#1088;&#1072;&#1084;&#1084;&#1072;%20&#1074;%20Microsoft%20Wor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33445795479314E-2"/>
          <c:y val="0.44108263295377675"/>
          <c:w val="0.93214236729817113"/>
          <c:h val="0.41094801620371241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Лист1!$B$18:$B$20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Лист1!$B$18:$B$20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val>
          <c:smooth val="0"/>
        </c:ser>
        <c:ser>
          <c:idx val="1"/>
          <c:order val="1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Лист1!$B$18:$B$20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Лист1!$C$18:$C$20</c:f>
              <c:numCache>
                <c:formatCode>General</c:formatCode>
                <c:ptCount val="3"/>
                <c:pt idx="0">
                  <c:v>8743</c:v>
                </c:pt>
                <c:pt idx="1">
                  <c:v>8494</c:v>
                </c:pt>
                <c:pt idx="2">
                  <c:v>8356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15392"/>
        <c:axId val="57116928"/>
      </c:lineChart>
      <c:dateAx>
        <c:axId val="5711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1200" b="1" baseline="0"/>
            </a:pPr>
            <a:endParaRPr lang="ru-RU"/>
          </a:p>
        </c:txPr>
        <c:crossAx val="57116928"/>
        <c:crosses val="autoZero"/>
        <c:auto val="0"/>
        <c:lblOffset val="100"/>
        <c:baseTimeUnit val="days"/>
        <c:majorUnit val="1"/>
        <c:majorTimeUnit val="days"/>
      </c:dateAx>
      <c:valAx>
        <c:axId val="57116928"/>
        <c:scaling>
          <c:orientation val="minMax"/>
          <c:min val="8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57115392"/>
        <c:crosses val="autoZero"/>
        <c:crossBetween val="between"/>
        <c:majorUnit val="200"/>
        <c:minorUnit val="200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21062992125985"/>
          <c:y val="5.6030183727034111E-2"/>
          <c:w val="0.52463801399825016"/>
          <c:h val="0.8326195683872849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003136"/>
        <c:axId val="113006848"/>
      </c:barChart>
      <c:catAx>
        <c:axId val="113003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13006848"/>
        <c:crosses val="autoZero"/>
        <c:auto val="1"/>
        <c:lblAlgn val="ctr"/>
        <c:lblOffset val="100"/>
        <c:noMultiLvlLbl val="0"/>
      </c:catAx>
      <c:valAx>
        <c:axId val="113006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003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21062992125985"/>
          <c:y val="5.6030183727034111E-2"/>
          <c:w val="0.52463801399825016"/>
          <c:h val="0.83261956838728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Лист1!$N$206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numRef>
              <c:f>Лист1!$O$205:$R$205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Лист1!$O$206:$R$206</c:f>
              <c:numCache>
                <c:formatCode>General</c:formatCode>
                <c:ptCount val="4"/>
                <c:pt idx="0">
                  <c:v>212940</c:v>
                </c:pt>
                <c:pt idx="1">
                  <c:v>209838.7</c:v>
                </c:pt>
                <c:pt idx="2">
                  <c:v>211810.3</c:v>
                </c:pt>
                <c:pt idx="3">
                  <c:v>213861.2</c:v>
                </c:pt>
              </c:numCache>
            </c:numRef>
          </c:val>
        </c:ser>
        <c:ser>
          <c:idx val="1"/>
          <c:order val="1"/>
          <c:tx>
            <c:strRef>
              <c:f>Лист1!$N$207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numRef>
              <c:f>Лист1!$O$205:$R$205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Лист1!$O$207:$R$207</c:f>
              <c:numCache>
                <c:formatCode>General</c:formatCode>
                <c:ptCount val="4"/>
                <c:pt idx="0">
                  <c:v>323693.8</c:v>
                </c:pt>
                <c:pt idx="1">
                  <c:v>242593</c:v>
                </c:pt>
                <c:pt idx="2">
                  <c:v>191180.3</c:v>
                </c:pt>
                <c:pt idx="3">
                  <c:v>181913.60000000001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557440"/>
        <c:axId val="68559232"/>
      </c:barChart>
      <c:catAx>
        <c:axId val="6855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559232"/>
        <c:crosses val="autoZero"/>
        <c:auto val="1"/>
        <c:lblAlgn val="ctr"/>
        <c:lblOffset val="100"/>
        <c:noMultiLvlLbl val="0"/>
      </c:catAx>
      <c:valAx>
        <c:axId val="6855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557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47,4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34.237062360093418</c:v>
                </c:pt>
                <c:pt idx="1">
                  <c:v>59.240878376333853</c:v>
                </c:pt>
                <c:pt idx="2">
                  <c:v>6.5220592635727463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101831.5</c:v>
                </c:pt>
                <c:pt idx="1">
                  <c:v>176200.5</c:v>
                </c:pt>
                <c:pt idx="2">
                  <c:v>19398.599999999999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2"/>
          <c:order val="0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-0.18716345580705254"/>
                  <c:y val="0.100835346472586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44,3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45,8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34.934924916326111</c:v>
                </c:pt>
                <c:pt idx="1">
                  <c:v>58.432400116194394</c:v>
                </c:pt>
                <c:pt idx="2">
                  <c:v>5.744160890752684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117978.7</c:v>
                </c:pt>
                <c:pt idx="1">
                  <c:v>197332</c:v>
                </c:pt>
                <c:pt idx="2">
                  <c:v>19398.599999999999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8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8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AADDC106-DBC0-43A2-9062-A9338793213D}" type="datetimeFigureOut">
              <a:rPr lang="ru-RU" smtClean="0"/>
              <a:t>01.03.2022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93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93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A96D120D-01AA-4D5D-AE19-813A934848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91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2249" y="9446714"/>
            <a:ext cx="2974150" cy="4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8" tIns="46731" rIns="93458" bIns="46731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D75BEC-CE1A-4486-85D2-36A07D0218AB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2950"/>
            <a:ext cx="4979988" cy="37338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684" y="4727355"/>
            <a:ext cx="5480635" cy="4477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8" tIns="46731" rIns="93458" bIns="46731"/>
          <a:lstStyle/>
          <a:p>
            <a:pPr eaLnBrk="1" hangingPunct="1"/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442" indent="-287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8372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7721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7070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6419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5767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5116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4465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988B78-507A-4144-BDFD-4503DF3EB0AE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442" indent="-287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8372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7721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7070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6419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5767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5116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4465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C2ACD1-7D93-4799-9079-0829C44ADFD4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442" indent="-287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8372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7721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7070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6419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5767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5116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4465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44F09C-915E-4249-9FB0-64FBFC6C9180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272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68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3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396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3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798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59160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9788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662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88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20263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5167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02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13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557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7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3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0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8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018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4876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84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36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4F271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4F271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66BA-D9CA-4185-806B-0FC1DED90D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9374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F271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F271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6995-286D-48B6-9F88-9C58E42DE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430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6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3429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0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371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44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18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3404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4847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776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9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2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7445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5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0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01.03.2022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5402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912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50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0201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7081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246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19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6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2928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01.03.2022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69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673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927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06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4126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6475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490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89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1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039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48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5078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216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30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2867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298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70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229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1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54128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2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82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4594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264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362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2359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8704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2140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853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82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18631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94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02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8486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783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346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0101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7678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00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01.03.2022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408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27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3690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53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951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81229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501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658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47317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7384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5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1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8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9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23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78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90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01.03.2022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25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gazim-zavod.ru/images/phocagallery/ruo/thumbs/phoca_thumb_l_58354126.jpg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  <a:br>
              <a:rPr lang="ru-RU" altLang="ru-RU" sz="27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решению Совета муниципального района «</a:t>
            </a:r>
            <a:r>
              <a:rPr lang="ru-RU" altLang="ru-RU" sz="18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 «Об утверждении бюджета муниципального района «</a:t>
            </a:r>
            <a:r>
              <a:rPr lang="ru-RU" altLang="ru-RU" sz="18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 на 2022 год и на плановый период 2023 и 2024 годов»</a:t>
            </a:r>
            <a:endParaRPr lang="ru-RU" sz="1800" dirty="0">
              <a:solidFill>
                <a:schemeClr val="accent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528392" cy="25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33489"/>
            <a:ext cx="352839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46029"/>
            <a:ext cx="2952328" cy="229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РУО">
            <a:hlinkClick r:id="rId5" tooltip="РУО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5" y="1768649"/>
            <a:ext cx="2592288" cy="21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376264" cy="211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81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2276872"/>
            <a:ext cx="669674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Общие характеристики бюджета муниципального района «</a:t>
            </a:r>
            <a:r>
              <a:rPr lang="ru-RU" sz="3600" b="1" dirty="0" err="1" smtClean="0">
                <a:solidFill>
                  <a:srgbClr val="4F271C"/>
                </a:solidFill>
                <a:latin typeface="Arial"/>
              </a:rPr>
              <a:t>Газимуро</a:t>
            </a:r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-Заводский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5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8963" y="228600"/>
            <a:ext cx="8177085" cy="990600"/>
          </a:xfrm>
        </p:spPr>
        <p:txBody>
          <a:bodyPr>
            <a:noAutofit/>
          </a:bodyPr>
          <a:lstStyle/>
          <a:p>
            <a:pPr algn="ctr"/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и профицит </a:t>
            </a:r>
            <a:r>
              <a:rPr lang="ru-RU" altLang="ru-RU" sz="26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муниципального </a:t>
            </a:r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«</a:t>
            </a:r>
            <a:r>
              <a:rPr lang="ru-RU" altLang="ru-RU" sz="26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</a:t>
            </a:r>
            <a:endParaRPr lang="ru-RU" sz="2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dirty="0">
                <a:solidFill>
                  <a:schemeClr val="accent1"/>
                </a:solidFill>
                <a:latin typeface="Arial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0" name="Группа 18"/>
          <p:cNvGrpSpPr>
            <a:grpSpLocks/>
          </p:cNvGrpSpPr>
          <p:nvPr/>
        </p:nvGrpSpPr>
        <p:grpSpPr bwMode="auto">
          <a:xfrm>
            <a:off x="728663" y="2598738"/>
            <a:ext cx="2832100" cy="2120900"/>
            <a:chOff x="724267" y="1934585"/>
            <a:chExt cx="2831277" cy="212053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24267" y="1934585"/>
              <a:ext cx="1275979" cy="1238036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282739" y="2396468"/>
              <a:ext cx="1272805" cy="1238036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13" name="Группа 17"/>
            <p:cNvGrpSpPr>
              <a:grpSpLocks/>
            </p:cNvGrpSpPr>
            <p:nvPr/>
          </p:nvGrpSpPr>
          <p:grpSpPr bwMode="auto">
            <a:xfrm>
              <a:off x="1024133" y="3537012"/>
              <a:ext cx="1944216" cy="518106"/>
              <a:chOff x="1024133" y="2636131"/>
              <a:chExt cx="1944216" cy="518106"/>
            </a:xfrm>
            <a:grpFill/>
          </p:grpSpPr>
          <p:sp>
            <p:nvSpPr>
              <p:cNvPr id="14" name="Прямоугольник 13"/>
              <p:cNvSpPr/>
              <p:nvPr/>
            </p:nvSpPr>
            <p:spPr>
              <a:xfrm rot="1188936">
                <a:off x="1024217" y="2636802"/>
                <a:ext cx="1944123" cy="193641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1819324" y="2860601"/>
                <a:ext cx="353909" cy="293636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</p:grpSp>
      </p:grpSp>
      <p:sp>
        <p:nvSpPr>
          <p:cNvPr id="16" name="Скругленный прямоугольник 15"/>
          <p:cNvSpPr/>
          <p:nvPr/>
        </p:nvSpPr>
        <p:spPr>
          <a:xfrm>
            <a:off x="588963" y="4829175"/>
            <a:ext cx="2832100" cy="9001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Verdana"/>
              </a:rPr>
              <a:t>Дефицит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Verdana"/>
              </a:rPr>
              <a:t>(расходы больше доходов)</a:t>
            </a:r>
          </a:p>
        </p:txBody>
      </p:sp>
      <p:grpSp>
        <p:nvGrpSpPr>
          <p:cNvPr id="17" name="Группа 25"/>
          <p:cNvGrpSpPr>
            <a:grpSpLocks/>
          </p:cNvGrpSpPr>
          <p:nvPr/>
        </p:nvGrpSpPr>
        <p:grpSpPr bwMode="auto">
          <a:xfrm>
            <a:off x="5868144" y="2574925"/>
            <a:ext cx="2855912" cy="2101850"/>
            <a:chOff x="5015136" y="1629651"/>
            <a:chExt cx="2856132" cy="21026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015136" y="2090196"/>
              <a:ext cx="1276448" cy="1238707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597995" y="1629651"/>
              <a:ext cx="1273273" cy="1238707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20" name="Группа 19"/>
            <p:cNvGrpSpPr>
              <a:grpSpLocks/>
            </p:cNvGrpSpPr>
            <p:nvPr/>
          </p:nvGrpSpPr>
          <p:grpSpPr bwMode="auto">
            <a:xfrm>
              <a:off x="5631212" y="3223124"/>
              <a:ext cx="1944216" cy="509152"/>
              <a:chOff x="5631212" y="3223124"/>
              <a:chExt cx="1944216" cy="509152"/>
            </a:xfrm>
            <a:grpFill/>
          </p:grpSpPr>
          <p:sp>
            <p:nvSpPr>
              <p:cNvPr id="21" name="Прямоугольник 20"/>
              <p:cNvSpPr/>
              <p:nvPr/>
            </p:nvSpPr>
            <p:spPr>
              <a:xfrm rot="20445898">
                <a:off x="5631133" y="3222501"/>
                <a:ext cx="1944837" cy="195334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  <p:sp>
            <p:nvSpPr>
              <p:cNvPr id="22" name="Равнобедренный треугольник 21"/>
              <p:cNvSpPr/>
              <p:nvPr/>
            </p:nvSpPr>
            <p:spPr>
              <a:xfrm>
                <a:off x="6450346" y="3436892"/>
                <a:ext cx="355627" cy="295384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</p:grpSp>
      </p:grpSp>
      <p:sp>
        <p:nvSpPr>
          <p:cNvPr id="24" name="Скругленный прямоугольник 23"/>
          <p:cNvSpPr/>
          <p:nvPr/>
        </p:nvSpPr>
        <p:spPr>
          <a:xfrm>
            <a:off x="5868144" y="4843061"/>
            <a:ext cx="2855912" cy="9001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Verdana"/>
              </a:rPr>
              <a:t>Профицит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Verdana"/>
              </a:rPr>
              <a:t>(доходы больше расходов)</a:t>
            </a:r>
          </a:p>
        </p:txBody>
      </p:sp>
    </p:spTree>
    <p:extLst>
      <p:ext uri="{BB962C8B-B14F-4D97-AF65-F5344CB8AC3E}">
        <p14:creationId xmlns:p14="http://schemas.microsoft.com/office/powerpoint/2010/main" val="39250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бюджета</a:t>
            </a:r>
            <a:endParaRPr lang="ru-RU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8884922"/>
              </p:ext>
            </p:extLst>
          </p:nvPr>
        </p:nvGraphicFramePr>
        <p:xfrm>
          <a:off x="323528" y="4308688"/>
          <a:ext cx="8568952" cy="250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96144"/>
                <a:gridCol w="1512168"/>
                <a:gridCol w="1512168"/>
                <a:gridCol w="1440459"/>
                <a:gridCol w="1223837"/>
              </a:tblGrid>
              <a:tr h="10111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Показатели, 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рублей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</a:p>
                    <a:p>
                      <a:pPr algn="ctr"/>
                      <a:r>
                        <a:rPr lang="ru-RU" sz="1600" dirty="0" smtClean="0"/>
                        <a:t>факт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</a:t>
                      </a:r>
                      <a:r>
                        <a:rPr lang="ru-RU" sz="1600" baseline="0" dirty="0" smtClean="0"/>
                        <a:t>год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факт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</a:t>
                      </a:r>
                      <a:r>
                        <a:rPr lang="ru-RU" sz="16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план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</a:p>
                  </a:txBody>
                  <a:tcPr marL="43584" marR="43584"/>
                </a:tc>
              </a:tr>
              <a:tr h="3291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Доходы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651474,8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536633,8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452431,7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402990,6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395774,8</a:t>
                      </a:r>
                      <a:endParaRPr lang="ru-RU" sz="1600" dirty="0"/>
                    </a:p>
                  </a:txBody>
                  <a:tcPr marL="43584" marR="43584"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Расходы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620312,6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598991,0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460602,4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411235,9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404181,6</a:t>
                      </a:r>
                      <a:endParaRPr lang="ru-RU" sz="1600" dirty="0"/>
                    </a:p>
                  </a:txBody>
                  <a:tcPr marL="43584" marR="43584"/>
                </a:tc>
              </a:tr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 (-) /</a:t>
                      </a:r>
                    </a:p>
                    <a:p>
                      <a:pPr algn="ctr"/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31162,3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-62357,3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-8170,7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-8245,3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-8406,8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marL="43584" marR="43584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1700809"/>
            <a:ext cx="4533999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7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Доходы бюджета муниципального района «</a:t>
            </a:r>
            <a:r>
              <a:rPr lang="ru-RU" sz="3600" b="1" dirty="0" err="1" smtClean="0">
                <a:solidFill>
                  <a:srgbClr val="4F271C"/>
                </a:solidFill>
                <a:latin typeface="Arial"/>
              </a:rPr>
              <a:t>Газимуро</a:t>
            </a:r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-Заводский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1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бюджета </a:t>
            </a:r>
            <a:r>
              <a:rPr lang="ru-RU" altLang="ru-RU" sz="22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«</a:t>
            </a:r>
            <a:r>
              <a:rPr lang="ru-RU" altLang="ru-RU" sz="22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3872" y="1628800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Доходы бюджета – безвозмездные и безвозвратные поступления денежных средств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872" y="3096343"/>
            <a:ext cx="2533202" cy="22048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налоги, поступление которых предусмотрено налоговым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пени и штрафы, взимаемые за нарушение налогового законодательства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3872" y="2636912"/>
            <a:ext cx="2533202" cy="459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Налоговые доходы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645567"/>
            <a:ext cx="2401416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Неналоговые доходы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102767"/>
            <a:ext cx="2401416" cy="2198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97513" y="2645566"/>
            <a:ext cx="2282552" cy="476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Безвозмездные поступления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97513" y="3122188"/>
            <a:ext cx="2282552" cy="21790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средства, получаемые из других бюджетов и фондов, а также  от физических и юридических лиц, в том числе добровольные пожертвования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356667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720080"/>
          </a:xfrm>
        </p:spPr>
        <p:txBody>
          <a:bodyPr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бюджета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836613"/>
            <a:ext cx="1223962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 smtClean="0">
                <a:solidFill>
                  <a:prstClr val="black"/>
                </a:solidFill>
              </a:rPr>
              <a:t>тыс. </a:t>
            </a:r>
            <a:r>
              <a:rPr lang="ru-RU" u="sng" dirty="0">
                <a:solidFill>
                  <a:prstClr val="black"/>
                </a:solidFill>
              </a:rPr>
              <a:t>руб.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14398994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924050" y="2128838"/>
          <a:ext cx="5295900" cy="260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83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504056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0754" y="1606897"/>
            <a:ext cx="5905500" cy="30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Доходы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363" y="2557103"/>
            <a:ext cx="2339975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72619" y="2565090"/>
            <a:ext cx="2449512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Неналоговые доходы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75350" y="2557103"/>
            <a:ext cx="2736850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Безвозмездные поступления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91817" y="1910728"/>
            <a:ext cx="288131" cy="654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11974" y="1910729"/>
            <a:ext cx="252413" cy="64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003028" y="1910729"/>
            <a:ext cx="242094" cy="64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225800"/>
            <a:ext cx="7056437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Структура доходов бюджета в </a:t>
            </a:r>
            <a:r>
              <a:rPr lang="ru-RU" dirty="0" smtClean="0">
                <a:solidFill>
                  <a:prstClr val="black"/>
                </a:solidFill>
              </a:rPr>
              <a:t>2022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2024годах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0363" y="3706813"/>
            <a:ext cx="1763712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2022 год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8400" y="3706813"/>
            <a:ext cx="1439863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2023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59563" y="3706813"/>
            <a:ext cx="1368425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2024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1559" y="5884861"/>
            <a:ext cx="2320131" cy="58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white"/>
                </a:solidFill>
              </a:rPr>
              <a:t>Налоговые доходы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938" y="5884861"/>
            <a:ext cx="2447925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16688" y="5849986"/>
            <a:ext cx="2232025" cy="62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white"/>
                </a:solidFill>
              </a:rPr>
              <a:t>Безвозмездные поступления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47638" y="6067425"/>
            <a:ext cx="261937" cy="20161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1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067425"/>
            <a:ext cx="280988" cy="219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вал 23"/>
          <p:cNvSpPr/>
          <p:nvPr/>
        </p:nvSpPr>
        <p:spPr>
          <a:xfrm>
            <a:off x="3155950" y="6076155"/>
            <a:ext cx="261937" cy="2016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146236401"/>
              </p:ext>
            </p:extLst>
          </p:nvPr>
        </p:nvGraphicFramePr>
        <p:xfrm>
          <a:off x="3141365" y="4335661"/>
          <a:ext cx="2542826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Овал 26"/>
          <p:cNvSpPr/>
          <p:nvPr/>
        </p:nvSpPr>
        <p:spPr>
          <a:xfrm>
            <a:off x="6165850" y="6053931"/>
            <a:ext cx="261937" cy="2016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00402071"/>
              </p:ext>
            </p:extLst>
          </p:nvPr>
        </p:nvGraphicFramePr>
        <p:xfrm>
          <a:off x="6437313" y="4176762"/>
          <a:ext cx="2203302" cy="172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436827369"/>
              </p:ext>
            </p:extLst>
          </p:nvPr>
        </p:nvGraphicFramePr>
        <p:xfrm>
          <a:off x="6046093" y="4335512"/>
          <a:ext cx="2784924" cy="145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4335512"/>
            <a:ext cx="25415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108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</p:spPr>
        <p:txBody>
          <a:bodyPr>
            <a:normAutofit fontScale="9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в бюджет муниципального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из  </a:t>
            </a:r>
            <a:r>
              <a:rPr lang="ru-RU" altLang="ru-RU" sz="2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края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42001461"/>
              </p:ext>
            </p:extLst>
          </p:nvPr>
        </p:nvGraphicFramePr>
        <p:xfrm>
          <a:off x="539750" y="4005263"/>
          <a:ext cx="8210550" cy="2720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296144"/>
                <a:gridCol w="1368152"/>
                <a:gridCol w="1224136"/>
                <a:gridCol w="1225774"/>
              </a:tblGrid>
              <a:tr h="64019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2022год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3678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Субсидии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14782,2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10687,2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12775,6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9866,6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4322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Субвенции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177771,6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158155,4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121193,8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123504,6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36579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Дотации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57651,3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56698,0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40995,0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32766,0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6401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Иные межбюджетные трансферты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55002,5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17052,4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16215,9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15776,4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51720" y="1844824"/>
            <a:ext cx="4572000" cy="2198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2021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323693,8                  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2022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242593,0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2023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191180,3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2024 год – 181913,6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15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Расходы бюджета муниципального района «</a:t>
            </a:r>
            <a:r>
              <a:rPr lang="ru-RU" sz="3600" b="1" dirty="0" err="1" smtClean="0">
                <a:solidFill>
                  <a:srgbClr val="4F271C"/>
                </a:solidFill>
                <a:latin typeface="Arial"/>
              </a:rPr>
              <a:t>Газимуро</a:t>
            </a:r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-Заводский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35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28800"/>
            <a:ext cx="915159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Расходы бюджета – </a:t>
            </a:r>
            <a:r>
              <a:rPr lang="ru-RU" sz="1400" dirty="0" smtClean="0">
                <a:solidFill>
                  <a:prstClr val="black"/>
                </a:solidFill>
              </a:rPr>
              <a:t>выплачиваемые из бюджета денежные средства.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Формирование расходов </a:t>
            </a:r>
            <a:r>
              <a:rPr lang="ru-RU" sz="1400" dirty="0" smtClean="0">
                <a:solidFill>
                  <a:prstClr val="black"/>
                </a:solidFill>
              </a:rPr>
              <a:t>осуществляется в соответствии с установленными законодательством полномочиями муниципального образования, исполнение которых должно происходить в очередном финансовом году и плановом периоде за счет средств соответствующего бюджета.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Расходы бюджета формируются: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муниципальным программам муниципального района «</a:t>
            </a:r>
            <a:r>
              <a:rPr lang="ru-RU" sz="1400" dirty="0" err="1" smtClean="0">
                <a:solidFill>
                  <a:prstClr val="black"/>
                </a:solidFill>
              </a:rPr>
              <a:t>Газимуро</a:t>
            </a:r>
            <a:r>
              <a:rPr lang="ru-RU" sz="1400" dirty="0" smtClean="0">
                <a:solidFill>
                  <a:prstClr val="black"/>
                </a:solidFill>
              </a:rPr>
              <a:t>-Заводский район»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главным распорядителям бюджетных средств (ведомственная структура</a:t>
            </a:r>
            <a:r>
              <a:rPr lang="ru-RU" sz="1400" dirty="0">
                <a:solidFill>
                  <a:prstClr val="black"/>
                </a:solidFill>
              </a:rPr>
              <a:t>)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функциональной классификации расходов бюджета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89" y="3690614"/>
            <a:ext cx="792088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09683" y="4835191"/>
            <a:ext cx="9001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Жилищно-коммунальное хозяйство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86" y="3603847"/>
            <a:ext cx="745185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26386" y="4426033"/>
            <a:ext cx="835242" cy="321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Образование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27" y="3561283"/>
            <a:ext cx="648072" cy="68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76256" y="4574903"/>
            <a:ext cx="1025227" cy="314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Физическая культура и спорт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14" y="3588370"/>
            <a:ext cx="777788" cy="7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71570" y="4883387"/>
            <a:ext cx="106678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Культура, кинематография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39" y="3567807"/>
            <a:ext cx="792088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038353" y="5420072"/>
            <a:ext cx="914400" cy="3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Социальная политика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19156" y="5326634"/>
            <a:ext cx="1429308" cy="478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Средства массовой информации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00392" y="4426033"/>
            <a:ext cx="1051198" cy="637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Межбюджетные трансферты общего характера (дотации)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5938" y="5142455"/>
            <a:ext cx="1317104" cy="426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Общегосударственные вопросы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87402" y="4617958"/>
            <a:ext cx="1360462" cy="27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Национальная экономика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3002" y="4726852"/>
            <a:ext cx="914400" cy="264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Национальная оборона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561283"/>
            <a:ext cx="648072" cy="7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единительная линия 30"/>
          <p:cNvCxnSpPr>
            <a:stCxn id="1026" idx="2"/>
            <a:endCxn id="8" idx="0"/>
          </p:cNvCxnSpPr>
          <p:nvPr/>
        </p:nvCxnSpPr>
        <p:spPr>
          <a:xfrm>
            <a:off x="3559733" y="4410695"/>
            <a:ext cx="0" cy="42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>
            <a:stCxn id="1027" idx="2"/>
            <a:endCxn id="11" idx="0"/>
          </p:cNvCxnSpPr>
          <p:nvPr/>
        </p:nvCxnSpPr>
        <p:spPr>
          <a:xfrm>
            <a:off x="4598979" y="4303786"/>
            <a:ext cx="45028" cy="122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>
            <a:stCxn id="1029" idx="2"/>
          </p:cNvCxnSpPr>
          <p:nvPr/>
        </p:nvCxnSpPr>
        <p:spPr>
          <a:xfrm>
            <a:off x="5544108" y="4318397"/>
            <a:ext cx="0" cy="694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>
            <a:stCxn id="1030" idx="2"/>
          </p:cNvCxnSpPr>
          <p:nvPr/>
        </p:nvCxnSpPr>
        <p:spPr>
          <a:xfrm>
            <a:off x="6379883" y="4267746"/>
            <a:ext cx="0" cy="11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>
            <a:stCxn id="1028" idx="2"/>
          </p:cNvCxnSpPr>
          <p:nvPr/>
        </p:nvCxnSpPr>
        <p:spPr>
          <a:xfrm>
            <a:off x="7188063" y="4251276"/>
            <a:ext cx="0" cy="335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единительная линия 1039"/>
          <p:cNvCxnSpPr>
            <a:endCxn id="24" idx="0"/>
          </p:cNvCxnSpPr>
          <p:nvPr/>
        </p:nvCxnSpPr>
        <p:spPr>
          <a:xfrm>
            <a:off x="8033810" y="4251276"/>
            <a:ext cx="0" cy="1075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>
            <a:stCxn id="1032" idx="2"/>
          </p:cNvCxnSpPr>
          <p:nvPr/>
        </p:nvCxnSpPr>
        <p:spPr>
          <a:xfrm>
            <a:off x="8712460" y="4267746"/>
            <a:ext cx="36004" cy="179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7" y="3611550"/>
            <a:ext cx="738361" cy="89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9" name="Прямая соединительная линия 1048"/>
          <p:cNvCxnSpPr/>
          <p:nvPr/>
        </p:nvCxnSpPr>
        <p:spPr>
          <a:xfrm>
            <a:off x="466837" y="4580845"/>
            <a:ext cx="1" cy="56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62" y="3669042"/>
            <a:ext cx="720080" cy="73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3" name="Прямая соединительная линия 1052"/>
          <p:cNvCxnSpPr>
            <a:stCxn id="1051" idx="2"/>
          </p:cNvCxnSpPr>
          <p:nvPr/>
        </p:nvCxnSpPr>
        <p:spPr>
          <a:xfrm>
            <a:off x="1530202" y="4400662"/>
            <a:ext cx="0" cy="21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5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52" y="3685380"/>
            <a:ext cx="7290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32"/>
          <p:cNvCxnSpPr>
            <a:stCxn id="1055" idx="2"/>
            <a:endCxn id="28" idx="0"/>
          </p:cNvCxnSpPr>
          <p:nvPr/>
        </p:nvCxnSpPr>
        <p:spPr>
          <a:xfrm>
            <a:off x="2587286" y="4333452"/>
            <a:ext cx="80347" cy="28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im0-tub-ru.yandex.net/i?id=50b478d44a524f5cff2cbd30b40606cc&amp;n=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5" y="3555280"/>
            <a:ext cx="632396" cy="6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78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2276872"/>
            <a:ext cx="6408712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500" b="1" dirty="0">
                <a:solidFill>
                  <a:srgbClr val="4F271C"/>
                </a:solidFill>
                <a:latin typeface="Arial"/>
              </a:rPr>
              <a:t>Вводная часть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5869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84418679"/>
              </p:ext>
            </p:extLst>
          </p:nvPr>
        </p:nvGraphicFramePr>
        <p:xfrm>
          <a:off x="179512" y="909446"/>
          <a:ext cx="8784976" cy="6682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  <a:gridCol w="432048"/>
                <a:gridCol w="504056"/>
                <a:gridCol w="720080"/>
                <a:gridCol w="720080"/>
                <a:gridCol w="720080"/>
              </a:tblGrid>
              <a:tr h="5727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2022год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2023год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032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ОБЩЕГОСУДАРСТВЕННЫЕ ВОПРОСЫ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46111,2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45723,9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45738,7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745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Функционирование высшего должностного лица субъекта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РФ и муниципального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1359,0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1359,0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1359,0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6631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852,4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852,4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852,4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10877,3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10677,8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10690,0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068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Судебная система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068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5694,7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5659,0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5661,4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256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27293,2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27173,2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27173,2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920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БЕЗОПАСНОСТЬ И ПРАВООХРАНИТЕЛЬНАЯ ДЕЯТЕЛЬНОСТЬ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5593,5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5593,5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5593,5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920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гражданская оборона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9520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пожарной безопасности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5593,5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5593,5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5593,5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9520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9520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Муниципальная программа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«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Профилактика правонарушений муниципального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района «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Газимуро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-Заводский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район»на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2017-2020 годы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9520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НАЦИОНАЛЬНАЯ ЭКОНОМИКА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11665,8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14221,6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11791,7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11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Общеэкономические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0303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Сельское хозяйство и рыболовство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319,6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247,1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251,9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9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05421548"/>
              </p:ext>
            </p:extLst>
          </p:nvPr>
        </p:nvGraphicFramePr>
        <p:xfrm>
          <a:off x="251520" y="1556792"/>
          <a:ext cx="8712968" cy="5175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478725"/>
                <a:gridCol w="504056"/>
                <a:gridCol w="889427"/>
                <a:gridCol w="864096"/>
                <a:gridCol w="936104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2023год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Транспорт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1229,5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1229,5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1229,5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Дорожное хозяйство (дорожные фонды)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10090,6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12745,0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10310,3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вопросы в области национальной экономики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26,1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729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ЖИЛИЩНО-КОММУНАЛЬНОЕ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12447,0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12398,2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12401,6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Коммунальное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12287,0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12238,2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12241,6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Благоустройство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348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609,5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609,5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609,5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348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307342,0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257412,9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259044,6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485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Дошкольное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75692,4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62359,9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62824,8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202478,8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167140,7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167683,5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Дополнительное образование детей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9530,1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8917,6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9530,1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Молодежная политика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1689,2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1289,2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1289,2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вопросы в области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17951,5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17705,5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17717,0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КУЛЬТУРА И КИНЕМАТОГРАФИЯ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28339,5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28339,5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24339,5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153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Культура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28339,5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28339,5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24339,5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СОЦИАЛЬНАЯ ПОЛИТИКА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11016,4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9459,3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8185,0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Пенсионное обеспечение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2506,5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2506,5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1806,3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408" y="1268760"/>
            <a:ext cx="1897360" cy="2160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продолжение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2195646"/>
              </p:ext>
            </p:extLst>
          </p:nvPr>
        </p:nvGraphicFramePr>
        <p:xfrm>
          <a:off x="179512" y="1556795"/>
          <a:ext cx="8784976" cy="4141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432048"/>
                <a:gridCol w="504056"/>
                <a:gridCol w="864096"/>
                <a:gridCol w="864096"/>
                <a:gridCol w="792088"/>
              </a:tblGrid>
              <a:tr h="5322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2023год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Социальное обеспечение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015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Охрана семьи и детства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8409,9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6852,8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6278,7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ФИЗИЧЕСКАЯ КУЛЬТУРА И СПОРТ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Массовый спорт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485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СРЕДСТВА МАССОВОЙ ИНФОРМАЦИИ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4771,6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4771,6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3771,6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Периодическая печать и издательства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4771,6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4771,6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3771,6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32705,0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32705,9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32705,9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23275,0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23275,0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23275,0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Иные межбюджетные трансферты на исполнение расходных обязательств бюджетов поселений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9430,9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9430,9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9430,9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Иные межбюджетные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трансферты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9430,9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9430,9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9430,9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ВСЕГО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460602,4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411235,9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404181,6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408" y="1268760"/>
            <a:ext cx="1897360" cy="2160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продолжение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712967" cy="332655"/>
          </a:xfrm>
        </p:spPr>
        <p:txBody>
          <a:bodyPr>
            <a:normAutofit fontScale="9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бюджета в разрезе </a:t>
            </a:r>
            <a:r>
              <a:rPr lang="ru-RU" altLang="ru-RU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alt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программ, тыс. 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12863912"/>
              </p:ext>
            </p:extLst>
          </p:nvPr>
        </p:nvGraphicFramePr>
        <p:xfrm>
          <a:off x="-13692" y="404664"/>
          <a:ext cx="8546132" cy="2291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5688632"/>
                <a:gridCol w="864096"/>
                <a:gridCol w="720080"/>
                <a:gridCol w="805780"/>
              </a:tblGrid>
              <a:tr h="2719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муниципальной программы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endParaRPr lang="ru-RU" sz="1200" dirty="0"/>
                    </a:p>
                  </a:txBody>
                  <a:tcPr marT="45719" marB="45719"/>
                </a:tc>
              </a:tr>
              <a:tr h="4368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Муниципальная программа "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и смягчение последствий чрезвычайных ситуаций природного и техногенного характера на территории муниципального района "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Газимуро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-Заводский район" на 2017-2020 годы"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522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"Обеспечение пожарной безопасности жилищного фонда муниципального района "Газимуро-Заводский район" на 2017-2020 годы"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71165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711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«Поддержка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социально-ориентированных </a:t>
                      </a:r>
                      <a:r>
                        <a:rPr lang="ru-RU" sz="11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некомерческих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организаций в муниципальном </a:t>
                      </a:r>
                      <a:r>
                        <a:rPr lang="ru-RU" sz="11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райне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1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ГазимуроЗаводский</a:t>
                      </a:r>
                      <a:r>
                        <a:rPr lang="ru-RU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район» на 2018-2020 годы»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120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71165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871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Информационное сообщение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3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900" b="1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сообщение</a:t>
            </a:r>
            <a:r>
              <a:rPr lang="ru-RU" altLang="ru-RU" sz="2900" b="1" kern="0" dirty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900" b="1" kern="0" dirty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628800"/>
            <a:ext cx="7920880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Решение Совета муниципального района «</a:t>
            </a:r>
            <a:r>
              <a:rPr lang="ru-RU" dirty="0" err="1" smtClean="0">
                <a:solidFill>
                  <a:prstClr val="black"/>
                </a:solidFill>
              </a:rPr>
              <a:t>Газимуро</a:t>
            </a:r>
            <a:r>
              <a:rPr lang="ru-RU" dirty="0" smtClean="0">
                <a:solidFill>
                  <a:prstClr val="black"/>
                </a:solidFill>
              </a:rPr>
              <a:t>-Заводский район» «Об утверждении бюджета муниципального района «</a:t>
            </a:r>
            <a:r>
              <a:rPr lang="ru-RU" dirty="0" err="1" smtClean="0">
                <a:solidFill>
                  <a:prstClr val="black"/>
                </a:solidFill>
              </a:rPr>
              <a:t>Газимуро</a:t>
            </a:r>
            <a:r>
              <a:rPr lang="ru-RU" dirty="0" smtClean="0">
                <a:solidFill>
                  <a:prstClr val="black"/>
                </a:solidFill>
              </a:rPr>
              <a:t>-Заводский район» на 2022 год и на плановый период 2023 и 2024 годов»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29 декабря 2021 года №152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принято Советом муниципального района «</a:t>
            </a:r>
            <a:r>
              <a:rPr lang="ru-RU" dirty="0" err="1" smtClean="0">
                <a:solidFill>
                  <a:prstClr val="black"/>
                </a:solidFill>
              </a:rPr>
              <a:t>Газимуро</a:t>
            </a:r>
            <a:r>
              <a:rPr lang="ru-RU" dirty="0" smtClean="0">
                <a:solidFill>
                  <a:prstClr val="black"/>
                </a:solidFill>
              </a:rPr>
              <a:t>-Заводский район»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4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6004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84249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Бюджет для граждан разработан в целях ознакомления граждан с основными положениями решения о бюджете муниципального района «</a:t>
            </a:r>
            <a:r>
              <a:rPr lang="ru-RU" dirty="0" err="1" smtClean="0">
                <a:solidFill>
                  <a:schemeClr val="accent1"/>
                </a:solidFill>
              </a:rPr>
              <a:t>Газимуро</a:t>
            </a:r>
            <a:r>
              <a:rPr lang="ru-RU" dirty="0" smtClean="0">
                <a:solidFill>
                  <a:schemeClr val="accent1"/>
                </a:solidFill>
              </a:rPr>
              <a:t>-Заводский район» на 2022 год и на плановый период 2023 и 2024 годов в доступной форме для широкого круга заинтересованных пользователей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4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составления и утверждения бюджета муниципального района «</a:t>
            </a:r>
            <a:r>
              <a:rPr lang="ru-RU" altLang="ru-RU" sz="24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556792"/>
            <a:ext cx="849694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Бюджет муниципального района «</a:t>
            </a:r>
            <a:r>
              <a:rPr lang="ru-RU" dirty="0" err="1" smtClean="0">
                <a:solidFill>
                  <a:schemeClr val="tx1"/>
                </a:solidFill>
              </a:rPr>
              <a:t>Газимуро</a:t>
            </a:r>
            <a:r>
              <a:rPr lang="ru-RU" dirty="0" smtClean="0">
                <a:solidFill>
                  <a:schemeClr val="tx1"/>
                </a:solidFill>
              </a:rPr>
              <a:t>-Заводский район» – это ежегодно утверждаемый Советом муниципального района «</a:t>
            </a:r>
            <a:r>
              <a:rPr lang="ru-RU" dirty="0" err="1" smtClean="0">
                <a:solidFill>
                  <a:schemeClr val="tx1"/>
                </a:solidFill>
              </a:rPr>
              <a:t>Газимуро</a:t>
            </a:r>
            <a:r>
              <a:rPr lang="ru-RU" dirty="0" smtClean="0">
                <a:solidFill>
                  <a:schemeClr val="tx1"/>
                </a:solidFill>
              </a:rPr>
              <a:t>-Заводский район» свод доходов и расходов на очередной финансовый год и на два года планового периода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9" y="2564903"/>
            <a:ext cx="2448271" cy="4202385"/>
          </a:xfrm>
          <a:prstGeom prst="roundRect">
            <a:avLst/>
          </a:prstGeom>
          <a:solidFill>
            <a:srgbClr val="77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   Работа по составлению проекта бюджета начинается не позднее чем за 9 месяцев до начала очередного финансового года.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2518817"/>
            <a:ext cx="3456384" cy="42484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50" b="1" u="sng" dirty="0" smtClean="0">
                <a:solidFill>
                  <a:prstClr val="black"/>
                </a:solidFill>
              </a:rPr>
              <a:t>Рассмотрение </a:t>
            </a:r>
            <a:r>
              <a:rPr lang="ru-RU" sz="1250" b="1" u="sng" dirty="0">
                <a:solidFill>
                  <a:prstClr val="black"/>
                </a:solidFill>
              </a:rPr>
              <a:t>проекта </a:t>
            </a:r>
            <a:r>
              <a:rPr lang="ru-RU" sz="1250" b="1" u="sng" dirty="0" smtClean="0">
                <a:solidFill>
                  <a:prstClr val="black"/>
                </a:solidFill>
              </a:rPr>
              <a:t>бюджета</a:t>
            </a:r>
          </a:p>
          <a:p>
            <a:pPr lvl="0" algn="just"/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dirty="0" smtClean="0">
                <a:solidFill>
                  <a:prstClr val="black"/>
                </a:solidFill>
              </a:rPr>
              <a:t>         Сформированный проект  бюджета администрация муниципального района вносит на рассмотрение Совета муниципального района не позднее 15 ноября текущего года.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По проекту бюджета проводятся публичные слушания. Для этого проект  бюджета размещается на официальном сайте муниципального района в сети «Интернет». В слушаниях участвуют граждане, проживающие в </a:t>
            </a:r>
            <a:r>
              <a:rPr lang="ru-RU" sz="1250" dirty="0" err="1" smtClean="0">
                <a:solidFill>
                  <a:prstClr val="black"/>
                </a:solidFill>
              </a:rPr>
              <a:t>Газимуро</a:t>
            </a:r>
            <a:r>
              <a:rPr lang="ru-RU" sz="1250" dirty="0" smtClean="0">
                <a:solidFill>
                  <a:prstClr val="black"/>
                </a:solidFill>
              </a:rPr>
              <a:t>-Заводском районе и обладающие активным избирательным правом, а также представители организаций, осуществляющих деятельность на территории района.</a:t>
            </a:r>
          </a:p>
          <a:p>
            <a:pPr lvl="0" algn="just"/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dirty="0" smtClean="0">
                <a:solidFill>
                  <a:prstClr val="black"/>
                </a:solidFill>
              </a:rPr>
              <a:t>         Проект бюджета рассматривается Советом муниципального района.  </a:t>
            </a:r>
            <a:endParaRPr lang="ru-RU" sz="125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42856" y="2476897"/>
            <a:ext cx="2304256" cy="4248472"/>
          </a:xfrm>
          <a:prstGeom prst="roundRect">
            <a:avLst/>
          </a:prstGeom>
          <a:solidFill>
            <a:srgbClr val="77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Утверждение </a:t>
            </a:r>
            <a:r>
              <a:rPr lang="ru-RU" sz="1200" b="1" u="sng" dirty="0">
                <a:solidFill>
                  <a:prstClr val="black"/>
                </a:solidFill>
              </a:rPr>
              <a:t>проекта </a:t>
            </a:r>
            <a:r>
              <a:rPr lang="ru-RU" sz="1200" b="1" u="sng" dirty="0" smtClean="0">
                <a:solidFill>
                  <a:prstClr val="black"/>
                </a:solidFill>
              </a:rPr>
              <a:t>бюджета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Проект бюджета утверждается Советом муниципального района в форме решения Совета муниципального района.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Принятое Советом муниципального района решение о бюджете подлежит обнародованию путем размещения на официальном сайте  муниципального района в сети «Интернет»</a:t>
            </a:r>
            <a:endParaRPr lang="ru-RU" sz="12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на основании которых составляется проект бюджета муниципального образования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700808"/>
            <a:ext cx="828092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Послание Президента Российской Федерации Федеральному Собранию Российской Федерации, определяющие бюджетную политику (требования к бюджетной политике) в Российской Федерации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8780" y="2924944"/>
            <a:ext cx="82237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Основные направления бюджетной политики и основные направления налоговой политики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0160" y="4221088"/>
            <a:ext cx="82237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Прогноз социально – экономического развития муниципального района «</a:t>
            </a:r>
            <a:r>
              <a:rPr lang="ru-RU" dirty="0" err="1" smtClean="0">
                <a:solidFill>
                  <a:schemeClr val="accent1"/>
                </a:solidFill>
              </a:rPr>
              <a:t>Газимуро</a:t>
            </a:r>
            <a:r>
              <a:rPr lang="ru-RU" dirty="0" smtClean="0">
                <a:solidFill>
                  <a:schemeClr val="accent1"/>
                </a:solidFill>
              </a:rPr>
              <a:t>-Заводский район»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8780" y="5517232"/>
            <a:ext cx="82523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Муниципальные программы муниципального района «</a:t>
            </a:r>
            <a:r>
              <a:rPr lang="ru-RU" dirty="0" err="1" smtClean="0">
                <a:solidFill>
                  <a:schemeClr val="accent1"/>
                </a:solidFill>
              </a:rPr>
              <a:t>Газимуро</a:t>
            </a:r>
            <a:r>
              <a:rPr lang="ru-RU" dirty="0" smtClean="0">
                <a:solidFill>
                  <a:schemeClr val="accent1"/>
                </a:solidFill>
              </a:rPr>
              <a:t>-Заводский район»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3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900" b="1" kern="0" dirty="0">
                <a:solidFill>
                  <a:schemeClr val="tx2"/>
                </a:solidFill>
                <a:latin typeface="Arial"/>
              </a:rPr>
              <a:t>Межбюджетные </a:t>
            </a:r>
            <a:r>
              <a:rPr lang="ru-RU" altLang="ru-RU" sz="2900" b="1" kern="0" dirty="0" smtClean="0">
                <a:solidFill>
                  <a:schemeClr val="tx2"/>
                </a:solidFill>
                <a:latin typeface="Arial"/>
              </a:rPr>
              <a:t>отношения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195736" y="1628800"/>
            <a:ext cx="6552728" cy="44973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краевого бюджета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 бюджет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 «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-Заводский район» 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перечисляются межбюджетные трансферты в форме: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безвозмездная и безвозвратная денежная помощь без установления направления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– в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 расходных обязательств муниципального образования по вопросам местного значения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– 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исполнение полномочий  Российской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субъекта РФ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141" y="1905561"/>
            <a:ext cx="1437897" cy="13413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44716" y="3573016"/>
            <a:ext cx="1441068" cy="12803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25027" y="5144878"/>
            <a:ext cx="1480445" cy="138324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144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900" b="1" kern="0" dirty="0">
                <a:solidFill>
                  <a:schemeClr val="tx2"/>
                </a:solidFill>
                <a:latin typeface="Arial"/>
              </a:rPr>
              <a:t>Межбюджетные </a:t>
            </a:r>
            <a:r>
              <a:rPr lang="ru-RU" altLang="ru-RU" sz="2900" b="1" kern="0" dirty="0" smtClean="0">
                <a:solidFill>
                  <a:schemeClr val="tx2"/>
                </a:solidFill>
                <a:latin typeface="Arial"/>
              </a:rPr>
              <a:t>отношения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195736" y="1628800"/>
            <a:ext cx="6264696" cy="44973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бюджета муниципального района «</a:t>
            </a:r>
            <a:r>
              <a:rPr lang="ru-RU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-Заводский район» в бюджеты сельских поселений </a:t>
            </a:r>
            <a:r>
              <a:rPr lang="ru-RU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-Заводского района 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перечисляются межбюджетные трансферты в форме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–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выравнивание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бюджетной обеспеченности бюджетов поселений </a:t>
            </a:r>
            <a:endParaRPr lang="ru-RU" sz="1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– 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</a:t>
            </a:r>
            <a:r>
              <a:rPr lang="ru-RU" sz="1800" dirty="0" smtClean="0">
                <a:solidFill>
                  <a:srgbClr val="0070C0"/>
                </a:solidFill>
                <a:latin typeface="Arial"/>
                <a:ea typeface="Times New Roman"/>
              </a:rPr>
              <a:t>выполнение </a:t>
            </a:r>
            <a:r>
              <a:rPr lang="ru-RU" sz="1800" dirty="0">
                <a:solidFill>
                  <a:srgbClr val="0070C0"/>
                </a:solidFill>
                <a:latin typeface="Arial"/>
                <a:ea typeface="Times New Roman"/>
              </a:rPr>
              <a:t>полномочия Российской Федерации  по осуществлению воинского учета на территориях, где отсутствуют структурные подразделения военных комиссариатов </a:t>
            </a:r>
            <a:endParaRPr lang="ru-RU" sz="1800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МЕЖБЮДЖЕТНЫХ ТРАНСФЕРТОВ 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средства, передаваемые для компенсации дополнительных расходов, возникших в результате решений, принятых органами власти другого уровня  и осуществление части муниципальных полномочий сельским поселениям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141" y="1905561"/>
            <a:ext cx="1437897" cy="13413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44716" y="3573016"/>
            <a:ext cx="1441068" cy="12803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25027" y="5144878"/>
            <a:ext cx="1480445" cy="138324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903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64" name="Rectangle 12"/>
          <p:cNvSpPr>
            <a:spLocks noChangeArrowheads="1"/>
          </p:cNvSpPr>
          <p:nvPr/>
        </p:nvSpPr>
        <p:spPr bwMode="auto">
          <a:xfrm>
            <a:off x="179512" y="2171090"/>
            <a:ext cx="2016224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Территория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14394 </a:t>
            </a:r>
            <a:r>
              <a:rPr lang="ru-RU" altLang="ru-RU" sz="1400" i="1" dirty="0" err="1" smtClean="0">
                <a:solidFill>
                  <a:prstClr val="black"/>
                </a:solidFill>
                <a:latin typeface="Times New Roman"/>
              </a:rPr>
              <a:t>кв.км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.</a:t>
            </a:r>
          </a:p>
        </p:txBody>
      </p:sp>
      <p:sp>
        <p:nvSpPr>
          <p:cNvPr id="561166" name="Rectangle 14"/>
          <p:cNvSpPr>
            <a:spLocks noChangeArrowheads="1"/>
          </p:cNvSpPr>
          <p:nvPr/>
        </p:nvSpPr>
        <p:spPr bwMode="auto">
          <a:xfrm>
            <a:off x="245096" y="5142309"/>
            <a:ext cx="2263920" cy="94025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Административное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деление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- сельские населённые пункты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 bwMode="auto">
          <a:xfrm>
            <a:off x="683568" y="260648"/>
            <a:ext cx="7778750" cy="627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altLang="ru-RU" sz="27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социально-экономического развития муниципального района «</a:t>
            </a:r>
            <a:r>
              <a:rPr lang="ru-RU" altLang="ru-RU" sz="27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7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-Заводский район»</a:t>
            </a:r>
            <a: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9512" y="3032020"/>
            <a:ext cx="1728117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Население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8743 человек</a:t>
            </a:r>
          </a:p>
        </p:txBody>
      </p:sp>
      <p:pic>
        <p:nvPicPr>
          <p:cNvPr id="2050" name="Picture 2" descr="\\Admin\почта ФУ\ВХОДЯЩАЯ ПОЧТА\2017\март\24\карта райо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953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61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24936" cy="103056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kern="0" dirty="0">
                <a:solidFill>
                  <a:schemeClr val="accent6"/>
                </a:solidFill>
                <a:latin typeface="+mn-lt"/>
              </a:rPr>
              <a:t>Прогноз социально-экономического </a:t>
            </a:r>
            <a:r>
              <a:rPr lang="ru-RU" altLang="ru-RU" sz="2800" b="1" kern="0" dirty="0" smtClean="0">
                <a:solidFill>
                  <a:schemeClr val="accent6"/>
                </a:solidFill>
                <a:latin typeface="+mn-lt"/>
              </a:rPr>
              <a:t>развития муниципального района «</a:t>
            </a:r>
            <a:r>
              <a:rPr lang="ru-RU" altLang="ru-RU" sz="2800" b="1" kern="0" dirty="0" err="1" smtClean="0">
                <a:solidFill>
                  <a:schemeClr val="accent6"/>
                </a:solidFill>
                <a:latin typeface="+mn-lt"/>
              </a:rPr>
              <a:t>Газимуро</a:t>
            </a:r>
            <a:r>
              <a:rPr lang="ru-RU" altLang="ru-RU" sz="2800" b="1" kern="0" dirty="0" smtClean="0">
                <a:solidFill>
                  <a:schemeClr val="accent6"/>
                </a:solidFill>
                <a:latin typeface="+mn-lt"/>
              </a:rPr>
              <a:t>-Заводский район»</a:t>
            </a: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Picture 2" descr="C:\Users\ka_urub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2221218" cy="13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9177" y="152165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Численность населения района по годам, чел.</a:t>
            </a:r>
          </a:p>
          <a:p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944912"/>
              </p:ext>
            </p:extLst>
          </p:nvPr>
        </p:nvGraphicFramePr>
        <p:xfrm>
          <a:off x="504080" y="1916832"/>
          <a:ext cx="8610601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33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9544</TotalTime>
  <Words>1444</Words>
  <Application>Microsoft Office PowerPoint</Application>
  <PresentationFormat>Экран (4:3)</PresentationFormat>
  <Paragraphs>495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Обычная</vt:lpstr>
      <vt:lpstr>1_Обычная</vt:lpstr>
      <vt:lpstr>2_Обычная</vt:lpstr>
      <vt:lpstr>4_Обычная</vt:lpstr>
      <vt:lpstr>5_Обычная</vt:lpstr>
      <vt:lpstr>6_Обычная</vt:lpstr>
      <vt:lpstr>7_Обычная</vt:lpstr>
      <vt:lpstr>9_Обычная</vt:lpstr>
      <vt:lpstr>10_Обычная</vt:lpstr>
      <vt:lpstr>11_Обычная</vt:lpstr>
      <vt:lpstr>Бюджет для граждан к решению Совета муниципального района «Газимуро-Заводский район» «Об утверждении бюджета муниципального района «Газимуро-Заводский район» на 2022 год и на плановый период 2023 и 2024 годов»</vt:lpstr>
      <vt:lpstr>Презентация PowerPoint</vt:lpstr>
      <vt:lpstr>Бюджет для граждан</vt:lpstr>
      <vt:lpstr>Этапы составления и утверждения бюджета муниципального района «Газимуро-Заводский район»</vt:lpstr>
      <vt:lpstr>Документы, на основании которых составляется проект бюджета муниципального образования</vt:lpstr>
      <vt:lpstr>Межбюджетные отношения</vt:lpstr>
      <vt:lpstr>Межбюджетные отношения</vt:lpstr>
      <vt:lpstr>Прогноз социально-экономического развития муниципального района «Газимуро-Заводский район» </vt:lpstr>
      <vt:lpstr>Прогноз социально-экономического развития муниципального района «Газимуро-Заводский район»</vt:lpstr>
      <vt:lpstr>Презентация PowerPoint</vt:lpstr>
      <vt:lpstr>Дефицит и профицит бюджета муниципального района «Газимуро-Заводский район»</vt:lpstr>
      <vt:lpstr>Основные параметры бюджета</vt:lpstr>
      <vt:lpstr>Презентация PowerPoint</vt:lpstr>
      <vt:lpstr>Доходы бюджета муниципального района «Газимуро-Заводский район»</vt:lpstr>
      <vt:lpstr>Доходы бюджета </vt:lpstr>
      <vt:lpstr>Структура доходов бюджета </vt:lpstr>
      <vt:lpstr>Безвозмездные поступления в бюджет муниципального района из  бюджета края </vt:lpstr>
      <vt:lpstr>Презентация PowerPoint</vt:lpstr>
      <vt:lpstr>Расходы бюджета</vt:lpstr>
      <vt:lpstr>Распределение бюджетных ассигнований по разделам и подразделам классификации расходов бюджета муниципального района</vt:lpstr>
      <vt:lpstr>Распределение бюджетных ассигнований по разделам и подразделам классификации расходов бюджета муниципального района</vt:lpstr>
      <vt:lpstr>Распределение бюджетных ассигнований по разделам и подразделам классификации расходов бюджета муниципального района</vt:lpstr>
      <vt:lpstr>Расходы бюджета в разрезе муниципальных программ, тыс. руб.</vt:lpstr>
      <vt:lpstr>Презентация PowerPoint</vt:lpstr>
      <vt:lpstr>Информационное сообщение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Мария Суровцева</dc:creator>
  <cp:lastModifiedBy>456</cp:lastModifiedBy>
  <cp:revision>760</cp:revision>
  <cp:lastPrinted>2019-04-04T05:06:16Z</cp:lastPrinted>
  <dcterms:created xsi:type="dcterms:W3CDTF">2015-10-15T05:49:29Z</dcterms:created>
  <dcterms:modified xsi:type="dcterms:W3CDTF">2022-03-01T01:31:10Z</dcterms:modified>
</cp:coreProperties>
</file>