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xls" ContentType="application/vnd.ms-exce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26" r:id="rId1"/>
  </p:sldMasterIdLst>
  <p:notesMasterIdLst>
    <p:notesMasterId r:id="rId44"/>
  </p:notesMasterIdLst>
  <p:sldIdLst>
    <p:sldId id="257" r:id="rId2"/>
    <p:sldId id="301" r:id="rId3"/>
    <p:sldId id="258" r:id="rId4"/>
    <p:sldId id="259" r:id="rId5"/>
    <p:sldId id="260" r:id="rId6"/>
    <p:sldId id="265" r:id="rId7"/>
    <p:sldId id="261" r:id="rId8"/>
    <p:sldId id="264" r:id="rId9"/>
    <p:sldId id="302" r:id="rId10"/>
    <p:sldId id="287" r:id="rId11"/>
    <p:sldId id="267" r:id="rId12"/>
    <p:sldId id="276" r:id="rId13"/>
    <p:sldId id="268" r:id="rId14"/>
    <p:sldId id="303" r:id="rId15"/>
    <p:sldId id="295" r:id="rId16"/>
    <p:sldId id="304" r:id="rId17"/>
    <p:sldId id="305" r:id="rId18"/>
    <p:sldId id="298" r:id="rId19"/>
    <p:sldId id="277" r:id="rId20"/>
    <p:sldId id="263" r:id="rId21"/>
    <p:sldId id="317" r:id="rId22"/>
    <p:sldId id="307" r:id="rId23"/>
    <p:sldId id="283" r:id="rId24"/>
    <p:sldId id="308" r:id="rId25"/>
    <p:sldId id="282" r:id="rId26"/>
    <p:sldId id="320" r:id="rId27"/>
    <p:sldId id="310" r:id="rId28"/>
    <p:sldId id="318" r:id="rId29"/>
    <p:sldId id="319" r:id="rId30"/>
    <p:sldId id="269" r:id="rId31"/>
    <p:sldId id="311" r:id="rId32"/>
    <p:sldId id="281" r:id="rId33"/>
    <p:sldId id="280" r:id="rId34"/>
    <p:sldId id="279" r:id="rId35"/>
    <p:sldId id="316" r:id="rId36"/>
    <p:sldId id="270" r:id="rId37"/>
    <p:sldId id="271" r:id="rId38"/>
    <p:sldId id="272" r:id="rId39"/>
    <p:sldId id="273" r:id="rId40"/>
    <p:sldId id="312" r:id="rId41"/>
    <p:sldId id="313" r:id="rId42"/>
    <p:sldId id="315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000000"/>
    <a:srgbClr val="59C1FF"/>
    <a:srgbClr val="99FF66"/>
    <a:srgbClr val="66FF33"/>
    <a:srgbClr val="0088E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3348" autoAdjust="0"/>
    <p:restoredTop sz="97126" autoAdjust="0"/>
  </p:normalViewPr>
  <p:slideViewPr>
    <p:cSldViewPr>
      <p:cViewPr>
        <p:scale>
          <a:sx n="87" d="100"/>
          <a:sy n="87" d="100"/>
        </p:scale>
        <p:origin x="-2304" y="-6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06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-183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BB31AC8-536F-4793-882D-9CA22ADCCEB5}" type="datetimeFigureOut">
              <a:rPr lang="ru-RU"/>
              <a:pPr>
                <a:defRPr/>
              </a:pPr>
              <a:t>26.10.2022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effectLst/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497088B-4569-49AB-A7D9-1E510014FD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BB2058B-E5F5-4BD4-B83D-DF34828CD9DF}" type="slidenum">
              <a:rPr lang="ru-RU" smtClean="0">
                <a:cs typeface="Arial" charset="0"/>
              </a:rPr>
              <a:pPr/>
              <a:t>16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7088B-4569-49AB-A7D9-1E510014FD20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6E8BC9-1D23-4FF2-8945-D8B26CEA15B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C17994-3448-468F-9982-C616469CD69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F1691C-556A-41C8-A282-E15E94B5CC8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541AB-C6E5-4852-A084-982901FC96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162D0-38B3-4639-AA31-16F5AF5FCB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EFAA8-6879-431E-B533-5D9D6B3CD4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8B8DF-3843-4F17-8254-9356276945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B6E03-B001-40A7-9B09-992D0035A0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6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7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7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F27F6-09D4-47CA-8CBD-43AC6F662E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11C642-B22A-4BDB-B783-6BFD8DC2FB3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508254-B383-4FD8-863D-7C27F9A48AA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87A15A-7ADE-4FD2-8FFF-26EEF1AEF35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4B649A-9C69-42C4-903F-107584C1D86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BA1A2D-705B-40C9-B336-5222EFBAE27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5E6FA0-AA01-4A99-9932-DC9AA0A057F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534EC7-89EA-4C0B-A99F-BB2F531A8E2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593B3643-0772-4A9A-B3FE-6086F946C58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4B049B24-ACDC-44F3-A23E-0CAB68C8BAC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7" r:id="rId1"/>
    <p:sldLayoutId id="2147485228" r:id="rId2"/>
    <p:sldLayoutId id="2147485229" r:id="rId3"/>
    <p:sldLayoutId id="2147485230" r:id="rId4"/>
    <p:sldLayoutId id="2147485231" r:id="rId5"/>
    <p:sldLayoutId id="2147485232" r:id="rId6"/>
    <p:sldLayoutId id="2147485233" r:id="rId7"/>
    <p:sldLayoutId id="2147485234" r:id="rId8"/>
    <p:sldLayoutId id="2147485235" r:id="rId9"/>
    <p:sldLayoutId id="2147485236" r:id="rId10"/>
    <p:sldLayoutId id="2147485237" r:id="rId11"/>
    <p:sldLayoutId id="2147485238" r:id="rId12"/>
    <p:sldLayoutId id="2147485239" r:id="rId13"/>
    <p:sldLayoutId id="2147485240" r:id="rId14"/>
    <p:sldLayoutId id="2147485241" r:id="rId15"/>
    <p:sldLayoutId id="2147485242" r:id="rId16"/>
    <p:sldLayoutId id="2147485243" r:id="rId17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1.xls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2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_____Microsoft_Office_Excel_97-20033.xls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13" y="115888"/>
            <a:ext cx="8229600" cy="1139825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chemeClr val="tx2">
                    <a:satMod val="130000"/>
                  </a:schemeClr>
                </a:solidFill>
              </a:rPr>
              <a:t>ИНВЕСТИЦИОННЫЙ ПАСПОРТ </a:t>
            </a:r>
            <a:br>
              <a:rPr lang="ru-RU" sz="4000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2000" dirty="0" smtClean="0">
                <a:solidFill>
                  <a:schemeClr val="tx2">
                    <a:satMod val="130000"/>
                  </a:schemeClr>
                </a:solidFill>
              </a:rPr>
              <a:t>МУНИЦИПАЛЬНОГО РАЙОНА «ГАЗИМУРО-ЗАВОДСКИЙ РАЙОН»</a:t>
            </a:r>
            <a:endParaRPr lang="ru-RU" sz="4000" dirty="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21506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412775"/>
            <a:ext cx="8229600" cy="532933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>
              <a:lnSpc>
                <a:spcPct val="90000"/>
              </a:lnSpc>
            </a:pPr>
            <a:endParaRPr lang="ru-RU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dirty="0" smtClean="0"/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 smtClean="0"/>
              <a:t>с.Газимурский Завод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dirty="0" smtClean="0"/>
              <a:t>2022 год</a:t>
            </a:r>
          </a:p>
        </p:txBody>
      </p:sp>
      <p:pic>
        <p:nvPicPr>
          <p:cNvPr id="3078" name="Picture 6" descr="DSCN19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85786" y="1268760"/>
            <a:ext cx="7715304" cy="4537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08" name="Picture 1" descr="C:\Users\Светлана\Desktop\Flag_Gazimuro-Zavodsky_rayon_Zabaykalsky_Kra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96752"/>
            <a:ext cx="7931274" cy="4680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14400" y="0"/>
            <a:ext cx="8229600" cy="90805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600" b="1" i="1" smtClean="0">
                <a:effectLst/>
              </a:rPr>
              <a:t>Лесной фонд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96975"/>
            <a:ext cx="4608513" cy="3600450"/>
          </a:xfrm>
        </p:spPr>
        <p:txBody>
          <a:bodyPr>
            <a:normAutofit/>
          </a:bodyPr>
          <a:lstStyle/>
          <a:p>
            <a:pPr marL="0" lvl="1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Леса занимают площадь -  </a:t>
            </a: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1 млн.227 тыс. 142 га </a:t>
            </a: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Из них: </a:t>
            </a:r>
          </a:p>
          <a:p>
            <a:pPr marL="0" lvl="1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хвойными лесами – 829 тыс. 843 га.</a:t>
            </a:r>
          </a:p>
          <a:p>
            <a:pPr marL="0" lvl="1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лиственными породами ( в основном берёза белая) и кустарниками</a:t>
            </a:r>
          </a:p>
          <a:p>
            <a:pPr marL="0" lvl="1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(рододендрон </a:t>
            </a:r>
            <a:r>
              <a:rPr lang="ru-RU" sz="1800" b="1" dirty="0" err="1" smtClean="0">
                <a:latin typeface="Times New Roman" pitchFamily="18" charset="0"/>
              </a:rPr>
              <a:t>даурский</a:t>
            </a:r>
            <a:r>
              <a:rPr lang="ru-RU" sz="1800" b="1" dirty="0" smtClean="0">
                <a:latin typeface="Times New Roman" pitchFamily="18" charset="0"/>
              </a:rPr>
              <a:t>, и другие)  – 397 тыс. 299 га.</a:t>
            </a:r>
          </a:p>
          <a:p>
            <a:pPr marL="365760" indent="-283464" algn="ctr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b="1" dirty="0" smtClean="0"/>
          </a:p>
          <a:p>
            <a:pPr marL="365760" indent="-283464" algn="ctr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dirty="0" smtClean="0"/>
          </a:p>
        </p:txBody>
      </p:sp>
      <p:pic>
        <p:nvPicPr>
          <p:cNvPr id="45061" name="Picture 5" descr="Фото028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5688013" y="836613"/>
            <a:ext cx="3455987" cy="2520950"/>
          </a:xfr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067" name="Picture 11" descr="getImage (6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60032" y="2785863"/>
            <a:ext cx="3384550" cy="2438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5068" name="Picture 12" descr="getImage (7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764567" y="4077072"/>
            <a:ext cx="3859971" cy="2519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9FF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21" name="Rectangle 9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86518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satMod val="130000"/>
                  </a:schemeClr>
                </a:solidFill>
              </a:rPr>
              <a:t>ГУЗ «Краевая больница восстановительного лечения № 1»</a:t>
            </a:r>
          </a:p>
        </p:txBody>
      </p:sp>
      <p:pic>
        <p:nvPicPr>
          <p:cNvPr id="14339" name="Picture 18" descr="SAM_1181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3203848" y="1124744"/>
            <a:ext cx="3600225" cy="2397248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  <p:pic>
        <p:nvPicPr>
          <p:cNvPr id="14340" name="Picture 12" descr="SAM_116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107504" y="1124744"/>
            <a:ext cx="3025952" cy="2386446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  <p:sp>
        <p:nvSpPr>
          <p:cNvPr id="218122" name="Rectangle 10"/>
          <p:cNvSpPr>
            <a:spLocks noGrp="1" noChangeArrowheads="1"/>
          </p:cNvSpPr>
          <p:nvPr>
            <p:ph type="body" sz="half" idx="3"/>
          </p:nvPr>
        </p:nvSpPr>
        <p:spPr>
          <a:xfrm>
            <a:off x="179388" y="3644900"/>
            <a:ext cx="8805862" cy="3024460"/>
          </a:xfrm>
        </p:spPr>
        <p:txBody>
          <a:bodyPr>
            <a:normAutofit fontScale="40000" lnSpcReduction="20000"/>
          </a:bodyPr>
          <a:lstStyle/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В мае 1929г. по решению Совнаркома СССР в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Газимуро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-Заводском районе на базе курорта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Ямкун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 была открыта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Уровская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научно-исследовательская станция. В марте 1969г.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Уровская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научно-исследовательская станция была передана Читинскому мединституту с приданием ей статуса Проблемной научно-исследовательской лаборатории по изучению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уровской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(Кашина-Бека) болезни. После перевода в Читу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Уровской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НИС в </a:t>
            </a:r>
            <a:r>
              <a:rPr lang="ru-RU" sz="3500" dirty="0" err="1" smtClean="0">
                <a:latin typeface="Times New Roman" pitchFamily="18" charset="0"/>
                <a:cs typeface="Times New Roman" pitchFamily="18" charset="0"/>
              </a:rPr>
              <a:t>Ямкуне</a:t>
            </a: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 на её базе была образована Областная физиотерапевтическая больница,  в 1988г. переименованная в Областную больницу восстановительного лечения №1. С 2009 г. ГУЗ «Краевая больница восстановительного лечения №1»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В настоящее время в больнице лечатся следующие заболевания: остеохондроз, артриты и полиартриты,  нейродермиты,   значительно облегчаются страдания больных болезнью Бехтерева, остеомиелитом, псориазом – у взрослых; у детей: детский церебральный паралич, диатезы, а также у всех последствия травм и ожогов.</a:t>
            </a:r>
          </a:p>
          <a:p>
            <a:pPr marL="0" indent="0" algn="ctr" fontAlgn="auto">
              <a:lnSpc>
                <a:spcPct val="12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3500" dirty="0" smtClean="0">
                <a:latin typeface="Times New Roman" pitchFamily="18" charset="0"/>
                <a:cs typeface="Times New Roman" pitchFamily="18" charset="0"/>
              </a:rPr>
              <a:t>	 В ГУЗ КВБЛ № 1 работают сертифицированные специалисты  по специальностям: восстановительная медицина, неврология, терапия, педиатрия,  физиотерапия, медицинский массаж, ЛФК.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dirty="0" smtClean="0">
              <a:latin typeface="Times New Roman" pitchFamily="18" charset="0"/>
            </a:endParaRPr>
          </a:p>
        </p:txBody>
      </p:sp>
      <p:pic>
        <p:nvPicPr>
          <p:cNvPr id="14345" name="Picture 9" descr="getImage (8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910113" y="1111176"/>
            <a:ext cx="2074863" cy="237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80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414337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tx2">
                    <a:satMod val="130000"/>
                  </a:schemeClr>
                </a:solidFill>
              </a:rPr>
              <a:t>Особо охраняемые природные территории</a:t>
            </a:r>
          </a:p>
        </p:txBody>
      </p:sp>
      <p:sp>
        <p:nvSpPr>
          <p:cNvPr id="280581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549275"/>
            <a:ext cx="8785225" cy="3887788"/>
          </a:xfrm>
        </p:spPr>
        <p:txBody>
          <a:bodyPr>
            <a:normAutofit/>
          </a:bodyPr>
          <a:lstStyle/>
          <a:p>
            <a:pPr marL="365760" indent="-283464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Государственный зоологический заказник «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Урюмканский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» -  создан в 1986 г, площадь – 40000 га.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  - создание благоприятных условий для увеличения и сохранения численности ценных видов диких животных таких как: лось, изюбрь, сибирская косуля, кабан, сибирская кабарга, колонок, лисица, рысь, росомаха, заяц, белка, каменный глухарь, тетерев, журавль – красавка, орлан-белохвост, лебедь – кликун, мандаринка.  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Ботанический памятник природы «Падь «Дубняки» - создан в 1983 г., площадь 300 га.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Решение сессии районного совета от 22 сентября 2004 г. о создании заказника районного значения «Реликтовые дубы» - площадью  84265 га.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Цель – сохранение места произрастания дуба монгольского - реликта широколистных лесов, занесённого в Красную книгу Читинской области и АБАО.</a:t>
            </a:r>
          </a:p>
        </p:txBody>
      </p:sp>
      <p:pic>
        <p:nvPicPr>
          <p:cNvPr id="23556" name="Picture 7" descr="3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312622" y="3951721"/>
            <a:ext cx="2518756" cy="2161309"/>
          </a:xfr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23557" name="Picture 8" descr="изюбр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092950" y="1700213"/>
            <a:ext cx="1428750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8" name="Picture 11" descr="кабан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288" y="1916113"/>
            <a:ext cx="1428750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59" name="Picture 12" descr="лебедь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059113" y="1989138"/>
            <a:ext cx="1428750" cy="1076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60" name="Picture 13" descr="журавл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356100" y="1844675"/>
            <a:ext cx="1428750" cy="1200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61" name="Picture 14" descr="тетере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24525" y="1773238"/>
            <a:ext cx="1371600" cy="91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62" name="Picture 15" descr="рысь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63713" y="1844675"/>
            <a:ext cx="1428750" cy="1076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3563" name="Picture 16" descr="3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48068" y="4437063"/>
            <a:ext cx="2448770" cy="20882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3564" name="Picture 17" descr="7 Башмачок капельный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770425">
            <a:off x="6492589" y="4450124"/>
            <a:ext cx="2215066" cy="2019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4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0"/>
            <a:ext cx="8424862" cy="98107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  <a:t>Железнодорожный транспорт</a:t>
            </a:r>
          </a:p>
        </p:txBody>
      </p:sp>
      <p:pic>
        <p:nvPicPr>
          <p:cNvPr id="15364" name="Picture 8" descr="DSC0610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395536" y="908720"/>
            <a:ext cx="368300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15365" name="Picture 10" descr="DSC0965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788024" y="908721"/>
            <a:ext cx="3887787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sp>
        <p:nvSpPr>
          <p:cNvPr id="261127" name="Rectangle 7"/>
          <p:cNvSpPr>
            <a:spLocks noGrp="1" noChangeArrowheads="1"/>
          </p:cNvSpPr>
          <p:nvPr>
            <p:ph type="body" sz="half" idx="3"/>
          </p:nvPr>
        </p:nvSpPr>
        <p:spPr>
          <a:xfrm>
            <a:off x="457200" y="3938588"/>
            <a:ext cx="8229600" cy="2514748"/>
          </a:xfrm>
        </p:spPr>
        <p:txBody>
          <a:bodyPr>
            <a:normAutofit fontScale="85000" lnSpcReduction="20000"/>
          </a:bodyPr>
          <a:lstStyle/>
          <a:p>
            <a:pPr marL="355600" indent="-355600" algn="just" fontAlgn="auto">
              <a:lnSpc>
                <a:spcPct val="11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dirty="0" smtClean="0">
                <a:latin typeface="Times New Roman" pitchFamily="18" charset="0"/>
              </a:rPr>
              <a:t>9 июня 2012 года состоялось торжественное событие для </a:t>
            </a:r>
            <a:r>
              <a:rPr lang="ru-RU" sz="1600" dirty="0" err="1" smtClean="0">
                <a:latin typeface="Times New Roman" pitchFamily="18" charset="0"/>
              </a:rPr>
              <a:t>Газимуро</a:t>
            </a:r>
            <a:r>
              <a:rPr lang="ru-RU" sz="1600" dirty="0" smtClean="0">
                <a:latin typeface="Times New Roman" pitchFamily="18" charset="0"/>
              </a:rPr>
              <a:t>-Заводского района, для Забайкальского края - укладка «Золотого звена» на станции Газимурский Завод.</a:t>
            </a:r>
          </a:p>
          <a:p>
            <a:pPr marL="355600" indent="-355600" algn="just" fontAlgn="auto">
              <a:lnSpc>
                <a:spcPct val="11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dirty="0" smtClean="0">
                <a:latin typeface="Times New Roman" pitchFamily="18" charset="0"/>
              </a:rPr>
              <a:t>Строительство железной дороги - один из этапов осуществления главной задачи - освоение ресурсов юго-востока Забайкальского края.</a:t>
            </a:r>
          </a:p>
          <a:p>
            <a:pPr marL="0" indent="0" algn="just"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600" dirty="0" smtClean="0">
              <a:latin typeface="Times New Roman" pitchFamily="18" charset="0"/>
            </a:endParaRPr>
          </a:p>
          <a:p>
            <a:pPr marL="355600" indent="0" algn="just" fontAlgn="auto">
              <a:lnSpc>
                <a:spcPct val="11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</a:rPr>
              <a:t>За 3 года построено 250 км железной дороги, 57 мостов, 100 высоковольтных и телефонных линий. Железная дорога обеспечит движение рабочих поездов к станциям Борзя, Александровский Завод, Газимурский Завод, планируется масштабное строительство станции Газимурский Завод, где будет создано около 100 рабочих мест, локомотивное депо. Направление   новой   железнодорожной   линии:   Нарын  1 (Борзя)-  Александровский   Завод  - </a:t>
            </a:r>
            <a:r>
              <a:rPr lang="ru-RU" sz="1600" dirty="0" err="1" smtClean="0">
                <a:latin typeface="Times New Roman" pitchFamily="18" charset="0"/>
              </a:rPr>
              <a:t>Бугдаин</a:t>
            </a:r>
            <a:r>
              <a:rPr lang="ru-RU" sz="1600" dirty="0" smtClean="0">
                <a:latin typeface="Times New Roman" pitchFamily="18" charset="0"/>
              </a:rPr>
              <a:t> – Красноярово – Газимурский Завод»– 223 км.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4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5588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i="1" smtClean="0">
                <a:solidFill>
                  <a:schemeClr val="tx2">
                    <a:satMod val="130000"/>
                  </a:schemeClr>
                </a:solidFill>
                <a:effectLst/>
              </a:rPr>
              <a:t>Автомобильный транспорт</a:t>
            </a:r>
          </a:p>
        </p:txBody>
      </p:sp>
      <p:sp>
        <p:nvSpPr>
          <p:cNvPr id="16387" name="Rectangle 15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836613"/>
            <a:ext cx="8642350" cy="1511300"/>
          </a:xfrm>
        </p:spPr>
        <p:txBody>
          <a:bodyPr>
            <a:normAutofit/>
          </a:bodyPr>
          <a:lstStyle/>
          <a:p>
            <a:pPr marL="355600" indent="-355600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</a:rPr>
              <a:t>По территории района проходит дорога регионального значения Могойтуй-Сретенск Олочи – 88 км.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</a:rPr>
              <a:t>Общая протяжённость автомобильных дорог на территории района – 548,8 км.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</a:rPr>
              <a:t>Дороги сельских поселений – 172,3 км.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dirty="0" smtClean="0">
              <a:latin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dirty="0" smtClean="0"/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800" dirty="0" smtClean="0"/>
          </a:p>
        </p:txBody>
      </p:sp>
      <p:pic>
        <p:nvPicPr>
          <p:cNvPr id="16388" name="Picture 19" descr="SAM_050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2915816" y="2163354"/>
            <a:ext cx="3208713" cy="2186247"/>
          </a:xfrm>
          <a:prstGeom prst="roundRect">
            <a:avLst>
              <a:gd name="adj" fmla="val 16667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16389" name="Picture 20" descr="getImage (6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0825" y="4365625"/>
            <a:ext cx="3348038" cy="21875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16390" name="Picture 21" descr="getImage (9)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724128" y="4344541"/>
            <a:ext cx="32512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Прямоугольник 1"/>
          <p:cNvSpPr>
            <a:spLocks noChangeArrowheads="1"/>
          </p:cNvSpPr>
          <p:nvPr/>
        </p:nvSpPr>
        <p:spPr bwMode="auto">
          <a:xfrm>
            <a:off x="179388" y="279400"/>
            <a:ext cx="8785225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4000" b="1" i="1" dirty="0"/>
              <a:t>Телекоммуникации</a:t>
            </a:r>
          </a:p>
          <a:p>
            <a:pPr algn="ctr" eaLnBrk="0" hangingPunct="0"/>
            <a:r>
              <a:rPr lang="ru-RU" sz="1800" b="1" dirty="0"/>
              <a:t>     </a:t>
            </a:r>
            <a:r>
              <a:rPr lang="ru-RU" dirty="0">
                <a:latin typeface="Times New Roman" pitchFamily="18" charset="0"/>
              </a:rPr>
              <a:t>Основными операторами, предоставляющим услуги различных видов связи (местной, внутризоновой и междугородной телефонной связи, почтовой связи) в муниципальном районе, является Читинский филиал </a:t>
            </a:r>
          </a:p>
          <a:p>
            <a:pPr algn="ctr" eaLnBrk="0" hangingPunct="0"/>
            <a:r>
              <a:rPr lang="ru-RU" dirty="0">
                <a:latin typeface="Times New Roman" pitchFamily="18" charset="0"/>
              </a:rPr>
              <a:t>ПАО «</a:t>
            </a:r>
            <a:r>
              <a:rPr lang="ru-RU" dirty="0" err="1" smtClean="0">
                <a:latin typeface="Times New Roman" pitchFamily="18" charset="0"/>
              </a:rPr>
              <a:t>Ростелеком</a:t>
            </a:r>
            <a:r>
              <a:rPr lang="ru-RU" dirty="0" smtClean="0">
                <a:latin typeface="Times New Roman" pitchFamily="18" charset="0"/>
              </a:rPr>
              <a:t>»</a:t>
            </a:r>
            <a:r>
              <a:rPr lang="ru-RU" dirty="0" smtClean="0"/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Сибирьтелеком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 smtClean="0">
                <a:latin typeface="Times New Roman" pitchFamily="18" charset="0"/>
              </a:rPr>
              <a:t>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dirty="0">
                <a:latin typeface="Times New Roman" pitchFamily="18" charset="0"/>
              </a:rPr>
              <a:t>     Услуги сотовой связи предоставляют 2 оператора связи: Читинский филиал ПАО «Мегафон» </a:t>
            </a:r>
            <a:r>
              <a:rPr lang="en-US" dirty="0">
                <a:latin typeface="Times New Roman" pitchFamily="18" charset="0"/>
              </a:rPr>
              <a:t>GSM</a:t>
            </a:r>
            <a:r>
              <a:rPr lang="ru-RU" dirty="0">
                <a:latin typeface="Times New Roman" pitchFamily="18" charset="0"/>
              </a:rPr>
              <a:t>-900/1800, ПАО МТС-</a:t>
            </a:r>
            <a:r>
              <a:rPr lang="en-US" dirty="0">
                <a:latin typeface="Times New Roman" pitchFamily="18" charset="0"/>
              </a:rPr>
              <a:t>GSM</a:t>
            </a:r>
            <a:r>
              <a:rPr lang="ru-RU" dirty="0">
                <a:latin typeface="Times New Roman" pitchFamily="18" charset="0"/>
              </a:rPr>
              <a:t>-900. В настоящее время в зоне действия сетей сотовой связи находиться 14 сельских населенных пунктов.</a:t>
            </a:r>
          </a:p>
          <a:p>
            <a:pPr algn="ctr" eaLnBrk="0" hangingPunct="0"/>
            <a:r>
              <a:rPr lang="ru-RU" b="1" u="sng" dirty="0">
                <a:latin typeface="Times New Roman" pitchFamily="18" charset="0"/>
              </a:rPr>
              <a:t>Доступ в </a:t>
            </a:r>
            <a:r>
              <a:rPr lang="ru-RU" b="1" u="sng" dirty="0" smtClean="0">
                <a:latin typeface="Times New Roman" pitchFamily="18" charset="0"/>
              </a:rPr>
              <a:t>Интернет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инфраструктура доступа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сеть "Интернет",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строительство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волоконно-оптических линий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связи (ВОЛС), в том числе и </a:t>
            </a:r>
          </a:p>
          <a:p>
            <a:pPr algn="ctr" eaLnBrk="0" hangingPunc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внутризоновой сети.</a:t>
            </a:r>
          </a:p>
          <a:p>
            <a:pPr algn="ctr" eaLnBrk="0" hangingPunct="0"/>
            <a:endParaRPr lang="ru-RU" dirty="0"/>
          </a:p>
          <a:p>
            <a:pPr eaLnBrk="0" hangingPunct="0"/>
            <a:endParaRPr lang="ru-RU" sz="1600" dirty="0"/>
          </a:p>
          <a:p>
            <a:pPr eaLnBrk="0" hangingPunct="0"/>
            <a:r>
              <a:rPr lang="ru-RU" b="1" dirty="0" smtClean="0">
                <a:latin typeface="Times New Roman" pitchFamily="18" charset="0"/>
              </a:rPr>
              <a:t> </a:t>
            </a:r>
            <a:r>
              <a:rPr lang="ru-RU" b="1" u="sng" dirty="0">
                <a:latin typeface="Times New Roman" pitchFamily="18" charset="0"/>
              </a:rPr>
              <a:t>Почтовая связь.</a:t>
            </a:r>
            <a:r>
              <a:rPr lang="ru-RU" dirty="0">
                <a:latin typeface="Times New Roman" pitchFamily="18" charset="0"/>
              </a:rPr>
              <a:t> Всего на территории муниципального района «Газимуро-Заводский район» из </a:t>
            </a:r>
            <a:r>
              <a:rPr lang="ru-RU" dirty="0" smtClean="0">
                <a:latin typeface="Times New Roman" pitchFamily="18" charset="0"/>
              </a:rPr>
              <a:t>30 сел в  </a:t>
            </a:r>
            <a:r>
              <a:rPr lang="ru-RU" dirty="0">
                <a:latin typeface="Times New Roman" pitchFamily="18" charset="0"/>
              </a:rPr>
              <a:t>сельских </a:t>
            </a:r>
            <a:r>
              <a:rPr lang="ru-RU" dirty="0" smtClean="0">
                <a:latin typeface="Times New Roman" pitchFamily="18" charset="0"/>
              </a:rPr>
              <a:t>поселениях </a:t>
            </a:r>
            <a:r>
              <a:rPr lang="ru-RU" dirty="0">
                <a:latin typeface="Times New Roman" pitchFamily="18" charset="0"/>
              </a:rPr>
              <a:t>только </a:t>
            </a:r>
            <a:r>
              <a:rPr lang="ru-RU" dirty="0" smtClean="0">
                <a:latin typeface="Times New Roman" pitchFamily="18" charset="0"/>
              </a:rPr>
              <a:t>10 объектов </a:t>
            </a:r>
            <a:r>
              <a:rPr lang="ru-RU" dirty="0">
                <a:latin typeface="Times New Roman" pitchFamily="18" charset="0"/>
              </a:rPr>
              <a:t>почтовой связи </a:t>
            </a:r>
            <a:r>
              <a:rPr lang="ru-RU" dirty="0" smtClean="0">
                <a:latin typeface="Times New Roman" pitchFamily="18" charset="0"/>
              </a:rPr>
              <a:t>, </a:t>
            </a:r>
            <a:r>
              <a:rPr lang="ru-RU" dirty="0">
                <a:latin typeface="Times New Roman" pitchFamily="18" charset="0"/>
              </a:rPr>
              <a:t>которые входят в состав УФПС Читинской области – филиал ФГУП «Почта России». </a:t>
            </a:r>
          </a:p>
          <a:p>
            <a:pPr algn="ctr" eaLnBrk="0" hangingPunct="0"/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     </a:t>
            </a:r>
            <a:r>
              <a:rPr lang="ru-RU" b="1" u="sng" dirty="0">
                <a:solidFill>
                  <a:srgbClr val="000000"/>
                </a:solidFill>
                <a:latin typeface="Times New Roman" pitchFamily="18" charset="0"/>
              </a:rPr>
              <a:t>Телерадиовещание.</a:t>
            </a:r>
            <a:r>
              <a:rPr lang="ru-RU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</a:rPr>
              <a:t>В </a:t>
            </a: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</a:rPr>
              <a:t>декабре 2018 году на территории муниципального района запущено цифровое эфирное телевидение включающее 20 бесплатных каналов и 3 радиоканал. 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endParaRPr lang="ru-RU" sz="1600" dirty="0">
              <a:solidFill>
                <a:srgbClr val="000000"/>
              </a:solidFill>
            </a:endParaRPr>
          </a:p>
        </p:txBody>
      </p:sp>
      <p:pic>
        <p:nvPicPr>
          <p:cNvPr id="17411" name="Picture 2" descr="D:\Писюльки\ИНвестиционный паспорт фото\телефон\DSCN21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11560" y="2132856"/>
            <a:ext cx="2376484" cy="18716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pic>
        <p:nvPicPr>
          <p:cNvPr id="17412" name="Picture 3" descr="D:\Писюльки\ИНвестиционный паспорт фото\телефон\DSCN213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300192" y="2060848"/>
            <a:ext cx="2497137" cy="1871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712787" y="188640"/>
            <a:ext cx="8431213" cy="36036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Образование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388" y="549275"/>
            <a:ext cx="8796337" cy="1512888"/>
          </a:xfrm>
        </p:spPr>
        <p:txBody>
          <a:bodyPr>
            <a:normAutofit/>
          </a:bodyPr>
          <a:lstStyle/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</a:rPr>
              <a:t>	      </a:t>
            </a:r>
            <a:r>
              <a:rPr lang="ru-RU" sz="1600" dirty="0" smtClean="0">
                <a:latin typeface="Times New Roman" pitchFamily="18" charset="0"/>
              </a:rPr>
              <a:t>В районе функционирует 11 общеобразовательных учреждений (6 средних школ, 5 основных школ), 10 дошкольных образовательных учреждений, 1 учреждение дополнительного образования детей (ДЮСШ).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</a:rPr>
              <a:t>     Все образовательные учреждения имеют лицензию на право ведения образовательной деятельности. </a:t>
            </a:r>
          </a:p>
        </p:txBody>
      </p:sp>
      <p:graphicFrame>
        <p:nvGraphicFramePr>
          <p:cNvPr id="88126" name="Group 62"/>
          <p:cNvGraphicFramePr>
            <a:graphicFrameLocks noGrp="1"/>
          </p:cNvGraphicFramePr>
          <p:nvPr>
            <p:ph sz="half" idx="2"/>
          </p:nvPr>
        </p:nvGraphicFramePr>
        <p:xfrm>
          <a:off x="323850" y="4508500"/>
          <a:ext cx="8496622" cy="1737595"/>
        </p:xfrm>
        <a:graphic>
          <a:graphicData uri="http://schemas.openxmlformats.org/drawingml/2006/table">
            <a:tbl>
              <a:tblPr/>
              <a:tblGrid>
                <a:gridCol w="6075183"/>
                <a:gridCol w="1264296"/>
                <a:gridCol w="1157143"/>
              </a:tblGrid>
              <a:tr h="304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Число мест в дошкольных учреждениях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мест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535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детей, посещающих дошкольные учреждения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461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педагогических работников дошкольных учреждений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педагогических работников школьных учреждений 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163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24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Численность </a:t>
                      </a:r>
                      <a:r>
                        <a:rPr kumimoji="0" lang="ru-RU" sz="1400" b="0" kern="1200" dirty="0" smtClean="0">
                          <a:solidFill>
                            <a:schemeClr val="tx1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учащихся общеобразовательных школ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  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1297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8674" name="Picture 2" descr="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85992"/>
            <a:ext cx="2428892" cy="192882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76" name="Picture 4" descr="dsc0536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214554"/>
            <a:ext cx="2571768" cy="192882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682" name="Picture 10" descr="C:\Users\Светлана\Desktop\14664669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86116" y="2357430"/>
            <a:ext cx="2714644" cy="1928826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83" name="Picture 47" descr="0111000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715140" y="2786058"/>
            <a:ext cx="2308038" cy="18729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88640"/>
            <a:ext cx="8229600" cy="5588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Здравоохранение</a:t>
            </a:r>
          </a:p>
        </p:txBody>
      </p:sp>
      <p:sp>
        <p:nvSpPr>
          <p:cNvPr id="3891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539552" y="836712"/>
            <a:ext cx="8229600" cy="1223962"/>
          </a:xfrm>
        </p:spPr>
        <p:txBody>
          <a:bodyPr>
            <a:norm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 Медицинскую помощь населению оказывает   ГУЗ «Газимуро-Заводская ЦРБ»   в состав которой входят : ЦРБ ( обслуживаемое население 5081), УБ с. Широкая  (отдалённость от районного центра – 32 км, обслуживаемое  население -1422 ч) , УБ </a:t>
            </a:r>
            <a:r>
              <a:rPr lang="ru-RU" sz="1400" dirty="0" err="1" smtClean="0"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с.Батакан</a:t>
            </a:r>
            <a:r>
              <a:rPr lang="ru-RU" sz="1400" dirty="0" smtClean="0"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 (отдалённость от районного центра – 79 км, обслуживаемое  население -1295 ч) , СВА с. </a:t>
            </a:r>
            <a:r>
              <a:rPr lang="ru-RU" sz="1400" dirty="0" err="1" smtClean="0"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Солонечный</a:t>
            </a:r>
            <a:r>
              <a:rPr lang="ru-RU" sz="1400" dirty="0" smtClean="0">
                <a:latin typeface="Times New Roman" pitchFamily="18" charset="0"/>
                <a:ea typeface="Yu Gothic UI" pitchFamily="34" charset="-128"/>
                <a:cs typeface="Times New Roman" pitchFamily="18" charset="0"/>
              </a:rPr>
              <a:t> (отдалённость от районного центра – 53 км, обслуживаемое население -558 ч) , 9 ФАП.</a:t>
            </a:r>
            <a:endParaRPr lang="ru-RU" sz="1600" dirty="0">
              <a:latin typeface="Times New Roman" pitchFamily="18" charset="0"/>
              <a:ea typeface="Yu Gothic UI" pitchFamily="34" charset="-128"/>
              <a:cs typeface="Times New Roman" pitchFamily="18" charset="0"/>
            </a:endParaRPr>
          </a:p>
        </p:txBody>
      </p:sp>
      <p:graphicFrame>
        <p:nvGraphicFramePr>
          <p:cNvPr id="90157" name="Group 45"/>
          <p:cNvGraphicFramePr>
            <a:graphicFrameLocks noGrp="1"/>
          </p:cNvGraphicFramePr>
          <p:nvPr>
            <p:ph sz="half" idx="2"/>
          </p:nvPr>
        </p:nvGraphicFramePr>
        <p:xfrm>
          <a:off x="457200" y="5229225"/>
          <a:ext cx="8219256" cy="1432086"/>
        </p:xfrm>
        <a:graphic>
          <a:graphicData uri="http://schemas.openxmlformats.org/drawingml/2006/table">
            <a:tbl>
              <a:tblPr/>
              <a:tblGrid>
                <a:gridCol w="5770563"/>
                <a:gridCol w="1223962"/>
                <a:gridCol w="1224731"/>
              </a:tblGrid>
              <a:tr h="3046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Число коек в больницах всех ведомств 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коек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32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6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врачей всех специальностей 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65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Численность среднего медицинского персонала 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человек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59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96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Показатель обеспеченности койками на 10 тыс.человек</a:t>
                      </a:r>
                    </a:p>
                  </a:txBody>
                  <a:tcPr marT="45674" marB="4567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коек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38,3</a:t>
                      </a:r>
                    </a:p>
                  </a:txBody>
                  <a:tcPr marT="45674" marB="4567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9482" name="Picture 46" descr="IMG_360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528" y="2636912"/>
            <a:ext cx="2349664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pic>
        <p:nvPicPr>
          <p:cNvPr id="19484" name="Picture 48" descr="844010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339752" y="2924944"/>
            <a:ext cx="2447925" cy="1873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pic>
        <p:nvPicPr>
          <p:cNvPr id="19485" name="Picture 49" descr="4201786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16016" y="2708920"/>
            <a:ext cx="2221260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sp>
        <p:nvSpPr>
          <p:cNvPr id="2" name="TextBox 1"/>
          <p:cNvSpPr txBox="1"/>
          <p:nvPr/>
        </p:nvSpPr>
        <p:spPr>
          <a:xfrm flipH="1">
            <a:off x="7358063" y="5516563"/>
            <a:ext cx="598487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10" name="Picture 49" descr="42017867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88024" y="2636912"/>
            <a:ext cx="2221260" cy="193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9993" name="Group 57"/>
          <p:cNvGraphicFramePr>
            <a:graphicFrameLocks noGrp="1"/>
          </p:cNvGraphicFramePr>
          <p:nvPr/>
        </p:nvGraphicFramePr>
        <p:xfrm>
          <a:off x="495300" y="752475"/>
          <a:ext cx="8229600" cy="981456"/>
        </p:xfrm>
        <a:graphic>
          <a:graphicData uri="http://schemas.openxmlformats.org/drawingml/2006/table">
            <a:tbl>
              <a:tblPr/>
              <a:tblGrid>
                <a:gridCol w="6215063"/>
                <a:gridCol w="1025525"/>
                <a:gridCol w="989012"/>
              </a:tblGrid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клубных учреждений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библиотек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музеев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мест в домах культуры, клубах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1043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1" marR="60111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9992" name="Group 56"/>
          <p:cNvGraphicFramePr>
            <a:graphicFrameLocks noGrp="1"/>
          </p:cNvGraphicFramePr>
          <p:nvPr/>
        </p:nvGraphicFramePr>
        <p:xfrm>
          <a:off x="539750" y="3573463"/>
          <a:ext cx="8135938" cy="981456"/>
        </p:xfrm>
        <a:graphic>
          <a:graphicData uri="http://schemas.openxmlformats.org/drawingml/2006/table">
            <a:tbl>
              <a:tblPr/>
              <a:tblGrid>
                <a:gridCol w="6241634"/>
                <a:gridCol w="1121385"/>
                <a:gridCol w="772919"/>
              </a:tblGrid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спортивных залов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детских юношеских спортивных школ (ДЮСШ) 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занимающихся в ДЮСШ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человек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335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4526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Число физкультурно-спортивных клубов (секций)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единиц</a:t>
                      </a:r>
                      <a:endParaRPr kumimoji="0" 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>
                              <a:lumMod val="1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</a:t>
                      </a: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>
                            <a:lumMod val="1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60110" marR="6011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9981" name="Прямоугольник 5"/>
          <p:cNvSpPr>
            <a:spLocks noChangeArrowheads="1"/>
          </p:cNvSpPr>
          <p:nvPr/>
        </p:nvSpPr>
        <p:spPr bwMode="auto">
          <a:xfrm>
            <a:off x="1042988" y="0"/>
            <a:ext cx="7058025" cy="67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15000"/>
              </a:lnSpc>
              <a:spcAft>
                <a:spcPts val="1000"/>
              </a:spcAft>
            </a:pPr>
            <a:r>
              <a:rPr lang="ru-RU" sz="3600" b="1" i="1" dirty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ru-RU" sz="3600" b="1" i="1" dirty="0">
                <a:solidFill>
                  <a:srgbClr val="002060"/>
                </a:solidFill>
              </a:rPr>
              <a:t>Культура и спорт</a:t>
            </a:r>
            <a:r>
              <a:rPr lang="ru-RU" sz="3600" b="1" dirty="0">
                <a:solidFill>
                  <a:srgbClr val="002060"/>
                </a:solidFill>
              </a:rPr>
              <a:t> </a:t>
            </a:r>
            <a:endParaRPr lang="ru-RU" sz="3600" b="1" dirty="0">
              <a:solidFill>
                <a:srgbClr val="002060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28" name="Picture 5" descr="D:\Писюльки\ИНвестиционный паспорт фото\IMG_3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32817" y="1916114"/>
            <a:ext cx="2736850" cy="1512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0529" name="Picture 6" descr="D:\Писюльки\ИНвестиционный паспорт фото\74 ДЮСШ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214678" y="4786322"/>
            <a:ext cx="2447925" cy="18002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0530" name="Picture 51" descr="DSC003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50825" y="1916113"/>
            <a:ext cx="2736850" cy="1512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69633" name="Picture 1" descr="C:\Users\Светлана\Desktop\ИНвестиционный паспорт фото\DSC077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786322"/>
            <a:ext cx="2286016" cy="171451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69634" name="Picture 2" descr="http://itd0.mycdn.me/image?id=508310069003&amp;bid=508310069003&amp;t=13&amp;plc=WEB&amp;tkn=8VHKLChXQBker4bXobvnZukCa8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1928802"/>
            <a:ext cx="2500330" cy="14287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9636" name="Picture 4" descr="http://itd2.mycdn.me/image?id=510269127582&amp;bid=510269127582&amp;t=13&amp;plc=WEB&amp;tkn=JdmTueXCHsG0yCunTFjdQE2Zn7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857760"/>
            <a:ext cx="2286000" cy="171450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Grp="1" noChangeArrowheads="1"/>
          </p:cNvSpPr>
          <p:nvPr>
            <p:ph type="title"/>
          </p:nvPr>
        </p:nvSpPr>
        <p:spPr>
          <a:xfrm>
            <a:off x="611188" y="0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smtClean="0">
                <a:solidFill>
                  <a:schemeClr val="tx2">
                    <a:satMod val="130000"/>
                  </a:schemeClr>
                </a:solidFill>
              </a:rPr>
              <a:t>Краеведческий музей</a:t>
            </a:r>
          </a:p>
        </p:txBody>
      </p:sp>
      <p:sp>
        <p:nvSpPr>
          <p:cNvPr id="4096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209550" y="1125538"/>
            <a:ext cx="4297363" cy="1582737"/>
          </a:xfrm>
        </p:spPr>
        <p:txBody>
          <a:bodyPr/>
          <a:lstStyle/>
          <a:p>
            <a:pPr marL="0" indent="0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Районный краеведческий музей имени Феодосия Никифоровича Резанова – филиал краевого краеведческого музея открыт 19 мая 1962 г.</a:t>
            </a:r>
          </a:p>
        </p:txBody>
      </p:sp>
      <p:pic>
        <p:nvPicPr>
          <p:cNvPr id="21508" name="Picture 9" descr="музей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374822" y="1188219"/>
            <a:ext cx="2057400" cy="1736725"/>
          </a:xfr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09" name="Picture 13" descr="83 бивень мамонта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5652120" y="2202538"/>
            <a:ext cx="1641475" cy="2187575"/>
          </a:xfr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510" name="Picture 14" descr="84 зубы мамон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63588" y="4691196"/>
            <a:ext cx="2592388" cy="1727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11" name="Picture 15" descr="85 макет двор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209479" y="2773577"/>
            <a:ext cx="2701925" cy="21161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1512" name="Picture 19" descr="эксп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7058357" y="1196752"/>
            <a:ext cx="1872208" cy="15768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>
            <a:off x="4356100" y="4397375"/>
            <a:ext cx="457200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90000"/>
              </a:lnSpc>
              <a:spcBef>
                <a:spcPct val="20000"/>
              </a:spcBef>
              <a:buClr>
                <a:srgbClr val="99FF99"/>
              </a:buClr>
              <a:buSzPct val="80000"/>
              <a:defRPr/>
            </a:pPr>
            <a:r>
              <a:rPr lang="ru-RU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В музее  создано около двадцати разделов и экспозиций в которых представлены археология и палеонтология, быт давно минувших дней, история казачества, фауна нашего края, </a:t>
            </a:r>
            <a:r>
              <a:rPr lang="ru-RU" sz="2000" kern="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Ямкунская</a:t>
            </a:r>
            <a:r>
              <a:rPr lang="ru-RU" sz="20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+mn-cs"/>
              </a:rPr>
              <a:t> здравница, жизнь декабристов в Забайкалье, денежные знаки прошлого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142875" y="0"/>
            <a:ext cx="4968875" cy="618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endParaRPr lang="ru-RU" sz="1600" b="1" dirty="0">
              <a:solidFill>
                <a:schemeClr val="accent4">
                  <a:lumMod val="1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 eaLnBrk="0" hangingPunct="0">
              <a:defRPr/>
            </a:pPr>
            <a:r>
              <a:rPr lang="ru-RU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</a:rPr>
              <a:t>Уважаемые дамы и господа!</a:t>
            </a:r>
          </a:p>
          <a:p>
            <a:pPr algn="ctr" eaLnBrk="0" hangingPunct="0">
              <a:defRPr/>
            </a:pPr>
            <a:endParaRPr lang="ru-RU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+mn-cs"/>
            </a:endParaRP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Приветствую Вас от имени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администрации муниципального района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«</a:t>
            </a:r>
            <a:r>
              <a:rPr lang="ru-RU" b="1" dirty="0" err="1">
                <a:cs typeface="+mn-cs"/>
              </a:rPr>
              <a:t>Газимуро-Заводский</a:t>
            </a:r>
            <a:r>
              <a:rPr lang="ru-RU" b="1" dirty="0">
                <a:cs typeface="+mn-cs"/>
              </a:rPr>
              <a:t> район» и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представляю Вашему вниманию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 инвестиционный паспорт района. </a:t>
            </a:r>
            <a:endParaRPr lang="ru-RU" dirty="0">
              <a:cs typeface="+mn-cs"/>
            </a:endParaRPr>
          </a:p>
          <a:p>
            <a:pPr algn="ctr" eaLnBrk="0" hangingPunct="0">
              <a:defRPr/>
            </a:pPr>
            <a:r>
              <a:rPr lang="ru-RU" b="1" dirty="0" err="1">
                <a:cs typeface="+mn-cs"/>
              </a:rPr>
              <a:t>Газимуро-Заводский</a:t>
            </a:r>
            <a:r>
              <a:rPr lang="ru-RU" b="1" dirty="0">
                <a:cs typeface="+mn-cs"/>
              </a:rPr>
              <a:t> район  расположен 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на юго-востоке Забайкальского края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и занимает территорию 14,4 тыс. кв. км. </a:t>
            </a:r>
            <a:endParaRPr lang="ru-RU" dirty="0">
              <a:cs typeface="+mn-cs"/>
            </a:endParaRP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В последние годы в районе отмечается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 оживление экономического развития,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предприятия стали реализовывать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инвестиционные проекты, прогнозируется экономический рост. Важным для района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остаётся курс на привлечение инвесторов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с целью создания новых производств, модернизацию уже имеющихся промышленных предприятий и расширение производств индивидуальных предпринимателей.</a:t>
            </a:r>
            <a:endParaRPr lang="ru-RU" dirty="0">
              <a:cs typeface="+mn-cs"/>
            </a:endParaRP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Мы приглашаем Вас к сотрудничеству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в развитии экономической и социальной сфер нашего района и гарантируем защиту инвестиций. </a:t>
            </a:r>
            <a:endParaRPr lang="ru-RU" dirty="0">
              <a:cs typeface="+mn-cs"/>
            </a:endParaRP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Мы заинтересованы в развитии </a:t>
            </a:r>
          </a:p>
          <a:p>
            <a:pPr algn="ctr" eaLnBrk="0" hangingPunct="0">
              <a:defRPr/>
            </a:pPr>
            <a:r>
              <a:rPr lang="ru-RU" b="1" dirty="0">
                <a:cs typeface="+mn-cs"/>
              </a:rPr>
              <a:t>взаимовыгодных партнерских отношений! </a:t>
            </a:r>
            <a:endParaRPr lang="ru-RU" dirty="0">
              <a:cs typeface="+mn-cs"/>
            </a:endParaRPr>
          </a:p>
          <a:p>
            <a:pPr algn="just" eaLnBrk="0" hangingPunct="0">
              <a:defRPr/>
            </a:pPr>
            <a:endParaRPr lang="ru-RU" dirty="0">
              <a:cs typeface="+mn-cs"/>
            </a:endParaRPr>
          </a:p>
        </p:txBody>
      </p:sp>
      <p:sp>
        <p:nvSpPr>
          <p:cNvPr id="22530" name="Прямоугольник 4"/>
          <p:cNvSpPr>
            <a:spLocks noChangeArrowheads="1"/>
          </p:cNvSpPr>
          <p:nvPr/>
        </p:nvSpPr>
        <p:spPr bwMode="auto">
          <a:xfrm>
            <a:off x="5143500" y="5286375"/>
            <a:ext cx="40005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/>
              <a:t>Глава муниципального района</a:t>
            </a:r>
          </a:p>
          <a:p>
            <a:pPr eaLnBrk="0" hangingPunct="0"/>
            <a:r>
              <a:rPr lang="ru-RU" b="1"/>
              <a:t>«Газимуро-Заводский район»</a:t>
            </a:r>
          </a:p>
          <a:p>
            <a:pPr eaLnBrk="0" hangingPunct="0"/>
            <a:endParaRPr lang="ru-RU" b="1"/>
          </a:p>
          <a:p>
            <a:pPr eaLnBrk="0" hangingPunct="0"/>
            <a:r>
              <a:rPr lang="ru-RU" b="1"/>
              <a:t>Роман Олегович Задорожин</a:t>
            </a:r>
            <a:endParaRPr lang="ru-RU"/>
          </a:p>
        </p:txBody>
      </p:sp>
      <p:pic>
        <p:nvPicPr>
          <p:cNvPr id="22531" name="Picture 1" descr="C:\Users\Светлана\Desktop\DSC07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7900" y="1143000"/>
            <a:ext cx="4213225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85750"/>
            <a:ext cx="7772400" cy="1357313"/>
          </a:xfrm>
        </p:spPr>
        <p:txBody>
          <a:bodyPr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i="1" dirty="0" smtClean="0">
                <a:solidFill>
                  <a:srgbClr val="FFFF00"/>
                </a:solidFill>
              </a:rPr>
              <a:t>Развитие торговли и </a:t>
            </a:r>
            <a:br>
              <a:rPr lang="ru-RU" sz="3600" i="1" dirty="0" smtClean="0">
                <a:solidFill>
                  <a:srgbClr val="FFFF00"/>
                </a:solidFill>
              </a:rPr>
            </a:br>
            <a:r>
              <a:rPr lang="ru-RU" sz="3600" i="1" dirty="0" smtClean="0">
                <a:solidFill>
                  <a:srgbClr val="FFFF00"/>
                </a:solidFill>
              </a:rPr>
              <a:t>потребительского рынка</a:t>
            </a:r>
            <a:r>
              <a:rPr lang="ru-RU" sz="3600" dirty="0" smtClean="0">
                <a:solidFill>
                  <a:srgbClr val="FFFF00"/>
                </a:solidFill>
              </a:rPr>
              <a:t/>
            </a:r>
            <a:br>
              <a:rPr lang="ru-RU" sz="3600" dirty="0" smtClean="0">
                <a:solidFill>
                  <a:srgbClr val="FFFF00"/>
                </a:solidFill>
              </a:rPr>
            </a:br>
            <a:endParaRPr lang="ru-RU" sz="3600" dirty="0" smtClean="0">
              <a:solidFill>
                <a:srgbClr val="FFFF00"/>
              </a:solidFill>
            </a:endParaRPr>
          </a:p>
        </p:txBody>
      </p:sp>
      <p:sp>
        <p:nvSpPr>
          <p:cNvPr id="185471" name="Rectangle 127"/>
          <p:cNvSpPr>
            <a:spLocks noGrp="1" noChangeArrowheads="1"/>
          </p:cNvSpPr>
          <p:nvPr>
            <p:ph type="subTitle" idx="1"/>
          </p:nvPr>
        </p:nvSpPr>
        <p:spPr>
          <a:xfrm>
            <a:off x="357188" y="4500563"/>
            <a:ext cx="5643562" cy="2071687"/>
          </a:xfrm>
        </p:spPr>
        <p:txBody>
          <a:bodyPr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Организации розничной торговли – 70 ед. 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Общественного питания – 4 ед.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Предприятие бытового обслуживания (парикмахерская) – 3 ед.</a:t>
            </a:r>
            <a:endParaRPr lang="ru-RU" sz="1800" b="1" dirty="0" smtClean="0">
              <a:latin typeface="Times New Roman" pitchFamily="18" charset="0"/>
              <a:cs typeface="Times New Roman" pitchFamily="18" charset="0"/>
            </a:endParaRP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Оборот розничной торговли на  (млн. руб.) – 151,4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r>
              <a:rPr lang="ru-RU" sz="1800" b="1" u="sng" dirty="0" smtClean="0">
                <a:latin typeface="Times New Roman" pitchFamily="18" charset="0"/>
                <a:cs typeface="Times New Roman" pitchFamily="18" charset="0"/>
              </a:rPr>
              <a:t>Оборот общественного питания (млн. руб.) – 81,7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buFont typeface="Wingdings 2"/>
              <a:buNone/>
              <a:defRPr/>
            </a:pPr>
            <a:endParaRPr lang="ru-RU" sz="1800" b="1" u="sng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4" name="Picture 132" descr="P10004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6000760" y="2857496"/>
            <a:ext cx="2880320" cy="2349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</a:extLst>
        </p:spPr>
      </p:pic>
      <p:pic>
        <p:nvPicPr>
          <p:cNvPr id="24577" name="Picture 1" descr="C:\Users\Светлана\Desktop\ИНвестиционный паспорт фото\100NIKON\DSCN5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2071678"/>
            <a:ext cx="3214710" cy="2428892"/>
          </a:xfrm>
          <a:prstGeom prst="roundRect">
            <a:avLst/>
          </a:prstGeom>
          <a:noFill/>
        </p:spPr>
      </p:pic>
      <p:pic>
        <p:nvPicPr>
          <p:cNvPr id="24578" name="Picture 2" descr="C:\Users\Светлана\Desktop\ИНвестиционный паспорт фото\100NIKON\DSCN50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428736"/>
            <a:ext cx="3286116" cy="2500330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83568" y="476672"/>
            <a:ext cx="8079432" cy="792088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/>
            </a:r>
            <a:br>
              <a:rPr lang="ru-RU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</a:b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Трудовые ресурсы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graphicFrame>
        <p:nvGraphicFramePr>
          <p:cNvPr id="43011" name="Объект 2"/>
          <p:cNvGraphicFramePr>
            <a:graphicFrameLocks/>
          </p:cNvGraphicFramePr>
          <p:nvPr/>
        </p:nvGraphicFramePr>
        <p:xfrm>
          <a:off x="539750" y="1557338"/>
          <a:ext cx="4343400" cy="4872037"/>
        </p:xfrm>
        <a:graphic>
          <a:graphicData uri="http://schemas.openxmlformats.org/presentationml/2006/ole">
            <p:oleObj spid="_x0000_s43011" name="Worksheet" r:id="rId3" imgW="4343400" imgH="5305425" progId="Excel.Sheet.8">
              <p:embed/>
            </p:oleObj>
          </a:graphicData>
        </a:graphic>
      </p:graphicFrame>
      <p:pic>
        <p:nvPicPr>
          <p:cNvPr id="4" name="Picture 6" descr="03050019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0175" y="4221163"/>
            <a:ext cx="2914650" cy="2232025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43013" name="Прямоугольник 4"/>
          <p:cNvSpPr>
            <a:spLocks noChangeArrowheads="1"/>
          </p:cNvSpPr>
          <p:nvPr/>
        </p:nvSpPr>
        <p:spPr bwMode="auto">
          <a:xfrm>
            <a:off x="5364163" y="1341438"/>
            <a:ext cx="3095625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100" b="1" dirty="0"/>
              <a:t>Численность постоянного населения района (на начало </a:t>
            </a:r>
            <a:r>
              <a:rPr lang="ru-RU" sz="1100" b="1" dirty="0" smtClean="0"/>
              <a:t>2022 года</a:t>
            </a:r>
            <a:r>
              <a:rPr lang="ru-RU" sz="1100" b="1" dirty="0"/>
              <a:t>) </a:t>
            </a:r>
            <a:r>
              <a:rPr lang="ru-RU" sz="1100" b="1" dirty="0" smtClean="0"/>
              <a:t>–8194 чел</a:t>
            </a:r>
            <a:r>
              <a:rPr lang="ru-RU" sz="1100" b="1" dirty="0"/>
              <a:t>.</a:t>
            </a:r>
            <a:r>
              <a:rPr lang="ru-RU" sz="1100" dirty="0"/>
              <a:t> </a:t>
            </a:r>
            <a:r>
              <a:rPr lang="ru-RU" sz="1100" b="1" dirty="0"/>
              <a:t>из них:</a:t>
            </a:r>
          </a:p>
          <a:p>
            <a:pPr algn="ctr" eaLnBrk="0" hangingPunct="0"/>
            <a:r>
              <a:rPr lang="ru-RU" sz="1100" b="1" dirty="0"/>
              <a:t>Мужчин – </a:t>
            </a:r>
            <a:r>
              <a:rPr lang="ru-RU" sz="1100" b="1" dirty="0" smtClean="0"/>
              <a:t>4142 </a:t>
            </a:r>
            <a:r>
              <a:rPr lang="ru-RU" sz="1100" b="1" dirty="0"/>
              <a:t>человек;</a:t>
            </a:r>
          </a:p>
          <a:p>
            <a:pPr algn="ctr" eaLnBrk="0" hangingPunct="0"/>
            <a:r>
              <a:rPr lang="ru-RU" sz="1100" b="1" dirty="0"/>
              <a:t>Женщин – </a:t>
            </a:r>
            <a:r>
              <a:rPr lang="ru-RU" sz="1100" b="1" dirty="0" smtClean="0"/>
              <a:t>4052 человек</a:t>
            </a:r>
          </a:p>
          <a:p>
            <a:pPr algn="ctr" eaLnBrk="0" hangingPunct="0"/>
            <a:endParaRPr lang="en-US" sz="1100" b="1" dirty="0"/>
          </a:p>
          <a:p>
            <a:pPr algn="ctr" eaLnBrk="0" hangingPunct="0">
              <a:buFont typeface="Wingdings" pitchFamily="2" charset="2"/>
              <a:buNone/>
            </a:pPr>
            <a:r>
              <a:rPr lang="ru-RU" sz="1100" b="1" dirty="0"/>
              <a:t>Распределение населения по основным возрастным группам:</a:t>
            </a:r>
            <a:endParaRPr lang="en-US" sz="1100" b="1" dirty="0"/>
          </a:p>
          <a:p>
            <a:pPr algn="ctr" eaLnBrk="0" hangingPunct="0">
              <a:buFont typeface="Wingdings" pitchFamily="2" charset="2"/>
              <a:buNone/>
            </a:pPr>
            <a:r>
              <a:rPr lang="ru-RU" sz="1100" b="1" dirty="0"/>
              <a:t>        Моложе трудоспособного возраста</a:t>
            </a:r>
            <a:r>
              <a:rPr lang="en-US" sz="1100" b="1" dirty="0"/>
              <a:t>- </a:t>
            </a:r>
            <a:r>
              <a:rPr lang="ru-RU" sz="1100" b="1" dirty="0" smtClean="0"/>
              <a:t>1998</a:t>
            </a:r>
          </a:p>
          <a:p>
            <a:pPr algn="ctr" eaLnBrk="0" hangingPunct="0">
              <a:buFont typeface="Wingdings" pitchFamily="2" charset="2"/>
              <a:buNone/>
            </a:pPr>
            <a:r>
              <a:rPr lang="ru-RU" sz="1100" b="1" dirty="0" smtClean="0"/>
              <a:t>        </a:t>
            </a:r>
            <a:r>
              <a:rPr lang="ru-RU" sz="1100" b="1" dirty="0"/>
              <a:t>Трудоспособного </a:t>
            </a:r>
            <a:r>
              <a:rPr lang="ru-RU" sz="1100" b="1" dirty="0" smtClean="0"/>
              <a:t>возраста-4637</a:t>
            </a:r>
            <a:endParaRPr lang="en-US" sz="1100" b="1" dirty="0"/>
          </a:p>
          <a:p>
            <a:pPr algn="ctr" eaLnBrk="0" hangingPunct="0">
              <a:buFont typeface="Wingdings" pitchFamily="2" charset="2"/>
              <a:buNone/>
            </a:pPr>
            <a:r>
              <a:rPr lang="ru-RU" sz="1100" b="1" dirty="0"/>
              <a:t>        Старше трудоспособного возраста- </a:t>
            </a:r>
            <a:r>
              <a:rPr lang="ru-RU" sz="1100" b="1" dirty="0" smtClean="0"/>
              <a:t>1721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150938" y="277813"/>
            <a:ext cx="7993062" cy="774700"/>
          </a:xfrm>
          <a:noFill/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3600" b="1" i="1" dirty="0" smtClean="0">
                <a:effectLst/>
              </a:rPr>
              <a:t>Рынок труда</a:t>
            </a:r>
          </a:p>
        </p:txBody>
      </p:sp>
      <p:graphicFrame>
        <p:nvGraphicFramePr>
          <p:cNvPr id="94248" name="Group 40"/>
          <p:cNvGraphicFramePr>
            <a:graphicFrameLocks noGrp="1"/>
          </p:cNvGraphicFramePr>
          <p:nvPr>
            <p:ph sz="half" idx="4294967295"/>
          </p:nvPr>
        </p:nvGraphicFramePr>
        <p:xfrm>
          <a:off x="179512" y="1412875"/>
          <a:ext cx="8712968" cy="1476693"/>
        </p:xfrm>
        <a:graphic>
          <a:graphicData uri="http://schemas.openxmlformats.org/drawingml/2006/table">
            <a:tbl>
              <a:tblPr/>
              <a:tblGrid>
                <a:gridCol w="5707084"/>
                <a:gridCol w="3005884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Показатели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На 01.01.2022г.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Численность зарегистрированных безработных, человек</a:t>
                      </a: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48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Уровень зарегистрированной безработицы, %</a:t>
                      </a:r>
                      <a:r>
                        <a:rPr kumimoji="0" 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54" name="Рисунок 5" descr="Ярмарк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3933825"/>
            <a:ext cx="3744912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55" name="Рисунок 10" descr="психолог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3933825"/>
            <a:ext cx="400685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8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611188" y="4383088"/>
          <a:ext cx="4752975" cy="2143125"/>
        </p:xfrm>
        <a:graphic>
          <a:graphicData uri="http://schemas.openxmlformats.org/presentationml/2006/ole">
            <p:oleObj spid="_x0000_s25608" name="Worksheet" r:id="rId3" imgW="6867666" imgH="3095602" progId="Excel.Sheet.8">
              <p:embed/>
            </p:oleObj>
          </a:graphicData>
        </a:graphic>
      </p:graphicFrame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115888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002060"/>
                </a:solidFill>
              </a:rPr>
              <a:t>Финансово-кредитные</a:t>
            </a:r>
            <a:r>
              <a:rPr lang="ru-RU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учреждения</a:t>
            </a:r>
            <a:r>
              <a:rPr lang="en-US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smtClean="0">
                <a:solidFill>
                  <a:srgbClr val="002060"/>
                </a:solidFill>
              </a:rPr>
              <a:t>и налоговый потенциал</a:t>
            </a:r>
          </a:p>
        </p:txBody>
      </p:sp>
      <p:sp>
        <p:nvSpPr>
          <p:cNvPr id="25610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96975"/>
            <a:ext cx="5256213" cy="3095625"/>
          </a:xfrm>
        </p:spPr>
        <p:txBody>
          <a:bodyPr>
            <a:normAutofit lnSpcReduction="10000"/>
          </a:bodyPr>
          <a:lstStyle/>
          <a:p>
            <a:pPr algn="just">
              <a:buFont typeface="Wingdings 2" pitchFamily="18" charset="2"/>
              <a:buNone/>
            </a:pPr>
            <a:r>
              <a:rPr lang="ru-RU" sz="1400" b="1" dirty="0" smtClean="0">
                <a:latin typeface="Times New Roman" pitchFamily="18" charset="0"/>
              </a:rPr>
              <a:t>       На территории </a:t>
            </a:r>
            <a:r>
              <a:rPr lang="ru-RU" sz="1400" b="1" dirty="0" err="1" smtClean="0">
                <a:latin typeface="Times New Roman" pitchFamily="18" charset="0"/>
              </a:rPr>
              <a:t>Газимуро-Заводского</a:t>
            </a:r>
            <a:r>
              <a:rPr lang="ru-RU" sz="1400" b="1" dirty="0" smtClean="0">
                <a:latin typeface="Times New Roman" pitchFamily="18" charset="0"/>
              </a:rPr>
              <a:t> района  работают филиалы банка ПАО «Сбербанк России» :</a:t>
            </a:r>
          </a:p>
          <a:p>
            <a:pPr algn="just"/>
            <a:r>
              <a:rPr lang="ru-RU" sz="1400" b="1" dirty="0" smtClean="0">
                <a:latin typeface="Times New Roman" pitchFamily="18" charset="0"/>
              </a:rPr>
              <a:t>с. Газимурский Завод</a:t>
            </a:r>
          </a:p>
          <a:p>
            <a:pPr algn="just"/>
            <a:r>
              <a:rPr lang="ru-RU" sz="1400" b="1" dirty="0" err="1" smtClean="0">
                <a:latin typeface="Times New Roman" pitchFamily="18" charset="0"/>
              </a:rPr>
              <a:t>пст</a:t>
            </a:r>
            <a:r>
              <a:rPr lang="ru-RU" sz="1400" b="1" dirty="0" smtClean="0">
                <a:latin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</a:rPr>
              <a:t>Новоширокинский</a:t>
            </a:r>
            <a:endParaRPr lang="ru-RU" sz="1400" b="1" dirty="0" smtClean="0">
              <a:latin typeface="Times New Roman" pitchFamily="18" charset="0"/>
            </a:endParaRPr>
          </a:p>
          <a:p>
            <a:pPr algn="just"/>
            <a:r>
              <a:rPr lang="ru-RU" sz="1400" b="1" dirty="0" smtClean="0">
                <a:latin typeface="Times New Roman" pitchFamily="18" charset="0"/>
              </a:rPr>
              <a:t>Потребительский кооператив «Успех»</a:t>
            </a:r>
            <a:r>
              <a:rPr lang="ru-RU" sz="1400" dirty="0" smtClean="0">
                <a:latin typeface="Times New Roman" pitchFamily="18" charset="0"/>
              </a:rPr>
              <a:t> </a:t>
            </a:r>
          </a:p>
          <a:p>
            <a:pPr algn="just"/>
            <a:r>
              <a:rPr lang="ru-RU" sz="1600" b="1" i="1" dirty="0" smtClean="0">
                <a:solidFill>
                  <a:schemeClr val="tx2"/>
                </a:solidFill>
                <a:latin typeface="Times New Roman" pitchFamily="18" charset="0"/>
              </a:rPr>
              <a:t>Налоговый потенциал</a:t>
            </a:r>
          </a:p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По сравнению с 2020 годом собственные доходы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уменьшились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на 156305,9  тыс. руб. Собственные доходы поселений  за 2021 год составили 25636,4 тыс. рублей, или 89,8 % к уточненному плану (28532,5 тыс. руб.). Собственные доходы по районному бюджету составили 212940,0 тыс. рублей, что составляет 80,5 % к уточненному плану на год (264399,1 тыс. рублей). </a:t>
            </a:r>
          </a:p>
        </p:txBody>
      </p:sp>
      <p:pic>
        <p:nvPicPr>
          <p:cNvPr id="25611" name="Picture 9" descr="C:\Users\Светлана\Desktop\100NIKON\DSCN50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38" y="1285875"/>
            <a:ext cx="2928937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2" name="Picture 10" descr="C:\Users\Светлана\Desktop\100NIKON\DSCN50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38" y="3929063"/>
            <a:ext cx="2928937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774700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200" b="1" i="1" smtClean="0">
                <a:effectLst/>
              </a:rPr>
              <a:t>Промышленное производство</a:t>
            </a:r>
          </a:p>
        </p:txBody>
      </p:sp>
      <p:sp>
        <p:nvSpPr>
          <p:cNvPr id="26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76600" y="1268413"/>
            <a:ext cx="5543550" cy="4857750"/>
          </a:xfrm>
        </p:spPr>
        <p:txBody>
          <a:bodyPr/>
          <a:lstStyle/>
          <a:p>
            <a:pPr lvl="1"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		Объём отгруженных товаров собственного производства, выполненных работ и услуг собственными силами за 2021 год –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90440,9 млн. рублей.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1400" dirty="0" smtClean="0"/>
              <a:t>                                                                      </a:t>
            </a:r>
          </a:p>
        </p:txBody>
      </p:sp>
      <p:graphicFrame>
        <p:nvGraphicFramePr>
          <p:cNvPr id="26633" name="Object 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708400" y="3513138"/>
          <a:ext cx="5132388" cy="2587625"/>
        </p:xfrm>
        <a:graphic>
          <a:graphicData uri="http://schemas.openxmlformats.org/presentationml/2006/ole">
            <p:oleObj spid="_x0000_s26633" name="Worksheet" r:id="rId3" imgW="4438706" imgH="2238451" progId="Excel.Sheet.8">
              <p:embed/>
            </p:oleObj>
          </a:graphicData>
        </a:graphic>
      </p:graphicFrame>
      <p:pic>
        <p:nvPicPr>
          <p:cNvPr id="26637" name="Picture 10" descr="C:\Users\Светлана\Desktop\Поздравления ФОТО\Фото КФХ\Фото 2016\ИНвестиционный паспорт фото\73 Ново-Широк. рудн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288" y="3644900"/>
            <a:ext cx="3097212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030500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512" y="1124744"/>
            <a:ext cx="3283383" cy="21092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/>
            <a:ext uri="{AF507438-7753-43E0-B8FC-AC1667EBCBE1}"/>
          </a:extLst>
        </p:spPr>
      </p:pic>
      <p:pic>
        <p:nvPicPr>
          <p:cNvPr id="2" name="Picture 11" descr="C:\Users\Светлана\Desktop\Поздравления ФОТО\Фото КФХ\Фото 2016\ИНвестиционный паспорт фото\030500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24744"/>
            <a:ext cx="3312368" cy="2316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704088"/>
            <a:ext cx="8003232" cy="492664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satMod val="130000"/>
                  </a:schemeClr>
                </a:solidFill>
              </a:rPr>
              <a:t>Добыча полезных ископаемых</a:t>
            </a:r>
          </a:p>
        </p:txBody>
      </p:sp>
      <p:graphicFrame>
        <p:nvGraphicFramePr>
          <p:cNvPr id="295995" name="Group 59"/>
          <p:cNvGraphicFramePr>
            <a:graphicFrameLocks noGrp="1"/>
          </p:cNvGraphicFramePr>
          <p:nvPr>
            <p:ph idx="1"/>
          </p:nvPr>
        </p:nvGraphicFramePr>
        <p:xfrm>
          <a:off x="683568" y="1196753"/>
          <a:ext cx="8003232" cy="3240360"/>
        </p:xfrm>
        <a:graphic>
          <a:graphicData uri="http://schemas.openxmlformats.org/drawingml/2006/table">
            <a:tbl>
              <a:tblPr/>
              <a:tblGrid>
                <a:gridCol w="2530343"/>
                <a:gridCol w="1401801"/>
                <a:gridCol w="1610218"/>
                <a:gridCol w="1259768"/>
                <a:gridCol w="1201102"/>
              </a:tblGrid>
              <a:tr h="7647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Индикаторы 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32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Объем добычи полезных ископаемых (золото), кг. 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1461,6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1570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838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984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44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Свинцовый концентрат (тонн)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31957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32000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19535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24873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48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Цинковый концентрат (тонн) </a:t>
                      </a:r>
                    </a:p>
                  </a:txBody>
                  <a:tcPr marT="45721" marB="4572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5992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6000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5110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5336</a:t>
                      </a:r>
                    </a:p>
                  </a:txBody>
                  <a:tcPr marT="45721" marB="4572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7683" name="Picture 55" descr="70 золотодобыча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79388" y="4537571"/>
            <a:ext cx="3096468" cy="1987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27684" name="Picture 56" descr="зол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419872" y="4293096"/>
            <a:ext cx="2665412" cy="2016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27685" name="Picture 57" descr="69 добыча золот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5940425" y="4508500"/>
            <a:ext cx="2881313" cy="2016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5273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Обрабатывающие производства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271864"/>
          </a:xfrm>
        </p:spPr>
        <p:txBody>
          <a:bodyPr/>
          <a:lstStyle/>
          <a:p>
            <a:pPr algn="ctr"/>
            <a:r>
              <a:rPr lang="ru-RU" sz="1800" dirty="0" smtClean="0">
                <a:latin typeface="Times New Roman" pitchFamily="18" charset="0"/>
              </a:rPr>
              <a:t>Обрабатывающие производства (тыс.руб.) – 17308,9</a:t>
            </a:r>
          </a:p>
          <a:p>
            <a:pPr algn="ctr"/>
            <a:r>
              <a:rPr lang="ru-RU" sz="1800" dirty="0" smtClean="0">
                <a:latin typeface="Times New Roman" pitchFamily="18" charset="0"/>
              </a:rPr>
              <a:t>Производство пищевых продуктов, включая напитки (вся пищевая промышленность)тыс.руб.- 14704,5</a:t>
            </a:r>
          </a:p>
          <a:p>
            <a:pPr algn="ctr"/>
            <a:r>
              <a:rPr lang="ru-RU" sz="1800" dirty="0" smtClean="0">
                <a:latin typeface="Times New Roman" pitchFamily="18" charset="0"/>
              </a:rPr>
              <a:t>Целлюлозно-бумажное производство, издательская и полиграфическая деятельность тыс.руб.- 2604,4</a:t>
            </a:r>
          </a:p>
          <a:p>
            <a:endParaRPr lang="ru-RU" dirty="0"/>
          </a:p>
        </p:txBody>
      </p:sp>
      <p:pic>
        <p:nvPicPr>
          <p:cNvPr id="4" name="Picture 7" descr="Как работает типография (32 фото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2857496"/>
            <a:ext cx="3429024" cy="2286016"/>
          </a:xfrm>
          <a:prstGeom prst="roundRect">
            <a:avLst/>
          </a:prstGeom>
          <a:noFill/>
        </p:spPr>
      </p:pic>
      <p:pic>
        <p:nvPicPr>
          <p:cNvPr id="5" name="Picture 5" descr="C:\Users\Светлана\Desktop\Фото КФХ\Фото1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286256"/>
            <a:ext cx="3500462" cy="2357454"/>
          </a:xfrm>
          <a:prstGeom prst="roundRect">
            <a:avLst/>
          </a:prstGeom>
          <a:noFill/>
        </p:spPr>
      </p:pic>
      <p:pic>
        <p:nvPicPr>
          <p:cNvPr id="6" name="Picture 4" descr="Пекарня. Фотопутешествие (20 фото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4071942"/>
            <a:ext cx="3357586" cy="2357454"/>
          </a:xfrm>
          <a:prstGeom prst="round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0"/>
            <a:ext cx="8229600" cy="981075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r>
              <a:rPr lang="ru-RU" sz="3600" b="1" i="1" dirty="0" smtClean="0">
                <a:effectLst/>
              </a:rPr>
              <a:t>ОА «</a:t>
            </a:r>
            <a:r>
              <a:rPr lang="ru-RU" sz="3600" b="1" i="1" dirty="0" err="1" smtClean="0">
                <a:effectLst/>
              </a:rPr>
              <a:t>Ново-широкинский</a:t>
            </a:r>
            <a:r>
              <a:rPr lang="ru-RU" sz="3600" b="1" i="1" dirty="0" smtClean="0">
                <a:effectLst/>
              </a:rPr>
              <a:t> рудник»</a:t>
            </a:r>
          </a:p>
        </p:txBody>
      </p:sp>
      <p:sp>
        <p:nvSpPr>
          <p:cNvPr id="5120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341438"/>
            <a:ext cx="4608512" cy="5111750"/>
          </a:xfrm>
        </p:spPr>
        <p:txBody>
          <a:bodyPr/>
          <a:lstStyle/>
          <a:p>
            <a:pPr marL="0" indent="0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     Основным видом деятельности ОА «</a:t>
            </a:r>
            <a:r>
              <a:rPr lang="ru-RU" sz="1800" dirty="0" err="1" smtClean="0">
                <a:latin typeface="Times New Roman" pitchFamily="18" charset="0"/>
              </a:rPr>
              <a:t>Ново-Широкинский</a:t>
            </a:r>
            <a:r>
              <a:rPr lang="ru-RU" sz="1800" dirty="0" smtClean="0">
                <a:latin typeface="Times New Roman" pitchFamily="18" charset="0"/>
              </a:rPr>
              <a:t> рудник» (с. Широкая) является добыча и переработка руд и песков, содержащих драгоценные металлы. </a:t>
            </a:r>
            <a:r>
              <a:rPr lang="ru-RU" sz="1800" dirty="0" err="1" smtClean="0">
                <a:latin typeface="Times New Roman" pitchFamily="18" charset="0"/>
              </a:rPr>
              <a:t>Ново-Широкинское</a:t>
            </a:r>
            <a:r>
              <a:rPr lang="ru-RU" sz="1800" dirty="0" smtClean="0">
                <a:latin typeface="Times New Roman" pitchFamily="18" charset="0"/>
              </a:rPr>
              <a:t> </a:t>
            </a:r>
            <a:r>
              <a:rPr lang="ru-RU" sz="1800" dirty="0" err="1" smtClean="0">
                <a:latin typeface="Times New Roman" pitchFamily="18" charset="0"/>
              </a:rPr>
              <a:t>золото-полиметаллическое</a:t>
            </a:r>
            <a:r>
              <a:rPr lang="ru-RU" sz="1800" dirty="0" smtClean="0">
                <a:latin typeface="Times New Roman" pitchFamily="18" charset="0"/>
              </a:rPr>
              <a:t> месторождение расположено в 500 км от краевого центра, рядом с п. </a:t>
            </a:r>
            <a:r>
              <a:rPr lang="ru-RU" sz="1800" dirty="0" err="1" smtClean="0">
                <a:latin typeface="Times New Roman" pitchFamily="18" charset="0"/>
              </a:rPr>
              <a:t>Новоширокинский</a:t>
            </a:r>
            <a:r>
              <a:rPr lang="ru-RU" sz="1800" dirty="0" smtClean="0">
                <a:latin typeface="Times New Roman" pitchFamily="18" charset="0"/>
              </a:rPr>
              <a:t>, в 85 км от границы с КНР. Построены основные объекты инфраструктуры горно-обогатительного предприятия (ремонтно-механический цех, </a:t>
            </a:r>
            <a:r>
              <a:rPr lang="ru-RU" sz="1800" dirty="0" err="1" smtClean="0">
                <a:latin typeface="Times New Roman" pitchFamily="18" charset="0"/>
              </a:rPr>
              <a:t>автогараж</a:t>
            </a:r>
            <a:r>
              <a:rPr lang="ru-RU" sz="1800" dirty="0" smtClean="0">
                <a:latin typeface="Times New Roman" pitchFamily="18" charset="0"/>
              </a:rPr>
              <a:t>, компрессорная станция, здание обогатительной фабрики и т. д.). В здании обогатительной фабрики выполнен монтаж основного технологического оборудования.</a:t>
            </a:r>
          </a:p>
          <a:p>
            <a:pPr marL="0" indent="0" algn="just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     Построен вахтовый поселок (два общежития на 140 человек каждое), планируется строительство общежития для инженерно-технических работников на 80 мест, 27-квартирного дома.</a:t>
            </a:r>
          </a:p>
        </p:txBody>
      </p:sp>
      <p:pic>
        <p:nvPicPr>
          <p:cNvPr id="29700" name="Picture 7" descr="030500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292725" y="1196975"/>
            <a:ext cx="3313113" cy="21859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29701" name="Picture 8" descr="0415004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92725" y="3767138"/>
            <a:ext cx="3311525" cy="23241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«</a:t>
            </a:r>
            <a:r>
              <a:rPr lang="ru-RU" dirty="0" err="1" smtClean="0"/>
              <a:t>Быстринский</a:t>
            </a:r>
            <a:r>
              <a:rPr lang="ru-RU" dirty="0" smtClean="0"/>
              <a:t> ГОК»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dirty="0" smtClean="0"/>
              <a:t>31 октября 2017 года состоялось открытие </a:t>
            </a:r>
            <a:r>
              <a:rPr lang="ru-RU" dirty="0" err="1" smtClean="0"/>
              <a:t>Быстринского</a:t>
            </a:r>
            <a:r>
              <a:rPr lang="ru-RU" dirty="0" smtClean="0"/>
              <a:t> </a:t>
            </a:r>
            <a:r>
              <a:rPr lang="ru-RU" dirty="0" err="1" smtClean="0"/>
              <a:t>ГОКа</a:t>
            </a:r>
            <a:r>
              <a:rPr lang="ru-RU" dirty="0" smtClean="0"/>
              <a:t>. Строительство </a:t>
            </a:r>
            <a:r>
              <a:rPr lang="ru-RU" dirty="0" err="1" smtClean="0"/>
              <a:t>ГОКа</a:t>
            </a:r>
            <a:r>
              <a:rPr lang="ru-RU" dirty="0" smtClean="0"/>
              <a:t> реализовано ПАО «Горно-металлургическая компания «Норильский никель» в рамках инвестиционного проекта «Создание транспортной инфраструктуры для освоения минерально-сырьевых ресурсов юго-востока Забайкальского края». Проект включён в перечень первоочерёдных в Сибири, а также в перечень реализуемых при государственной поддержке за счёт средств Инвестиционного фонда РФ.</a:t>
            </a:r>
          </a:p>
          <a:p>
            <a:endParaRPr lang="ru-RU" dirty="0"/>
          </a:p>
        </p:txBody>
      </p:sp>
      <p:pic>
        <p:nvPicPr>
          <p:cNvPr id="6" name="Содержимое 5" descr="http://sfo.gov.ru/media/photo/img_article/s77tcp7L2cSIKEPGAAPPLncKHu1Aag6T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412776"/>
            <a:ext cx="3557116" cy="2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://sfo.gov.ru/media/photo/img_article/KDKukPNlAiAwiSLzx9avgR9hs95p797A.JPG"/>
          <p:cNvPicPr>
            <a:picLocks noGrp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005064"/>
            <a:ext cx="3528392" cy="218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1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836712"/>
            <a:ext cx="5122912" cy="5289451"/>
          </a:xfrm>
        </p:spPr>
        <p:txBody>
          <a:bodyPr>
            <a:normAutofit fontScale="62500" lnSpcReduction="20000"/>
          </a:bodyPr>
          <a:lstStyle/>
          <a:p>
            <a:r>
              <a:rPr lang="ru-RU" dirty="0" err="1" smtClean="0"/>
              <a:t>Быстринское</a:t>
            </a:r>
            <a:r>
              <a:rPr lang="ru-RU" dirty="0" smtClean="0"/>
              <a:t> месторождение входит в число крупнейших в мире по запасам меди, золота, серебра и железа. Производственная мощность </a:t>
            </a:r>
            <a:r>
              <a:rPr lang="ru-RU" dirty="0" err="1" smtClean="0"/>
              <a:t>ГОКа</a:t>
            </a:r>
            <a:r>
              <a:rPr lang="ru-RU" dirty="0" smtClean="0"/>
              <a:t> составит 10 миллионов тонн руды в год для выработки 67 тысяч тонн медного золотосодержащего, 2,9 миллиона тонн магнетитового и 252 тысячи тонн золотого концентратов. Срок обеспеченности запасами составляет более 30 лет. В настоящее время построены два карьера для добычи руды. На складе надробленной руды находится около 300 тысяч тонн. Закуплена и установлена вся необходимая техника для эксплуатации карьеров.</a:t>
            </a:r>
          </a:p>
          <a:p>
            <a:r>
              <a:rPr lang="ru-RU" dirty="0" smtClean="0"/>
              <a:t>В полном объёме выполнены строительно-монтажные и пуско-наладочные работы на подстанции 220 киловольт и линии электропередач 220 киловольт общей протяжённостью 247 километров. Построены две подстанции 35 киловольт и 110 киловольт, обеспечивающие распределение электроэнергии по объектам </a:t>
            </a:r>
            <a:r>
              <a:rPr lang="ru-RU" dirty="0" err="1" smtClean="0"/>
              <a:t>ГОКа</a:t>
            </a:r>
            <a:r>
              <a:rPr lang="ru-RU" dirty="0" smtClean="0"/>
              <a:t>. Завершены работы по строительству железнодорожного полотна, выполняется </a:t>
            </a:r>
            <a:r>
              <a:rPr lang="ru-RU" dirty="0" err="1" smtClean="0"/>
              <a:t>электрообеспечение</a:t>
            </a:r>
            <a:r>
              <a:rPr lang="ru-RU" dirty="0" smtClean="0"/>
              <a:t> регулируемых переездов и постов электрической централизации на станциях дороги.</a:t>
            </a:r>
            <a:endParaRPr lang="ru-RU" dirty="0"/>
          </a:p>
        </p:txBody>
      </p:sp>
      <p:pic>
        <p:nvPicPr>
          <p:cNvPr id="6" name="Содержимое 5" descr="http://sfo.gov.ru/media/photo/img_article/7d6DnDDstajX9s2r6kNWNSwI7UyiRuHD.JPG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764704"/>
            <a:ext cx="32514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Содержимое 6" descr="http://sfo.gov.ru/media/photo/img_article/sotgOmZw4EwuniM9Fscyn8Zbp18Dov6i.JPG"/>
          <p:cNvPicPr>
            <a:picLocks noGrp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284984"/>
            <a:ext cx="3250877" cy="20225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  <a:t>История МР </a:t>
            </a:r>
            <a:b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</a:b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  <a:t>«Газимуро-Заводский район»</a:t>
            </a:r>
          </a:p>
        </p:txBody>
      </p:sp>
      <p:sp>
        <p:nvSpPr>
          <p:cNvPr id="110611" name="Rectangle 19"/>
          <p:cNvSpPr>
            <a:spLocks noGrp="1" noChangeArrowheads="1"/>
          </p:cNvSpPr>
          <p:nvPr>
            <p:ph sz="half" idx="1"/>
          </p:nvPr>
        </p:nvSpPr>
        <p:spPr>
          <a:xfrm>
            <a:off x="4356100" y="1828800"/>
            <a:ext cx="4606925" cy="2262188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</a:rPr>
              <a:t>В 1926 году согласно действующей структуре райисполкомов был образован </a:t>
            </a:r>
            <a:r>
              <a:rPr lang="ru-RU" sz="1600" dirty="0" err="1" smtClean="0">
                <a:latin typeface="Times New Roman" pitchFamily="18" charset="0"/>
              </a:rPr>
              <a:t>Газимуро</a:t>
            </a:r>
            <a:r>
              <a:rPr lang="ru-RU" sz="1600" dirty="0" smtClean="0">
                <a:latin typeface="Times New Roman" pitchFamily="18" charset="0"/>
              </a:rPr>
              <a:t>-Заводский район. В 1961 году Указом президиума Верховного совета РСФСР район объединен с </a:t>
            </a:r>
            <a:r>
              <a:rPr lang="ru-RU" sz="1600" dirty="0" err="1" smtClean="0">
                <a:latin typeface="Times New Roman" pitchFamily="18" charset="0"/>
              </a:rPr>
              <a:t>Шахтаминским</a:t>
            </a:r>
            <a:r>
              <a:rPr lang="ru-RU" sz="1600" dirty="0" smtClean="0">
                <a:latin typeface="Times New Roman" pitchFamily="18" charset="0"/>
              </a:rPr>
              <a:t> районом в один </a:t>
            </a:r>
            <a:r>
              <a:rPr lang="ru-RU" sz="1600" dirty="0" err="1" smtClean="0">
                <a:latin typeface="Times New Roman" pitchFamily="18" charset="0"/>
              </a:rPr>
              <a:t>Шелопугинский</a:t>
            </a:r>
            <a:r>
              <a:rPr lang="ru-RU" sz="1600" dirty="0" smtClean="0">
                <a:latin typeface="Times New Roman" pitchFamily="18" charset="0"/>
              </a:rPr>
              <a:t>, с центром с. Шелопугино.</a:t>
            </a:r>
          </a:p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latin typeface="Times New Roman" pitchFamily="18" charset="0"/>
              </a:rPr>
              <a:t>29 ноября 1979 года вновь образован </a:t>
            </a:r>
            <a:r>
              <a:rPr lang="ru-RU" sz="1600" dirty="0" err="1" smtClean="0">
                <a:latin typeface="Times New Roman" pitchFamily="18" charset="0"/>
              </a:rPr>
              <a:t>Газимуро</a:t>
            </a:r>
            <a:r>
              <a:rPr lang="ru-RU" sz="1600" dirty="0" smtClean="0">
                <a:latin typeface="Times New Roman" pitchFamily="18" charset="0"/>
              </a:rPr>
              <a:t>-Заводский район с центром с. Газимурский Завод.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600" dirty="0" smtClean="0">
              <a:latin typeface="Times New Roman" pitchFamily="18" charset="0"/>
            </a:endParaRPr>
          </a:p>
          <a:p>
            <a:pPr marL="365760" indent="-283464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dirty="0" smtClean="0"/>
          </a:p>
        </p:txBody>
      </p:sp>
      <p:pic>
        <p:nvPicPr>
          <p:cNvPr id="5125" name="Picture 4" descr="храм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779912" y="4221088"/>
            <a:ext cx="3240088" cy="23764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7" name="Picture 11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288" y="1844824"/>
            <a:ext cx="2881312" cy="1872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9" name="Picture 9" descr="get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547664" y="3429000"/>
            <a:ext cx="2736999" cy="1982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smtClean="0">
                <a:solidFill>
                  <a:schemeClr val="tx2">
                    <a:satMod val="130000"/>
                  </a:schemeClr>
                </a:solidFill>
              </a:rPr>
              <a:t>Системообразующие предприятия района</a:t>
            </a:r>
          </a:p>
        </p:txBody>
      </p:sp>
      <p:graphicFrame>
        <p:nvGraphicFramePr>
          <p:cNvPr id="265806" name="Group 590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3213101"/>
        </p:xfrm>
        <a:graphic>
          <a:graphicData uri="http://schemas.openxmlformats.org/drawingml/2006/table">
            <a:tbl>
              <a:tblPr/>
              <a:tblGrid>
                <a:gridCol w="2274888"/>
                <a:gridCol w="4000500"/>
                <a:gridCol w="1954212"/>
              </a:tblGrid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Наименование предприятия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Вид выпускаемой продукции/оказываемые услуги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Контакты предприятия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</a:tr>
              <a:tr h="131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ОА «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Ново-Широкинский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рудник»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Добыча и переработка руд и песков, содержащих драгоценные металлы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673634, Забайкальский край, с. Широкая </a:t>
                      </a:r>
                      <a:b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</a:b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E-mail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: 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HK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office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@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novomine.ru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</a:tr>
              <a:tr h="1312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ООО «ГРК «</a:t>
                      </a:r>
                      <a:r>
                        <a:rPr kumimoji="0" lang="ru-R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Быстринское</a:t>
                      </a: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»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Строительство горно-обогатительного комбината по освоению месторождений.</a:t>
                      </a: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6732000, Забайкальский край, г. Чита, ул. Лермонтова,2 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grkb@nornik.ru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EDED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115888"/>
            <a:ext cx="8289925" cy="792162"/>
          </a:xfrm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sz="3600" b="1" i="1" smtClean="0">
                <a:effectLst/>
              </a:rPr>
              <a:t>Сельское хозяйство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908050"/>
            <a:ext cx="4038600" cy="5218113"/>
          </a:xfrm>
        </p:spPr>
        <p:txBody>
          <a:bodyPr/>
          <a:lstStyle/>
          <a:p>
            <a:pPr marL="0" indent="0" algn="ctr">
              <a:buFont typeface="Wingdings" pitchFamily="2" charset="2"/>
              <a:buNone/>
            </a:pPr>
            <a:r>
              <a:rPr lang="ru-RU" sz="1600" dirty="0" smtClean="0">
                <a:latin typeface="Times New Roman" pitchFamily="18" charset="0"/>
              </a:rPr>
              <a:t>     Сельское хозяйство района представлено </a:t>
            </a:r>
            <a:r>
              <a:rPr lang="en-HK" sz="1600" dirty="0" smtClean="0">
                <a:latin typeface="Times New Roman" pitchFamily="18" charset="0"/>
              </a:rPr>
              <a:t>1</a:t>
            </a:r>
            <a:r>
              <a:rPr lang="ru-RU" sz="1600" dirty="0" smtClean="0">
                <a:latin typeface="Times New Roman" pitchFamily="18" charset="0"/>
              </a:rPr>
              <a:t> сельскохозяйственным</a:t>
            </a:r>
            <a:r>
              <a:rPr lang="en-HK" sz="1600" dirty="0" smtClean="0">
                <a:latin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</a:rPr>
              <a:t>производственным кооперативом,   6  крестьянско-фермерских хозяйств.</a:t>
            </a:r>
          </a:p>
          <a:p>
            <a:pPr marL="0" indent="0" algn="ctr">
              <a:buFont typeface="Wingdings" pitchFamily="2" charset="2"/>
              <a:buNone/>
            </a:pPr>
            <a:r>
              <a:rPr lang="ru-RU" sz="1600" dirty="0" smtClean="0">
                <a:latin typeface="Times New Roman" pitchFamily="18" charset="0"/>
              </a:rPr>
              <a:t>Основную долю в производстве сельскохозяйственной продукции занимают личные подсобные хозяйства</a:t>
            </a:r>
            <a:r>
              <a:rPr lang="ru-RU" sz="1600" dirty="0" smtClean="0"/>
              <a:t>.</a:t>
            </a:r>
          </a:p>
          <a:p>
            <a:pPr marL="0" indent="0">
              <a:buFont typeface="Wingdings" pitchFamily="2" charset="2"/>
              <a:buNone/>
            </a:pPr>
            <a:endParaRPr lang="ru-RU" sz="1600" dirty="0" smtClean="0"/>
          </a:p>
          <a:p>
            <a:pPr marL="0" indent="0">
              <a:buFont typeface="Wingdings" pitchFamily="2" charset="2"/>
              <a:buNone/>
            </a:pPr>
            <a:endParaRPr lang="ru-RU" sz="1600" dirty="0" smtClean="0"/>
          </a:p>
        </p:txBody>
      </p:sp>
      <p:graphicFrame>
        <p:nvGraphicFramePr>
          <p:cNvPr id="104599" name="Group 151"/>
          <p:cNvGraphicFramePr>
            <a:graphicFrameLocks noGrp="1"/>
          </p:cNvGraphicFramePr>
          <p:nvPr>
            <p:ph sz="quarter" idx="2"/>
          </p:nvPr>
        </p:nvGraphicFramePr>
        <p:xfrm>
          <a:off x="4500563" y="1000125"/>
          <a:ext cx="4464050" cy="4172188"/>
        </p:xfrm>
        <a:graphic>
          <a:graphicData uri="http://schemas.openxmlformats.org/drawingml/2006/table">
            <a:tbl>
              <a:tblPr/>
              <a:tblGrid>
                <a:gridCol w="2834400"/>
                <a:gridCol w="779339"/>
                <a:gridCol w="850311"/>
              </a:tblGrid>
              <a:tr h="77604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(ед. измерения)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 г.</a:t>
                      </a:r>
                    </a:p>
                  </a:txBody>
                  <a:tcPr marL="91428" marR="91428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2021г. в % к 2020 г.</a:t>
                      </a:r>
                    </a:p>
                  </a:txBody>
                  <a:tcPr marL="91428" marR="91428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579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Скота и птицы на убой в живом весе, тонн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6195"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1215,0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80340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95,7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Молока, тонн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3727,1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07950"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97,6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Яиц, тыс. шт.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619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891,5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4414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 CYR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600" dirty="0" smtClean="0">
                          <a:latin typeface="Times New Roman CYR"/>
                          <a:ea typeface="Times New Roman"/>
                          <a:cs typeface="Times New Roman"/>
                        </a:rPr>
                        <a:t>98,1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1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Крупного рогатого скота, голов, в том числе : 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619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3428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215900"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87,8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коров, голов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3619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1442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71755"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110,4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свиней, голов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 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963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137,9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овец и коз, голов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71755" algn="r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  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419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R="144145" algn="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 CYR"/>
                          <a:ea typeface="Times New Roman"/>
                          <a:cs typeface="Times New Roman"/>
                        </a:rPr>
                        <a:t>106,6  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5314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птицы, голов </a:t>
                      </a:r>
                    </a:p>
                  </a:txBody>
                  <a:tcPr marL="91428" marR="91428"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8122</a:t>
                      </a:r>
                    </a:p>
                  </a:txBody>
                  <a:tcPr marL="91428" marR="91428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112,8</a:t>
                      </a:r>
                    </a:p>
                  </a:txBody>
                  <a:tcPr marL="91428" marR="91428"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Содержимое 9"/>
          <p:cNvSpPr>
            <a:spLocks noGrp="1"/>
          </p:cNvSpPr>
          <p:nvPr>
            <p:ph sz="quarter" idx="3"/>
          </p:nvPr>
        </p:nvSpPr>
        <p:spPr>
          <a:xfrm flipH="1" flipV="1">
            <a:off x="10955338" y="5000625"/>
            <a:ext cx="46037" cy="71438"/>
          </a:xfrm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normAutofit fontScale="25000" lnSpcReduction="20000"/>
          </a:bodyPr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dirty="0"/>
          </a:p>
        </p:txBody>
      </p:sp>
      <p:sp>
        <p:nvSpPr>
          <p:cNvPr id="53294" name="Rectangle 4"/>
          <p:cNvSpPr>
            <a:spLocks noChangeArrowheads="1"/>
          </p:cNvSpPr>
          <p:nvPr/>
        </p:nvSpPr>
        <p:spPr bwMode="auto">
          <a:xfrm flipV="1">
            <a:off x="4716463" y="1125538"/>
            <a:ext cx="3816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endParaRPr lang="ru-RU" sz="1800"/>
          </a:p>
          <a:p>
            <a:pPr algn="ctr" eaLnBrk="0" hangingPunct="0"/>
            <a:endParaRPr lang="ru-RU" sz="1800"/>
          </a:p>
        </p:txBody>
      </p:sp>
      <p:pic>
        <p:nvPicPr>
          <p:cNvPr id="53295" name="Picture 2" descr="http://go4.imgsmail.ru/imgpreview?key=3a6f35f02bf85d1&amp;mb=imgdb_preview_2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573463"/>
            <a:ext cx="2124075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6" name="Picture 4" descr="http://go1.imgsmail.ru/imgpreview?key=156e4bc673036cb3&amp;mb=imgdb_preview_17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3573463"/>
            <a:ext cx="1944687" cy="165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7" name="Picture 6" descr="http://go2.imgsmail.ru/imgpreview?key=724db9c9aa49ca6a&amp;mb=imgdb_preview_46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86600" y="5316538"/>
            <a:ext cx="191452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8" name="Picture 8" descr="http://gorod48.ru/upload/iblock/3f6/3f694aa43b149790a0bb7b2d46725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3" y="5286375"/>
            <a:ext cx="22955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99" name="Picture 2" descr="C:\Users\Светлана\Desktop\Поздравления ФОТО\Фото КФХ\Фото11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19925" y="5300663"/>
            <a:ext cx="1944688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00" name="Picture 3" descr="C:\Users\Светлана\Desktop\Поздравления ФОТО\Фото КФХ\Фото11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4438" y="5300663"/>
            <a:ext cx="1871662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301" name="Picture 4" descr="C:\Users\Светлана\Desktop\Поздравления ФОТО\Фото КФХ\Фото113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388" y="5300663"/>
            <a:ext cx="2160587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</a:rPr>
              <a:t>Малый и средний бизнес</a:t>
            </a:r>
          </a:p>
        </p:txBody>
      </p:sp>
      <p:sp>
        <p:nvSpPr>
          <p:cNvPr id="5427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052513"/>
            <a:ext cx="5267325" cy="5073650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В сфере малого и среднего бизнеса в муниципальном районе действует  7 предприятий, на которых задействовано 125 человек. Предпринимательской  деятельностью занимается 91 индивидуальных предпринимателей.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Из общего числа индивидуальных предпринимателей доля занятых в торговле составляет 54,8%,в сельском хозяйстве 8,5%, обрабатывающее производство 8,5%.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endParaRPr lang="ru-RU" sz="1800" dirty="0" smtClean="0">
              <a:latin typeface="Times New Roman" pitchFamily="18" charset="0"/>
            </a:endParaRP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Доминирующей сферой деятельности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субъектов малого предпринимательства </a:t>
            </a:r>
          </a:p>
          <a:p>
            <a:pPr marL="0" indent="0"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800" dirty="0" smtClean="0">
                <a:latin typeface="Times New Roman" pitchFamily="18" charset="0"/>
              </a:rPr>
              <a:t>в районе остается торговля.</a:t>
            </a:r>
          </a:p>
        </p:txBody>
      </p:sp>
      <p:pic>
        <p:nvPicPr>
          <p:cNvPr id="86017" name="Picture 1" descr="C:\Users\Светлана\Desktop\100NIKON\DSCN50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929322" y="1285860"/>
            <a:ext cx="2714644" cy="2457446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774" name="Picture 28" descr="фотки 6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1042988" y="4797425"/>
            <a:ext cx="2808287" cy="1868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6018" name="Picture 2" descr="C:\Users\Светлана\Desktop\100NIKON\DSCN5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4143380"/>
            <a:ext cx="3286148" cy="2352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508000" y="0"/>
            <a:ext cx="8229600" cy="11398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2">
                    <a:satMod val="130000"/>
                  </a:schemeClr>
                </a:solidFill>
              </a:rPr>
              <a:t>Поддержка малого предпринимательства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536" y="1124744"/>
            <a:ext cx="8229600" cy="2660650"/>
          </a:xfrm>
          <a:ln>
            <a:noFill/>
          </a:ln>
        </p:spPr>
        <p:txBody>
          <a:bodyPr>
            <a:normAutofit fontScale="85000" lnSpcReduction="10000"/>
          </a:bodyPr>
          <a:lstStyle/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 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На территории района разработана и действует муниципальная программа ««Развитие малого и среднего предпринимательства в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Газимуро-Заводском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районе на 2021-2024годы» годы»</a:t>
            </a:r>
          </a:p>
          <a:p>
            <a:pPr marL="0" indent="0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Система программных мероприятий включает следующие формы поддержки: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информационно-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аналитическую поддержку;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организационную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поддержку;</a:t>
            </a:r>
          </a:p>
          <a:p>
            <a:pPr marL="365760" indent="-283464" fontAlgn="auto">
              <a:spcBef>
                <a:spcPts val="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финансовую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поддержку.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     </a:t>
            </a:r>
          </a:p>
          <a:p>
            <a:pPr marL="0" indent="0" algn="just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Инфраструктура поддержки малого предпринимательства: </a:t>
            </a:r>
          </a:p>
          <a:p>
            <a:pPr marL="365760" indent="-283464" algn="just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Центр поддержки предпринимательства (ЦПП)</a:t>
            </a:r>
          </a:p>
          <a:p>
            <a:pPr marL="365760" indent="-283464" algn="just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Совет предпринимателей при Главе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муниципального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района «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Газимуро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-Заводский район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  <a:p>
            <a:pPr marL="365760" indent="-283464" algn="just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Сельскохозяйственный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потребительский кредитный кооператив «Успех»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1497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1" y="4909312"/>
            <a:ext cx="5040561" cy="18552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04088"/>
            <a:ext cx="8229600" cy="564672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Муниципальные программы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556792"/>
            <a:ext cx="8518525" cy="5085308"/>
          </a:xfrm>
        </p:spPr>
        <p:txBody>
          <a:bodyPr>
            <a:normAutofit lnSpcReduction="10000"/>
          </a:bodyPr>
          <a:lstStyle/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Муниципальная  программа «Благоустройство территорий муниципального района «Газимуро-Заводский район»на 2021-2024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2. Муниципальная программа «Снижение рисков и смягчение последствий чрезвычайных ситуаций природного и техногенного характера на территории муниципального района «Газимуро-Заводский район» на 2021-2024 годы 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3. Муниципальная  программа «Энергоснабжение и повышение энергетической эффективности муниципального района Газимуро-Заводский район» на 2021-2024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4 Муниципальная программа «Доступная среда (2021-2024 годы ) в МР «Газимуро-Заводский район»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5.Муниципальная программа «Безопасность дорожного движения на территории  муниципального района «Газимуро-Заводский район» на 2021-2024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6.Муниципальная программа  «Профилактика правонарушений  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муниципального района «Газимуро-Заводский район» 2021-2024 годы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 7.Муниципальная программа « Содействие занятости населения на территории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Газимуро-Заводского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района  в 2021-2024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гг</a:t>
            </a:r>
            <a:endParaRPr lang="ru-RU" sz="1400" b="1" dirty="0" smtClean="0">
              <a:latin typeface="Arial" pitchFamily="34" charset="0"/>
              <a:cs typeface="Arial" pitchFamily="34" charset="0"/>
            </a:endParaRP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8.Муниципальная программа «Поддержка  и развитие агропромышленного комплекса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Газимуро-Заводского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района на 2021-2024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9.Муниципальная программа «Развитие системы образования муниципального района «Газимуро-Заводский район» на 2021-2023 годы»</a:t>
            </a:r>
          </a:p>
          <a:p>
            <a:pPr marL="365760" indent="-283464" algn="just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10Муниципальная программа «Развитие малого и среднего предпринимательства в </a:t>
            </a:r>
            <a:r>
              <a:rPr lang="ru-RU" sz="1400" b="1" dirty="0" err="1" smtClean="0">
                <a:latin typeface="Arial" pitchFamily="34" charset="0"/>
                <a:cs typeface="Arial" pitchFamily="34" charset="0"/>
              </a:rPr>
              <a:t>Газимуро-Заводском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районе на 2021-2024 годы»</a:t>
            </a:r>
            <a:endParaRPr lang="ru-RU" sz="1400" b="1" dirty="0">
              <a:latin typeface="Arial" pitchFamily="34" charset="0"/>
              <a:cs typeface="Arial" pitchFamily="34" charset="0"/>
            </a:endParaRPr>
          </a:p>
          <a:p>
            <a:pPr marL="0" indent="0" algn="just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39825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rgbClr val="002060"/>
                </a:solidFill>
              </a:rPr>
              <a:t>Муниципальная поддержка инвестиционной деятельности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268413"/>
            <a:ext cx="8642350" cy="4713287"/>
          </a:xfrm>
        </p:spPr>
        <p:txBody>
          <a:bodyPr>
            <a:normAutofit fontScale="92500" lnSpcReduction="10000"/>
          </a:bodyPr>
          <a:lstStyle/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На территории муниципального района «</a:t>
            </a:r>
            <a:r>
              <a:rPr lang="ru-RU" sz="1800" b="1" dirty="0" err="1" smtClean="0">
                <a:latin typeface="Times New Roman" pitchFamily="18" charset="0"/>
              </a:rPr>
              <a:t>Газимуро</a:t>
            </a:r>
            <a:r>
              <a:rPr lang="ru-RU" sz="1800" b="1" dirty="0" smtClean="0">
                <a:latin typeface="Times New Roman" pitchFamily="18" charset="0"/>
              </a:rPr>
              <a:t>-Заводский район» действует </a:t>
            </a:r>
            <a:r>
              <a:rPr lang="ru-RU" sz="1800" b="1" u="sng" dirty="0" smtClean="0">
                <a:latin typeface="Times New Roman" pitchFamily="18" charset="0"/>
              </a:rPr>
              <a:t>Положение о муниципальной поддержке инвестиционной деятельности на территории муниципального района «</a:t>
            </a:r>
            <a:r>
              <a:rPr lang="ru-RU" sz="1800" b="1" u="sng" dirty="0" err="1" smtClean="0">
                <a:latin typeface="Times New Roman" pitchFamily="18" charset="0"/>
              </a:rPr>
              <a:t>Газимуро-Заводскийро</a:t>
            </a:r>
            <a:r>
              <a:rPr lang="ru-RU" sz="1800" b="1" u="sng" dirty="0" smtClean="0">
                <a:latin typeface="Times New Roman" pitchFamily="18" charset="0"/>
              </a:rPr>
              <a:t> район»</a:t>
            </a:r>
            <a:r>
              <a:rPr lang="ru-RU" sz="1800" b="1" dirty="0" smtClean="0">
                <a:latin typeface="Times New Roman" pitchFamily="18" charset="0"/>
              </a:rPr>
              <a:t> (решение Совета муниципального района от 15.08.2011 гг. №205). 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Цель: стимулирование инвестиционной деятельности на территории района и привлечение инвестиций на основе создания режима наибольшего благоприятствования российским и иностранным инвесторам.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800" b="1" dirty="0" smtClean="0">
              <a:latin typeface="Times New Roman" pitchFamily="18" charset="0"/>
            </a:endParaRP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b="1" dirty="0" smtClean="0">
                <a:latin typeface="Times New Roman" pitchFamily="18" charset="0"/>
              </a:rPr>
              <a:t>Муниципальная поддержка инвесторов на территории муниципального района «</a:t>
            </a:r>
            <a:r>
              <a:rPr lang="ru-RU" sz="1800" b="1" dirty="0" err="1" smtClean="0">
                <a:latin typeface="Times New Roman" pitchFamily="18" charset="0"/>
              </a:rPr>
              <a:t>Газимуро</a:t>
            </a:r>
            <a:r>
              <a:rPr lang="ru-RU" sz="1800" b="1" dirty="0" smtClean="0">
                <a:latin typeface="Times New Roman" pitchFamily="18" charset="0"/>
              </a:rPr>
              <a:t>-Заводский район»  осуществляется в </a:t>
            </a:r>
            <a:r>
              <a:rPr lang="ru-RU" sz="1800" b="1" u="sng" dirty="0" smtClean="0">
                <a:latin typeface="Times New Roman" pitchFamily="18" charset="0"/>
              </a:rPr>
              <a:t>следующих формах</a:t>
            </a:r>
            <a:r>
              <a:rPr lang="ru-RU" sz="1800" b="1" dirty="0" smtClean="0">
                <a:latin typeface="Times New Roman" pitchFamily="18" charset="0"/>
              </a:rPr>
              <a:t>: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Предоставление налоговых льгот в соответствии с Налоговым кодексом Российской Федерации, в порядке и размере установленном Решением Совета муниципального района и Советов сельских поселений;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Предоставление льгот по аренде имущества, являющегося муниципальной собственностью муниципального района;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Субсидирование за счет средств бюджета муниципального района части процентной ставки за пользование кредитом (займом);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Субсидирование за счет средств бюджета муниципального района части вознаграждения за предоставление банковской гарантии;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Предоставление инвестиционного налогового кредита;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r>
              <a:rPr lang="ru-RU" sz="1800" b="1" dirty="0" smtClean="0">
                <a:latin typeface="Times New Roman" pitchFamily="18" charset="0"/>
              </a:rPr>
              <a:t>Предоставление инвесторам информационной и организационной поддержки. </a:t>
            </a:r>
          </a:p>
          <a:p>
            <a:pPr marL="0" indent="0" algn="ctr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800" b="1" dirty="0" smtClean="0">
              <a:latin typeface="Times New Roman" pitchFamily="18" charset="0"/>
            </a:endParaRPr>
          </a:p>
          <a:p>
            <a:pPr marL="457200" indent="-457200" fontAlgn="auto">
              <a:lnSpc>
                <a:spcPct val="80000"/>
              </a:lnSpc>
              <a:spcAft>
                <a:spcPts val="0"/>
              </a:spcAft>
              <a:buFont typeface="Wingdings 2"/>
              <a:buChar char=""/>
              <a:defRPr/>
            </a:pPr>
            <a:endParaRPr lang="ru-RU" sz="1400" dirty="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1750"/>
            <a:ext cx="8229600" cy="1139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Инвестиционный проект «</a:t>
            </a:r>
            <a:r>
              <a:rPr lang="ru-RU" sz="2800" b="1" i="1" dirty="0" err="1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Култуминский</a:t>
            </a:r>
            <a:r>
              <a:rPr lang="ru-RU" sz="28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 горно-обогатительный комбинат. </a:t>
            </a:r>
            <a:r>
              <a:rPr lang="ru-RU" sz="28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Перерабатывающий </a:t>
            </a:r>
            <a:r>
              <a:rPr lang="ru-RU" sz="28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комплекс»</a:t>
            </a:r>
          </a:p>
        </p:txBody>
      </p:sp>
      <p:sp>
        <p:nvSpPr>
          <p:cNvPr id="58370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None/>
            </a:pPr>
            <a:r>
              <a:rPr lang="ru-RU" sz="1800" b="1" dirty="0" smtClean="0"/>
              <a:t>Цель намечаемой деятельности: </a:t>
            </a:r>
            <a:r>
              <a:rPr lang="ru-RU" sz="1800" dirty="0" smtClean="0"/>
              <a:t>строительство и эксплуатация перерабатывающего комплекса для подготовки (обогащения) руд  цветных и драгоценных металлов месторождения </a:t>
            </a:r>
            <a:r>
              <a:rPr lang="ru-RU" sz="1800" dirty="0" err="1" smtClean="0"/>
              <a:t>Култума</a:t>
            </a:r>
            <a:r>
              <a:rPr lang="ru-RU" sz="1800" dirty="0" smtClean="0"/>
              <a:t>. </a:t>
            </a:r>
          </a:p>
          <a:p>
            <a:pPr>
              <a:lnSpc>
                <a:spcPct val="90000"/>
              </a:lnSpc>
              <a:buNone/>
            </a:pPr>
            <a:r>
              <a:rPr lang="ru-RU" sz="1800" b="1" dirty="0" smtClean="0"/>
              <a:t>В составе Перерабатывающего комплекса </a:t>
            </a:r>
            <a:r>
              <a:rPr lang="ru-RU" sz="1800" b="1" dirty="0" err="1" smtClean="0"/>
              <a:t>Култуминского</a:t>
            </a:r>
            <a:r>
              <a:rPr lang="ru-RU" sz="1800" b="1" dirty="0" smtClean="0"/>
              <a:t> </a:t>
            </a:r>
            <a:r>
              <a:rPr lang="ru-RU" sz="1800" b="1" dirty="0" err="1" smtClean="0"/>
              <a:t>ГОКа</a:t>
            </a:r>
            <a:r>
              <a:rPr lang="ru-RU" sz="1800" b="1" dirty="0" smtClean="0"/>
              <a:t> планируется к строительству</a:t>
            </a:r>
            <a:r>
              <a:rPr lang="ru-RU" sz="1800" dirty="0" smtClean="0"/>
              <a:t>:</a:t>
            </a:r>
          </a:p>
          <a:p>
            <a:pPr>
              <a:lnSpc>
                <a:spcPct val="90000"/>
              </a:lnSpc>
              <a:buNone/>
            </a:pPr>
            <a:r>
              <a:rPr lang="ru-RU" sz="1800" dirty="0" smtClean="0"/>
              <a:t>-Площадка  обогатительной </a:t>
            </a:r>
            <a:r>
              <a:rPr lang="ru-RU" sz="1800" dirty="0" smtClean="0"/>
              <a:t>фабрики</a:t>
            </a:r>
            <a:endParaRPr lang="ru-RU" sz="1800" dirty="0" smtClean="0"/>
          </a:p>
          <a:p>
            <a:pPr>
              <a:lnSpc>
                <a:spcPct val="90000"/>
              </a:lnSpc>
              <a:buNone/>
            </a:pPr>
            <a:r>
              <a:rPr lang="ru-RU" sz="1800" dirty="0" smtClean="0"/>
              <a:t>-Площадка склада </a:t>
            </a:r>
            <a:r>
              <a:rPr lang="ru-RU" sz="1800" dirty="0" err="1" smtClean="0"/>
              <a:t>промпродукта</a:t>
            </a:r>
            <a:endParaRPr lang="ru-RU" sz="1800" dirty="0" smtClean="0"/>
          </a:p>
          <a:p>
            <a:pPr>
              <a:lnSpc>
                <a:spcPct val="90000"/>
              </a:lnSpc>
              <a:buNone/>
            </a:pPr>
            <a:r>
              <a:rPr lang="ru-RU" sz="1800" dirty="0" smtClean="0"/>
              <a:t>-Площадка размещения, накопления и обезвреживания отходов</a:t>
            </a:r>
          </a:p>
          <a:p>
            <a:pPr>
              <a:lnSpc>
                <a:spcPct val="90000"/>
              </a:lnSpc>
              <a:buNone/>
            </a:pPr>
            <a:r>
              <a:rPr lang="ru-RU" sz="1800" dirty="0" smtClean="0"/>
              <a:t>-Автомобильные дороги</a:t>
            </a:r>
          </a:p>
        </p:txBody>
      </p:sp>
      <p:pic>
        <p:nvPicPr>
          <p:cNvPr id="3" name="Picture 3" descr="C:\Users\ЭКОНОМИКА\Desktop\mining-activities-coal-getting-hauling-and-loading-at-a-coal-mining-project_580350-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1196752"/>
            <a:ext cx="3471309" cy="2603482"/>
          </a:xfrm>
          <a:prstGeom prst="rect">
            <a:avLst/>
          </a:prstGeom>
          <a:noFill/>
        </p:spPr>
      </p:pic>
      <p:pic>
        <p:nvPicPr>
          <p:cNvPr id="87044" name="Picture 4" descr="C:\Users\ЭКОНОМИКА\Desktop\mining-ore-excavator-truck-and-country-road-in-the-mountains_524378-437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365104"/>
            <a:ext cx="2916324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55" name="Rectangle 236"/>
          <p:cNvSpPr>
            <a:spLocks noChangeArrowheads="1"/>
          </p:cNvSpPr>
          <p:nvPr/>
        </p:nvSpPr>
        <p:spPr bwMode="auto">
          <a:xfrm>
            <a:off x="0" y="70977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800"/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323528" y="2636912"/>
            <a:ext cx="1944216" cy="7920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Гравитационный золотосодержащий концентрат 6600т/год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3347864" y="2492896"/>
            <a:ext cx="1914525" cy="796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Промпродукт   9849200т/год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6804248" y="2636912"/>
            <a:ext cx="1924050" cy="7969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Флотационный медный концентрат 144200т/год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1403648" y="404664"/>
            <a:ext cx="633670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Производственные показатели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Проект предусматривает выпуск в качестве товарной продукции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4216" name="Rectangle 8"/>
          <p:cNvSpPr>
            <a:spLocks noChangeArrowheads="1"/>
          </p:cNvSpPr>
          <p:nvPr/>
        </p:nvSpPr>
        <p:spPr bwMode="auto">
          <a:xfrm>
            <a:off x="0" y="828030"/>
            <a:ext cx="8950912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 состоянию на 01.01.2020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г. балансовые руды-187632 тыс.тонн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lang="ru-RU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Содержание меди-0,72%</a:t>
            </a:r>
            <a:endParaRPr kumimoji="0" lang="ru-RU" sz="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Содержание золота-0,84 г/т</a:t>
            </a:r>
            <a:endParaRPr kumimoji="0" lang="ru-RU" sz="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Содержание серебра-5,02 г/т</a:t>
            </a:r>
            <a:endParaRPr kumimoji="0" lang="ru-RU" sz="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Содержание железа-24,92 %</a:t>
            </a:r>
            <a:endParaRPr kumimoji="0" lang="ru-RU" sz="6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Срок реализации первого этапа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12 лет</a:t>
            </a:r>
            <a:endParaRPr kumimoji="0" lang="ru-RU" sz="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Объем перерабатываемой руды-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10 млн.тонн в год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1907704" y="1556792"/>
            <a:ext cx="216024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3923928" y="1556792"/>
            <a:ext cx="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084168" y="1556792"/>
            <a:ext cx="1224136" cy="9361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8229600" cy="113982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Инвестиционный проект «</a:t>
            </a:r>
            <a:r>
              <a:rPr lang="ru-RU" sz="2400" b="1" i="1" dirty="0" err="1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Кочковский</a:t>
            </a:r>
            <a:r>
              <a:rPr lang="ru-RU" sz="24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  <a:t> автоклавно-гидрометаллургический комбинат»»</a:t>
            </a:r>
            <a:br>
              <a:rPr lang="ru-RU" sz="2400" b="1" i="1" dirty="0" smtClean="0">
                <a:solidFill>
                  <a:schemeClr val="tx2">
                    <a:satMod val="130000"/>
                  </a:schemeClr>
                </a:solidFill>
                <a:latin typeface="Times New Roman" pitchFamily="18" charset="0"/>
              </a:rPr>
            </a:br>
            <a:endParaRPr lang="ru-RU" sz="2400" b="1" i="1" dirty="0" smtClean="0">
              <a:solidFill>
                <a:schemeClr val="tx2">
                  <a:satMod val="13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72391" name="Rectangle 7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1340768"/>
            <a:ext cx="4032448" cy="4464496"/>
          </a:xfrm>
        </p:spPr>
        <p:txBody>
          <a:bodyPr>
            <a:normAutofit/>
          </a:bodyPr>
          <a:lstStyle/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sz="1600" b="1" dirty="0" smtClean="0">
                <a:latin typeface="Times New Roman" pitchFamily="18" charset="0"/>
              </a:rPr>
              <a:t>Основным видом деятельности горнодобывающего и перерабатывающего предприятия на базе золоторудного месторождения «</a:t>
            </a:r>
            <a:r>
              <a:rPr lang="ru-RU" sz="1600" b="1" dirty="0" err="1" smtClean="0">
                <a:latin typeface="Times New Roman" pitchFamily="18" charset="0"/>
              </a:rPr>
              <a:t>Кочковское</a:t>
            </a:r>
            <a:r>
              <a:rPr lang="ru-RU" sz="1600" b="1" dirty="0" smtClean="0">
                <a:latin typeface="Times New Roman" pitchFamily="18" charset="0"/>
              </a:rPr>
              <a:t>» является добыча и переработка запасов рудного золота.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ru-RU" sz="1600" b="1" dirty="0" smtClean="0">
              <a:latin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endParaRPr lang="ru-RU" sz="1600" b="1" dirty="0" smtClean="0">
              <a:latin typeface="Times New Roman" pitchFamily="18" charset="0"/>
            </a:endParaRP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None/>
              <a:defRPr/>
            </a:pPr>
            <a:r>
              <a:rPr lang="ru-RU" sz="1600" b="1" dirty="0" smtClean="0">
                <a:latin typeface="Times New Roman" pitchFamily="18" charset="0"/>
              </a:rPr>
              <a:t>Основная цель планируемой (намечаемой)хозяйственной деятельности состоит в том, чтобы безопасно переработать упорную(первичную) руду на автоклавно-гидрометаллургическом комбинате, соблюдая при этом экологические требования.</a:t>
            </a:r>
          </a:p>
        </p:txBody>
      </p:sp>
      <p:pic>
        <p:nvPicPr>
          <p:cNvPr id="87042" name="Picture 2" descr="C:\Users\ЭКОНОМИКА\Desktop\open-pit-mine-extractive-industry-for-coal_580350-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692696"/>
            <a:ext cx="3591322" cy="2693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4"/>
          <p:cNvSpPr>
            <a:spLocks noChangeArrowheads="1"/>
          </p:cNvSpPr>
          <p:nvPr/>
        </p:nvSpPr>
        <p:spPr bwMode="auto">
          <a:xfrm>
            <a:off x="-712788" y="-42863"/>
            <a:ext cx="1841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sz="1200" b="1"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61442" name="Rectangle 212"/>
          <p:cNvSpPr>
            <a:spLocks noChangeArrowheads="1"/>
          </p:cNvSpPr>
          <p:nvPr/>
        </p:nvSpPr>
        <p:spPr bwMode="auto">
          <a:xfrm>
            <a:off x="-612775" y="66563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457200" algn="l"/>
              </a:tabLst>
            </a:pPr>
            <a:endParaRPr lang="ru-RU" sz="180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548672"/>
          <a:ext cx="8532468" cy="6120689"/>
        </p:xfrm>
        <a:graphic>
          <a:graphicData uri="http://schemas.openxmlformats.org/drawingml/2006/table">
            <a:tbl>
              <a:tblPr/>
              <a:tblGrid>
                <a:gridCol w="1843345"/>
                <a:gridCol w="1377495"/>
                <a:gridCol w="1843345"/>
                <a:gridCol w="912479"/>
                <a:gridCol w="586036"/>
                <a:gridCol w="268160"/>
                <a:gridCol w="202482"/>
                <a:gridCol w="1499126"/>
              </a:tblGrid>
              <a:tr h="386849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Категория запасов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Запасы руды, тыс.т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                   Среднее содержание,г/т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                        Запасы металлов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210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Золота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Серебра 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Золота, кг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Серебра,т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Балансовые запасы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8813,0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2,42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21321,0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11385,0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2,58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2,41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29735,0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49,0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С1+С2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20198,0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2,53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2,43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51056,0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49,0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      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 том числе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Цианируемые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(для кучного выщелачивания) 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С1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1071,0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2,03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2173,0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1041,0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1,77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2,06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1841,0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5,1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С1+С2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2112,0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1,90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2,17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4014,0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4,6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                      Упорные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(для переработки на ЗИФ)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7742,0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2,47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19148,0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10344,0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2,69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2,70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27894,0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44,4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С1+С2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18112,4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2,60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2,70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47042,0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44,4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            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                  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Забалансовые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запасы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1544,1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2,35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3621,6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4593,9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2,07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2,14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9491,5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13,2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С1+С2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6138,0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2,14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2,14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13113,1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13,2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            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В том числе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                        </a:t>
                      </a:r>
                      <a:r>
                        <a:rPr lang="ru-RU" sz="1000" dirty="0" err="1">
                          <a:latin typeface="Times New Roman"/>
                          <a:ea typeface="Calibri"/>
                          <a:cs typeface="Times New Roman"/>
                        </a:rPr>
                        <a:t>Цианируемые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(для кучного выщелачивания)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142,2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1,12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2,65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159,7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0,4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                                                                               </a:t>
                      </a:r>
                      <a:r>
                        <a:rPr lang="ru-RU" sz="1000" dirty="0" smtClean="0">
                          <a:latin typeface="Times New Roman"/>
                          <a:ea typeface="Calibri"/>
                          <a:cs typeface="Times New Roman"/>
                        </a:rPr>
                        <a:t>                     </a:t>
                      </a: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Упорные (дл переработки на ЗИФ)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1544,1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2,35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3621,6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4451,7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2,10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2,13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9331,8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12,8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923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С1+С2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5995,8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2,16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2,13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>
                          <a:latin typeface="Times New Roman"/>
                          <a:ea typeface="Calibri"/>
                          <a:cs typeface="Times New Roman"/>
                        </a:rPr>
                        <a:t>12953,4</a:t>
                      </a:r>
                      <a:endParaRPr lang="ru-RU" sz="10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804660" algn="l"/>
                        </a:tabLst>
                      </a:pPr>
                      <a:r>
                        <a:rPr lang="ru-RU" sz="1000" dirty="0">
                          <a:latin typeface="Times New Roman"/>
                          <a:ea typeface="Calibri"/>
                          <a:cs typeface="Times New Roman"/>
                        </a:rPr>
                        <a:t>12,8</a:t>
                      </a:r>
                      <a:endParaRPr lang="ru-RU" sz="10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2195" marR="1219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r>
              <a:rPr kumimoji="0" lang="ru-RU" sz="2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               Намечаемая деятельность </a:t>
            </a:r>
            <a:endParaRPr kumimoji="0" lang="ru-RU" sz="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804025" algn="l"/>
              </a:tabLst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800" b="1" i="1" smtClean="0">
                <a:solidFill>
                  <a:schemeClr val="tx2">
                    <a:satMod val="130000"/>
                  </a:schemeClr>
                </a:solidFill>
              </a:rPr>
              <a:t>Административно-территориальное деление  муниципального района «Газимуро-Заводский район»</a:t>
            </a:r>
          </a:p>
        </p:txBody>
      </p:sp>
      <p:sp>
        <p:nvSpPr>
          <p:cNvPr id="131077" name="Rectangle 5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Муниципальный  район</a:t>
            </a:r>
          </a:p>
          <a:p>
            <a:pPr marL="0" indent="0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«Газимуро-Заводский район» состоит из 9 сельских поселений, объединяющих 30 населённых пунктов: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1.СП «</a:t>
            </a:r>
            <a:r>
              <a:rPr lang="ru-RU" sz="2000" dirty="0" err="1" smtClean="0">
                <a:latin typeface="Times New Roman" pitchFamily="18" charset="0"/>
              </a:rPr>
              <a:t>Газимуро</a:t>
            </a:r>
            <a:r>
              <a:rPr lang="ru-RU" sz="2000" dirty="0" smtClean="0">
                <a:latin typeface="Times New Roman" pitchFamily="18" charset="0"/>
              </a:rPr>
              <a:t>-Заводское»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2.СП « </a:t>
            </a:r>
            <a:r>
              <a:rPr lang="ru-RU" sz="2000" dirty="0" err="1" smtClean="0">
                <a:latin typeface="Times New Roman" pitchFamily="18" charset="0"/>
              </a:rPr>
              <a:t>Батаканское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3.СП «</a:t>
            </a:r>
            <a:r>
              <a:rPr lang="ru-RU" sz="2000" dirty="0" err="1" smtClean="0">
                <a:latin typeface="Times New Roman" pitchFamily="18" charset="0"/>
              </a:rPr>
              <a:t>Буруканское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4.СП «</a:t>
            </a:r>
            <a:r>
              <a:rPr lang="ru-RU" sz="2000" dirty="0" err="1" smtClean="0">
                <a:latin typeface="Times New Roman" pitchFamily="18" charset="0"/>
              </a:rPr>
              <a:t>Зеренское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5.СП «</a:t>
            </a:r>
            <a:r>
              <a:rPr lang="ru-RU" sz="2000" dirty="0" err="1" smtClean="0">
                <a:latin typeface="Times New Roman" pitchFamily="18" charset="0"/>
              </a:rPr>
              <a:t>Кактолгинское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6.СП «</a:t>
            </a:r>
            <a:r>
              <a:rPr lang="ru-RU" sz="2000" dirty="0" err="1" smtClean="0">
                <a:latin typeface="Times New Roman" pitchFamily="18" charset="0"/>
              </a:rPr>
              <a:t>Новоширокинское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7.СП «</a:t>
            </a:r>
            <a:r>
              <a:rPr lang="ru-RU" sz="2000" dirty="0" err="1" smtClean="0">
                <a:latin typeface="Times New Roman" pitchFamily="18" charset="0"/>
              </a:rPr>
              <a:t>Солонеченское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8.СП «</a:t>
            </a:r>
            <a:r>
              <a:rPr lang="ru-RU" sz="2000" dirty="0" err="1" smtClean="0">
                <a:latin typeface="Times New Roman" pitchFamily="18" charset="0"/>
              </a:rPr>
              <a:t>Трубачевское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  <a:p>
            <a:pPr marL="365760" indent="-283464" fontAlgn="auto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2000" dirty="0" smtClean="0">
                <a:latin typeface="Times New Roman" pitchFamily="18" charset="0"/>
              </a:rPr>
              <a:t>9.СП «</a:t>
            </a:r>
            <a:r>
              <a:rPr lang="ru-RU" sz="2000" dirty="0" err="1" smtClean="0">
                <a:latin typeface="Times New Roman" pitchFamily="18" charset="0"/>
              </a:rPr>
              <a:t>Ушмунское</a:t>
            </a:r>
            <a:r>
              <a:rPr lang="ru-RU" sz="2000" dirty="0" smtClean="0">
                <a:latin typeface="Times New Roman" pitchFamily="18" charset="0"/>
              </a:rPr>
              <a:t>»</a:t>
            </a:r>
          </a:p>
        </p:txBody>
      </p:sp>
      <p:pic>
        <p:nvPicPr>
          <p:cNvPr id="6151" name="Picture 7" descr="C:\Users\Shvayko\Desktop\shema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060384" cy="49468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4"/>
          <p:cNvSpPr>
            <a:spLocks noChangeArrowheads="1"/>
          </p:cNvSpPr>
          <p:nvPr/>
        </p:nvSpPr>
        <p:spPr bwMode="auto">
          <a:xfrm>
            <a:off x="0" y="60325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Перечень основных показателей социально-экономического развития муниципального района  «Газимуро-Заводский район»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6659" name="Rectangle 509"/>
          <p:cNvSpPr>
            <a:spLocks noChangeArrowheads="1"/>
          </p:cNvSpPr>
          <p:nvPr/>
        </p:nvSpPr>
        <p:spPr bwMode="auto">
          <a:xfrm>
            <a:off x="0" y="69977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180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683568" y="836713"/>
          <a:ext cx="8064896" cy="5832647"/>
        </p:xfrm>
        <a:graphic>
          <a:graphicData uri="http://schemas.openxmlformats.org/drawingml/2006/table">
            <a:tbl>
              <a:tblPr/>
              <a:tblGrid>
                <a:gridCol w="3465649"/>
                <a:gridCol w="863817"/>
                <a:gridCol w="747086"/>
                <a:gridCol w="747086"/>
                <a:gridCol w="747086"/>
                <a:gridCol w="747086"/>
                <a:gridCol w="747086"/>
              </a:tblGrid>
              <a:tr h="86212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Показатели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Ед. изм.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2021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отчет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2022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оценка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2023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 план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2024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2025</a:t>
                      </a:r>
                    </a:p>
                    <a:p>
                      <a:pPr algn="ctr" fontAlgn="ctr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/>
                        </a:rPr>
                        <a:t>план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541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Объем отгруженных товаров собственного производства, выполненных работ и услуг собственными силами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9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 действующих ценах каждого года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100 636,6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117 030,6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125 145,8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133 612,0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146 343,3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5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 сопоставимых ценах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 % к пред. году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115,6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102,5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103,0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104,4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105,0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53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Объем выполненных работ по виду деятельности «строительство»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FF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9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в действующих ценах каждого года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3 096,72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3 248,67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3 411,11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3 581,66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3 760,74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6973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Объем инвестиций (в основной капитал) за счет всех источников финансирования – всего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5 443,00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5 709,71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5 983,78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6 043,62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6 285,36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28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Фонд заработной платы работников организаций 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6 081,90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7 276,30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8 054,30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8 786,70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9 604,40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853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Среднесписочная численность работников организации* 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чел.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5 995,00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6 468,00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6 569,00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6 619,00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6 670,00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0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Среднемесячная заработная плата одного работающего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руб.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84 541,00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93 747,00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102 176,00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110 625,00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119 995,00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9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Объем добычи полезных ископаемых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 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9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Золото (1)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кг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838,00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984,00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1 088,00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1 094,00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1 101,00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095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Золото (1)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3 785,20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4 920,00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5 331,20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5 688,80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6 606,00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2" name="Rectangle 508"/>
          <p:cNvSpPr>
            <a:spLocks noChangeArrowheads="1"/>
          </p:cNvSpPr>
          <p:nvPr/>
        </p:nvSpPr>
        <p:spPr bwMode="auto">
          <a:xfrm>
            <a:off x="0" y="62817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sz="180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19" y="260653"/>
          <a:ext cx="8496946" cy="6192682"/>
        </p:xfrm>
        <a:graphic>
          <a:graphicData uri="http://schemas.openxmlformats.org/drawingml/2006/table">
            <a:tbl>
              <a:tblPr/>
              <a:tblGrid>
                <a:gridCol w="3651311"/>
                <a:gridCol w="910095"/>
                <a:gridCol w="787108"/>
                <a:gridCol w="787108"/>
                <a:gridCol w="787108"/>
                <a:gridCol w="787108"/>
                <a:gridCol w="787108"/>
              </a:tblGrid>
              <a:tr h="561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Многокомпонентная комплексная руда </a:t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(медь, золото, железо)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тыс. тонн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14 827,0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15 000,0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15 200,0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15 500,0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15 900,0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Многокомпонентная комплексная руда </a:t>
                      </a:r>
                      <a:b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(медь, золото, железо)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22 488,5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26 459,3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27 884,6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29 003,7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30 793,5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41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Медный концентрат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тонн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296 489,0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300 000,0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312 000,0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330 000,0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350 000,0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Медный концентрат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62 122,4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73 103,9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79 069,1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85 303,4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93 639,9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4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Железорудный концентрат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тонн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2 581 515,0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2 600 000,0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2 650 000,0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2 720 000,0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2 800 000,0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1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Железорудный концентрат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26 119,2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27 227,0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28 860,6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30 215,4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32 192,8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Многокомпонентная комплексная руда </a:t>
                      </a:r>
                      <a:b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(цинк, свинец, золото, серебро)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тыс. тонн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905,5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1 000,0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1 000,0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1220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Многокомпонентная комплексная руда </a:t>
                      </a:r>
                      <a:b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</a:br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(цинк, свинец, золото, серебро)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1 677,1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2 154,0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2 240,2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2 285,0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2 364,9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14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Свинцовый концентрат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тонн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19 535,0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24 873,0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24 218,0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23 854,0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24 671,0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14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Свинцовый концентрат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5 081,1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7 524,0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7 618,9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7 654,5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8 193,7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14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Цинковый концентрат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тонн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5 110,0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5 336,0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4 971,0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5 970,0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6 886,0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7144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Цинковый концентрат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487,5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592,0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573,6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702,6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838,8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411">
                <a:tc>
                  <a:txBody>
                    <a:bodyPr/>
                    <a:lstStyle/>
                    <a:p>
                      <a:pPr algn="just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Общераспространенные полезные ископаемые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тыс. куб. м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213,0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212,0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215,0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220,0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74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Общераспространенные полезные ископаемые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млн. руб.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35,09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35,45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37,22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38,50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40,78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52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Протяженность автомобильных дорог местного значения, находящихся в собственности муниципального образования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км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169,40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180,99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180,99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180,99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0" i="0" u="none" strike="noStrike" dirty="0">
                          <a:solidFill>
                            <a:srgbClr val="000000"/>
                          </a:solidFill>
                          <a:latin typeface="Times New Roman"/>
                        </a:rPr>
                        <a:t>180,99</a:t>
                      </a:r>
                    </a:p>
                  </a:txBody>
                  <a:tcPr marL="3634" marR="3634" marT="363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4"/>
          <p:cNvSpPr>
            <a:spLocks noChangeArrowheads="1"/>
          </p:cNvSpPr>
          <p:nvPr/>
        </p:nvSpPr>
        <p:spPr bwMode="auto">
          <a:xfrm>
            <a:off x="323850" y="128588"/>
            <a:ext cx="8496300" cy="649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>
              <a:tabLst>
                <a:tab pos="457200" algn="l"/>
              </a:tabLst>
            </a:pPr>
            <a:r>
              <a:rPr lang="ru-RU" sz="1600" b="1" dirty="0">
                <a:solidFill>
                  <a:srgbClr val="000000"/>
                </a:solidFill>
              </a:rPr>
              <a:t>Администрация муниципального района «Газимуро-Заводский район» Забайкальского края</a:t>
            </a:r>
            <a:br>
              <a:rPr lang="ru-RU" sz="1600" b="1" dirty="0">
                <a:solidFill>
                  <a:srgbClr val="000000"/>
                </a:solidFill>
              </a:rPr>
            </a:br>
            <a:r>
              <a:rPr lang="ru-RU" sz="1600" dirty="0"/>
              <a:t>Адрес: 673630, Забайкальский край,</a:t>
            </a:r>
            <a:br>
              <a:rPr lang="ru-RU" sz="1600" dirty="0"/>
            </a:br>
            <a:r>
              <a:rPr lang="ru-RU" sz="1600" dirty="0"/>
              <a:t>Газимуро-Заводский район, с. Газимурский Завод, ул. Журавлёва,32. </a:t>
            </a:r>
            <a:endParaRPr lang="ru-RU" sz="1600" dirty="0" smtClean="0"/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smtClean="0"/>
              <a:t>Эл</a:t>
            </a:r>
            <a:r>
              <a:rPr lang="ru-RU" sz="1600" dirty="0"/>
              <a:t>. Адрес: </a:t>
            </a:r>
            <a:r>
              <a:rPr lang="en-US" sz="1600" dirty="0" err="1"/>
              <a:t>adm</a:t>
            </a:r>
            <a:r>
              <a:rPr lang="ru-RU" sz="1600" dirty="0" smtClean="0"/>
              <a:t>-</a:t>
            </a:r>
            <a:r>
              <a:rPr lang="en-HK" sz="1600" dirty="0" smtClean="0"/>
              <a:t>gazimur.ru</a:t>
            </a:r>
            <a:endParaRPr lang="ru-RU" sz="1600" dirty="0"/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err="1">
                <a:solidFill>
                  <a:srgbClr val="000000"/>
                </a:solidFill>
              </a:rPr>
              <a:t>Задорожин</a:t>
            </a:r>
            <a:r>
              <a:rPr lang="ru-RU" sz="1600" dirty="0">
                <a:solidFill>
                  <a:srgbClr val="000000"/>
                </a:solidFill>
              </a:rPr>
              <a:t> Роман Олегович — Глава муниципального района «Газимуро-Заводский район» </a:t>
            </a:r>
            <a:r>
              <a:rPr lang="ru-RU" sz="1600" dirty="0"/>
              <a:t>телефон: </a:t>
            </a:r>
            <a:r>
              <a:rPr lang="ru-RU" sz="1600" dirty="0" smtClean="0"/>
              <a:t>8-30(247)2-10-01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>
                <a:solidFill>
                  <a:srgbClr val="000000"/>
                </a:solidFill>
              </a:rPr>
              <a:t>Соболев Игорь Анатольевич </a:t>
            </a:r>
            <a:r>
              <a:rPr lang="ru-RU" sz="1600" dirty="0"/>
              <a:t>— Первый заместитель Главы муниципального района «Газимуро-Заводский район» телефон: </a:t>
            </a:r>
            <a:r>
              <a:rPr lang="ru-RU" sz="1600" dirty="0" smtClean="0"/>
              <a:t>8-30(247)2-10-23</a:t>
            </a:r>
            <a:endParaRPr lang="ru-RU" sz="1600" dirty="0"/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smtClean="0"/>
              <a:t>Бояркина Наталья Александровна </a:t>
            </a:r>
            <a:r>
              <a:rPr lang="ru-RU" sz="1600" dirty="0">
                <a:solidFill>
                  <a:srgbClr val="000000"/>
                </a:solidFill>
              </a:rPr>
              <a:t> </a:t>
            </a:r>
            <a:r>
              <a:rPr lang="ru-RU" sz="1600" dirty="0" smtClean="0"/>
              <a:t>—И.о.  У</a:t>
            </a:r>
            <a:r>
              <a:rPr lang="ru-RU" sz="1600" smtClean="0"/>
              <a:t>правляющей </a:t>
            </a:r>
            <a:r>
              <a:rPr lang="ru-RU" sz="1600" dirty="0"/>
              <a:t>д</a:t>
            </a:r>
            <a:r>
              <a:rPr lang="ru-RU" sz="1600" dirty="0" smtClean="0"/>
              <a:t>елами </a:t>
            </a:r>
            <a:r>
              <a:rPr lang="ru-RU" sz="1600" dirty="0"/>
              <a:t>администрации муниципального района «Газимуро-Заводский район», телефон: 8-30(247)2-10-30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err="1" smtClean="0">
                <a:solidFill>
                  <a:srgbClr val="000000"/>
                </a:solidFill>
              </a:rPr>
              <a:t>Паргачева</a:t>
            </a:r>
            <a:r>
              <a:rPr lang="ru-RU" sz="1600" dirty="0" smtClean="0">
                <a:solidFill>
                  <a:srgbClr val="000000"/>
                </a:solidFill>
              </a:rPr>
              <a:t> Ирина Васильевна</a:t>
            </a:r>
            <a:r>
              <a:rPr lang="ru-RU" sz="1600" dirty="0" smtClean="0"/>
              <a:t>–И.о  </a:t>
            </a:r>
            <a:r>
              <a:rPr lang="ru-RU" sz="1600" dirty="0"/>
              <a:t>председателя   Комитета по финансам администрации муниципального района «Газимуро-Заводский район»,  телефон: </a:t>
            </a:r>
            <a:endParaRPr lang="ru-RU" sz="1600" dirty="0" smtClean="0"/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smtClean="0"/>
              <a:t> 8-30(247) 2-10-10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 smtClean="0">
                <a:solidFill>
                  <a:srgbClr val="000000"/>
                </a:solidFill>
              </a:rPr>
              <a:t>Бояркина Наталья Александровна</a:t>
            </a:r>
            <a:r>
              <a:rPr lang="ru-RU" sz="1600" dirty="0" smtClean="0"/>
              <a:t>– </a:t>
            </a:r>
            <a:r>
              <a:rPr lang="ru-RU" sz="1600" dirty="0"/>
              <a:t>Начальник отдела экономики и имущественных отношений администрации муниципального района «Газимуро-Заводский район», телефон: 8-30(247)-2-10-31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>
                <a:solidFill>
                  <a:srgbClr val="000000"/>
                </a:solidFill>
              </a:rPr>
              <a:t>Березина Валерия Владимировна</a:t>
            </a:r>
            <a:r>
              <a:rPr lang="ru-RU" sz="1600" dirty="0"/>
              <a:t>– начальник отдела АСИП и ЖКХ администрации муниципального района «Газимуро-Заводский район» телефон 8(30247)2-12-25</a:t>
            </a:r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 smtClean="0">
                <a:solidFill>
                  <a:srgbClr val="000000"/>
                </a:solidFill>
              </a:rPr>
              <a:t>Ворсин Николай Анатольевич-</a:t>
            </a:r>
            <a:r>
              <a:rPr lang="ru-RU" sz="1600" dirty="0"/>
              <a:t> начальник отдела земельных отношений и сельского хозяйства администрации муниципального района «Газимуро-Заводский район» телефон: 8-30-(</a:t>
            </a:r>
            <a:r>
              <a:rPr lang="ru-RU" sz="1600" dirty="0" smtClean="0"/>
              <a:t>247) 2-16-29</a:t>
            </a:r>
            <a:endParaRPr lang="ru-RU" sz="1600" dirty="0"/>
          </a:p>
          <a:p>
            <a:pPr algn="ctr" eaLnBrk="0" hangingPunct="0">
              <a:tabLst>
                <a:tab pos="457200" algn="l"/>
              </a:tabLst>
            </a:pP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Приемная администрации:</a:t>
            </a:r>
            <a:br>
              <a:rPr lang="ru-RU" sz="1600" dirty="0"/>
            </a:br>
            <a:r>
              <a:rPr lang="ru-RU" sz="1600" dirty="0" err="1">
                <a:solidFill>
                  <a:srgbClr val="000000"/>
                </a:solidFill>
              </a:rPr>
              <a:t>Ерзикова</a:t>
            </a:r>
            <a:r>
              <a:rPr lang="ru-RU" sz="1600" dirty="0">
                <a:solidFill>
                  <a:srgbClr val="000000"/>
                </a:solidFill>
              </a:rPr>
              <a:t> Наталья Васильевна</a:t>
            </a:r>
            <a:r>
              <a:rPr lang="ru-RU" sz="1600" dirty="0"/>
              <a:t> — секретарь</a:t>
            </a:r>
            <a:br>
              <a:rPr lang="ru-RU" sz="1600" dirty="0"/>
            </a:br>
            <a:r>
              <a:rPr lang="ru-RU" sz="1600" dirty="0" smtClean="0"/>
              <a:t>телефон 8-30(247)2-17-90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200" b="1" i="1" smtClean="0">
                <a:solidFill>
                  <a:schemeClr val="tx2">
                    <a:satMod val="130000"/>
                  </a:schemeClr>
                </a:solidFill>
              </a:rPr>
              <a:t>Географическое положение</a:t>
            </a:r>
            <a:br>
              <a:rPr lang="ru-RU" sz="3200" b="1" i="1" smtClean="0">
                <a:solidFill>
                  <a:schemeClr val="tx2">
                    <a:satMod val="130000"/>
                  </a:schemeClr>
                </a:solidFill>
              </a:rPr>
            </a:br>
            <a:endParaRPr lang="ru-RU" sz="3200" b="1" i="1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6082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908050"/>
            <a:ext cx="4110038" cy="5175250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  <a:buFont typeface="Wingdings 2" pitchFamily="18" charset="2"/>
              <a:buNone/>
            </a:pPr>
            <a:r>
              <a:rPr lang="ru-RU" sz="2000" smtClean="0">
                <a:latin typeface="Times New Roman" pitchFamily="18" charset="0"/>
              </a:rPr>
              <a:t>	Газимуро-Заводский район расположен на юго-востоке Забайкальского края,  является приграничным  районом . Район имеет границы со следующими территориями: с севера - с Могочинским                                                                                                                                                                       районом, Сретенским районом, территория которого обрамляет Газимуро-Заводский с запада и северо-запада. На юго-западе район граничит с Шелопугинским районом, на востоке с - Нерчинско-Заводским районом и КНР. 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	Административным центром района является село </a:t>
            </a:r>
            <a:r>
              <a:rPr lang="ru-RU" sz="2000" b="1" i="1" smtClean="0">
                <a:latin typeface="Times New Roman" pitchFamily="18" charset="0"/>
              </a:rPr>
              <a:t>Газимурский Завод.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000" b="1" i="1" smtClean="0">
              <a:latin typeface="Times New Roman" pitchFamily="18" charset="0"/>
            </a:endParaRP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endParaRPr lang="ru-RU" sz="2400" smtClean="0"/>
          </a:p>
        </p:txBody>
      </p:sp>
      <p:pic>
        <p:nvPicPr>
          <p:cNvPr id="7175" name="Picture 7" descr="Zabaykalskiy_kray_Gazimuro-Zavodskiy_ray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499992" y="958999"/>
            <a:ext cx="4319141" cy="511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smtClean="0">
                <a:solidFill>
                  <a:schemeClr val="tx2">
                    <a:satMod val="130000"/>
                  </a:schemeClr>
                </a:solidFill>
              </a:rPr>
              <a:t>Климатические условия</a:t>
            </a:r>
            <a:r>
              <a:rPr lang="ru-RU" sz="4000" smtClean="0">
                <a:solidFill>
                  <a:schemeClr val="tx2">
                    <a:satMod val="130000"/>
                  </a:schemeClr>
                </a:solidFill>
              </a:rPr>
              <a:t/>
            </a:r>
            <a:br>
              <a:rPr lang="ru-RU" sz="4000" smtClean="0">
                <a:solidFill>
                  <a:schemeClr val="tx2">
                    <a:satMod val="130000"/>
                  </a:schemeClr>
                </a:solidFill>
              </a:rPr>
            </a:br>
            <a:endParaRPr lang="ru-RU" sz="4000" smtClean="0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481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773238"/>
            <a:ext cx="4038600" cy="4525962"/>
          </a:xfrm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endParaRPr lang="ru-RU" sz="2000" smtClean="0">
              <a:latin typeface="Times New Roman" pitchFamily="18" charset="0"/>
            </a:endParaRP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	Климат резко континентальный со средними температурами в январе -26, -28 градусов. 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Абсолютный минимум -48 градусов. 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	Средняя температура июля +18 градусов, +20 градусов, абсолютный максимум +38 градусов. 	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2000" smtClean="0">
                <a:latin typeface="Times New Roman" pitchFamily="18" charset="0"/>
              </a:rPr>
              <a:t>Количество выпадающих осадков от 300 до 500 мм.</a:t>
            </a:r>
          </a:p>
          <a:p>
            <a:pPr algn="ctr">
              <a:lnSpc>
                <a:spcPct val="80000"/>
              </a:lnSpc>
            </a:pPr>
            <a:endParaRPr lang="ru-RU" sz="1800" smtClean="0">
              <a:latin typeface="Times New Roman" pitchFamily="18" charset="0"/>
            </a:endParaRPr>
          </a:p>
        </p:txBody>
      </p:sp>
      <p:pic>
        <p:nvPicPr>
          <p:cNvPr id="8196" name="Picture 6" descr="Изображение 0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>
          <a:xfrm>
            <a:off x="4853242" y="1052736"/>
            <a:ext cx="3870826" cy="2557897"/>
          </a:xfr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9" name="Picture 7" descr="getImage (3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853242" y="3789040"/>
            <a:ext cx="3870825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858" descr="148 Медная руда Быстринского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484313"/>
            <a:ext cx="1619250" cy="1584325"/>
          </a:xfrm>
        </p:spPr>
      </p:pic>
      <p:pic>
        <p:nvPicPr>
          <p:cNvPr id="27650" name="Picture 3415" descr="152 Кернохронилище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4941888"/>
            <a:ext cx="1619250" cy="1225550"/>
          </a:xfrm>
        </p:spPr>
      </p:pic>
      <p:graphicFrame>
        <p:nvGraphicFramePr>
          <p:cNvPr id="11581" name="Group 317"/>
          <p:cNvGraphicFramePr>
            <a:graphicFrameLocks noGrp="1"/>
          </p:cNvGraphicFramePr>
          <p:nvPr>
            <p:ph sz="half" idx="3"/>
          </p:nvPr>
        </p:nvGraphicFramePr>
        <p:xfrm>
          <a:off x="1763688" y="476671"/>
          <a:ext cx="7150423" cy="6511121"/>
        </p:xfrm>
        <a:graphic>
          <a:graphicData uri="http://schemas.openxmlformats.org/drawingml/2006/table">
            <a:tbl>
              <a:tblPr/>
              <a:tblGrid>
                <a:gridCol w="2365444"/>
                <a:gridCol w="629065"/>
                <a:gridCol w="1220267"/>
                <a:gridCol w="203747"/>
                <a:gridCol w="1236998"/>
                <a:gridCol w="1494902"/>
              </a:tblGrid>
              <a:tr h="295382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показателей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месторождений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01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Лугоканское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Быстринское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(разрабатывается)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Култуминское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Геологические ресурсы: руда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107600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125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медь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1700200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3822000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2184000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167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3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серебро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2409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2624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3792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Среднее содержание металла в недрах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медь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1,56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0,91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г/т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0,54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1,23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серебро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г/т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22,39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10,71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15,80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Потери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Разубоживание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Годовая производительность по: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руде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10000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концентрату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308,2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800,3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466,8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 gridSpan="6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Конечной продукции: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медь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33289,9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108037,8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63022,1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золото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2,7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серебро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47,2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77,8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114,8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8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Срок отработки запасов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лет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91443" marR="91443" marT="45717" marB="4571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1269" name="Picture 3410" descr="минералы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3500438"/>
            <a:ext cx="1619672" cy="10668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457200" y="277813"/>
            <a:ext cx="822960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 anchorCtr="1"/>
          <a:lstStyle/>
          <a:p>
            <a:pPr algn="ctr">
              <a:defRPr/>
            </a:pPr>
            <a:endParaRPr lang="ru-RU" sz="3600" b="1" i="1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850" y="74613"/>
            <a:ext cx="8578850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anchor="ctr" anchorCtr="1"/>
          <a:lstStyle/>
          <a:p>
            <a:pPr>
              <a:defRPr/>
            </a:pPr>
            <a:r>
              <a:rPr lang="ru-RU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Полезные ископаемые</a:t>
            </a:r>
            <a:r>
              <a:rPr lang="en-US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/>
            </a:r>
            <a:br>
              <a:rPr lang="en-US" sz="3600" b="1" i="1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</a:br>
            <a:endParaRPr lang="ru-RU" sz="1200" b="1" i="1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20" name="Rectangle 12"/>
          <p:cNvSpPr>
            <a:spLocks noGrp="1" noChangeArrowheads="1"/>
          </p:cNvSpPr>
          <p:nvPr>
            <p:ph type="title"/>
          </p:nvPr>
        </p:nvSpPr>
        <p:spPr>
          <a:xfrm>
            <a:off x="468313" y="3175"/>
            <a:ext cx="8229600" cy="688975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</a:rPr>
              <a:t>Водные ресурсы</a:t>
            </a:r>
          </a:p>
        </p:txBody>
      </p:sp>
      <p:sp>
        <p:nvSpPr>
          <p:cNvPr id="196621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765175"/>
            <a:ext cx="8278812" cy="647700"/>
          </a:xfrm>
        </p:spPr>
        <p:txBody>
          <a:bodyPr>
            <a:normAutofit/>
          </a:bodyPr>
          <a:lstStyle/>
          <a:p>
            <a:pPr marL="0" indent="0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002060"/>
                </a:solidFill>
              </a:rPr>
              <a:t>На территории района протекают 5 крупных рек а так же имеются озера, болота, карьеры и подземные воды</a:t>
            </a:r>
            <a:r>
              <a:rPr lang="ru-RU" sz="1800" b="1" dirty="0" smtClean="0">
                <a:solidFill>
                  <a:srgbClr val="002060"/>
                </a:solidFill>
              </a:rPr>
              <a:t> </a:t>
            </a:r>
            <a:endParaRPr lang="ru-RU" sz="1400" dirty="0" smtClean="0">
              <a:solidFill>
                <a:srgbClr val="002060"/>
              </a:solidFill>
            </a:endParaRPr>
          </a:p>
          <a:p>
            <a:pPr marL="365760" indent="-283464" algn="ctr" fontAlgn="auto">
              <a:spcAft>
                <a:spcPts val="0"/>
              </a:spcAft>
              <a:buFont typeface="Wingdings" pitchFamily="2" charset="2"/>
              <a:buNone/>
              <a:defRPr/>
            </a:pPr>
            <a:endParaRPr lang="ru-RU" sz="1400" dirty="0" smtClean="0">
              <a:solidFill>
                <a:srgbClr val="99FF66"/>
              </a:solidFill>
            </a:endParaRP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ru-RU" sz="1400" dirty="0" smtClean="0"/>
          </a:p>
        </p:txBody>
      </p:sp>
      <p:pic>
        <p:nvPicPr>
          <p:cNvPr id="28675" name="Picture 11" descr="100_013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0025" y="1412875"/>
            <a:ext cx="8723313" cy="5256213"/>
          </a:xfrm>
        </p:spPr>
      </p:pic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250825" y="1412875"/>
          <a:ext cx="8642350" cy="523090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61341"/>
                <a:gridCol w="744238"/>
                <a:gridCol w="999395"/>
                <a:gridCol w="1525746"/>
                <a:gridCol w="1506657"/>
                <a:gridCol w="1559264"/>
                <a:gridCol w="1245709"/>
              </a:tblGrid>
              <a:tr h="694005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Название реки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Вся длина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реки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Длина реки в районе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Площадь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водозбора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всей реки (км3)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Среднегодовой объём стока (км3)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Место истока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Место устья</a:t>
                      </a:r>
                      <a:endParaRPr lang="ru-RU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1620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96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164000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10,7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хребет Большой Хинган, Китай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Сливается с р. Шилка образуя р. Амур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Газимур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592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420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121000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0,87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Нерчинский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хребет.Борзинский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район.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р.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, граница России и Китая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Будюмкан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285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85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1490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Будюмканский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отрог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р.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, граница России и Китая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Урюмкан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226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226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4400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Газимуро-Урюмканская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перемычка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р.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, граница России и Китая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  <a:tr h="907362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Уров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290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22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4210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0,345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Нерчинский хребет.</a:t>
                      </a:r>
                      <a:b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</a:b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Калганский район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р. </a:t>
                      </a:r>
                      <a:r>
                        <a:rPr lang="ru-RU" sz="1400" b="1" dirty="0" err="1">
                          <a:solidFill>
                            <a:schemeClr val="tx1"/>
                          </a:solidFill>
                          <a:effectLst/>
                        </a:rPr>
                        <a:t>Аргунь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</a:rPr>
                        <a:t>, граница России и Китая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3947" marR="53947" marT="26969" marB="26969">
                    <a:solidFill>
                      <a:srgbClr val="59C1FF">
                        <a:alpha val="27843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4" descr="SAM_21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65175"/>
            <a:ext cx="8713788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93713" y="0"/>
            <a:ext cx="8229600" cy="69215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chemeClr val="tx2">
                    <a:satMod val="130000"/>
                  </a:schemeClr>
                </a:solidFill>
                <a:effectLst/>
              </a:rPr>
              <a:t>Земельные ресурсы</a:t>
            </a:r>
          </a:p>
        </p:txBody>
      </p:sp>
      <p:graphicFrame>
        <p:nvGraphicFramePr>
          <p:cNvPr id="80001" name="Group 129"/>
          <p:cNvGraphicFramePr>
            <a:graphicFrameLocks noGrp="1"/>
          </p:cNvGraphicFramePr>
          <p:nvPr>
            <p:ph idx="1"/>
          </p:nvPr>
        </p:nvGraphicFramePr>
        <p:xfrm>
          <a:off x="250825" y="765175"/>
          <a:ext cx="8697913" cy="5483223"/>
        </p:xfrm>
        <a:graphic>
          <a:graphicData uri="http://schemas.openxmlformats.org/drawingml/2006/table">
            <a:tbl>
              <a:tblPr/>
              <a:tblGrid>
                <a:gridCol w="3457385"/>
                <a:gridCol w="2016402"/>
                <a:gridCol w="1728345"/>
                <a:gridCol w="1495781"/>
              </a:tblGrid>
              <a:tr h="76835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Категория земель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Фактически (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кв.м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Доля %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Свободные земли (</a:t>
                      </a:r>
                      <a:r>
                        <a:rPr kumimoji="0" lang="ru-R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кв.м</a:t>
                      </a: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.)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51172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Всего земель, в том числе: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14393,99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100%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57910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сельскохозяйственного назначения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1228,66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8,54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648,31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3084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лесного фонда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12803,16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88,95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360849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поселений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11,97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0,08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2,9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323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транспорта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5,63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0,039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012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водного фонда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0,4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0,0027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2,4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1373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промышленности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8,35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0,057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42928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энергетики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1,06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0,0074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50083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спецназначения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  <a:tr h="65481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Земли запасы</a:t>
                      </a:r>
                    </a:p>
                  </a:txBody>
                  <a:tcPr marL="91448" marR="91448" marT="45711" marB="4571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334,76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2,33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267,8</a:t>
                      </a:r>
                    </a:p>
                  </a:txBody>
                  <a:tcPr marL="91448" marR="91448" marT="45711" marB="4571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33">
                        <a:alpha val="14118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8113</TotalTime>
  <Words>3323</Words>
  <Application>Microsoft Office PowerPoint</Application>
  <PresentationFormat>Экран (4:3)</PresentationFormat>
  <Paragraphs>860</Paragraphs>
  <Slides>42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Поток</vt:lpstr>
      <vt:lpstr>Worksheet</vt:lpstr>
      <vt:lpstr>ИНВЕСТИЦИОННЫЙ ПАСПОРТ  МУНИЦИПАЛЬНОГО РАЙОНА «ГАЗИМУРО-ЗАВОДСКИЙ РАЙОН»</vt:lpstr>
      <vt:lpstr>Слайд 2</vt:lpstr>
      <vt:lpstr>История МР  «Газимуро-Заводский район»</vt:lpstr>
      <vt:lpstr>Административно-территориальное деление  муниципального района «Газимуро-Заводский район»</vt:lpstr>
      <vt:lpstr>Географическое положение </vt:lpstr>
      <vt:lpstr>Климатические условия </vt:lpstr>
      <vt:lpstr>Слайд 7</vt:lpstr>
      <vt:lpstr>Водные ресурсы</vt:lpstr>
      <vt:lpstr>Земельные ресурсы</vt:lpstr>
      <vt:lpstr>Лесной фонд</vt:lpstr>
      <vt:lpstr>ГУЗ «Краевая больница восстановительного лечения № 1»</vt:lpstr>
      <vt:lpstr>Особо охраняемые природные территории</vt:lpstr>
      <vt:lpstr>Железнодорожный транспорт</vt:lpstr>
      <vt:lpstr>Автомобильный транспорт</vt:lpstr>
      <vt:lpstr>Слайд 15</vt:lpstr>
      <vt:lpstr>Образование</vt:lpstr>
      <vt:lpstr>Здравоохранение</vt:lpstr>
      <vt:lpstr>Слайд 18</vt:lpstr>
      <vt:lpstr>Краеведческий музей</vt:lpstr>
      <vt:lpstr>Развитие торговли и  потребительского рынка </vt:lpstr>
      <vt:lpstr>  Трудовые ресурсы</vt:lpstr>
      <vt:lpstr>Рынок труда</vt:lpstr>
      <vt:lpstr>Финансово-кредитные учреждения и налоговый потенциал</vt:lpstr>
      <vt:lpstr>Промышленное производство</vt:lpstr>
      <vt:lpstr>Добыча полезных ископаемых</vt:lpstr>
      <vt:lpstr>Обрабатывающие производства</vt:lpstr>
      <vt:lpstr>ОА «Ново-широкинский рудник»</vt:lpstr>
      <vt:lpstr>       «Быстринский ГОК»</vt:lpstr>
      <vt:lpstr>Слайд 29</vt:lpstr>
      <vt:lpstr>Системообразующие предприятия района</vt:lpstr>
      <vt:lpstr>Сельское хозяйство</vt:lpstr>
      <vt:lpstr>Малый и средний бизнес</vt:lpstr>
      <vt:lpstr>Поддержка малого предпринимательства</vt:lpstr>
      <vt:lpstr>Муниципальные программы</vt:lpstr>
      <vt:lpstr>Муниципальная поддержка инвестиционной деятельности</vt:lpstr>
      <vt:lpstr>Инвестиционный проект «Култуминский горно-обогатительный комбинат. Перерабатывающий комплекс»</vt:lpstr>
      <vt:lpstr>Слайд 37</vt:lpstr>
      <vt:lpstr>Инвестиционный проект «Кочковский автоклавно-гидрометаллургический комбинат»» </vt:lpstr>
      <vt:lpstr>Слайд 39</vt:lpstr>
      <vt:lpstr>Слайд 40</vt:lpstr>
      <vt:lpstr>Слайд 41</vt:lpstr>
      <vt:lpstr>Слайд 42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UserXP</dc:creator>
  <cp:lastModifiedBy>Пользователь Windows</cp:lastModifiedBy>
  <cp:revision>591</cp:revision>
  <dcterms:created xsi:type="dcterms:W3CDTF">2012-10-25T15:01:13Z</dcterms:created>
  <dcterms:modified xsi:type="dcterms:W3CDTF">2022-10-26T01:00:46Z</dcterms:modified>
</cp:coreProperties>
</file>