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6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86" r:id="rId18"/>
    <p:sldId id="487" r:id="rId19"/>
    <p:sldId id="456" r:id="rId20"/>
    <p:sldId id="457" r:id="rId21"/>
    <p:sldId id="458" r:id="rId22"/>
    <p:sldId id="446" r:id="rId23"/>
    <p:sldId id="445" r:id="rId24"/>
    <p:sldId id="447" r:id="rId25"/>
    <p:sldId id="448" r:id="rId26"/>
    <p:sldId id="496" r:id="rId27"/>
    <p:sldId id="459" r:id="rId28"/>
    <p:sldId id="460" r:id="rId29"/>
    <p:sldId id="462" r:id="rId30"/>
    <p:sldId id="463" r:id="rId31"/>
    <p:sldId id="464" r:id="rId32"/>
    <p:sldId id="495" r:id="rId33"/>
    <p:sldId id="455" r:id="rId34"/>
    <p:sldId id="485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86"/>
            <p14:sldId id="487"/>
            <p14:sldId id="456"/>
            <p14:sldId id="457"/>
            <p14:sldId id="458"/>
            <p14:sldId id="446"/>
            <p14:sldId id="445"/>
            <p14:sldId id="447"/>
            <p14:sldId id="448"/>
            <p14:sldId id="496"/>
            <p14:sldId id="459"/>
            <p14:sldId id="460"/>
            <p14:sldId id="462"/>
            <p14:sldId id="463"/>
            <p14:sldId id="464"/>
            <p14:sldId id="495"/>
            <p14:sldId id="455"/>
            <p14:sldId id="4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</a:t>
            </a:r>
            <a:r>
              <a:rPr lang="ru-RU" baseline="0"/>
              <a:t> населения по годам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Лист1!$B$18:$B$20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Лист1!$B$18:$B$20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2022</c:v>
                </c:pt>
              </c:numCache>
            </c:numRef>
          </c:val>
          <c:smooth val="0"/>
        </c:ser>
        <c:ser>
          <c:idx val="1"/>
          <c:order val="1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Лист1!$B$18:$B$20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Лист1!$C$18:$C$20</c:f>
              <c:numCache>
                <c:formatCode>General</c:formatCode>
                <c:ptCount val="3"/>
                <c:pt idx="0">
                  <c:v>8904</c:v>
                </c:pt>
                <c:pt idx="1">
                  <c:v>8812</c:v>
                </c:pt>
                <c:pt idx="2">
                  <c:v>8194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73152"/>
        <c:axId val="116274688"/>
      </c:lineChart>
      <c:dateAx>
        <c:axId val="1162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16274688"/>
        <c:crosses val="autoZero"/>
        <c:auto val="0"/>
        <c:lblOffset val="100"/>
        <c:baseTimeUnit val="days"/>
        <c:majorUnit val="1"/>
        <c:majorTimeUnit val="days"/>
      </c:dateAx>
      <c:valAx>
        <c:axId val="116274688"/>
        <c:scaling>
          <c:orientation val="minMax"/>
          <c:min val="8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6273152"/>
        <c:crosses val="autoZero"/>
        <c:crossBetween val="between"/>
        <c:majorUnit val="200"/>
        <c:minorUnit val="20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96920119330435"/>
          <c:y val="2.6809527202838763E-2"/>
          <c:w val="0.73484231809001266"/>
          <c:h val="0.86820591362864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Лист1!$O$191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cat>
            <c:numRef>
              <c:f>Лист1!$P$190:$T$190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Лист1!$P$191:$T$191</c:f>
              <c:numCache>
                <c:formatCode>General</c:formatCode>
                <c:ptCount val="5"/>
                <c:pt idx="0">
                  <c:v>551466.1</c:v>
                </c:pt>
                <c:pt idx="1">
                  <c:v>477130.9</c:v>
                </c:pt>
                <c:pt idx="2">
                  <c:v>416965.7</c:v>
                </c:pt>
                <c:pt idx="3">
                  <c:v>447308.7</c:v>
                </c:pt>
              </c:numCache>
            </c:numRef>
          </c:val>
        </c:ser>
        <c:ser>
          <c:idx val="1"/>
          <c:order val="1"/>
          <c:tx>
            <c:strRef>
              <c:f>Лист1!$O$192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numRef>
              <c:f>Лист1!$P$190:$T$190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Лист1!$P$192:$T$192</c:f>
              <c:numCache>
                <c:formatCode>General</c:formatCode>
                <c:ptCount val="5"/>
                <c:pt idx="0">
                  <c:v>494942</c:v>
                </c:pt>
                <c:pt idx="1">
                  <c:v>447308.7</c:v>
                </c:pt>
                <c:pt idx="2">
                  <c:v>416965.7</c:v>
                </c:pt>
                <c:pt idx="3">
                  <c:v>447308.7</c:v>
                </c:pt>
              </c:numCache>
            </c:numRef>
          </c:val>
        </c:ser>
        <c:ser>
          <c:idx val="2"/>
          <c:order val="2"/>
          <c:tx>
            <c:strRef>
              <c:f>Лист1!$O$193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numRef>
              <c:f>Лист1!$P$190:$T$190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Лист1!$P$193:$T$193</c:f>
              <c:numCache>
                <c:formatCode>General</c:formatCode>
                <c:ptCount val="5"/>
                <c:pt idx="0">
                  <c:v>5142.3999999999996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76320"/>
        <c:axId val="59577856"/>
      </c:barChart>
      <c:catAx>
        <c:axId val="595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77856"/>
        <c:crosses val="autoZero"/>
        <c:auto val="1"/>
        <c:lblAlgn val="ctr"/>
        <c:lblOffset val="100"/>
        <c:noMultiLvlLbl val="0"/>
      </c:catAx>
      <c:valAx>
        <c:axId val="5957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7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1062992125985"/>
          <c:y val="5.6030183727034111E-2"/>
          <c:w val="0.52463801399825016"/>
          <c:h val="0.832619568387284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42784"/>
        <c:axId val="59944320"/>
      </c:barChart>
      <c:catAx>
        <c:axId val="5994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59944320"/>
        <c:crosses val="autoZero"/>
        <c:auto val="1"/>
        <c:lblAlgn val="ctr"/>
        <c:lblOffset val="100"/>
        <c:noMultiLvlLbl val="0"/>
      </c:catAx>
      <c:valAx>
        <c:axId val="5994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94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18975095612631"/>
          <c:y val="0.22271763743936096"/>
          <c:w val="0.49510533969641296"/>
          <c:h val="0.7772823625606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-0.11488990603522732"/>
                  <c:y val="1.31261970632049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43.664712664308077</c:v>
                </c:pt>
                <c:pt idx="1">
                  <c:v>50.434159652234221</c:v>
                </c:pt>
                <c:pt idx="2">
                  <c:v>5.9011276834577009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143537.70000000001</c:v>
                </c:pt>
                <c:pt idx="1">
                  <c:v>165790.70000000001</c:v>
                </c:pt>
                <c:pt idx="2">
                  <c:v>19398.599999999999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01207997301985"/>
          <c:y val="0.17903866325402662"/>
          <c:w val="0.75809174084671116"/>
          <c:h val="0.67778080517034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34.237062360093418</c:v>
                </c:pt>
                <c:pt idx="1">
                  <c:v>59.240878376333853</c:v>
                </c:pt>
                <c:pt idx="2">
                  <c:v>6.5220592635727463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101831.5</c:v>
                </c:pt>
                <c:pt idx="1">
                  <c:v>176200.5</c:v>
                </c:pt>
                <c:pt idx="2">
                  <c:v>19398.599999999999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18716345580705254"/>
                  <c:y val="0.100835346472586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34.934924916326111</c:v>
                </c:pt>
                <c:pt idx="1">
                  <c:v>58.432400116194394</c:v>
                </c:pt>
                <c:pt idx="2">
                  <c:v>5.744160890752684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117978.7</c:v>
                </c:pt>
                <c:pt idx="1">
                  <c:v>197332</c:v>
                </c:pt>
                <c:pt idx="2">
                  <c:v>19398.599999999999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2249" y="9446714"/>
            <a:ext cx="2974150" cy="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75BEC-CE1A-4486-85D2-36A07D0218AB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2950"/>
            <a:ext cx="4979988" cy="37338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4" y="4727355"/>
            <a:ext cx="5480635" cy="447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/>
          <a:lstStyle/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8B78-507A-4144-BDFD-4503DF3EB0AE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F09C-915E-4249-9FB0-64FBFC6C9180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10.02.2023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«Об утверждении бюджета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на 2023год и на плановый период 2024 и 2025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6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8858509"/>
              </p:ext>
            </p:extLst>
          </p:nvPr>
        </p:nvGraphicFramePr>
        <p:xfrm>
          <a:off x="683568" y="4077072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12168"/>
                <a:gridCol w="1512168"/>
                <a:gridCol w="1440459"/>
                <a:gridCol w="1223837"/>
              </a:tblGrid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  <a:r>
                        <a:rPr lang="ru-RU" sz="16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факт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551466,1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477130,9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416965,7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447308,7</a:t>
                      </a:r>
                      <a:endParaRPr lang="ru-RU" sz="1600" dirty="0"/>
                    </a:p>
                  </a:txBody>
                  <a:tcPr marL="43584" marR="43584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494942,0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447308,7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416965,7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447308,7</a:t>
                      </a:r>
                      <a:endParaRPr lang="ru-RU" sz="1600" dirty="0"/>
                    </a:p>
                  </a:txBody>
                  <a:tcPr marL="43584" marR="43584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5142,4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389227"/>
              </p:ext>
            </p:extLst>
          </p:nvPr>
        </p:nvGraphicFramePr>
        <p:xfrm>
          <a:off x="1763688" y="1484784"/>
          <a:ext cx="56166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2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20080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836613"/>
            <a:ext cx="12239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>
                <a:solidFill>
                  <a:prstClr val="black"/>
                </a:solidFill>
              </a:rPr>
              <a:t>тыс. </a:t>
            </a:r>
            <a:r>
              <a:rPr lang="ru-RU" u="sng" dirty="0">
                <a:solidFill>
                  <a:prstClr val="black"/>
                </a:solidFill>
              </a:rPr>
              <a:t>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390886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2020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2" y="3706813"/>
            <a:ext cx="1979389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2020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5940425"/>
            <a:ext cx="25209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940425"/>
            <a:ext cx="2447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900738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025131"/>
              </p:ext>
            </p:extLst>
          </p:nvPr>
        </p:nvGraphicFramePr>
        <p:xfrm>
          <a:off x="340519" y="3912493"/>
          <a:ext cx="3070819" cy="18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941929481"/>
              </p:ext>
            </p:extLst>
          </p:nvPr>
        </p:nvGraphicFramePr>
        <p:xfrm>
          <a:off x="3118198" y="4316562"/>
          <a:ext cx="2389906" cy="141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13076626"/>
              </p:ext>
            </p:extLst>
          </p:nvPr>
        </p:nvGraphicFramePr>
        <p:xfrm>
          <a:off x="6053792" y="4365105"/>
          <a:ext cx="255065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0533554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296144"/>
                <a:gridCol w="1368152"/>
                <a:gridCol w="1224136"/>
                <a:gridCol w="1225774"/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2023год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15520,0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4536,50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2030,2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2030,2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175346,4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172162,6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134849,1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168576,5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95934,9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69906,0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50895,0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42436,0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17681,9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17159,7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15270,4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15628,3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2022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313894,7 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2023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266764,8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203044,7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2025 год – 228671,0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муниципальным программам муниципального района «</a:t>
            </a:r>
            <a:r>
              <a:rPr lang="ru-RU" sz="140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400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690614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9683" y="4835191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402" y="4617958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002" y="4726852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559733" y="4410695"/>
            <a:ext cx="0" cy="4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8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2" y="3669042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530202" y="4400662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2" y="3685380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2587286" y="4333452"/>
            <a:ext cx="80347" cy="28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8264841"/>
              </p:ext>
            </p:extLst>
          </p:nvPr>
        </p:nvGraphicFramePr>
        <p:xfrm>
          <a:off x="179512" y="1628800"/>
          <a:ext cx="8784976" cy="603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432048"/>
                <a:gridCol w="504056"/>
                <a:gridCol w="720080"/>
                <a:gridCol w="720080"/>
                <a:gridCol w="720080"/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47612,6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45315,9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45402,4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1494,8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1494,8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1494,8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38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11238,6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11031,9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11204,7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Осуществление государственных полномочий по составлению (изменению)списков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кандидатгов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присяжные заседатели федеральных судов общей юрисдикции в Российской Федерации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5878,0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5911,9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28481,1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26431,1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26311,1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4502,0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4502,0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15750,9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14497,1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13628,4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672,6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644,3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1508477"/>
              </p:ext>
            </p:extLst>
          </p:nvPr>
        </p:nvGraphicFramePr>
        <p:xfrm>
          <a:off x="251520" y="1556792"/>
          <a:ext cx="8712968" cy="490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478725"/>
                <a:gridCol w="504056"/>
                <a:gridCol w="889427"/>
                <a:gridCol w="864096"/>
                <a:gridCol w="936104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 (дорожные фонды)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13677,6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12584,9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11583,4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7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15639,8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15639,8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15018,8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15539,8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14156,7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14156,7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318680,5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269157,6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299115,5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72918,0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63978,2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69780,4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216232,8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178652,4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202783,0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9505,1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7505,1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1289,2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18335,4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17237,8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17432,0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27186,3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22671,7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23262,7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15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27186,3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22671,7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23262,7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11466,2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9889,0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11036,3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9878753"/>
              </p:ext>
            </p:extLst>
          </p:nvPr>
        </p:nvGraphicFramePr>
        <p:xfrm>
          <a:off x="179512" y="1556795"/>
          <a:ext cx="8784976" cy="36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432048"/>
                <a:gridCol w="504056"/>
                <a:gridCol w="864096"/>
                <a:gridCol w="864096"/>
                <a:gridCol w="792088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8131,9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3546,6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Периодическая печать и издательства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31596,0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31596,0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31596,0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24396,0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24396,0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24396,0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дотации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477130,9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416965,7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447308,7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12967" cy="332655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в разрезе </a:t>
            </a:r>
            <a:r>
              <a:rPr lang="ru-RU" alt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1392237"/>
              </p:ext>
            </p:extLst>
          </p:nvPr>
        </p:nvGraphicFramePr>
        <p:xfrm>
          <a:off x="-13692" y="383644"/>
          <a:ext cx="8546132" cy="1941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5688632"/>
                <a:gridCol w="877788"/>
                <a:gridCol w="706388"/>
                <a:gridCol w="805780"/>
              </a:tblGrid>
              <a:tr h="293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муниципальной программы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endParaRPr lang="ru-RU" sz="1200" dirty="0"/>
                    </a:p>
                  </a:txBody>
                  <a:tcPr marT="45719" marB="45719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 "Организация временного трудоустройства несовершеннолетних граждан в возрасте от 14 до 18 лет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1.2</a:t>
                      </a:r>
                      <a:endParaRPr lang="ru-RU" sz="1200" dirty="0"/>
                    </a:p>
                  </a:txBody>
                  <a:tcPr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общественных работ, трудоустройство выпускников, трудоустройство испытывающих трудности в поиске работы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4437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"Содействие занятости населения на территории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годах"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"Содержание и развитие муниципального хозяйства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2017-2020 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"Профилактика правонарушений, наркомании и алкоголизма среди населения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2021-20204годы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"Профилактика безнадзорности и правонарушений несовершеннолетних, защита их прав и интересов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"Дарим детям радость" для несовершеннолетних, оказавшихся в трудной жизненной ситуации в возрасте от 7 до 17 лет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"Профилактика правонарушений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Подпрограмма "Поддержка и развитие агропромышленного комплекса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 недопущении возникновения особо опасных инфекционных болезней, общих для человека и животных,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(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годы)"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и развитие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агропромыш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-ленного комплекса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2017-2020 годы".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"Благоустройство территорий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энергосбережению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повышению энергетической эффективности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муниципального района "</a:t>
                      </a:r>
                      <a:r>
                        <a:rPr lang="ru-RU" sz="1200" b="1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"Снижение рисков и смягчение последствий чрезвычайных ситуаций природного и техногенного характера на территории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2021-20204годы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"Обеспечение пожарной безопасности жилищного фонда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"Безопасность дорожного движения на территории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системы образования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2021-203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"Укрепление материально-технической базы учреждений культуры"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533,8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"Информационно-методическое и кадровое обеспечение"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и развитие музейно-выставочной деятельности"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11.4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"Модернизация библиотечного дела и сохранение библиотечных фондов"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11.5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"Поддержка народного творчества. Развитие культурно-досуговой деятельности"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11.6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«Сохранение объектов культурного наследия»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 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2021–2024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летних игровых площадок для детей на базе учреждений культуры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физической культуры  и спорта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-Заводском районе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"Создание условий для развития здорового образа жизни населения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«Создание условий для обеспечения доступным и комфортным жильем сельского населения»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«Развитие рынка труда(кадрового потенциала)на сельских территориях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«Создание и развитие инфраструктуры на сельских территориях»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«Комплексное развитие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сельских территорий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2020-2025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«Комплексное развитие систем коммунальной инфраструктуры муниципального района «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 на 2021-2024 годы"</a:t>
                      </a:r>
                      <a:endParaRPr lang="ru-RU" sz="105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521,0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521,0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«Доступная (2021-2024 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в муниципальном районе «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район»</a:t>
                      </a:r>
                      <a:endParaRPr lang="ru-RU" sz="105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«Поддержка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социально-ориентированных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некомерческих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организаций в муниципальном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райне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ГазимуроЗаводский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район» на 2018-2020 годы»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программа «Противодействие коррупции в муниципальном районе «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-Заводский район» на 2021-2024 годы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«Предоставление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молодым семьям социальных выплат на приобретение  (строительство) жилья и их использование на  2022-2024 годы»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145,9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«Укрепление общественного здоровья в муниципальном районе «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-Заводский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район»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«Капитальный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ремонт общего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имуществава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  многоквартирных домах ,расположенных на территории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-Заводского района»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59693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РАЙОНУ: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1870,7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1191,0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7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729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«Об утверждении бюджета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на 2023 год и на плановый период 2024 и 2025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29 декабря 2022 года №19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 на 2023 год и на плановый период 2024 и 2025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– это ежегодно утверждаемый Советом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250" dirty="0" smtClean="0">
                <a:solidFill>
                  <a:prstClr val="black"/>
                </a:solidFill>
              </a:rPr>
              <a:t>-Заводском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«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-Заводского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179512" y="2171090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14394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245096" y="5142309"/>
            <a:ext cx="2263920" cy="9402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Административное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деление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- сельские населённые пункты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78750" cy="627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муниципального района «</a:t>
            </a:r>
            <a:r>
              <a:rPr lang="ru-RU" altLang="ru-RU" sz="27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0320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8743 человек</a:t>
            </a:r>
          </a:p>
        </p:txBody>
      </p:sp>
      <p:pic>
        <p:nvPicPr>
          <p:cNvPr id="2050" name="Picture 2" descr="\\Admin\почта ФУ\ВХОДЯЩАЯ ПОЧТА\2017\март\24\карта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53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8322" y="204023"/>
            <a:ext cx="8424936" cy="103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6"/>
                </a:solidFill>
                <a:latin typeface="+mn-lt"/>
              </a:rPr>
              <a:t>Прогноз социально-экономического 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развития муниципального района «</a:t>
            </a:r>
            <a:r>
              <a:rPr lang="ru-RU" altLang="ru-RU" sz="2800" b="1" kern="0" dirty="0" err="1" smtClean="0">
                <a:solidFill>
                  <a:schemeClr val="accent6"/>
                </a:solidFill>
                <a:latin typeface="+mn-lt"/>
              </a:rPr>
              <a:t>Газимуро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-Заводский район»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Picture 2" descr="C:\Users\ka_urub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21218" cy="13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177" y="152165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Численность населения района по годам, чел.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222665"/>
              </p:ext>
            </p:extLst>
          </p:nvPr>
        </p:nvGraphicFramePr>
        <p:xfrm>
          <a:off x="827584" y="2511188"/>
          <a:ext cx="7652718" cy="286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8222</TotalTime>
  <Words>2071</Words>
  <Application>Microsoft Office PowerPoint</Application>
  <PresentationFormat>Экран (4:3)</PresentationFormat>
  <Paragraphs>649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«Газимуро-Заводский район» «Об утверждении бюджета муниципального района «Газимуро-Заводский район» на 2023год и на плановый период 2024 и 2025 годов»</vt:lpstr>
      <vt:lpstr>Презентация PowerPoint</vt:lpstr>
      <vt:lpstr>Бюджет для граждан</vt:lpstr>
      <vt:lpstr>Этапы составления и утверждения бюджета муниципального района «Газимуро-Заводский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Прогноз социально-экономического развития муниципального района «Газимуро-Заводский район» </vt:lpstr>
      <vt:lpstr>Прогноз социально-экономического развития муниципального района «Газимуро-Заводский район»</vt:lpstr>
      <vt:lpstr>Презентация PowerPoint</vt:lpstr>
      <vt:lpstr>Дефицит и профицит бюджета муниципального района «Газимуро-Заводский район»</vt:lpstr>
      <vt:lpstr>Основные параметры бюджета</vt:lpstr>
      <vt:lpstr>Презентация PowerPoint</vt:lpstr>
      <vt:lpstr>Доходы бюджета муниципального района «Газимуро-Заводский район»</vt:lpstr>
      <vt:lpstr>Доходы бюджета </vt:lpstr>
      <vt:lpstr>Структура доходов бюджета </vt:lpstr>
      <vt:lpstr>Безвозмездные поступления в бюджет муниципального района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Расходы бюджета в разрезе муниципальных программ, тыс. руб.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456</cp:lastModifiedBy>
  <cp:revision>760</cp:revision>
  <cp:lastPrinted>2019-04-04T05:06:16Z</cp:lastPrinted>
  <dcterms:created xsi:type="dcterms:W3CDTF">2015-10-15T05:49:29Z</dcterms:created>
  <dcterms:modified xsi:type="dcterms:W3CDTF">2023-02-09T23:24:08Z</dcterms:modified>
</cp:coreProperties>
</file>