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5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86" r:id="rId18"/>
    <p:sldId id="487" r:id="rId19"/>
    <p:sldId id="456" r:id="rId20"/>
    <p:sldId id="457" r:id="rId21"/>
    <p:sldId id="458" r:id="rId22"/>
    <p:sldId id="446" r:id="rId23"/>
    <p:sldId id="445" r:id="rId24"/>
    <p:sldId id="448" r:id="rId25"/>
    <p:sldId id="496" r:id="rId26"/>
    <p:sldId id="459" r:id="rId27"/>
    <p:sldId id="460" r:id="rId28"/>
    <p:sldId id="462" r:id="rId29"/>
    <p:sldId id="463" r:id="rId30"/>
    <p:sldId id="464" r:id="rId31"/>
    <p:sldId id="495" r:id="rId32"/>
    <p:sldId id="455" r:id="rId33"/>
    <p:sldId id="485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86"/>
            <p14:sldId id="487"/>
            <p14:sldId id="456"/>
            <p14:sldId id="457"/>
            <p14:sldId id="458"/>
            <p14:sldId id="446"/>
            <p14:sldId id="445"/>
            <p14:sldId id="448"/>
            <p14:sldId id="496"/>
            <p14:sldId id="459"/>
            <p14:sldId id="460"/>
            <p14:sldId id="462"/>
            <p14:sldId id="463"/>
            <p14:sldId id="464"/>
            <p14:sldId id="495"/>
            <p14:sldId id="455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Численность населения района по годам, чел.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54708005249342"/>
          <c:y val="0.21926550196850392"/>
          <c:w val="0.89245291994750653"/>
          <c:h val="0.706156496062992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8356</c:v>
                </c:pt>
                <c:pt idx="1">
                  <c:v>8194</c:v>
                </c:pt>
                <c:pt idx="2">
                  <c:v>8008</c:v>
                </c:pt>
                <c:pt idx="3">
                  <c:v>7885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6-4549-B7E4-32AD517D1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477000"/>
        <c:axId val="450473064"/>
      </c:lineChart>
      <c:catAx>
        <c:axId val="45047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473064"/>
        <c:crosses val="autoZero"/>
        <c:auto val="1"/>
        <c:lblAlgn val="ctr"/>
        <c:lblOffset val="100"/>
        <c:noMultiLvlLbl val="0"/>
      </c:catAx>
      <c:valAx>
        <c:axId val="45047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47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18975095612631"/>
          <c:y val="0.22271763743936096"/>
          <c:w val="0.49510533969641296"/>
          <c:h val="0.7772823625606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-0.11488990603522732"/>
                  <c:y val="1.31261970632049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7-4D84-A685-AD85485262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53,8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57-4D84-A685-AD85485262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6,4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57-4D84-A685-AD854852625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43.664712664308077</c:v>
                </c:pt>
                <c:pt idx="1">
                  <c:v>50.434159652234221</c:v>
                </c:pt>
                <c:pt idx="2">
                  <c:v>5.9011276834577009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57-4D84-A685-AD85485262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143537.70000000001</c:v>
                </c:pt>
                <c:pt idx="1">
                  <c:v>165790.70000000001</c:v>
                </c:pt>
                <c:pt idx="2">
                  <c:v>19398.599999999999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57-4D84-A685-AD85485262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1957-4D84-A685-AD8548526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01207997301985"/>
          <c:y val="0.17903866325402662"/>
          <c:w val="0.75809174084671116"/>
          <c:h val="0.67778080517034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0-461E-B8E7-B73F4AB837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0-461E-B8E7-B73F4AB837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C0-461E-B8E7-B73F4AB837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34.237062360093418</c:v>
                </c:pt>
                <c:pt idx="1">
                  <c:v>59.240878376333853</c:v>
                </c:pt>
                <c:pt idx="2">
                  <c:v>6.5220592635727463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0-461E-B8E7-B73F4AB837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101831.5</c:v>
                </c:pt>
                <c:pt idx="1">
                  <c:v>176200.5</c:v>
                </c:pt>
                <c:pt idx="2">
                  <c:v>19398.599999999999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C0-461E-B8E7-B73F4AB837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A6C0-461E-B8E7-B73F4AB83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C6B2-499E-8C16-8AC770146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8716345580705254"/>
                  <c:y val="0.100835346472586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B6-4216-9592-DE033F59E90B}"/>
                </c:ext>
              </c:extLst>
            </c:dLbl>
            <c:dLbl>
              <c:idx val="1"/>
              <c:layout>
                <c:manualLayout>
                  <c:x val="0.15913768850052692"/>
                  <c:y val="-0.173267297785626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B6-4216-9592-DE033F59E9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B6-4216-9592-DE033F59E9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34.934924916326111</c:v>
                </c:pt>
                <c:pt idx="1">
                  <c:v>58.432400116194394</c:v>
                </c:pt>
                <c:pt idx="2">
                  <c:v>5.744160890752684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B6-4216-9592-DE033F59E9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117978.7</c:v>
                </c:pt>
                <c:pt idx="1">
                  <c:v>197332</c:v>
                </c:pt>
                <c:pt idx="2">
                  <c:v>19398.599999999999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B6-4216-9592-DE033F59E9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F8B6-4216-9592-DE033F59E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2249" y="9446714"/>
            <a:ext cx="2974150" cy="4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D75BEC-CE1A-4486-85D2-36A07D0218AB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2950"/>
            <a:ext cx="4979988" cy="37338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4" y="4727355"/>
            <a:ext cx="5480635" cy="447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/>
          <a:lstStyle/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4F09C-915E-4249-9FB0-64FBFC6C9180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16.09.2024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муниципального района «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«Об утверждении бюджета муниципального района «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на 2024год и на плановый период 2025 и 2026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</a:t>
            </a:r>
            <a:r>
              <a:rPr lang="ru-RU" altLang="ru-RU" sz="26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6418989"/>
              </p:ext>
            </p:extLst>
          </p:nvPr>
        </p:nvGraphicFramePr>
        <p:xfrm>
          <a:off x="683568" y="4077072"/>
          <a:ext cx="727280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</a:t>
                      </a:r>
                      <a:r>
                        <a:rPr lang="ru-RU" sz="16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факт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686298,8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661513,5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617690,0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616966,1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640164,0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661513,5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617690,0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616966,1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46134,8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7699"/>
            <a:ext cx="4392488" cy="25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</a:t>
            </a:r>
            <a:r>
              <a:rPr lang="ru-RU" altLang="ru-RU" sz="22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362" y="3706813"/>
            <a:ext cx="1979389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2021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706813"/>
            <a:ext cx="1439863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2022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3706813"/>
            <a:ext cx="1368425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5940425"/>
            <a:ext cx="252095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5940425"/>
            <a:ext cx="2447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688" y="5900738"/>
            <a:ext cx="2232025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Налоговые доходы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7638" y="6067425"/>
            <a:ext cx="261937" cy="2016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67425"/>
            <a:ext cx="280988" cy="21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155950" y="6076155"/>
            <a:ext cx="2619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2695164"/>
              </p:ext>
            </p:extLst>
          </p:nvPr>
        </p:nvGraphicFramePr>
        <p:xfrm>
          <a:off x="340519" y="3912493"/>
          <a:ext cx="3070819" cy="18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049259599"/>
              </p:ext>
            </p:extLst>
          </p:nvPr>
        </p:nvGraphicFramePr>
        <p:xfrm>
          <a:off x="3118198" y="4316562"/>
          <a:ext cx="2389906" cy="141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6165850" y="6053931"/>
            <a:ext cx="261937" cy="201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0402071"/>
              </p:ext>
            </p:extLst>
          </p:nvPr>
        </p:nvGraphicFramePr>
        <p:xfrm>
          <a:off x="6437313" y="4176762"/>
          <a:ext cx="2203302" cy="172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811594698"/>
              </p:ext>
            </p:extLst>
          </p:nvPr>
        </p:nvGraphicFramePr>
        <p:xfrm>
          <a:off x="6011863" y="4365104"/>
          <a:ext cx="255065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71440484"/>
              </p:ext>
            </p:extLst>
          </p:nvPr>
        </p:nvGraphicFramePr>
        <p:xfrm>
          <a:off x="539750" y="4005263"/>
          <a:ext cx="8210550" cy="272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34621,1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195263,6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225725,3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204444,2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198673,6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82805,1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72769,0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44204,0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42532,0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39618,2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16769,0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15877,5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15777,3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2198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2023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356178,8  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2024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315263,3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2025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264525,7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2026 год – 256982,9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муниципальным программам муниципального района «</a:t>
            </a:r>
            <a:r>
              <a:rPr lang="ru-RU" sz="140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400" dirty="0" smtClean="0">
                <a:solidFill>
                  <a:prstClr val="black"/>
                </a:solidFill>
              </a:rPr>
              <a:t>-Заводский район»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3690614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9683" y="4835191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7402" y="4617958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3002" y="4726852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559733" y="4410695"/>
            <a:ext cx="0" cy="42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3611550"/>
            <a:ext cx="738361" cy="8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62" y="3669042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530202" y="4400662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2" y="3685380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2587286" y="4333452"/>
            <a:ext cx="80347" cy="28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3362991"/>
              </p:ext>
            </p:extLst>
          </p:nvPr>
        </p:nvGraphicFramePr>
        <p:xfrm>
          <a:off x="179512" y="1628800"/>
          <a:ext cx="8784976" cy="64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47612,6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45315,9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45402,4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2074,9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2074,9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2074,9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31524,2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31525,1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31526,0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Осуществление государственных полномочий по составлению (изменению)списков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кандидатгов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присяжные заседатели федеральных судов общей юрисдикции в Российской Федерации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9027,1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8992,4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8980,0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контрольно-счетной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палаты муниципального образования и его заместители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2512,8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2512,8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2512,8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60924,3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57908,1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59676,2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8091,8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8091,8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16413,3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15605,4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16373,7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Общеэкономические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0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744,4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701,7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692,2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8771542"/>
              </p:ext>
            </p:extLst>
          </p:nvPr>
        </p:nvGraphicFramePr>
        <p:xfrm>
          <a:off x="251520" y="1556792"/>
          <a:ext cx="8712968" cy="553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1513,7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1513,7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1513,7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 (дорожные фонды)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12630,2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14167,8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Мероприятия по землеустройству и землепользованию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24018,4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20654,7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20705,7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20705,3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19691,6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19034,6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963,1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963,1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436464,8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404941,5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402597,7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124034,8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116028,7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116320,6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272852,2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250700,0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247309,0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16072,1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15072,1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16072,1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Молодежная политика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23505,7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23140,7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22896,0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55682,3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52382,3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52082,3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55682,3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52382,3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52082,3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14053,9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13875,1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14202,7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6201,6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6201,6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6201,6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84953"/>
              </p:ext>
            </p:extLst>
          </p:nvPr>
        </p:nvGraphicFramePr>
        <p:xfrm>
          <a:off x="179512" y="1556795"/>
          <a:ext cx="8784976" cy="248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7002,2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7523,5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7801,1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МАССОВОЙ ИНФОРМАЦИИ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Периодическая печать и издательства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661513,5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617690,0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616966,1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712967" cy="332655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в разрезе </a:t>
            </a:r>
            <a:r>
              <a:rPr lang="ru-RU" alt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941395"/>
              </p:ext>
            </p:extLst>
          </p:nvPr>
        </p:nvGraphicFramePr>
        <p:xfrm>
          <a:off x="-13692" y="383644"/>
          <a:ext cx="8546132" cy="1941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муниципальной программы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endParaRPr lang="ru-RU" sz="12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 "Организация временного трудоустройства несовершеннолетних граждан в возрасте от 14 до 18 лет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1.2</a:t>
                      </a:r>
                      <a:endParaRPr lang="ru-RU" sz="1200" dirty="0"/>
                    </a:p>
                  </a:txBody>
                  <a:tcPr marT="45719" marB="4571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общественных работ, трудоустройство выпускников, трудоустройство испытывающих трудности в поиске работы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7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"Содействие занятости населения на территории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годах"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"Содержание и развитие муниципального хозяйства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2017-2020 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"Профилактика правонарушений, наркомании и алкоголизма среди населения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2021-20204годы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"Профилактика безнадзорности и правонарушений несовершеннолетних, защита их прав и интересов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3.3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"Дарим детям радость" для несовершеннолетних, оказавшихся в трудной жизненной ситуации в возрасте от 7 до 17 лет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"Профилактика правонарушений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Подпрограмма "Поддержка и развитие агропромышленного комплекса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 недопущении возникновения особо опасных инфекционных болезней, общих для человека и животных, на территории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(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годы)"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и развитие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агропромыш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-ленного комплекса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2017-2020 годы".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"Благоустройство территорий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энергосбережению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повышению энергетической эффективности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муниципального района "</a:t>
                      </a:r>
                      <a:r>
                        <a:rPr lang="ru-RU" sz="1200" b="1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-Заводский район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"Снижение рисков и смягчение последствий чрезвычайных ситуаций природного и техногенного характера на территории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2021-20204годы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"Обеспечение пожарной безопасности жилищного фонда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"Безопасность дорожного движения на территории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системы образования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2021-203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"Укрепление материально-технической базы учреждений культуры"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"Информационно-методическое и кадровое обеспечение"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11.3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и развитие музейно-выставочной деятельности"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11.4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"Модернизация библиотечного дела и сохранение библиотечных фондов"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11.5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"Поддержка народного творчества. Развитие культурно-досуговой деятельности"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11.6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«Сохранение объектов культурного наследия»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культуры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 "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2021–2024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летних игровых площадок для детей на базе учреждений культуры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физической культуры  и спорта 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-Заводском районе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"Создание условий для развития здорового образа жизни населения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-Заводского района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2021-2024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13.1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«Создание условий для обеспечения доступным и комфортным жильем сельского населения»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13.2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«Развитие рынка труда(кадрового потенциала)на сельских территориях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13.3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«Создание и развитие инфраструктуры на сельских территориях»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«Комплексное развитие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сельских территорий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2020-2025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 муниципального района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 программа «Комплексное развитие систем коммунальной инфраструктуры муниципального района «</a:t>
                      </a:r>
                      <a:r>
                        <a:rPr lang="ru-RU" sz="11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-Заводский район на 2021-2024 годы"</a:t>
                      </a:r>
                      <a:endParaRPr lang="ru-RU" sz="105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1063,9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 программа «Доступная (2021-2024 </a:t>
                      </a:r>
                      <a:r>
                        <a:rPr lang="ru-RU" sz="11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в муниципальном районе «</a:t>
                      </a:r>
                      <a:r>
                        <a:rPr lang="ru-RU" sz="11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-Заводский район»</a:t>
                      </a:r>
                      <a:endParaRPr lang="ru-RU" sz="105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«Поддержка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социально-ориентированных 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некомерческих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организаций в муниципальном 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райне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ГазимуроЗаводский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район» на 2018-2020 годы»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144,0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программа «Противодействие коррупции в муниципальном районе «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-Заводский район» на 2021-2024 годы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«Предоставление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молодым семьям социальных выплат на приобретение  (строительство) жилья и их использование на  2022-2024 годы»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«Укрепление общественного здоровья в муниципальном районе «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-Заводский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район»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«Капитальный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ремонт общего имущества в  многоквартирных домах ,расположенных на территории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-Заводского района»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59693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РАЙОНУ: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4334,5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729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 «Об утверждении бюджета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 на 2024 год и на плановый период 2025 и 2026 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28 декабря 2023 года №39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 на 2024 год и на плановый период 2025 и 2026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муниципального района «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-Заводский район» – это ежегодно утверждаемый Советом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-Заводский район»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района вносит на рассмотрение Совета муниципального района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</a:t>
            </a:r>
            <a:r>
              <a:rPr lang="ru-RU" sz="125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250" dirty="0" smtClean="0">
                <a:solidFill>
                  <a:prstClr val="black"/>
                </a:solidFill>
              </a:rPr>
              <a:t>-Заводском районе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района.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района в форме решения Совета муниципального района.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района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«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264696" cy="4497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района «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в бюджеты сельских поселений 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-Заводского района 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бюджетной обеспеченности бюджетов поселений </a:t>
            </a:r>
            <a:endParaRPr lang="ru-RU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800" dirty="0" smtClean="0">
                <a:solidFill>
                  <a:srgbClr val="0070C0"/>
                </a:solidFill>
                <a:latin typeface="Arial"/>
                <a:ea typeface="Times New Roman"/>
              </a:rPr>
              <a:t>выполнение 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Times New Roman"/>
              </a:rPr>
              <a:t>полномочия Российской Федерации  по осуществлению воинского учета на территориях, где отсутствуют структурные подразделения военных комиссариатов </a:t>
            </a:r>
            <a:endParaRPr lang="ru-RU" sz="1800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МЕЖБЮДЖЕТНЫХ ТРАНСФЕРТОВ 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передаваемые для компенсации дополнительных расходов, возникших в результате решений, принятых органами власти другого уровня  и осуществление части муниципальных полномочий сельским поселениям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179512" y="2171090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14394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245096" y="5142309"/>
            <a:ext cx="2263920" cy="9402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Административное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деление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- сельские населённые пункты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7778750" cy="627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социально-экономического развития муниципального района «</a:t>
            </a:r>
            <a:r>
              <a:rPr lang="ru-RU" altLang="ru-RU" sz="27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0320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7885 человек</a:t>
            </a:r>
          </a:p>
        </p:txBody>
      </p:sp>
      <p:pic>
        <p:nvPicPr>
          <p:cNvPr id="2050" name="Picture 2" descr="\\Admin\почта ФУ\ВХОДЯЩАЯ ПОЧТА\2017\март\24\карта 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953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8322" y="204023"/>
            <a:ext cx="8424936" cy="103056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6"/>
                </a:solidFill>
                <a:latin typeface="+mn-lt"/>
              </a:rPr>
              <a:t>Прогноз социально-экономического 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развития муниципального района «</a:t>
            </a:r>
            <a:r>
              <a:rPr lang="ru-RU" altLang="ru-RU" sz="2800" b="1" kern="0" dirty="0" err="1" smtClean="0">
                <a:solidFill>
                  <a:schemeClr val="accent6"/>
                </a:solidFill>
                <a:latin typeface="+mn-lt"/>
              </a:rPr>
              <a:t>Газимуро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-Заводский район»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Picture 2" descr="C:\Users\ka_urub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21218" cy="13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1576284"/>
              </p:ext>
            </p:extLst>
          </p:nvPr>
        </p:nvGraphicFramePr>
        <p:xfrm>
          <a:off x="1115616" y="2348880"/>
          <a:ext cx="64087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9807</TotalTime>
  <Words>2056</Words>
  <Application>Microsoft Office PowerPoint</Application>
  <PresentationFormat>Экран (4:3)</PresentationFormat>
  <Paragraphs>644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Verdana</vt:lpstr>
      <vt:lpstr>Wingdings</vt:lpstr>
      <vt:lpstr>Wingdings 2</vt:lpstr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муниципального района «Газимуро-Заводский район» «Об утверждении бюджета муниципального района «Газимуро-Заводский район» на 2024год и на плановый период 2025 и 2026 годов»</vt:lpstr>
      <vt:lpstr>Презентация PowerPoint</vt:lpstr>
      <vt:lpstr>Бюджет для граждан</vt:lpstr>
      <vt:lpstr>Этапы составления и утверждения бюджета муниципального района «Газимуро-Заводский район»</vt:lpstr>
      <vt:lpstr>Документы, на основании которых составляется проект бюджета муниципального образования</vt:lpstr>
      <vt:lpstr>Межбюджетные отношения</vt:lpstr>
      <vt:lpstr>Межбюджетные отношения</vt:lpstr>
      <vt:lpstr>Прогноз социально-экономического развития муниципального района «Газимуро-Заводский район» </vt:lpstr>
      <vt:lpstr>Прогноз социально-экономического развития муниципального района «Газимуро-Заводский район»</vt:lpstr>
      <vt:lpstr>Презентация PowerPoint</vt:lpstr>
      <vt:lpstr>Дефицит и профицит бюджета муниципального района «Газимуро-Заводский район»</vt:lpstr>
      <vt:lpstr>Основные параметры бюджета</vt:lpstr>
      <vt:lpstr>Презентация PowerPoint</vt:lpstr>
      <vt:lpstr>Доходы бюджета муниципального района «Газимуро-Заводский район»</vt:lpstr>
      <vt:lpstr>Структура доходов бюджета </vt:lpstr>
      <vt:lpstr>Безвозмездные поступления в бюджет муниципального района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Расходы бюджета в разрезе муниципальных программ, тыс. руб.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6</cp:lastModifiedBy>
  <cp:revision>803</cp:revision>
  <cp:lastPrinted>2019-04-04T05:06:16Z</cp:lastPrinted>
  <dcterms:created xsi:type="dcterms:W3CDTF">2015-10-15T05:49:29Z</dcterms:created>
  <dcterms:modified xsi:type="dcterms:W3CDTF">2024-09-15T23:47:17Z</dcterms:modified>
</cp:coreProperties>
</file>