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notesMasterIdLst>
    <p:notesMasterId r:id="rId19"/>
  </p:notesMasterIdLst>
  <p:sldIdLst>
    <p:sldId id="258" r:id="rId2"/>
    <p:sldId id="262" r:id="rId3"/>
    <p:sldId id="273" r:id="rId4"/>
    <p:sldId id="307" r:id="rId5"/>
    <p:sldId id="272" r:id="rId6"/>
    <p:sldId id="306" r:id="rId7"/>
    <p:sldId id="289" r:id="rId8"/>
    <p:sldId id="290" r:id="rId9"/>
    <p:sldId id="256" r:id="rId10"/>
    <p:sldId id="287" r:id="rId11"/>
    <p:sldId id="288" r:id="rId12"/>
    <p:sldId id="291" r:id="rId13"/>
    <p:sldId id="292" r:id="rId14"/>
    <p:sldId id="293" r:id="rId15"/>
    <p:sldId id="294" r:id="rId16"/>
    <p:sldId id="277" r:id="rId17"/>
    <p:sldId id="309" r:id="rId18"/>
  </p:sldIdLst>
  <p:sldSz cx="9144000" cy="6858000" type="screen4x3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EED0090-C09C-42BF-8DBF-C43074DA0F01}">
          <p14:sldIdLst/>
        </p14:section>
        <p14:section name="Раздел по умолчанию" id="{0ED27528-DD7F-4080-AE38-F7F063AAA406}">
          <p14:sldIdLst>
            <p14:sldId id="258"/>
            <p14:sldId id="262"/>
            <p14:sldId id="273"/>
            <p14:sldId id="307"/>
            <p14:sldId id="272"/>
            <p14:sldId id="306"/>
            <p14:sldId id="289"/>
            <p14:sldId id="290"/>
            <p14:sldId id="256"/>
          </p14:sldIdLst>
        </p14:section>
        <p14:section name="исполнение расходов" id="{BAD74F43-14ED-4D50-AD97-8CBB07A2CBD6}">
          <p14:sldIdLst>
            <p14:sldId id="287"/>
            <p14:sldId id="288"/>
            <p14:sldId id="291"/>
            <p14:sldId id="292"/>
            <p14:sldId id="293"/>
            <p14:sldId id="294"/>
          </p14:sldIdLst>
        </p14:section>
        <p14:section name="Раздел без заголовка" id="{8D079DF5-20FD-43BF-B4F5-1DC73FFC3FD7}">
          <p14:sldIdLst>
            <p14:sldId id="277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459BDB"/>
    <a:srgbClr val="D4C4EC"/>
    <a:srgbClr val="ED7E33"/>
    <a:srgbClr val="F68235"/>
    <a:srgbClr val="F17F33"/>
    <a:srgbClr val="317743"/>
    <a:srgbClr val="6DC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7371" autoAdjust="0"/>
  </p:normalViewPr>
  <p:slideViewPr>
    <p:cSldViewPr>
      <p:cViewPr varScale="1">
        <p:scale>
          <a:sx n="111" d="100"/>
          <a:sy n="111" d="100"/>
        </p:scale>
        <p:origin x="1686" y="102"/>
      </p:cViewPr>
      <p:guideLst>
        <p:guide orient="horz" pos="2205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90-495E-BF88-7EBB7808B1B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дотация</c:v>
                </c:pt>
                <c:pt idx="1">
                  <c:v>субвенция</c:v>
                </c:pt>
                <c:pt idx="2">
                  <c:v>субсидия</c:v>
                </c:pt>
                <c:pt idx="3">
                  <c:v>иные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82805.100000000006</c:v>
                </c:pt>
                <c:pt idx="1">
                  <c:v>195263.6</c:v>
                </c:pt>
                <c:pt idx="2">
                  <c:v>34621.1</c:v>
                </c:pt>
                <c:pt idx="3">
                  <c:v>39618.199999999997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90-495E-BF88-7EBB7808B1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6.083307881246354E-2"/>
          <c:y val="6.0691710084904656E-2"/>
          <c:w val="0.55181080930321025"/>
          <c:h val="0.6820543708201952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164-4352-984E-B6B8737D054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164-4352-984E-B6B8737D054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164-4352-984E-B6B8737D054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164-4352-984E-B6B8737D054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164-4352-984E-B6B8737D0540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164-4352-984E-B6B8737D0540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164-4352-984E-B6B8737D0540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164-4352-984E-B6B8737D0540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164-4352-984E-B6B8737D0540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164-4352-984E-B6B8737D0540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64-4352-984E-B6B8737D05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 план 206412,9 тыс.руб., исполнено-241538,7тыс.руб.</c:v>
                </c:pt>
                <c:pt idx="1">
                  <c:v>акцизы по подакцизным товарам план 12675,0 тыс.руб.,исполнено-13003,1 тыс.руб.</c:v>
                </c:pt>
                <c:pt idx="2">
                  <c:v>налог взимаемый в связи сприменением упрощенной системы налогообложения план 8412,5тыс.руб.исполнено-8186,1 тыс.руб. </c:v>
                </c:pt>
                <c:pt idx="3">
                  <c:v>Патентная система налогооблажения план- 300,0 тыс.руб.; исп.-129,4тыс.руб.</c:v>
                </c:pt>
                <c:pt idx="4">
                  <c:v>государственная пошлина план-628,0 тыс.руб.; исп.-859,1тыс.руб.;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241538.7</c:v>
                </c:pt>
                <c:pt idx="1">
                  <c:v>13003.1</c:v>
                </c:pt>
                <c:pt idx="2">
                  <c:v>8186.1</c:v>
                </c:pt>
                <c:pt idx="3">
                  <c:v>129.4</c:v>
                </c:pt>
                <c:pt idx="4">
                  <c:v>859.1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164-4352-984E-B6B8737D05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63489920"/>
        <c:axId val="63491456"/>
        <c:axId val="54045760"/>
      </c:bar3DChart>
      <c:catAx>
        <c:axId val="6348992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63491456"/>
        <c:crosses val="autoZero"/>
        <c:auto val="1"/>
        <c:lblAlgn val="ctr"/>
        <c:lblOffset val="100"/>
        <c:noMultiLvlLbl val="0"/>
      </c:catAx>
      <c:valAx>
        <c:axId val="63491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489920"/>
        <c:crosses val="autoZero"/>
        <c:crossBetween val="between"/>
      </c:valAx>
      <c:serAx>
        <c:axId val="54045760"/>
        <c:scaling>
          <c:orientation val="minMax"/>
        </c:scaling>
        <c:delete val="1"/>
        <c:axPos val="b"/>
        <c:majorTickMark val="out"/>
        <c:minorTickMark val="none"/>
        <c:tickLblPos val="nextTo"/>
        <c:crossAx val="63491456"/>
        <c:crosses val="autoZero"/>
      </c:serAx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2106262310732485"/>
          <c:y val="3.0679724016919083E-2"/>
          <c:w val="0.37893737689267509"/>
          <c:h val="0.267124529118757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rAngAx val="0"/>
      <c:perspective val="0"/>
    </c:view3D>
    <c:floor>
      <c:thickness val="0"/>
      <c:spPr>
        <a:noFill/>
        <a:ln w="12700" cap="rnd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1270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490620020160544E-3"/>
          <c:y val="0.13173374254712439"/>
          <c:w val="0.64432667556639522"/>
          <c:h val="0.740372747546445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B prst="angle"/>
            </a:sp3d>
          </c:spPr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1-451A-44CA-B05B-3DEE3C802C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3-451A-44CA-B05B-3DEE3C802C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5-451A-44CA-B05B-3DEE3C802C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7-451A-44CA-B05B-3DEE3C802C2B}"/>
              </c:ext>
            </c:extLst>
          </c:dPt>
          <c:dPt>
            <c:idx val="4"/>
            <c:bubble3D val="0"/>
            <c:explosion val="19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9-451A-44CA-B05B-3DEE3C802C2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B-451A-44CA-B05B-3DEE3C802C2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D-451A-44CA-B05B-3DEE3C802C2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F-0244-48DD-9E54-BA3D849488E1}"/>
              </c:ext>
            </c:extLst>
          </c:dPt>
          <c:dLbls>
            <c:dLbl>
              <c:idx val="11"/>
              <c:layout>
                <c:manualLayout>
                  <c:x val="2.5627871390792877E-2"/>
                  <c:y val="6.2010856818377083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244-48DD-9E54-BA3D849488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 60709,6  тыс.рублей</c:v>
                </c:pt>
                <c:pt idx="1">
                  <c:v>Национальная безопасность и правоохранительная деятельность 5882,3 тыс.рублей</c:v>
                </c:pt>
                <c:pt idx="2">
                  <c:v>Национальная экономика 29588,7 тыс. рублей</c:v>
                </c:pt>
                <c:pt idx="3">
                  <c:v>Жилищно-коммунальное хозяйство 34770,9 тыс. рублей</c:v>
                </c:pt>
                <c:pt idx="4">
                  <c:v>Образование 416367,7 тыс.рублей</c:v>
                </c:pt>
                <c:pt idx="5">
                  <c:v>Культура, кинематография 52123,9 тыс.рублей</c:v>
                </c:pt>
                <c:pt idx="6">
                  <c:v>Социальная политика 12145,1 тыс.рублей</c:v>
                </c:pt>
                <c:pt idx="7">
                  <c:v>Средства массовой информации 4556,7 тыс. рублей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60709.599999999999</c:v>
                </c:pt>
                <c:pt idx="1">
                  <c:v>5882.3</c:v>
                </c:pt>
                <c:pt idx="2">
                  <c:v>29588.7</c:v>
                </c:pt>
                <c:pt idx="3">
                  <c:v>34770.9</c:v>
                </c:pt>
                <c:pt idx="4">
                  <c:v>416367.7</c:v>
                </c:pt>
                <c:pt idx="5">
                  <c:v>52123.9</c:v>
                </c:pt>
                <c:pt idx="6">
                  <c:v>12145.1</c:v>
                </c:pt>
                <c:pt idx="7">
                  <c:v>4556.7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51A-44CA-B05B-3DEE3C802C2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12">
          <a:noFill/>
        </a:ln>
        <a:effectLst/>
      </c:spPr>
    </c:plotArea>
    <c:legend>
      <c:legendPos val="r"/>
      <c:layout>
        <c:manualLayout>
          <c:xMode val="edge"/>
          <c:yMode val="edge"/>
          <c:x val="0.58277030117873196"/>
          <c:y val="3.6999857158728398E-4"/>
          <c:w val="0.40347825305356733"/>
          <c:h val="0.999270411178146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rgbClr val="EEECE1">
        <a:alpha val="12000"/>
      </a:srgbClr>
    </a:solidFill>
    <a:ln w="12700" cap="rnd" cmpd="sng" algn="ctr">
      <a:noFill/>
      <a:prstDash val="solid"/>
    </a:ln>
    <a:effectLst/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8AEB5E-FEBC-4E9E-A3C8-C015869D9A3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66D4821-F3DD-4553-97AF-EDE8963B21C9}" type="pres">
      <dgm:prSet presAssocID="{B38AEB5E-FEBC-4E9E-A3C8-C015869D9A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A61618FD-9DCA-4804-AA8D-326E9D1012A3}" type="presOf" srcId="{B38AEB5E-FEBC-4E9E-A3C8-C015869D9A3D}" destId="{B66D4821-F3DD-4553-97AF-EDE8963B21C9}" srcOrd="0" destOrd="0" presId="urn:microsoft.com/office/officeart/2005/8/layout/orgChart1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67F52-4090-43E4-9DEA-AFF6F4EB84E5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725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28898"/>
            <a:ext cx="7942580" cy="30589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09457-0753-4FAA-88DE-606C3DF2AD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89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008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117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155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639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9296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11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47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F79F7-EE95-49A5-B323-BB3D1EA699F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60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058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71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623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020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023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09457-0753-4FAA-88DE-606C3DF2AD0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153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412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217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182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284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2642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212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593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958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82B4E-BB9D-476B-8A90-B803A07FAF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487215"/>
      </p:ext>
    </p:extLst>
  </p:cSld>
  <p:clrMapOvr>
    <a:masterClrMapping/>
  </p:clrMapOvr>
  <p:transition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68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16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61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13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31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33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49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03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BCED1-16F0-4808-8265-F06E18AD82D2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33503C-63A3-4366-8583-A3D85303C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98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  <p:sldLayoutId id="2147483995" r:id="rId12"/>
    <p:sldLayoutId id="2147483996" r:id="rId13"/>
    <p:sldLayoutId id="2147483997" r:id="rId14"/>
    <p:sldLayoutId id="2147483998" r:id="rId15"/>
    <p:sldLayoutId id="2147483999" r:id="rId16"/>
    <p:sldLayoutId id="214748400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_________Microsoft_Word.docx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C4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628800"/>
            <a:ext cx="7272808" cy="2985433"/>
          </a:xfrm>
          <a:prstGeom prst="rect">
            <a:avLst/>
          </a:prstGeom>
          <a:gradFill>
            <a:gsLst>
              <a:gs pos="49000">
                <a:schemeClr val="accent6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</a:p>
          <a:p>
            <a:pPr lvl="0" algn="ctr">
              <a:defRPr/>
            </a:pP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граждан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исполнению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униципального района «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Газимуро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-Заводский район»       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2023 год</a:t>
            </a:r>
          </a:p>
        </p:txBody>
      </p:sp>
    </p:spTree>
    <p:extLst>
      <p:ext uri="{BB962C8B-B14F-4D97-AF65-F5344CB8AC3E}">
        <p14:creationId xmlns:p14="http://schemas.microsoft.com/office/powerpoint/2010/main" val="362832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C4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26876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расходной части бюджета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«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Газимуро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-Заводский район»</a:t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3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640910"/>
              </p:ext>
            </p:extLst>
          </p:nvPr>
        </p:nvGraphicFramePr>
        <p:xfrm>
          <a:off x="628650" y="2123137"/>
          <a:ext cx="8335839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9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5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8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4752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Раздел, подраздел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 отклонения исполнения к уточненному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плану ниже 95%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29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414112,6</a:t>
                      </a:r>
                    </a:p>
                  </a:txBody>
                  <a:tcPr marL="8313" marR="8313" marT="83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410037,3</a:t>
                      </a:r>
                    </a:p>
                  </a:txBody>
                  <a:tcPr marL="8313" marR="8313" marT="83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8313" marR="8313" marT="83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129">
                <a:tc>
                  <a:txBody>
                    <a:bodyPr/>
                    <a:lstStyle/>
                    <a:p>
                      <a:endParaRPr lang="ru-RU" sz="1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</a:t>
                      </a:r>
                      <a:r>
                        <a:rPr lang="ru-RU" sz="1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129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вопросы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60709,6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53509,9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100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1851,3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1851,3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0100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0103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545,4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545,4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4061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0104</a:t>
                      </a: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11 716,4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11 076,3</a:t>
                      </a:r>
                    </a:p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124744"/>
            <a:ext cx="5688632" cy="99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74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23651"/>
              </p:ext>
            </p:extLst>
          </p:nvPr>
        </p:nvGraphicFramePr>
        <p:xfrm>
          <a:off x="430970" y="332087"/>
          <a:ext cx="8424935" cy="1109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4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8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8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6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1673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Судебная система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2963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6 877,5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6 855,4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99,7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296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контрольно-счетной палаты муниципального образования и его заместители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1 739,0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1 727,8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99,4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5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1 608,7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1 608,7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5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0113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38 109,5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31 572,8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82,8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95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420,0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895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420,0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90708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5 882,3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5 651,3</a:t>
                      </a:r>
                    </a:p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96,1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4091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0310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последствий чрезвычайных ситуаций природного и техногенного характера, гражданская оборона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5 882,3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5 651,3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96,1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8257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29 588,7</a:t>
                      </a:r>
                    </a:p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29 140,5</a:t>
                      </a:r>
                    </a:p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6825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1 144,1</a:t>
                      </a:r>
                    </a:p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1 144,1</a:t>
                      </a:r>
                    </a:p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430"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23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C4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166225"/>
              </p:ext>
            </p:extLst>
          </p:nvPr>
        </p:nvGraphicFramePr>
        <p:xfrm>
          <a:off x="395536" y="288734"/>
          <a:ext cx="8568948" cy="5723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38131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5 651,3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Произведена оплата в пределах актов выполненных работ.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8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1 400,7</a:t>
                      </a:r>
                    </a:p>
                    <a:p>
                      <a:pPr algn="ctr" fontAlgn="b"/>
                      <a:endParaRPr lang="ru-RU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1 400,4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l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767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26 963,9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26 516,1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7787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l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4447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34 770,9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34 741,8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74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113708"/>
              </p:ext>
            </p:extLst>
          </p:nvPr>
        </p:nvGraphicFramePr>
        <p:xfrm>
          <a:off x="286953" y="141371"/>
          <a:ext cx="8605527" cy="9385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1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8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9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69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1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73196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0502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0503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24 670,9</a:t>
                      </a: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10 100,0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24 641,8</a:t>
                      </a: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10 100,0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3196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090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31 835,7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31 408,4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98,7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633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111 602,8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106 909,2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95,8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360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260 559,1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258 578,6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2816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0703</a:t>
                      </a: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12 370,1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12 261,6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2026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31 835,7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31 408,4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98,7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916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кинематография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52 123,9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50 812,5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97,5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C4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331923"/>
              </p:ext>
            </p:extLst>
          </p:nvPr>
        </p:nvGraphicFramePr>
        <p:xfrm>
          <a:off x="179512" y="68273"/>
          <a:ext cx="8784974" cy="3610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8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5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41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2859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52 123,9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50 812,5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97,5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294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12 145,1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11 677,7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96,2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995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3 983,8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3 939,0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757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7 326,4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7 140,7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97,5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75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834,9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598,0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71,6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937474"/>
              </p:ext>
            </p:extLst>
          </p:nvPr>
        </p:nvGraphicFramePr>
        <p:xfrm>
          <a:off x="179512" y="5112298"/>
          <a:ext cx="8784974" cy="1529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8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5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41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095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4 556,7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4 556,7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899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4 556,7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4 556,7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77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416902"/>
              </p:ext>
            </p:extLst>
          </p:nvPr>
        </p:nvGraphicFramePr>
        <p:xfrm>
          <a:off x="251520" y="745914"/>
          <a:ext cx="8496944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7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7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1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7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4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65769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трансферты бюджетам субъектов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Федерации и муниципальных образований общего характера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43 089,8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40 315,8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93,6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3316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24 396,0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22 390,3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91,8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0863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660 254,7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640 164,0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97,0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13" marR="8313" marT="8313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18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2562" y="188640"/>
            <a:ext cx="8709917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расходах бюджета на реализацию муниципальных программ </a:t>
            </a:r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муниципального </a:t>
            </a:r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«</a:t>
            </a:r>
            <a:r>
              <a:rPr lang="ru-RU" altLang="ru-RU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Газимуро</a:t>
            </a:r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-Заводский район»                  </a:t>
            </a:r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35542"/>
              </p:ext>
            </p:extLst>
          </p:nvPr>
        </p:nvGraphicFramePr>
        <p:xfrm>
          <a:off x="1187624" y="2132856"/>
          <a:ext cx="6928557" cy="5179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9" name="Документ" r:id="rId4" imgW="10130599" imgH="7572412" progId="Word.Document.12">
                  <p:embed/>
                </p:oleObj>
              </mc:Choice>
              <mc:Fallback>
                <p:oleObj name="Документ" r:id="rId4" imgW="10130599" imgH="757241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7624" y="2132856"/>
                        <a:ext cx="6928557" cy="5179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986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Информационное сообщение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chemeClr val="tx1"/>
                </a:solidFill>
              </a:rPr>
              <a:t>Решение Совета </a:t>
            </a:r>
            <a:r>
              <a:rPr lang="ru-RU" dirty="0" err="1" smtClean="0">
                <a:solidFill>
                  <a:schemeClr val="tx1"/>
                </a:solidFill>
              </a:rPr>
              <a:t>Газимуро</a:t>
            </a:r>
            <a:r>
              <a:rPr lang="ru-RU" dirty="0" smtClean="0">
                <a:solidFill>
                  <a:schemeClr val="tx1"/>
                </a:solidFill>
              </a:rPr>
              <a:t>-Заводского муниципального округа </a:t>
            </a:r>
            <a:r>
              <a:rPr lang="ru-RU" dirty="0">
                <a:solidFill>
                  <a:schemeClr val="tx1"/>
                </a:solidFill>
              </a:rPr>
              <a:t>«Об </a:t>
            </a:r>
            <a:r>
              <a:rPr lang="ru-RU" dirty="0" smtClean="0">
                <a:solidFill>
                  <a:schemeClr val="tx1"/>
                </a:solidFill>
              </a:rPr>
              <a:t>исполнении  </a:t>
            </a:r>
            <a:r>
              <a:rPr lang="ru-RU" dirty="0">
                <a:solidFill>
                  <a:schemeClr val="tx1"/>
                </a:solidFill>
              </a:rPr>
              <a:t>бюджета муниципального района «</a:t>
            </a:r>
            <a:r>
              <a:rPr lang="ru-RU" dirty="0" err="1">
                <a:solidFill>
                  <a:schemeClr val="tx1"/>
                </a:solidFill>
              </a:rPr>
              <a:t>Газимуро</a:t>
            </a:r>
            <a:r>
              <a:rPr lang="ru-RU" dirty="0">
                <a:solidFill>
                  <a:schemeClr val="tx1"/>
                </a:solidFill>
              </a:rPr>
              <a:t>-Заводский район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08 июля </a:t>
            </a:r>
            <a:r>
              <a:rPr lang="ru-RU" dirty="0">
                <a:solidFill>
                  <a:schemeClr val="tx1"/>
                </a:solidFill>
              </a:rPr>
              <a:t>2023 года </a:t>
            </a:r>
            <a:r>
              <a:rPr lang="ru-RU" dirty="0" smtClean="0">
                <a:solidFill>
                  <a:schemeClr val="tx1"/>
                </a:solidFill>
              </a:rPr>
              <a:t>№86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	принято Советом </a:t>
            </a:r>
            <a:r>
              <a:rPr lang="ru-RU" dirty="0" err="1" smtClean="0">
                <a:solidFill>
                  <a:schemeClr val="tx1"/>
                </a:solidFill>
              </a:rPr>
              <a:t>Газимуро</a:t>
            </a:r>
            <a:r>
              <a:rPr lang="ru-RU" dirty="0" smtClean="0">
                <a:solidFill>
                  <a:schemeClr val="tx1"/>
                </a:solidFill>
              </a:rPr>
              <a:t>-Заводского муниципального округа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137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C4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3" name="Rectangle 1"/>
          <p:cNvSpPr>
            <a:spLocks noChangeArrowheads="1"/>
          </p:cNvSpPr>
          <p:nvPr/>
        </p:nvSpPr>
        <p:spPr bwMode="auto">
          <a:xfrm>
            <a:off x="-180528" y="-99392"/>
            <a:ext cx="91440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alibri" pitchFamily="34" charset="-52"/>
                <a:ea typeface="Calibri" pitchFamily="34" charset="-52"/>
                <a:cs typeface="Times New Roman" pitchFamily="18" charset="0"/>
              </a:rPr>
              <a:t> </a:t>
            </a:r>
          </a:p>
          <a:p>
            <a:pPr algn="ctr" eaLnBrk="0" hangingPunct="0"/>
            <a:endParaRPr lang="ru-RU" sz="1600" b="1" dirty="0">
              <a:solidFill>
                <a:schemeClr val="tx2">
                  <a:lumMod val="50000"/>
                </a:schemeClr>
              </a:solidFill>
              <a:latin typeface="Calibri" pitchFamily="34" charset="-52"/>
              <a:ea typeface="Calibri" pitchFamily="34" charset="-52"/>
              <a:cs typeface="Times New Roman" pitchFamily="18" charset="0"/>
            </a:endParaRPr>
          </a:p>
          <a:p>
            <a:pPr algn="ctr" eaLnBrk="0" hangingPunct="0"/>
            <a:endParaRPr lang="ru-RU" sz="1600" b="1" dirty="0">
              <a:solidFill>
                <a:schemeClr val="tx2">
                  <a:lumMod val="50000"/>
                </a:schemeClr>
              </a:solidFill>
              <a:latin typeface="Calibri" pitchFamily="34" charset="-52"/>
              <a:ea typeface="Calibri" pitchFamily="34" charset="-52"/>
              <a:cs typeface="Times New Roman" pitchFamily="18" charset="0"/>
            </a:endParaRPr>
          </a:p>
          <a:p>
            <a:pPr algn="ctr" eaLnBrk="0" hangingPunct="0"/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-52"/>
                <a:cs typeface="Times New Roman" panose="02020603050405020304" pitchFamily="18" charset="0"/>
              </a:rPr>
              <a:t>Основные параметры  исполнения бюджета </a:t>
            </a:r>
          </a:p>
          <a:p>
            <a:pPr algn="ctr" eaLnBrk="0" hangingPunct="0"/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-52"/>
                <a:cs typeface="Times New Roman" panose="02020603050405020304" pitchFamily="18" charset="0"/>
              </a:rPr>
              <a:t>муниципального района «</a:t>
            </a:r>
            <a:r>
              <a:rPr lang="ru-RU" sz="2800" b="1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-52"/>
                <a:cs typeface="Times New Roman" panose="02020603050405020304" pitchFamily="18" charset="0"/>
              </a:rPr>
              <a:t>Газимуро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-52"/>
                <a:cs typeface="Times New Roman" panose="02020603050405020304" pitchFamily="18" charset="0"/>
              </a:rPr>
              <a:t>-Заводский район» </a:t>
            </a:r>
            <a:endParaRPr lang="ru-RU" sz="28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Calibri" pitchFamily="34" charset="-52"/>
              <a:cs typeface="Times New Roman" panose="02020603050405020304" pitchFamily="18" charset="0"/>
            </a:endParaRPr>
          </a:p>
          <a:p>
            <a:pPr algn="ctr" eaLnBrk="0" hangingPunct="0"/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-52"/>
                <a:cs typeface="Times New Roman" panose="02020603050405020304" pitchFamily="18" charset="0"/>
              </a:rPr>
              <a:t>за 2023 год.</a:t>
            </a:r>
          </a:p>
          <a:p>
            <a:pPr algn="r" eaLnBrk="0" hangingPunct="0"/>
            <a:r>
              <a:rPr lang="ru-RU" sz="16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itchFamily="34" charset="-52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тыс. руб</a:t>
            </a:r>
            <a:r>
              <a:rPr lang="ru-RU" sz="1600" i="1" dirty="0">
                <a:solidFill>
                  <a:schemeClr val="tx2">
                    <a:lumMod val="50000"/>
                  </a:schemeClr>
                </a:solidFill>
                <a:ea typeface="Calibri" pitchFamily="34" charset="-52"/>
                <a:cs typeface="Times New Roman" pitchFamily="18" charset="0"/>
              </a:rPr>
              <a:t>.</a:t>
            </a:r>
            <a:endParaRPr lang="ru-RU" i="1" dirty="0">
              <a:solidFill>
                <a:schemeClr val="tx2">
                  <a:lumMod val="50000"/>
                </a:schemeClr>
              </a:solidFill>
              <a:ea typeface="Calibri" pitchFamily="34" charset="-52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132856"/>
            <a:ext cx="5472608" cy="4536504"/>
          </a:xfrm>
          <a:prstGeom prst="rect">
            <a:avLst/>
          </a:prstGeom>
        </p:spPr>
      </p:pic>
      <p:sp>
        <p:nvSpPr>
          <p:cNvPr id="8" name="Горизонтальный свиток 7"/>
          <p:cNvSpPr/>
          <p:nvPr/>
        </p:nvSpPr>
        <p:spPr>
          <a:xfrm>
            <a:off x="5805264" y="2302526"/>
            <a:ext cx="2799184" cy="1126474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686298,8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6084168" y="3719262"/>
            <a:ext cx="2664296" cy="1221906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Расходы-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640164,0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5769329" y="5301208"/>
            <a:ext cx="2655168" cy="1088734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Профицит-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46134,8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51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476250"/>
            <a:ext cx="8445500" cy="1368425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района </a:t>
            </a:r>
          </a:p>
          <a:p>
            <a:pPr marL="45720" indent="0" algn="ctr">
              <a:buNone/>
            </a:pP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2023 год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54820" y="3244334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54820" y="3244334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54820" y="3244334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018437265"/>
              </p:ext>
            </p:extLst>
          </p:nvPr>
        </p:nvGraphicFramePr>
        <p:xfrm>
          <a:off x="1475656" y="2060849"/>
          <a:ext cx="5616624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Выноска со стрелкой вверх 20"/>
          <p:cNvSpPr/>
          <p:nvPr/>
        </p:nvSpPr>
        <p:spPr>
          <a:xfrm>
            <a:off x="539552" y="5373217"/>
            <a:ext cx="3456384" cy="1418455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План-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247336,7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Факт-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292337,2тыс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118,2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исполнения </a:t>
            </a:r>
          </a:p>
        </p:txBody>
      </p:sp>
      <p:sp>
        <p:nvSpPr>
          <p:cNvPr id="22" name="Выноска со стрелкой вверх 21"/>
          <p:cNvSpPr/>
          <p:nvPr/>
        </p:nvSpPr>
        <p:spPr>
          <a:xfrm>
            <a:off x="4689180" y="5373217"/>
            <a:ext cx="3627236" cy="1418455"/>
          </a:xfrm>
          <a:prstGeom prst="upArrow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План-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48668,1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Факт-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37782,8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77,6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исполнения</a:t>
            </a:r>
          </a:p>
        </p:txBody>
      </p:sp>
      <p:sp>
        <p:nvSpPr>
          <p:cNvPr id="23" name="Выноска со стрелкой влево 22"/>
          <p:cNvSpPr/>
          <p:nvPr/>
        </p:nvSpPr>
        <p:spPr>
          <a:xfrm>
            <a:off x="7092280" y="2060849"/>
            <a:ext cx="1872208" cy="2880319"/>
          </a:xfrm>
          <a:prstGeom prst="leftArrow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План-357390,8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Факт-356178,8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99,7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исполнения</a:t>
            </a:r>
          </a:p>
        </p:txBody>
      </p:sp>
    </p:spTree>
    <p:extLst>
      <p:ext uri="{BB962C8B-B14F-4D97-AF65-F5344CB8AC3E}">
        <p14:creationId xmlns:p14="http://schemas.microsoft.com/office/powerpoint/2010/main" val="170037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Безвозмездные поступления за 2023год (исполнено)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858236305"/>
              </p:ext>
            </p:extLst>
          </p:nvPr>
        </p:nvGraphicFramePr>
        <p:xfrm>
          <a:off x="539552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91774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C4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31782" cy="172819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по исполнению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«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Газимуро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-Заводский  район»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2023 год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336118431"/>
              </p:ext>
            </p:extLst>
          </p:nvPr>
        </p:nvGraphicFramePr>
        <p:xfrm>
          <a:off x="422080" y="1412776"/>
          <a:ext cx="8748464" cy="698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746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57405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по исполнению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муниципального района «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Газимуро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-Заводский район»</a:t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2023 год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3861048"/>
            <a:ext cx="63184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Арендная плата за земельные участки план-17799,9 </a:t>
            </a:r>
            <a:r>
              <a:rPr lang="ru-RU" dirty="0" err="1"/>
              <a:t>тыс.руб</a:t>
            </a:r>
            <a:r>
              <a:rPr lang="ru-RU" dirty="0"/>
              <a:t>.; исп.4780,2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r>
              <a:rPr lang="ru-RU" dirty="0"/>
              <a:t>Плата за негативное воздействие на окружающую среду план-20980,0 </a:t>
            </a:r>
            <a:r>
              <a:rPr lang="ru-RU" dirty="0" err="1"/>
              <a:t>тыс.руб</a:t>
            </a:r>
            <a:r>
              <a:rPr lang="ru-RU" dirty="0"/>
              <a:t>.; исп.-21106,5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r>
              <a:rPr lang="ru-RU" dirty="0"/>
              <a:t>Платные услуги план- 6588,2 </a:t>
            </a:r>
            <a:r>
              <a:rPr lang="ru-RU" dirty="0" err="1"/>
              <a:t>тыс.руб</a:t>
            </a:r>
            <a:r>
              <a:rPr lang="ru-RU" dirty="0"/>
              <a:t>.; исп.-7675,2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r>
              <a:rPr lang="ru-RU" dirty="0"/>
              <a:t>Штрафы, </a:t>
            </a:r>
            <a:r>
              <a:rPr lang="ru-RU" dirty="0" err="1"/>
              <a:t>санкции,возмещение</a:t>
            </a:r>
            <a:r>
              <a:rPr lang="ru-RU" dirty="0"/>
              <a:t> ущерба план-3300 </a:t>
            </a:r>
            <a:r>
              <a:rPr lang="ru-RU" dirty="0" err="1"/>
              <a:t>тыс.руб</a:t>
            </a:r>
            <a:r>
              <a:rPr lang="ru-RU" dirty="0"/>
              <a:t>.; исп.-4200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14" y="1144324"/>
            <a:ext cx="7276084" cy="4515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489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65126"/>
            <a:ext cx="7831782" cy="133568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налоговых и неналоговых доходов бюджета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«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Газимуро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-заводский район»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2023 год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(тыс.руб.)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622914"/>
              </p:ext>
            </p:extLst>
          </p:nvPr>
        </p:nvGraphicFramePr>
        <p:xfrm>
          <a:off x="755576" y="1700808"/>
          <a:ext cx="7632848" cy="731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9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9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вида доходов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692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доходы, в том числе: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247336,7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292337,2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514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206412,9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234832,9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514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12675,0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13003,1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891">
                <a:tc>
                  <a:txBody>
                    <a:bodyPr/>
                    <a:lstStyle/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576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8412,5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8186,0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738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налогообложения</a:t>
                      </a:r>
                    </a:p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94138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576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 вмененный доход для отдельных видов деятельности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-40,7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2514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628,0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859,1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13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751084"/>
              </p:ext>
            </p:extLst>
          </p:nvPr>
        </p:nvGraphicFramePr>
        <p:xfrm>
          <a:off x="539552" y="341652"/>
          <a:ext cx="8352928" cy="4831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4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9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018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</a:t>
                      </a:r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доходы, в том числе: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42108,4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63179,6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113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Арендная плата за земельные участки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17541,6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4281,4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113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0160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20980,0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21106,5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231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Платные</a:t>
                      </a:r>
                      <a:r>
                        <a:rPr lang="ru-RU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услуги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6588,2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7675,2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231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4233,3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449">
                <a:tc>
                  <a:txBody>
                    <a:bodyPr/>
                    <a:lstStyle/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0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5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исполнения расходов за </a:t>
            </a:r>
            <a:br>
              <a:rPr lang="ru-RU" sz="35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</a:p>
        </p:txBody>
      </p:sp>
      <p:graphicFrame>
        <p:nvGraphicFramePr>
          <p:cNvPr id="6" name="Объект 26">
            <a:extLst>
              <a:ext uri="{FF2B5EF4-FFF2-40B4-BE49-F238E27FC236}">
                <a16:creationId xmlns:a16="http://schemas.microsoft.com/office/drawing/2014/main" id="{32C0D9F0-5416-410C-8641-2A2E39E92B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772843"/>
              </p:ext>
            </p:extLst>
          </p:nvPr>
        </p:nvGraphicFramePr>
        <p:xfrm>
          <a:off x="1907704" y="1412776"/>
          <a:ext cx="698477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393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16418</TotalTime>
  <Words>800</Words>
  <Application>Microsoft Office PowerPoint</Application>
  <PresentationFormat>Экран (4:3)</PresentationFormat>
  <Paragraphs>403</Paragraphs>
  <Slides>17</Slides>
  <Notes>14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Грань</vt:lpstr>
      <vt:lpstr>Документ</vt:lpstr>
      <vt:lpstr>Презентация PowerPoint</vt:lpstr>
      <vt:lpstr>Презентация PowerPoint</vt:lpstr>
      <vt:lpstr>Презентация PowerPoint</vt:lpstr>
      <vt:lpstr>Безвозмездные поступления за 2023год (исполнено) </vt:lpstr>
      <vt:lpstr>Структура налоговых доходов по исполнению бюджета муниципального района «Газимуро-Заводский  район»  за 2023 год</vt:lpstr>
      <vt:lpstr>Структура неналоговых доходов по исполнению бюджета  муниципального района «Газимуро-Заводский район»  за 2023 год</vt:lpstr>
      <vt:lpstr>Исполнение налоговых и неналоговых доходов бюджета  муниципального района «Газимуро-заводский район» за 2023 год (тыс.руб.)</vt:lpstr>
      <vt:lpstr>Презентация PowerPoint</vt:lpstr>
      <vt:lpstr>Структура исполнения расходов за  2023 год</vt:lpstr>
      <vt:lpstr>Исполнение расходной части бюджета  муниципального района «Газимуро-Заводский район»  за 2023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Сведения о расходах бюджета на реализацию муниципальных программ                              муниципального района «Газимуро-Заводский район»                  </vt:lpstr>
      <vt:lpstr>Информационное сообщение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6</cp:lastModifiedBy>
  <cp:revision>1021</cp:revision>
  <cp:lastPrinted>2024-04-23T12:22:49Z</cp:lastPrinted>
  <dcterms:created xsi:type="dcterms:W3CDTF">2014-04-07T09:56:44Z</dcterms:created>
  <dcterms:modified xsi:type="dcterms:W3CDTF">2024-09-15T23:49:54Z</dcterms:modified>
</cp:coreProperties>
</file>