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93" r:id="rId2"/>
    <p:sldMasterId id="2147483807" r:id="rId3"/>
    <p:sldMasterId id="2147483831" r:id="rId4"/>
    <p:sldMasterId id="2147483843" r:id="rId5"/>
    <p:sldMasterId id="2147483855" r:id="rId6"/>
    <p:sldMasterId id="2147483867" r:id="rId7"/>
    <p:sldMasterId id="2147483891" r:id="rId8"/>
    <p:sldMasterId id="2147483903" r:id="rId9"/>
    <p:sldMasterId id="2147483915" r:id="rId10"/>
  </p:sldMasterIdLst>
  <p:notesMasterIdLst>
    <p:notesMasterId r:id="rId35"/>
  </p:notesMasterIdLst>
  <p:sldIdLst>
    <p:sldId id="421" r:id="rId11"/>
    <p:sldId id="444" r:id="rId12"/>
    <p:sldId id="422" r:id="rId13"/>
    <p:sldId id="423" r:id="rId14"/>
    <p:sldId id="439" r:id="rId15"/>
    <p:sldId id="492" r:id="rId16"/>
    <p:sldId id="493" r:id="rId17"/>
    <p:sldId id="486" r:id="rId18"/>
    <p:sldId id="487" r:id="rId19"/>
    <p:sldId id="456" r:id="rId20"/>
    <p:sldId id="457" r:id="rId21"/>
    <p:sldId id="458" r:id="rId22"/>
    <p:sldId id="446" r:id="rId23"/>
    <p:sldId id="445" r:id="rId24"/>
    <p:sldId id="448" r:id="rId25"/>
    <p:sldId id="496" r:id="rId26"/>
    <p:sldId id="459" r:id="rId27"/>
    <p:sldId id="460" r:id="rId28"/>
    <p:sldId id="462" r:id="rId29"/>
    <p:sldId id="463" r:id="rId30"/>
    <p:sldId id="464" r:id="rId31"/>
    <p:sldId id="495" r:id="rId32"/>
    <p:sldId id="455" r:id="rId33"/>
    <p:sldId id="485" r:id="rId3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9D05523-0E8A-48D8-ACB9-5E79CFE9C461}">
          <p14:sldIdLst>
            <p14:sldId id="421"/>
            <p14:sldId id="444"/>
            <p14:sldId id="422"/>
            <p14:sldId id="423"/>
            <p14:sldId id="439"/>
            <p14:sldId id="492"/>
            <p14:sldId id="493"/>
            <p14:sldId id="486"/>
            <p14:sldId id="487"/>
            <p14:sldId id="456"/>
            <p14:sldId id="457"/>
            <p14:sldId id="458"/>
            <p14:sldId id="446"/>
            <p14:sldId id="445"/>
            <p14:sldId id="448"/>
            <p14:sldId id="496"/>
            <p14:sldId id="459"/>
            <p14:sldId id="460"/>
            <p14:sldId id="462"/>
            <p14:sldId id="463"/>
            <p14:sldId id="464"/>
            <p14:sldId id="495"/>
            <p14:sldId id="455"/>
            <p14:sldId id="48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FCC66"/>
    <a:srgbClr val="77BFD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0" autoAdjust="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1\Desktop\&#1044;&#1080;&#1072;&#1075;&#1088;&#1072;&#1084;&#1084;&#1072;%20&#1074;%20Microsoft%20Word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sktop-vn30nqr\&#1087;&#1086;&#1095;&#1090;&#1072;%20&#1092;&#1091;\&#1055;&#1045;&#1056;&#1045;&#1041;&#1056;&#1054;&#1057;&#1050;&#1040;\&#1053;&#1040;%20&#1057;&#1040;&#1049;&#1058;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sktop-vn30nqr\&#1087;&#1086;&#1095;&#1090;&#1072;%20&#1092;&#1091;\&#1055;&#1045;&#1056;&#1045;&#1041;&#1056;&#1054;&#1057;&#1050;&#1040;\&#1053;&#1040;%20&#1057;&#1040;&#1049;&#1058;\&#1051;&#1080;&#1089;&#1090;%20Microsoft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sktop-vn30nqr\&#1087;&#1086;&#1095;&#1090;&#1072;%20&#1092;&#1091;\&#1055;&#1045;&#1056;&#1045;&#1041;&#1056;&#1054;&#1057;&#1050;&#1040;\&#1053;&#1040;%20&#1057;&#1040;&#1049;&#1058;\&#1051;&#1080;&#1089;&#1090;%20Microsoft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sktop-vn30nqr\&#1087;&#1086;&#1095;&#1090;&#1072;%20&#1092;&#1091;\&#1055;&#1045;&#1056;&#1045;&#1041;&#1056;&#1054;&#1057;&#1050;&#1040;\&#1053;&#1040;%20&#1057;&#1040;&#1049;&#1058;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schemeClr val="tx1"/>
                </a:solidFill>
                <a:effectLst/>
              </a:rPr>
              <a:t>Численность населения района по годам, чел.</a:t>
            </a:r>
            <a:endParaRPr lang="ru-RU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754708005249342"/>
          <c:y val="0.21926550196850392"/>
          <c:w val="0.89245291994750653"/>
          <c:h val="0.7061564960629921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8356</c:v>
                </c:pt>
                <c:pt idx="1">
                  <c:v>8194</c:v>
                </c:pt>
                <c:pt idx="2">
                  <c:v>8008</c:v>
                </c:pt>
                <c:pt idx="3">
                  <c:v>8000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436-4549-B7E4-32AD517D1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090176"/>
        <c:axId val="149926976"/>
      </c:lineChart>
      <c:catAx>
        <c:axId val="6309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926976"/>
        <c:crosses val="autoZero"/>
        <c:auto val="1"/>
        <c:lblAlgn val="ctr"/>
        <c:lblOffset val="100"/>
        <c:noMultiLvlLbl val="0"/>
      </c:catAx>
      <c:valAx>
        <c:axId val="14992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09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778751966177583"/>
          <c:y val="2.9857427719922211E-2"/>
          <c:w val="0.65426290463692038"/>
          <c:h val="0.89719889180519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Лист1!$N$123</c:f>
              <c:strCache>
                <c:ptCount val="1"/>
                <c:pt idx="0">
                  <c:v>Доходы </c:v>
                </c:pt>
              </c:strCache>
            </c:strRef>
          </c:tx>
          <c:invertIfNegative val="0"/>
          <c:cat>
            <c:numRef>
              <c:f>Лист1!$O$122:$R$122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Лист1!$O$123:$R$123</c:f>
              <c:numCache>
                <c:formatCode>General</c:formatCode>
                <c:ptCount val="4"/>
                <c:pt idx="0">
                  <c:v>1151192.1000000001</c:v>
                </c:pt>
                <c:pt idx="1">
                  <c:v>884665.5</c:v>
                </c:pt>
                <c:pt idx="2">
                  <c:v>918970.4</c:v>
                </c:pt>
                <c:pt idx="3">
                  <c:v>880568.3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EF-4DCB-8A36-B630857E099A}"/>
            </c:ext>
          </c:extLst>
        </c:ser>
        <c:ser>
          <c:idx val="1"/>
          <c:order val="1"/>
          <c:tx>
            <c:strRef>
              <c:f>Лист1!$N$124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numRef>
              <c:f>Лист1!$O$122:$R$122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Лист1!$O$124:$R$124</c:f>
              <c:numCache>
                <c:formatCode>General</c:formatCode>
                <c:ptCount val="4"/>
                <c:pt idx="0">
                  <c:v>856707.3</c:v>
                </c:pt>
                <c:pt idx="1">
                  <c:v>884665.5</c:v>
                </c:pt>
                <c:pt idx="2">
                  <c:v>918970.4</c:v>
                </c:pt>
                <c:pt idx="3">
                  <c:v>880568.3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EF-4DCB-8A36-B630857E099A}"/>
            </c:ext>
          </c:extLst>
        </c:ser>
        <c:ser>
          <c:idx val="2"/>
          <c:order val="2"/>
          <c:tx>
            <c:strRef>
              <c:f>Лист1!$N$125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cat>
            <c:numRef>
              <c:f>Лист1!$O$122:$R$122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</c:numCache>
            </c:numRef>
          </c:cat>
          <c:val>
            <c:numRef>
              <c:f>Лист1!$O$125:$R$125</c:f>
              <c:numCache>
                <c:formatCode>General</c:formatCode>
                <c:ptCount val="4"/>
                <c:pt idx="0">
                  <c:v>294484.80000000005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EF-4DCB-8A36-B630857E0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20288"/>
        <c:axId val="149928128"/>
      </c:barChart>
      <c:catAx>
        <c:axId val="8782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9928128"/>
        <c:crosses val="autoZero"/>
        <c:auto val="1"/>
        <c:lblAlgn val="ctr"/>
        <c:lblOffset val="100"/>
        <c:noMultiLvlLbl val="0"/>
      </c:catAx>
      <c:valAx>
        <c:axId val="149928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8202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Лист1!$C$3</c:f>
              <c:strCache>
                <c:ptCount val="1"/>
                <c:pt idx="0">
                  <c:v>2024</c:v>
                </c:pt>
              </c:strCache>
            </c:strRef>
          </c:tx>
          <c:explosion val="3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Лист1!$B$4:$B$6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Лист1!$C$4:$C$6</c:f>
              <c:numCache>
                <c:formatCode>0.00</c:formatCode>
                <c:ptCount val="3"/>
                <c:pt idx="0">
                  <c:v>58.992366173496691</c:v>
                </c:pt>
                <c:pt idx="1">
                  <c:v>4.0465708587273017</c:v>
                </c:pt>
                <c:pt idx="2">
                  <c:v>36.961062967776009</c:v>
                </c:pt>
              </c:numCache>
            </c:numRef>
          </c:val>
        </c:ser>
        <c:ser>
          <c:idx val="1"/>
          <c:order val="1"/>
          <c:tx>
            <c:strRef>
              <c:f>Лист1!$D$3</c:f>
              <c:strCache>
                <c:ptCount val="1"/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Лист1!$B$4:$B$6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Лист1!$D$4:$D$6</c:f>
              <c:numCache>
                <c:formatCode>General</c:formatCode>
                <c:ptCount val="3"/>
                <c:pt idx="0">
                  <c:v>679115.4</c:v>
                </c:pt>
                <c:pt idx="1">
                  <c:v>46583.8</c:v>
                </c:pt>
                <c:pt idx="2">
                  <c:v>425492.8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520908761002948"/>
          <c:y val="0.28897357764277931"/>
          <c:w val="0.31315482843078973"/>
          <c:h val="0.54265382550087027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1238724781381E-2"/>
          <c:y val="0.40596903751163854"/>
          <c:w val="0.38725986366453213"/>
          <c:h val="0.45822778417788429"/>
        </c:manualLayout>
      </c:layout>
      <c:pie3DChart>
        <c:varyColors val="1"/>
        <c:ser>
          <c:idx val="0"/>
          <c:order val="0"/>
          <c:tx>
            <c:strRef>
              <c:f>Лист1!$C$12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Лист1!$B$13:$B$15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Лист1!$C$13:$C$15</c:f>
              <c:numCache>
                <c:formatCode>0.00</c:formatCode>
                <c:ptCount val="3"/>
                <c:pt idx="0">
                  <c:v>59.713224942082633</c:v>
                </c:pt>
                <c:pt idx="1">
                  <c:v>3.3632033802606744</c:v>
                </c:pt>
                <c:pt idx="2">
                  <c:v>36.923571677656689</c:v>
                </c:pt>
              </c:numCache>
            </c:numRef>
          </c:val>
        </c:ser>
        <c:ser>
          <c:idx val="1"/>
          <c:order val="1"/>
          <c:tx>
            <c:strRef>
              <c:f>Лист1!$D$12</c:f>
              <c:strCache>
                <c:ptCount val="1"/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Лист1!$B$13:$B$15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Лист1!$D$13:$D$15</c:f>
              <c:numCache>
                <c:formatCode>General</c:formatCode>
                <c:ptCount val="3"/>
                <c:pt idx="0">
                  <c:v>528262.30000000005</c:v>
                </c:pt>
                <c:pt idx="1">
                  <c:v>29753.1</c:v>
                </c:pt>
                <c:pt idx="2">
                  <c:v>326650.09999999998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Лист1!$C$22</c:f>
              <c:strCache>
                <c:ptCount val="1"/>
                <c:pt idx="0">
                  <c:v>2026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Лист1!$B$23:$B$25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Лист1!$C$23:$C$25</c:f>
              <c:numCache>
                <c:formatCode>0.00</c:formatCode>
                <c:ptCount val="3"/>
                <c:pt idx="0">
                  <c:v>63.969459734502884</c:v>
                </c:pt>
                <c:pt idx="1">
                  <c:v>3.3024132224498204</c:v>
                </c:pt>
                <c:pt idx="2">
                  <c:v>32.728127043047309</c:v>
                </c:pt>
              </c:numCache>
            </c:numRef>
          </c:val>
        </c:ser>
        <c:ser>
          <c:idx val="1"/>
          <c:order val="1"/>
          <c:tx>
            <c:strRef>
              <c:f>Лист1!$D$22</c:f>
              <c:strCache>
                <c:ptCount val="1"/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Лист1!$B$23:$B$25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Лист1!$D$23:$D$25</c:f>
              <c:numCache>
                <c:formatCode>General</c:formatCode>
                <c:ptCount val="3"/>
                <c:pt idx="0">
                  <c:v>587860.4</c:v>
                </c:pt>
                <c:pt idx="1">
                  <c:v>30348.2</c:v>
                </c:pt>
                <c:pt idx="2">
                  <c:v>300761.8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193412346989051"/>
          <c:y val="0.33789081914874958"/>
          <c:w val="0.38806587653010943"/>
          <c:h val="0.60919400768335685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Лист1!$C$33</c:f>
              <c:strCache>
                <c:ptCount val="1"/>
                <c:pt idx="0">
                  <c:v>2027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Лист1!$B$34:$B$36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Лист1!$C$34:$C$36</c:f>
              <c:numCache>
                <c:formatCode>0.00</c:formatCode>
                <c:ptCount val="3"/>
                <c:pt idx="0">
                  <c:v>62.840611000872961</c:v>
                </c:pt>
                <c:pt idx="1">
                  <c:v>3.5131971023712754</c:v>
                </c:pt>
                <c:pt idx="2">
                  <c:v>33.646191896755766</c:v>
                </c:pt>
              </c:numCache>
            </c:numRef>
          </c:val>
        </c:ser>
        <c:ser>
          <c:idx val="1"/>
          <c:order val="1"/>
          <c:tx>
            <c:strRef>
              <c:f>Лист1!$D$33</c:f>
              <c:strCache>
                <c:ptCount val="1"/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Лист1!$B$34:$B$36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Лист1!$D$34:$D$36</c:f>
              <c:numCache>
                <c:formatCode>General</c:formatCode>
                <c:ptCount val="3"/>
                <c:pt idx="0">
                  <c:v>553354.5</c:v>
                </c:pt>
                <c:pt idx="1">
                  <c:v>30936.1</c:v>
                </c:pt>
                <c:pt idx="2">
                  <c:v>296277.7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062435611198896"/>
          <c:y val="0.33900399955560495"/>
          <c:w val="0.35635428719897766"/>
          <c:h val="0.48307595452357144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8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8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AADDC106-DBC0-43A2-9062-A9338793213D}" type="datetimeFigureOut">
              <a:rPr lang="ru-RU" smtClean="0"/>
              <a:t>20.03.2025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93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48193"/>
            <a:ext cx="2971800" cy="497363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A96D120D-01AA-4D5D-AE19-813A934848C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91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2249" y="9446714"/>
            <a:ext cx="2974150" cy="4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8" tIns="46731" rIns="93458" bIns="46731" anchor="b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D75BEC-CE1A-4486-85D2-36A07D0218AB}" type="slidenum">
              <a:rPr lang="ru-RU" altLang="ru-RU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2950"/>
            <a:ext cx="4979988" cy="37338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684" y="4727355"/>
            <a:ext cx="5480635" cy="44778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58" tIns="46731" rIns="93458" bIns="46731"/>
          <a:lstStyle/>
          <a:p>
            <a:pPr eaLnBrk="1" hangingPunct="1"/>
            <a:endParaRPr lang="ru-RU" altLang="ru-RU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442" indent="-287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8372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7721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7070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6419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5767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5116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4465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C2ACD1-7D93-4799-9079-0829C44ADFD4}" type="slidenum">
              <a:rPr lang="ru-RU" altLang="ru-RU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442" indent="-287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8372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7721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7070" indent="-2296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6419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5767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5116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4465" indent="-2296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44F09C-915E-4249-9FB0-64FBFC6C9180}" type="slidenum">
              <a:rPr lang="ru-RU" altLang="ru-RU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272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686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23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396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38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798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059160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9788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662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188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20263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5167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021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13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5579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74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37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07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88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25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018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48764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844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362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4F271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>
              <a:solidFill>
                <a:srgbClr val="4F271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66BA-D9CA-4185-806B-0FC1DED90D9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19374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4F271C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4F271C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6995-286D-48B6-9F88-9C58E42DE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430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69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3429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90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09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371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20.03.2025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440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18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3404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48472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776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92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28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7445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53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0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20.03.2025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5402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912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507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0201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70818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246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198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62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29282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20.03.2025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695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6730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927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06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41263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64751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4905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89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1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039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485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50786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2165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304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2867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2984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70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229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12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54128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25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829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45941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2646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362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23597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87041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2140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853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82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318631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94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027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84860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7833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346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90101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76780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00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20.03.2025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408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E7DE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7DEC9"/>
                </a:solidFill>
              </a:rPr>
              <a:pPr/>
              <a:t>‹#›</a:t>
            </a:fld>
            <a:endParaRPr lang="ru-RU" dirty="0">
              <a:solidFill>
                <a:srgbClr val="E7DE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27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36905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53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951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81229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3501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F271C"/>
                </a:solidFill>
              </a:rPr>
              <a:pPr/>
              <a:t>‹#›</a:t>
            </a:fld>
            <a:endParaRPr lang="ru-RU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658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47317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57384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5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13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25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83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93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23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78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90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F271C"/>
                </a:solidFill>
              </a:rPr>
              <a:pPr/>
              <a:t>20.03.2025</a:t>
            </a:fld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4F271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25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gazim-zavod.ru/images/phocagallery/ruo/thumbs/phoca_thumb_l_58354126.jpg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88640"/>
            <a:ext cx="81534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  <a:br>
              <a:rPr lang="ru-RU" altLang="ru-RU" sz="27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решению Совета </a:t>
            </a:r>
            <a:r>
              <a:rPr lang="ru-RU" altLang="ru-RU" sz="18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-Заводского муниципального округа «О бюджете </a:t>
            </a:r>
            <a:r>
              <a:rPr lang="ru-RU" altLang="ru-RU" sz="18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-Заводского муниципального округа на 2025 год и на плановый период 2026 и 2027 годов»</a:t>
            </a:r>
            <a:endParaRPr lang="ru-RU" sz="1800" dirty="0">
              <a:solidFill>
                <a:schemeClr val="accent6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528392" cy="251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33489"/>
            <a:ext cx="352839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46029"/>
            <a:ext cx="2952328" cy="229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РУО">
            <a:hlinkClick r:id="rId5" tooltip="РУО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5" y="1768649"/>
            <a:ext cx="2592288" cy="211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376264" cy="211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8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31640" y="2276872"/>
            <a:ext cx="669674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Общие характеристики бюджета </a:t>
            </a:r>
            <a:r>
              <a:rPr lang="ru-RU" sz="3600" b="1" dirty="0" err="1" smtClean="0">
                <a:solidFill>
                  <a:srgbClr val="4F271C"/>
                </a:solidFill>
                <a:latin typeface="Arial"/>
              </a:rPr>
              <a:t>Газимуро</a:t>
            </a:r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-Заводского муниципального округа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8963" y="228600"/>
            <a:ext cx="8177085" cy="990600"/>
          </a:xfrm>
        </p:spPr>
        <p:txBody>
          <a:bodyPr>
            <a:noAutofit/>
          </a:bodyPr>
          <a:lstStyle/>
          <a:p>
            <a:pPr algn="ctr"/>
            <a:r>
              <a:rPr lang="ru-RU" altLang="ru-RU" sz="26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и профицит </a:t>
            </a:r>
            <a:r>
              <a:rPr lang="ru-RU" altLang="ru-RU" sz="26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</a:t>
            </a:r>
            <a:r>
              <a:rPr lang="ru-RU" altLang="ru-RU" sz="26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26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-Заводского муниципального округа</a:t>
            </a:r>
            <a:endParaRPr lang="ru-RU" sz="2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dirty="0">
                <a:solidFill>
                  <a:schemeClr val="accent1"/>
                </a:solidFill>
                <a:latin typeface="Arial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10" name="Группа 18"/>
          <p:cNvGrpSpPr>
            <a:grpSpLocks/>
          </p:cNvGrpSpPr>
          <p:nvPr/>
        </p:nvGrpSpPr>
        <p:grpSpPr bwMode="auto">
          <a:xfrm>
            <a:off x="728663" y="2598738"/>
            <a:ext cx="2832100" cy="2120900"/>
            <a:chOff x="724267" y="1934585"/>
            <a:chExt cx="2831277" cy="212053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24267" y="1934585"/>
              <a:ext cx="1275979" cy="1238036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Доходы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282739" y="2396468"/>
              <a:ext cx="1272805" cy="1238036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Расходы</a:t>
              </a:r>
            </a:p>
          </p:txBody>
        </p:sp>
        <p:grpSp>
          <p:nvGrpSpPr>
            <p:cNvPr id="13" name="Группа 17"/>
            <p:cNvGrpSpPr>
              <a:grpSpLocks/>
            </p:cNvGrpSpPr>
            <p:nvPr/>
          </p:nvGrpSpPr>
          <p:grpSpPr bwMode="auto">
            <a:xfrm>
              <a:off x="1024133" y="3537012"/>
              <a:ext cx="1944216" cy="518106"/>
              <a:chOff x="1024133" y="2636131"/>
              <a:chExt cx="1944216" cy="518106"/>
            </a:xfrm>
            <a:grpFill/>
          </p:grpSpPr>
          <p:sp>
            <p:nvSpPr>
              <p:cNvPr id="14" name="Прямоугольник 13"/>
              <p:cNvSpPr/>
              <p:nvPr/>
            </p:nvSpPr>
            <p:spPr>
              <a:xfrm rot="1188936">
                <a:off x="1024217" y="2636802"/>
                <a:ext cx="1944123" cy="193641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1819324" y="2860601"/>
                <a:ext cx="353909" cy="293636"/>
              </a:xfrm>
              <a:prstGeom prst="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</p:grpSp>
      </p:grpSp>
      <p:sp>
        <p:nvSpPr>
          <p:cNvPr id="16" name="Скругленный прямоугольник 15"/>
          <p:cNvSpPr/>
          <p:nvPr/>
        </p:nvSpPr>
        <p:spPr>
          <a:xfrm>
            <a:off x="588963" y="4829175"/>
            <a:ext cx="2832100" cy="900113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36000" r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prstClr val="black"/>
                </a:solidFill>
                <a:latin typeface="Verdana"/>
              </a:rPr>
              <a:t>Дефицит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Verdana"/>
              </a:rPr>
              <a:t>(расходы больше доходов)</a:t>
            </a:r>
          </a:p>
        </p:txBody>
      </p:sp>
      <p:grpSp>
        <p:nvGrpSpPr>
          <p:cNvPr id="17" name="Группа 25"/>
          <p:cNvGrpSpPr>
            <a:grpSpLocks/>
          </p:cNvGrpSpPr>
          <p:nvPr/>
        </p:nvGrpSpPr>
        <p:grpSpPr bwMode="auto">
          <a:xfrm>
            <a:off x="5868144" y="2574925"/>
            <a:ext cx="2855912" cy="2101850"/>
            <a:chOff x="5015136" y="1629651"/>
            <a:chExt cx="2856132" cy="210262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015136" y="2090196"/>
              <a:ext cx="1276448" cy="1238707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Доходы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6597995" y="1629651"/>
              <a:ext cx="1273273" cy="1238707"/>
            </a:xfrm>
            <a:prstGeom prst="roundRect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36000" rIns="36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kern="0" dirty="0">
                  <a:solidFill>
                    <a:srgbClr val="4F271C"/>
                  </a:solidFill>
                  <a:latin typeface="Verdana"/>
                </a:rPr>
                <a:t>Расходы</a:t>
              </a:r>
            </a:p>
          </p:txBody>
        </p:sp>
        <p:grpSp>
          <p:nvGrpSpPr>
            <p:cNvPr id="20" name="Группа 19"/>
            <p:cNvGrpSpPr>
              <a:grpSpLocks/>
            </p:cNvGrpSpPr>
            <p:nvPr/>
          </p:nvGrpSpPr>
          <p:grpSpPr bwMode="auto">
            <a:xfrm>
              <a:off x="5631212" y="3223124"/>
              <a:ext cx="1944216" cy="509152"/>
              <a:chOff x="5631212" y="3223124"/>
              <a:chExt cx="1944216" cy="509152"/>
            </a:xfrm>
            <a:grpFill/>
          </p:grpSpPr>
          <p:sp>
            <p:nvSpPr>
              <p:cNvPr id="21" name="Прямоугольник 20"/>
              <p:cNvSpPr/>
              <p:nvPr/>
            </p:nvSpPr>
            <p:spPr>
              <a:xfrm rot="20445898">
                <a:off x="5631133" y="3222501"/>
                <a:ext cx="1944837" cy="195334"/>
              </a:xfrm>
              <a:prstGeom prst="rect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  <p:sp>
            <p:nvSpPr>
              <p:cNvPr id="22" name="Равнобедренный треугольник 21"/>
              <p:cNvSpPr/>
              <p:nvPr/>
            </p:nvSpPr>
            <p:spPr>
              <a:xfrm>
                <a:off x="6450346" y="3436892"/>
                <a:ext cx="355627" cy="295384"/>
              </a:xfrm>
              <a:prstGeom prst="triangl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kern="0" dirty="0">
                  <a:solidFill>
                    <a:srgbClr val="4F271C"/>
                  </a:solidFill>
                  <a:latin typeface="Verdana"/>
                </a:endParaRPr>
              </a:p>
            </p:txBody>
          </p:sp>
        </p:grpSp>
      </p:grpSp>
      <p:sp>
        <p:nvSpPr>
          <p:cNvPr id="24" name="Скругленный прямоугольник 23"/>
          <p:cNvSpPr/>
          <p:nvPr/>
        </p:nvSpPr>
        <p:spPr>
          <a:xfrm>
            <a:off x="5868144" y="4843061"/>
            <a:ext cx="2855912" cy="900113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36000" rIns="3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prstClr val="black"/>
                </a:solidFill>
                <a:latin typeface="Verdana"/>
              </a:rPr>
              <a:t>Профицит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Verdana"/>
              </a:rPr>
              <a:t>(доходы больше расходов)</a:t>
            </a:r>
          </a:p>
        </p:txBody>
      </p:sp>
    </p:spTree>
    <p:extLst>
      <p:ext uri="{BB962C8B-B14F-4D97-AF65-F5344CB8AC3E}">
        <p14:creationId xmlns:p14="http://schemas.microsoft.com/office/powerpoint/2010/main" val="39250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08112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 бюджета</a:t>
            </a:r>
            <a:endParaRPr lang="ru-RU" sz="2800" dirty="0">
              <a:solidFill>
                <a:schemeClr val="accent6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93516754"/>
              </p:ext>
            </p:extLst>
          </p:nvPr>
        </p:nvGraphicFramePr>
        <p:xfrm>
          <a:off x="683568" y="4365104"/>
          <a:ext cx="7272808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4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38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47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Показатели, </a:t>
                      </a:r>
                    </a:p>
                    <a:p>
                      <a:pPr algn="ctr"/>
                      <a:r>
                        <a:rPr lang="ru-RU" sz="1600" dirty="0" smtClean="0"/>
                        <a:t>тыс. рублей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2024 </a:t>
                      </a:r>
                      <a:r>
                        <a:rPr lang="ru-RU" sz="1600" baseline="0" dirty="0" smtClean="0"/>
                        <a:t>год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факт</a:t>
                      </a:r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2025</a:t>
                      </a:r>
                      <a:r>
                        <a:rPr lang="ru-RU" sz="16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600" baseline="0" dirty="0" smtClean="0"/>
                        <a:t>план</a:t>
                      </a:r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 год</a:t>
                      </a:r>
                    </a:p>
                    <a:p>
                      <a:pPr algn="ctr"/>
                      <a:r>
                        <a:rPr lang="ru-RU" sz="1600" dirty="0" smtClean="0"/>
                        <a:t>план</a:t>
                      </a:r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2027 год</a:t>
                      </a:r>
                    </a:p>
                    <a:p>
                      <a:pPr algn="ctr"/>
                      <a:r>
                        <a:rPr lang="ru-RU" sz="1600" dirty="0" smtClean="0"/>
                        <a:t>план</a:t>
                      </a:r>
                    </a:p>
                  </a:txBody>
                  <a:tcPr marL="43584" marR="4358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6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Доходы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1151192,1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884665,5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918970,4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880568,3</a:t>
                      </a:r>
                      <a:endParaRPr lang="ru-RU" sz="1600" dirty="0"/>
                    </a:p>
                  </a:txBody>
                  <a:tcPr marL="43584" marR="4358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65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Расходы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856707,3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884665,5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918970,4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880568,3</a:t>
                      </a:r>
                    </a:p>
                  </a:txBody>
                  <a:tcPr marL="43584" marR="4358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7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Дефицит (-) /</a:t>
                      </a:r>
                    </a:p>
                    <a:p>
                      <a:pPr algn="ctr"/>
                      <a:r>
                        <a:rPr lang="ru-RU" sz="1400" dirty="0" smtClean="0"/>
                        <a:t>Профицит (+)</a:t>
                      </a:r>
                      <a:endParaRPr lang="ru-RU" sz="14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294484,8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L="43584" marR="43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dirty="0"/>
                    </a:p>
                  </a:txBody>
                  <a:tcPr marL="43584" marR="4358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79977"/>
              </p:ext>
            </p:extLst>
          </p:nvPr>
        </p:nvGraphicFramePr>
        <p:xfrm>
          <a:off x="1916832" y="1556792"/>
          <a:ext cx="480628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07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2276872"/>
            <a:ext cx="633670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Доходы бюджета </a:t>
            </a:r>
            <a:r>
              <a:rPr lang="ru-RU" sz="3600" b="1" dirty="0" err="1" smtClean="0">
                <a:solidFill>
                  <a:srgbClr val="4F271C"/>
                </a:solidFill>
                <a:latin typeface="Arial"/>
              </a:rPr>
              <a:t>Газимуро</a:t>
            </a:r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-Заводского муниципального округа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бюджета </a:t>
            </a:r>
            <a:r>
              <a:rPr lang="ru-RU" altLang="ru-RU" sz="22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-Заводского муниципального округа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3872" y="1628800"/>
            <a:ext cx="80648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prstClr val="white"/>
                </a:solidFill>
              </a:rPr>
              <a:t>Доходы бюджета – безвозмездные и безвозвратные поступления денежных средств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3872" y="3096343"/>
            <a:ext cx="2533202" cy="22048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налоги, поступление которых предусмотрено налоговым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законодательством,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пени и штрафы, взимаемые за нарушение налогового законодательства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3872" y="2636912"/>
            <a:ext cx="2533202" cy="4594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Налоговые доходы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2645567"/>
            <a:ext cx="2401416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Неналоговые доходы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102767"/>
            <a:ext cx="2401416" cy="2198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платежи от предоставления государством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97513" y="2645566"/>
            <a:ext cx="2282552" cy="4766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Безвозмездные поступления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97513" y="3122188"/>
            <a:ext cx="2282552" cy="21790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средства, получаемые из других бюджетов и фондов, а также  от физических и юридических лиц, в том числе добровольные пожертвования</a:t>
            </a:r>
          </a:p>
        </p:txBody>
      </p:sp>
    </p:spTree>
    <p:extLst>
      <p:ext uri="{BB962C8B-B14F-4D97-AF65-F5344CB8AC3E}">
        <p14:creationId xmlns:p14="http://schemas.microsoft.com/office/powerpoint/2010/main" val="35666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504056"/>
          </a:xfrm>
        </p:spPr>
        <p:txBody>
          <a:bodyPr/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alt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доходов бюджета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0754" y="1606897"/>
            <a:ext cx="5905500" cy="303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Доходы бюджета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0363" y="2557103"/>
            <a:ext cx="2339975" cy="4324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Налоговые доходы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72619" y="2565090"/>
            <a:ext cx="2449512" cy="4324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Неналоговые доходы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75350" y="2557103"/>
            <a:ext cx="2736850" cy="43242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Безвозмездные поступления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391817" y="1910728"/>
            <a:ext cx="288131" cy="654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11974" y="1910729"/>
            <a:ext cx="252413" cy="646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003028" y="1910729"/>
            <a:ext cx="242094" cy="646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3225800"/>
            <a:ext cx="7056437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Структура доходов бюджета в </a:t>
            </a:r>
            <a:r>
              <a:rPr lang="ru-RU" dirty="0" smtClean="0">
                <a:solidFill>
                  <a:prstClr val="black"/>
                </a:solidFill>
              </a:rPr>
              <a:t>2024 </a:t>
            </a:r>
            <a:r>
              <a:rPr lang="ru-RU" dirty="0">
                <a:solidFill>
                  <a:prstClr val="black"/>
                </a:solidFill>
              </a:rPr>
              <a:t>– </a:t>
            </a:r>
            <a:r>
              <a:rPr lang="ru-RU" dirty="0" smtClean="0">
                <a:solidFill>
                  <a:prstClr val="black"/>
                </a:solidFill>
              </a:rPr>
              <a:t>2027 </a:t>
            </a:r>
            <a:r>
              <a:rPr lang="ru-RU" dirty="0">
                <a:solidFill>
                  <a:prstClr val="black"/>
                </a:solidFill>
              </a:rPr>
              <a:t>годах</a:t>
            </a:r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4799776"/>
              </p:ext>
            </p:extLst>
          </p:nvPr>
        </p:nvGraphicFramePr>
        <p:xfrm>
          <a:off x="332737" y="3789040"/>
          <a:ext cx="2223039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22405"/>
              </p:ext>
            </p:extLst>
          </p:nvPr>
        </p:nvGraphicFramePr>
        <p:xfrm>
          <a:off x="2681975" y="3789040"/>
          <a:ext cx="2323680" cy="158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470343"/>
              </p:ext>
            </p:extLst>
          </p:nvPr>
        </p:nvGraphicFramePr>
        <p:xfrm>
          <a:off x="5076056" y="3789040"/>
          <a:ext cx="2088331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43929"/>
              </p:ext>
            </p:extLst>
          </p:nvPr>
        </p:nvGraphicFramePr>
        <p:xfrm>
          <a:off x="7130862" y="3789040"/>
          <a:ext cx="2121658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741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608112"/>
          </a:xfrm>
        </p:spPr>
        <p:txBody>
          <a:bodyPr>
            <a:normAutofit fontScale="90000"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altLang="ru-RU" sz="22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 поступления в бюджет муниципального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округа из  </a:t>
            </a:r>
            <a:r>
              <a:rPr lang="ru-RU" altLang="ru-RU" sz="22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2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края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23626986"/>
              </p:ext>
            </p:extLst>
          </p:nvPr>
        </p:nvGraphicFramePr>
        <p:xfrm>
          <a:off x="539750" y="4005263"/>
          <a:ext cx="8210550" cy="2720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57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019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8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Субсидии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29732,1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solidFill>
                            <a:schemeClr val="tx1"/>
                          </a:solidFill>
                        </a:rPr>
                        <a:t>15624,3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25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Субвенции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252887,5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278162,1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271635,3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277811,5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9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Дотации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95603,2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45568,0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26408,0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50,0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19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Иные межбюджетные трансферты</a:t>
                      </a:r>
                      <a:endParaRPr lang="ru-R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37931,0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2920,0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2718,5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2791,9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51720" y="1844824"/>
            <a:ext cx="4572000" cy="2198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2024 </a:t>
            </a:r>
            <a:r>
              <a:rPr lang="ru-RU" dirty="0">
                <a:latin typeface="Calibri"/>
                <a:ea typeface="Calibri"/>
                <a:cs typeface="Times New Roman"/>
              </a:rPr>
              <a:t>год –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416153,8              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2025 </a:t>
            </a:r>
            <a:r>
              <a:rPr lang="ru-RU" dirty="0">
                <a:latin typeface="Calibri"/>
                <a:ea typeface="Calibri"/>
                <a:cs typeface="Times New Roman"/>
              </a:rPr>
              <a:t>год –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326650,1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2026 </a:t>
            </a:r>
            <a:r>
              <a:rPr lang="ru-RU" dirty="0">
                <a:latin typeface="Calibri"/>
                <a:ea typeface="Calibri"/>
                <a:cs typeface="Times New Roman"/>
              </a:rPr>
              <a:t>год –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300761,8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2027 год – 296277,7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895350" algn="l"/>
              </a:tabLs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15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2276872"/>
            <a:ext cx="633670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Расходы бюджета </a:t>
            </a:r>
            <a:r>
              <a:rPr lang="ru-RU" sz="3600" b="1" dirty="0" err="1" smtClean="0">
                <a:solidFill>
                  <a:srgbClr val="4F271C"/>
                </a:solidFill>
                <a:latin typeface="Arial"/>
              </a:rPr>
              <a:t>Газимуро</a:t>
            </a:r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-Заводского муниципального округа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бюджета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28800"/>
            <a:ext cx="9151590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Расходы бюджета – </a:t>
            </a:r>
            <a:r>
              <a:rPr lang="ru-RU" sz="1400" dirty="0" smtClean="0">
                <a:solidFill>
                  <a:prstClr val="black"/>
                </a:solidFill>
              </a:rPr>
              <a:t>выплачиваемые из бюджета денежные средства.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Формирование расходов </a:t>
            </a:r>
            <a:r>
              <a:rPr lang="ru-RU" sz="1400" dirty="0" smtClean="0">
                <a:solidFill>
                  <a:prstClr val="black"/>
                </a:solidFill>
              </a:rPr>
              <a:t>осуществляется в соответствии с установленными законодательством полномочиями муниципального образования, исполнение которых должно происходить в очередном финансовом году и плановом периоде за счет средств соответствующего бюджета.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</a:rPr>
              <a:t>Расходы бюджета формируются: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по муниципальным программам </a:t>
            </a:r>
            <a:r>
              <a:rPr lang="ru-RU" sz="1400" dirty="0" err="1" smtClean="0">
                <a:solidFill>
                  <a:prstClr val="black"/>
                </a:solidFill>
              </a:rPr>
              <a:t>Газимуро</a:t>
            </a:r>
            <a:r>
              <a:rPr lang="ru-RU" sz="1400" dirty="0" smtClean="0">
                <a:solidFill>
                  <a:prstClr val="black"/>
                </a:solidFill>
              </a:rPr>
              <a:t>-Заводского муниципального округа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по главным распорядителям бюджетных средств (ведомственная структура</a:t>
            </a:r>
            <a:r>
              <a:rPr lang="ru-RU" sz="1400" dirty="0">
                <a:solidFill>
                  <a:prstClr val="black"/>
                </a:solidFill>
              </a:rPr>
              <a:t>)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ru-RU" sz="1400" dirty="0" smtClean="0">
                <a:solidFill>
                  <a:prstClr val="black"/>
                </a:solidFill>
              </a:rPr>
              <a:t>по функциональной классификации расходов бюджета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689" y="3690614"/>
            <a:ext cx="792088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09683" y="4835191"/>
            <a:ext cx="90010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Жилищно-коммунальное хозяйство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386" y="3603847"/>
            <a:ext cx="745185" cy="6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26386" y="4426033"/>
            <a:ext cx="835242" cy="321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Образование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27" y="3561283"/>
            <a:ext cx="648072" cy="68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76256" y="4574903"/>
            <a:ext cx="1025227" cy="314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Физическая культура и спорт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14" y="3588370"/>
            <a:ext cx="777788" cy="73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971570" y="4883387"/>
            <a:ext cx="1066781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Культура, кинематография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839" y="3567807"/>
            <a:ext cx="792088" cy="6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6038353" y="5420072"/>
            <a:ext cx="914400" cy="385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Социальная политика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19156" y="5326634"/>
            <a:ext cx="1429308" cy="4786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Средства массовой информации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100392" y="4426033"/>
            <a:ext cx="1051198" cy="637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Межбюджетные трансферты общего характера (дотации)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5938" y="5142455"/>
            <a:ext cx="1317104" cy="426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Общегосударственные вопросы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87402" y="4617958"/>
            <a:ext cx="1360462" cy="271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Национальная экономика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73002" y="4726852"/>
            <a:ext cx="914400" cy="264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prstClr val="black"/>
                </a:solidFill>
              </a:rPr>
              <a:t>Национальная оборона</a:t>
            </a:r>
            <a:endParaRPr lang="ru-RU" sz="900" dirty="0">
              <a:solidFill>
                <a:prstClr val="black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561283"/>
            <a:ext cx="648072" cy="7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Прямая соединительная линия 30"/>
          <p:cNvCxnSpPr>
            <a:stCxn id="1026" idx="2"/>
            <a:endCxn id="8" idx="0"/>
          </p:cNvCxnSpPr>
          <p:nvPr/>
        </p:nvCxnSpPr>
        <p:spPr>
          <a:xfrm>
            <a:off x="3559733" y="4410695"/>
            <a:ext cx="0" cy="42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единительная линия 1024"/>
          <p:cNvCxnSpPr>
            <a:stCxn id="1027" idx="2"/>
            <a:endCxn id="11" idx="0"/>
          </p:cNvCxnSpPr>
          <p:nvPr/>
        </p:nvCxnSpPr>
        <p:spPr>
          <a:xfrm>
            <a:off x="4598979" y="4303786"/>
            <a:ext cx="45028" cy="122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единительная линия 1033"/>
          <p:cNvCxnSpPr>
            <a:stCxn id="1029" idx="2"/>
          </p:cNvCxnSpPr>
          <p:nvPr/>
        </p:nvCxnSpPr>
        <p:spPr>
          <a:xfrm>
            <a:off x="5544108" y="4318397"/>
            <a:ext cx="0" cy="6947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единительная линия 1035"/>
          <p:cNvCxnSpPr>
            <a:stCxn id="1030" idx="2"/>
          </p:cNvCxnSpPr>
          <p:nvPr/>
        </p:nvCxnSpPr>
        <p:spPr>
          <a:xfrm>
            <a:off x="6379883" y="4267746"/>
            <a:ext cx="0" cy="1152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единительная линия 1037"/>
          <p:cNvCxnSpPr>
            <a:stCxn id="1028" idx="2"/>
          </p:cNvCxnSpPr>
          <p:nvPr/>
        </p:nvCxnSpPr>
        <p:spPr>
          <a:xfrm>
            <a:off x="7188063" y="4251276"/>
            <a:ext cx="0" cy="335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Прямая соединительная линия 1039"/>
          <p:cNvCxnSpPr>
            <a:endCxn id="24" idx="0"/>
          </p:cNvCxnSpPr>
          <p:nvPr/>
        </p:nvCxnSpPr>
        <p:spPr>
          <a:xfrm>
            <a:off x="8033810" y="4251276"/>
            <a:ext cx="0" cy="1075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единительная линия 1041"/>
          <p:cNvCxnSpPr>
            <a:stCxn id="1032" idx="2"/>
          </p:cNvCxnSpPr>
          <p:nvPr/>
        </p:nvCxnSpPr>
        <p:spPr>
          <a:xfrm>
            <a:off x="8712460" y="4267746"/>
            <a:ext cx="36004" cy="179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7" y="3611550"/>
            <a:ext cx="738361" cy="89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49" name="Прямая соединительная линия 1048"/>
          <p:cNvCxnSpPr/>
          <p:nvPr/>
        </p:nvCxnSpPr>
        <p:spPr>
          <a:xfrm>
            <a:off x="466837" y="4580845"/>
            <a:ext cx="1" cy="561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62" y="3669042"/>
            <a:ext cx="720080" cy="73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53" name="Прямая соединительная линия 1052"/>
          <p:cNvCxnSpPr>
            <a:stCxn id="1051" idx="2"/>
          </p:cNvCxnSpPr>
          <p:nvPr/>
        </p:nvCxnSpPr>
        <p:spPr>
          <a:xfrm>
            <a:off x="1530202" y="4400662"/>
            <a:ext cx="0" cy="217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5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52" y="3685380"/>
            <a:ext cx="7290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Прямая соединительная линия 32"/>
          <p:cNvCxnSpPr>
            <a:stCxn id="1055" idx="2"/>
            <a:endCxn id="28" idx="0"/>
          </p:cNvCxnSpPr>
          <p:nvPr/>
        </p:nvCxnSpPr>
        <p:spPr>
          <a:xfrm>
            <a:off x="2587286" y="4333452"/>
            <a:ext cx="80347" cy="284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im0-tub-ru.yandex.net/i?id=50b478d44a524f5cff2cbd30b40606cc&amp;n=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85" y="3555280"/>
            <a:ext cx="632396" cy="63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7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7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бюджетных ассигнований по разделам и подразделам классификации расходов бюджета муниципального </a:t>
            </a:r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19390398"/>
              </p:ext>
            </p:extLst>
          </p:nvPr>
        </p:nvGraphicFramePr>
        <p:xfrm>
          <a:off x="179512" y="980728"/>
          <a:ext cx="8784976" cy="6341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Рз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2024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2025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2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ОБЩЕГОСУДАРСТВЕННЫЕ ВОПРОСЫ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147553,3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172535,5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159735,8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79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Функционирование высшего должностного лица субъекта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РФ и муниципального образования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2431,8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2431,8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2431,8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42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861,3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861,3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861,3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Функционирование Правительства РФ, высших исполнительных органов государственной власти субъектов РФ, местных администраций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39540,5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39506,3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39532,2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7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Судебная система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58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Осуществление государственных полномочий по составлению (изменению)списков кандидатов в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присяжные заседатели федеральных судов общей юрисдикции в Российской Федерации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14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10773,3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10773,3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10773,3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89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Руководитель контрольно-счетной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палаты муниципального образования и его заместители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2923,2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2923,2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2923,2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121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Другие общегосударственные вопросы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93941,6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118941,6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106116,1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ОБОРОНА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872,8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872,8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872,8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375320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Мобилизационная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 вневойсковая подготовка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872,8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872,8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872,8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5448182"/>
                  </a:ext>
                </a:extLst>
              </a:tr>
              <a:tr h="27121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БЕЗОПАСНОСТЬ И ПРАВООХРАНИТЕЛЬНАЯ ДЕЯТЕЛЬНОСТЬ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11596,7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11596,7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11596,7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770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Защита населения и территории от чрезвычайных ситуаций природного и техногенного характера,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гражданская оборона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11596,7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11596,7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11596,7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54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НАЦИОНАЛЬНАЯ ЭКОНОМИКА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17761,1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18185,1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18775,6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Общеэкономические вопросы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254,7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Сельское хозяйство и рыболовство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1914,6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1565,6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1592,8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9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31640" y="2276872"/>
            <a:ext cx="6408712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500" b="1" dirty="0">
                <a:solidFill>
                  <a:srgbClr val="4F271C"/>
                </a:solidFill>
                <a:latin typeface="Arial"/>
              </a:rPr>
              <a:t>Вводная часть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258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7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бюджетных ассигнований по разделам и подразделам классификации расходов бюджета муниципального </a:t>
            </a:r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57212391"/>
              </p:ext>
            </p:extLst>
          </p:nvPr>
        </p:nvGraphicFramePr>
        <p:xfrm>
          <a:off x="251520" y="1556792"/>
          <a:ext cx="8712968" cy="5254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8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74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20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Рз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2025год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8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Транспорт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1982,8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1982,8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1982,8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8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Дорожное хозяйство (дорожные фонды)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13309,0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14082,0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14645,3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78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Другие вопросы в области национальной экономики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78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Мероприятия по землеустройству и землепользованию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729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ЖИЛИЩНО-КОММУНАЛЬНОЕ ХОЗЯЙСТВО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54121,4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48110,0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30565,6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Коммунальное хозяйство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36010,6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28510,6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28510,6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Благоустройство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18110,8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19599,4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2055,0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48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ОХРАНА ОКРУЖАЮЩЕЙ СРЕДЫ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48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531017,0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548516,3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538685,8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Дошкольное 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122578,2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125614,4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128044,3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Общее образование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330387,9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343753,7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330911,8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Дополнительное образование детей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18500,3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18500,3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18500,3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Другие вопросы в области образования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59550,6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60647,9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61229,4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КУЛЬТУРА И КИНЕМАТОГРАФИЯ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98604,0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96104,0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97104,0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532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Культура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98604,0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96104,0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97104,0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СОЦИАЛЬНАЯ ПОЛИТИКА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14801,1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14638,0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14810,0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Пенсионное обеспечение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01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8116,8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8116,8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8116,8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6408" y="1268760"/>
            <a:ext cx="1897360" cy="216024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продолжение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2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752128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бюджетных ассигнований по разделам и подразделам классификации расходов бюджета муниципального </a:t>
            </a:r>
            <a:r>
              <a:rPr lang="ru-RU" altLang="ru-RU" sz="18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07052113"/>
              </p:ext>
            </p:extLst>
          </p:nvPr>
        </p:nvGraphicFramePr>
        <p:xfrm>
          <a:off x="179512" y="1556795"/>
          <a:ext cx="8784976" cy="248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22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Наименование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Рз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2025год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85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Социальное обеспечение населения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5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Охрана семьи и детства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04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6352,3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6180,7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6393,6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ФИЗИЧЕСКАЯ КУЛЬТУРА И СПОРТ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460,0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460,0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470,0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Массовый спорт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460,0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460,0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470,0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5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СРЕДСТВА МАССОВОЙ ИНФОРМАЦИИ 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7952,0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7952,0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7952,0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Периодическая печать и издательства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02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7952,0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7952,0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7952,0</a:t>
                      </a:r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7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ВСЕГО РАСХОДОВ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884665,5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918970,4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880568,3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86408" y="1268760"/>
            <a:ext cx="1897360" cy="216024"/>
          </a:xfrm>
          <a:prstGeom prst="rec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продолжение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"/>
            <a:ext cx="8712967" cy="332655"/>
          </a:xfrm>
        </p:spPr>
        <p:txBody>
          <a:bodyPr>
            <a:normAutofit fontScale="90000"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alt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Расходы бюджета в разрезе </a:t>
            </a:r>
            <a:r>
              <a:rPr lang="ru-RU" altLang="ru-RU" sz="20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alt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программ, тыс. руб.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24877716"/>
              </p:ext>
            </p:extLst>
          </p:nvPr>
        </p:nvGraphicFramePr>
        <p:xfrm>
          <a:off x="-13692" y="383644"/>
          <a:ext cx="8546132" cy="9802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77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63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57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930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 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муниципальной программы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</a:t>
                      </a:r>
                      <a:endParaRPr lang="ru-RU" sz="12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2027</a:t>
                      </a:r>
                      <a:endParaRPr lang="ru-RU" sz="1200" dirty="0"/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0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 "Трудовая занятость несовершеннолетних граждан в возрасте от 14 до 18 лет на территории Газимуро-Заводском муниципальном округе на 2025 - 2028 годы"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"Профилактика преступности и правонарушений в Газимуро-Заводском муниципальном округе на 2025 - 2028 годы"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45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"Профилактика преступности и правонарушений в Газимуро-Заводском муниципальном округе на 2025 - 2028 годы"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малого и среднего предпринимательства в Газимуро-Заводском муниципальном округе на 2025 - 2028 годы"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7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Программа "Дарим детям радость" для несовершеннолетних, оказавшихся в трудной жизненной ситуации в возрасте от 7 до 17 лет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7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Подпрограмма "Поддержка и развитие агропромышленного комплекса Газимуро-Заводского округа (2025-2028 годы)"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7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 недопущении возникновения особо опасных инфекционных болезней, общих для человека и животных, на территории Газимуро-Заводского округа (2025-2028 годы)"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7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"Поддержка и развитие агропромыш-ленного комплекса Газимуро-Заводского округа 2025-2028 годы"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97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"Благоустройство Газимуро-Заводского муниципального округа" на 2025-2029 годы"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"Энергосбережение и повышение энергетической эффективности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Газимуро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-Заводского муниципального округа» на 2025-2029 годы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"Снижение рисков и смягчение последствий чрезвычайных ситуаций природного и техногенного характера на территории Газимуро-Заводского округа на 2025-2028 годы"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«Обеспечение пожарной безопасности жилищного фонда, учреждений образования, культуры на территории Газимуро-Заводского муниципального округа на 2025-2028 годы».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0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"Укрепление материально-технической базы учреждений культуры"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"Информационно-методическое и кадровое обеспечение"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"Организация и развитие музейно-выставочной деятельности"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"Модернизация библиотечного дела и сохранение библиотечных фондов"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"Поддержка народного творчества. Развитие культурно-досуговой деятельности"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9.6.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"Сохранение объектов культурного наследия"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культуры Газимуро-Заводского муниципального округа на 2025–2028 годы"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"Организация летних игровых площадок для детей на базе учреждений культуры Газимуро-Заводского муниципального округа 2025-2028 гг."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 "Развитие физической культуры  и спорта в Газимуро-Заводском муниципальном округе на 2025-2028 годы"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"Создание условий для развития здорового образа жизни населения Газимуро-Заводского муниципального округа на 2025-2028 годы"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"Комплексное развитие коммунальной инфраструктуры Газимуро-Заводского муниципального округа на 2025-2029 годы"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«Содействие развитию и поддержка социально ориентированных некоммерческих организаций и территориальных общественных самоуправлений  в Газимуро-Заводском  муниципальном округе на 2025-2028 годы»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355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"Противодействие коррупции в Газимуро-Заводском муниципальном округе на 2025 - 2028 г.г.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"Предоставление молодым семьям социальных выплат на приобретение (строительство) жилья и их использования на 2025-2029 годы (софинансирование)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436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87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2276872"/>
            <a:ext cx="633670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4F271C"/>
                </a:solidFill>
                <a:latin typeface="Arial"/>
              </a:rPr>
              <a:t>Информационное сообщение</a:t>
            </a:r>
            <a:endParaRPr lang="ru-RU" sz="3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900" b="1" kern="0" dirty="0" smtClean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сообщение</a:t>
            </a:r>
            <a:r>
              <a:rPr lang="ru-RU" altLang="ru-RU" sz="2900" b="1" kern="0" dirty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900" b="1" kern="0" dirty="0">
                <a:solidFill>
                  <a:srgbClr val="3891A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7290" y="1628800"/>
            <a:ext cx="7920880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	Решение Совета </a:t>
            </a:r>
            <a:r>
              <a:rPr lang="ru-RU" dirty="0" err="1" smtClean="0">
                <a:solidFill>
                  <a:prstClr val="black"/>
                </a:solidFill>
              </a:rPr>
              <a:t>Газимуро</a:t>
            </a:r>
            <a:r>
              <a:rPr lang="ru-RU" dirty="0" smtClean="0">
                <a:solidFill>
                  <a:prstClr val="black"/>
                </a:solidFill>
              </a:rPr>
              <a:t>-Заводского муниципального округа «О  бюджета </a:t>
            </a:r>
            <a:r>
              <a:rPr lang="ru-RU" dirty="0" err="1" smtClean="0">
                <a:solidFill>
                  <a:prstClr val="black"/>
                </a:solidFill>
              </a:rPr>
              <a:t>Газимуро</a:t>
            </a:r>
            <a:r>
              <a:rPr lang="ru-RU" dirty="0" smtClean="0">
                <a:solidFill>
                  <a:prstClr val="black"/>
                </a:solidFill>
              </a:rPr>
              <a:t>-Заводского муниципального округа на 2025 год и на плановый период 2026 и 2027 годов»</a:t>
            </a:r>
          </a:p>
          <a:p>
            <a:pPr algn="just"/>
            <a:endParaRPr lang="ru-RU" dirty="0">
              <a:solidFill>
                <a:prstClr val="black"/>
              </a:solidFill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	27 декабря 2024 года № 132</a:t>
            </a:r>
          </a:p>
          <a:p>
            <a:pPr algn="just"/>
            <a:r>
              <a:rPr lang="ru-RU" dirty="0">
                <a:solidFill>
                  <a:prstClr val="black"/>
                </a:solidFill>
              </a:rPr>
              <a:t>	</a:t>
            </a:r>
            <a:r>
              <a:rPr lang="ru-RU" dirty="0" smtClean="0">
                <a:solidFill>
                  <a:prstClr val="black"/>
                </a:solidFill>
              </a:rPr>
              <a:t>принято Советом </a:t>
            </a:r>
            <a:r>
              <a:rPr lang="ru-RU" dirty="0" err="1" smtClean="0">
                <a:solidFill>
                  <a:prstClr val="black"/>
                </a:solidFill>
              </a:rPr>
              <a:t>Газимуро</a:t>
            </a:r>
            <a:r>
              <a:rPr lang="ru-RU" dirty="0" smtClean="0">
                <a:solidFill>
                  <a:prstClr val="black"/>
                </a:solidFill>
              </a:rPr>
              <a:t>-Заводского муниципального округа</a:t>
            </a:r>
          </a:p>
          <a:p>
            <a:pPr algn="just"/>
            <a:endParaRPr lang="ru-RU" dirty="0">
              <a:solidFill>
                <a:prstClr val="black"/>
              </a:solidFill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	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b="1" dirty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для граждан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36004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700808"/>
            <a:ext cx="8424936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1"/>
                </a:solidFill>
              </a:rPr>
              <a:t>Бюджет для граждан разработан в целях ознакомления граждан с основными положениями решения о бюджете </a:t>
            </a:r>
            <a:r>
              <a:rPr lang="ru-RU" dirty="0" err="1" smtClean="0">
                <a:solidFill>
                  <a:schemeClr val="accent1"/>
                </a:solidFill>
              </a:rPr>
              <a:t>Газимуро</a:t>
            </a:r>
            <a:r>
              <a:rPr lang="ru-RU" dirty="0" smtClean="0">
                <a:solidFill>
                  <a:schemeClr val="accent1"/>
                </a:solidFill>
              </a:rPr>
              <a:t>-Заводского муниципального округа на 2025 год и на плановый период 2026 и 2027 годов в доступной форме для широкого круга заинтересованных пользователей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составления и утверждения бюджета </a:t>
            </a:r>
            <a:r>
              <a:rPr lang="ru-RU" altLang="ru-RU" sz="2400" b="1" dirty="0" err="1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24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-Заводского муниципального округа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556792"/>
            <a:ext cx="8496944" cy="9361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Бюджет </a:t>
            </a:r>
            <a:r>
              <a:rPr lang="ru-RU" dirty="0" err="1" smtClean="0">
                <a:solidFill>
                  <a:schemeClr val="tx1"/>
                </a:solidFill>
              </a:rPr>
              <a:t>Газимуро</a:t>
            </a:r>
            <a:r>
              <a:rPr lang="ru-RU" dirty="0" smtClean="0">
                <a:solidFill>
                  <a:schemeClr val="tx1"/>
                </a:solidFill>
              </a:rPr>
              <a:t>-Заводского муниципального округа – это ежегодно утверждаемый Советом </a:t>
            </a:r>
            <a:r>
              <a:rPr lang="ru-RU" dirty="0" err="1" smtClean="0">
                <a:solidFill>
                  <a:schemeClr val="tx1"/>
                </a:solidFill>
              </a:rPr>
              <a:t>Газимуро</a:t>
            </a:r>
            <a:r>
              <a:rPr lang="ru-RU" dirty="0" smtClean="0">
                <a:solidFill>
                  <a:schemeClr val="tx1"/>
                </a:solidFill>
              </a:rPr>
              <a:t>-Заводского муниципального округа свод доходов и расходов на очередной финансовый год и на два года планового периода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9" y="2564903"/>
            <a:ext cx="2448271" cy="4202385"/>
          </a:xfrm>
          <a:prstGeom prst="roundRect">
            <a:avLst/>
          </a:prstGeom>
          <a:solidFill>
            <a:srgbClr val="77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</a:rPr>
              <a:t>Составление проекта бюджета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          Работа по составлению проекта бюджета начинается не позднее чем за 9 месяцев до начала очередного финансового года.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15816" y="2518817"/>
            <a:ext cx="3456384" cy="42484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50" b="1" u="sng" dirty="0" smtClean="0">
                <a:solidFill>
                  <a:prstClr val="black"/>
                </a:solidFill>
              </a:rPr>
              <a:t>Рассмотрение </a:t>
            </a:r>
            <a:r>
              <a:rPr lang="ru-RU" sz="1250" b="1" u="sng" dirty="0">
                <a:solidFill>
                  <a:prstClr val="black"/>
                </a:solidFill>
              </a:rPr>
              <a:t>проекта </a:t>
            </a:r>
            <a:r>
              <a:rPr lang="ru-RU" sz="1250" b="1" u="sng" dirty="0" smtClean="0">
                <a:solidFill>
                  <a:prstClr val="black"/>
                </a:solidFill>
              </a:rPr>
              <a:t>бюджета</a:t>
            </a:r>
          </a:p>
          <a:p>
            <a:pPr lvl="0" algn="just"/>
            <a:r>
              <a:rPr lang="ru-RU" sz="1250" dirty="0">
                <a:solidFill>
                  <a:prstClr val="black"/>
                </a:solidFill>
              </a:rPr>
              <a:t> </a:t>
            </a:r>
            <a:r>
              <a:rPr lang="ru-RU" sz="1250" dirty="0" smtClean="0">
                <a:solidFill>
                  <a:prstClr val="black"/>
                </a:solidFill>
              </a:rPr>
              <a:t>         Сформированный проект  бюджета администрация муниципального округа вносит на рассмотрение Совета муниципального округа не позднее 15 ноября текущего года.</a:t>
            </a:r>
          </a:p>
          <a:p>
            <a:pPr lvl="0" algn="just"/>
            <a:r>
              <a:rPr lang="ru-RU" sz="1250" dirty="0" smtClean="0">
                <a:solidFill>
                  <a:prstClr val="black"/>
                </a:solidFill>
              </a:rPr>
              <a:t>          По проекту бюджета проводятся публичные слушания. Для этого проект  бюджета размещается на официальном сайте муниципального района в сети «Интернет». В слушаниях участвуют граждане, проживающие в </a:t>
            </a:r>
            <a:r>
              <a:rPr lang="ru-RU" sz="1250" dirty="0" err="1" smtClean="0">
                <a:solidFill>
                  <a:prstClr val="black"/>
                </a:solidFill>
              </a:rPr>
              <a:t>Газимуро</a:t>
            </a:r>
            <a:r>
              <a:rPr lang="ru-RU" sz="1250" dirty="0" smtClean="0">
                <a:solidFill>
                  <a:prstClr val="black"/>
                </a:solidFill>
              </a:rPr>
              <a:t>-Заводском округе и обладающие активным избирательным правом, а также представители организаций, осуществляющих деятельность на территории района.</a:t>
            </a:r>
          </a:p>
          <a:p>
            <a:pPr lvl="0" algn="just"/>
            <a:r>
              <a:rPr lang="ru-RU" sz="1250" dirty="0">
                <a:solidFill>
                  <a:prstClr val="black"/>
                </a:solidFill>
              </a:rPr>
              <a:t> </a:t>
            </a:r>
            <a:r>
              <a:rPr lang="ru-RU" sz="1250" dirty="0" smtClean="0">
                <a:solidFill>
                  <a:prstClr val="black"/>
                </a:solidFill>
              </a:rPr>
              <a:t>         Проект бюджета рассматривается Советом муниципального округа.  </a:t>
            </a:r>
            <a:endParaRPr lang="ru-RU" sz="1250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42856" y="2476897"/>
            <a:ext cx="2304256" cy="4248472"/>
          </a:xfrm>
          <a:prstGeom prst="roundRect">
            <a:avLst/>
          </a:prstGeom>
          <a:solidFill>
            <a:srgbClr val="77BF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u="sng" dirty="0" smtClean="0">
                <a:solidFill>
                  <a:prstClr val="black"/>
                </a:solidFill>
              </a:rPr>
              <a:t>Утверждение </a:t>
            </a:r>
            <a:r>
              <a:rPr lang="ru-RU" sz="1200" b="1" u="sng" dirty="0">
                <a:solidFill>
                  <a:prstClr val="black"/>
                </a:solidFill>
              </a:rPr>
              <a:t>проекта </a:t>
            </a:r>
            <a:r>
              <a:rPr lang="ru-RU" sz="1200" b="1" u="sng" dirty="0" smtClean="0">
                <a:solidFill>
                  <a:prstClr val="black"/>
                </a:solidFill>
              </a:rPr>
              <a:t>бюджета</a:t>
            </a:r>
          </a:p>
          <a:p>
            <a:pPr lvl="0" algn="just"/>
            <a:r>
              <a:rPr lang="ru-RU" sz="1250" dirty="0" smtClean="0">
                <a:solidFill>
                  <a:prstClr val="black"/>
                </a:solidFill>
              </a:rPr>
              <a:t>          Проект бюджета утверждается Советом муниципального округа в форме решения Совета муниципального округа.</a:t>
            </a:r>
          </a:p>
          <a:p>
            <a:pPr lvl="0" algn="just"/>
            <a:r>
              <a:rPr lang="ru-RU" sz="1250" dirty="0" smtClean="0">
                <a:solidFill>
                  <a:prstClr val="black"/>
                </a:solidFill>
              </a:rPr>
              <a:t>          Принятое Советом муниципального округа решение о бюджете подлежит обнародованию путем размещения на официальном сайте  муниципального района в сети «Интернет»</a:t>
            </a:r>
            <a:endParaRPr lang="ru-RU" sz="12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200" b="1" dirty="0" smtClean="0">
                <a:solidFill>
                  <a:srgbClr val="475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Документы, на основании которых составляется проект бюджета муниципального округа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1700808"/>
            <a:ext cx="8280920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Послание Президента Российской Федерации Федеральному Собранию Российской Федерации, определяющие бюджетную политику (требования к бюджетной политике) в Российской Федерации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8780" y="2924944"/>
            <a:ext cx="82237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Основные направления бюджетной политики и основные направления налоговой политики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0160" y="4221088"/>
            <a:ext cx="82237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Прогноз социально – экономического развития </a:t>
            </a:r>
            <a:r>
              <a:rPr lang="ru-RU" dirty="0" err="1" smtClean="0">
                <a:solidFill>
                  <a:schemeClr val="accent1"/>
                </a:solidFill>
              </a:rPr>
              <a:t>Газимуро</a:t>
            </a:r>
            <a:r>
              <a:rPr lang="ru-RU" dirty="0" smtClean="0">
                <a:solidFill>
                  <a:schemeClr val="accent1"/>
                </a:solidFill>
              </a:rPr>
              <a:t>-Заводского муниципального округа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8780" y="5517232"/>
            <a:ext cx="825232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Муниципальные программы </a:t>
            </a:r>
            <a:r>
              <a:rPr lang="ru-RU" dirty="0" err="1" smtClean="0">
                <a:solidFill>
                  <a:schemeClr val="accent1"/>
                </a:solidFill>
              </a:rPr>
              <a:t>Газимуро</a:t>
            </a:r>
            <a:r>
              <a:rPr lang="ru-RU" dirty="0" smtClean="0">
                <a:solidFill>
                  <a:schemeClr val="accent1"/>
                </a:solidFill>
              </a:rPr>
              <a:t>-Заводского муниципального округа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900" b="1" kern="0" dirty="0">
                <a:solidFill>
                  <a:schemeClr val="tx2"/>
                </a:solidFill>
                <a:latin typeface="Arial"/>
              </a:rPr>
              <a:t>Межбюджетные </a:t>
            </a:r>
            <a:r>
              <a:rPr lang="ru-RU" altLang="ru-RU" sz="2900" b="1" kern="0" dirty="0" smtClean="0">
                <a:solidFill>
                  <a:schemeClr val="tx2"/>
                </a:solidFill>
                <a:latin typeface="Arial"/>
              </a:rPr>
              <a:t>отношения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195736" y="1628800"/>
            <a:ext cx="6552728" cy="44973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краевого бюджета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в бюджет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-Заводского 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мун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перечисляются межбюджетные трансферты в форме: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ДОТАЦИИ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безвозмездная и безвозвратная денежная помощь без установления направления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– в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целях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 расходных обязательств муниципального образования по вопросам местного значения</a:t>
            </a:r>
          </a:p>
          <a:p>
            <a:pPr marL="0" lvl="0" indent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СУБВЕНЦИИ – 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средства на исполнение полномочий  Российской 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субъекта РФ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межбюджетные трансферты – </a:t>
            </a:r>
            <a:r>
              <a:rPr lang="ru-RU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предоставляются в случаях и порядке, предусмотренных законами и принимаемыми в соответствии с ними иными нормативно-правовыми актами органов государственной власти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3141" y="1905561"/>
            <a:ext cx="1437897" cy="134137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544716" y="3573016"/>
            <a:ext cx="1441068" cy="128030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525027" y="5144878"/>
            <a:ext cx="1480445" cy="1383242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144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/>
              <a:t>Бюджетный процесс – регламентируемая законодательством Российской Федерации деятельность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 flipV="1">
            <a:off x="2195736" y="1772816"/>
            <a:ext cx="6264696" cy="43990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43141" y="1905561"/>
            <a:ext cx="1437897" cy="134137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544716" y="3573016"/>
            <a:ext cx="1441068" cy="128030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Овал 12"/>
          <p:cNvSpPr/>
          <p:nvPr/>
        </p:nvSpPr>
        <p:spPr>
          <a:xfrm>
            <a:off x="525027" y="5144878"/>
            <a:ext cx="1480445" cy="1383242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2000" b="-12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64" name="Rectangle 12"/>
          <p:cNvSpPr>
            <a:spLocks noChangeArrowheads="1"/>
          </p:cNvSpPr>
          <p:nvPr/>
        </p:nvSpPr>
        <p:spPr bwMode="auto">
          <a:xfrm>
            <a:off x="179512" y="2171090"/>
            <a:ext cx="2016224" cy="50937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Территория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14394 </a:t>
            </a:r>
            <a:r>
              <a:rPr lang="ru-RU" altLang="ru-RU" sz="1400" i="1" dirty="0" err="1" smtClean="0">
                <a:solidFill>
                  <a:prstClr val="black"/>
                </a:solidFill>
                <a:latin typeface="Times New Roman"/>
              </a:rPr>
              <a:t>кв.км</a:t>
            </a: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.</a:t>
            </a:r>
          </a:p>
        </p:txBody>
      </p:sp>
      <p:sp>
        <p:nvSpPr>
          <p:cNvPr id="561166" name="Rectangle 14"/>
          <p:cNvSpPr>
            <a:spLocks noChangeArrowheads="1"/>
          </p:cNvSpPr>
          <p:nvPr/>
        </p:nvSpPr>
        <p:spPr bwMode="auto">
          <a:xfrm>
            <a:off x="245096" y="5142309"/>
            <a:ext cx="2263920" cy="94025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Административное 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деление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- сельские населённые пункты</a:t>
            </a: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 bwMode="auto">
          <a:xfrm>
            <a:off x="683568" y="260648"/>
            <a:ext cx="7778750" cy="627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altLang="ru-RU" sz="27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социально-экономического развития </a:t>
            </a:r>
            <a:r>
              <a:rPr lang="ru-RU" altLang="ru-RU" sz="27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Газимуро</a:t>
            </a:r>
            <a:r>
              <a:rPr lang="ru-RU" altLang="ru-RU" sz="27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-Заводского муниципального округа</a:t>
            </a:r>
            <a:endParaRPr lang="ru-RU" alt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79512" y="3032020"/>
            <a:ext cx="1728117" cy="50937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77724" tIns="38862" rIns="77724" bIns="38862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1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u="sng" dirty="0" smtClean="0">
                <a:solidFill>
                  <a:prstClr val="black"/>
                </a:solidFill>
                <a:latin typeface="Times New Roman"/>
              </a:rPr>
              <a:t>Население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i="1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8008 </a:t>
            </a:r>
            <a:r>
              <a:rPr lang="ru-RU" altLang="ru-RU" sz="1400" i="1" dirty="0" smtClean="0">
                <a:solidFill>
                  <a:prstClr val="black"/>
                </a:solidFill>
                <a:latin typeface="Times New Roman"/>
              </a:rPr>
              <a:t>человек</a:t>
            </a:r>
          </a:p>
        </p:txBody>
      </p:sp>
      <p:pic>
        <p:nvPicPr>
          <p:cNvPr id="2050" name="Picture 2" descr="\\Admin\почта ФУ\ВХОДЯЩАЯ ПОЧТА\2017\март\24\карта райо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95300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61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8322" y="204023"/>
            <a:ext cx="8424936" cy="1030560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kern="0" dirty="0">
                <a:solidFill>
                  <a:schemeClr val="accent6"/>
                </a:solidFill>
                <a:latin typeface="+mn-lt"/>
              </a:rPr>
              <a:t>Прогноз социально-экономического </a:t>
            </a:r>
            <a:r>
              <a:rPr lang="ru-RU" altLang="ru-RU" sz="2800" b="1" kern="0" dirty="0" smtClean="0">
                <a:solidFill>
                  <a:schemeClr val="accent6"/>
                </a:solidFill>
                <a:latin typeface="+mn-lt"/>
              </a:rPr>
              <a:t>развития </a:t>
            </a:r>
            <a:r>
              <a:rPr lang="ru-RU" altLang="ru-RU" sz="2800" b="1" kern="0" dirty="0" err="1" smtClean="0">
                <a:solidFill>
                  <a:schemeClr val="accent6"/>
                </a:solidFill>
                <a:latin typeface="+mn-lt"/>
              </a:rPr>
              <a:t>Газимуро</a:t>
            </a:r>
            <a:r>
              <a:rPr lang="ru-RU" altLang="ru-RU" sz="2800" b="1" kern="0" dirty="0" smtClean="0">
                <a:solidFill>
                  <a:schemeClr val="accent6"/>
                </a:solidFill>
                <a:latin typeface="+mn-lt"/>
              </a:rPr>
              <a:t>-Заводского муниципального округа</a:t>
            </a:r>
            <a:endParaRPr lang="ru-RU" sz="28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2050" name="Picture 2" descr="C:\Users\ka_urubaev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44824"/>
            <a:ext cx="2221218" cy="133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03150754"/>
              </p:ext>
            </p:extLst>
          </p:nvPr>
        </p:nvGraphicFramePr>
        <p:xfrm>
          <a:off x="1115616" y="2348880"/>
          <a:ext cx="640871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33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10182</TotalTime>
  <Words>1799</Words>
  <Application>Microsoft Office PowerPoint</Application>
  <PresentationFormat>Экран (4:3)</PresentationFormat>
  <Paragraphs>575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Обычная</vt:lpstr>
      <vt:lpstr>1_Обычная</vt:lpstr>
      <vt:lpstr>2_Обычная</vt:lpstr>
      <vt:lpstr>4_Обычная</vt:lpstr>
      <vt:lpstr>5_Обычная</vt:lpstr>
      <vt:lpstr>6_Обычная</vt:lpstr>
      <vt:lpstr>7_Обычная</vt:lpstr>
      <vt:lpstr>9_Обычная</vt:lpstr>
      <vt:lpstr>10_Обычная</vt:lpstr>
      <vt:lpstr>11_Обычная</vt:lpstr>
      <vt:lpstr>Бюджет для граждан к решению Совета Газимуро-Заводского муниципального округа «О бюджете Газимуро-Заводского муниципального округа на 2025 год и на плановый период 2026 и 2027 годов»</vt:lpstr>
      <vt:lpstr>Презентация PowerPoint</vt:lpstr>
      <vt:lpstr>Бюджет для граждан</vt:lpstr>
      <vt:lpstr>Этапы составления и утверждения бюджета Газимуро-Заводского муниципального округа</vt:lpstr>
      <vt:lpstr>Документы, на основании которых составляется проект бюджета муниципального округа</vt:lpstr>
      <vt:lpstr>Межбюджетные отношения</vt:lpstr>
      <vt:lpstr>Бюджетный процесс – регламентируемая законодательством Российской Федерации деятельность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vt:lpstr>
      <vt:lpstr>Прогноз социально-экономического развития Газимуро-Заводского муниципального округа</vt:lpstr>
      <vt:lpstr>Прогноз социально-экономического развития Газимуро-Заводского муниципального округа</vt:lpstr>
      <vt:lpstr>Презентация PowerPoint</vt:lpstr>
      <vt:lpstr>Дефицит и профицит бюджета Газимуро-Заводского муниципального округа</vt:lpstr>
      <vt:lpstr>Основные параметры бюджета</vt:lpstr>
      <vt:lpstr>Презентация PowerPoint</vt:lpstr>
      <vt:lpstr>Доходы бюджета Газимуро-Заводского муниципального округа</vt:lpstr>
      <vt:lpstr>Структура доходов бюджета </vt:lpstr>
      <vt:lpstr>Безвозмездные поступления в бюджет муниципального округа из  бюджета края </vt:lpstr>
      <vt:lpstr>Презентация PowerPoint</vt:lpstr>
      <vt:lpstr>Расходы бюджета</vt:lpstr>
      <vt:lpstr>Распределение бюджетных ассигнований по разделам и подразделам классификации расходов бюджета муниципального округа</vt:lpstr>
      <vt:lpstr>Распределение бюджетных ассигнований по разделам и подразделам классификации расходов бюджета муниципального округа</vt:lpstr>
      <vt:lpstr>Распределение бюджетных ассигнований по разделам и подразделам классификации расходов бюджета муниципального округа</vt:lpstr>
      <vt:lpstr>Расходы бюджета в разрезе муниципальных программ, тыс. руб.</vt:lpstr>
      <vt:lpstr>Презентация PowerPoint</vt:lpstr>
      <vt:lpstr>Информационное сообщение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Мария Суровцева</dc:creator>
  <cp:lastModifiedBy>1</cp:lastModifiedBy>
  <cp:revision>828</cp:revision>
  <cp:lastPrinted>2019-04-04T05:06:16Z</cp:lastPrinted>
  <dcterms:created xsi:type="dcterms:W3CDTF">2015-10-15T05:49:29Z</dcterms:created>
  <dcterms:modified xsi:type="dcterms:W3CDTF">2025-03-20T01:12:35Z</dcterms:modified>
</cp:coreProperties>
</file>