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9"/>
  </p:notesMasterIdLst>
  <p:sldIdLst>
    <p:sldId id="258" r:id="rId2"/>
    <p:sldId id="262" r:id="rId3"/>
    <p:sldId id="273" r:id="rId4"/>
    <p:sldId id="307" r:id="rId5"/>
    <p:sldId id="272" r:id="rId6"/>
    <p:sldId id="306" r:id="rId7"/>
    <p:sldId id="289" r:id="rId8"/>
    <p:sldId id="290" r:id="rId9"/>
    <p:sldId id="256" r:id="rId10"/>
    <p:sldId id="287" r:id="rId11"/>
    <p:sldId id="288" r:id="rId12"/>
    <p:sldId id="308" r:id="rId13"/>
    <p:sldId id="291" r:id="rId14"/>
    <p:sldId id="292" r:id="rId15"/>
    <p:sldId id="293" r:id="rId16"/>
    <p:sldId id="277" r:id="rId17"/>
    <p:sldId id="309" r:id="rId18"/>
  </p:sldIdLst>
  <p:sldSz cx="9144000" cy="6858000" type="screen4x3"/>
  <p:notesSz cx="9882188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EED0090-C09C-42BF-8DBF-C43074DA0F01}">
          <p14:sldIdLst/>
        </p14:section>
        <p14:section name="Раздел по умолчанию" id="{0ED27528-DD7F-4080-AE38-F7F063AAA406}">
          <p14:sldIdLst>
            <p14:sldId id="258"/>
            <p14:sldId id="262"/>
            <p14:sldId id="273"/>
            <p14:sldId id="307"/>
            <p14:sldId id="272"/>
            <p14:sldId id="306"/>
            <p14:sldId id="289"/>
            <p14:sldId id="290"/>
            <p14:sldId id="256"/>
          </p14:sldIdLst>
        </p14:section>
        <p14:section name="исполнение расходов" id="{BAD74F43-14ED-4D50-AD97-8CBB07A2CBD6}">
          <p14:sldIdLst>
            <p14:sldId id="287"/>
            <p14:sldId id="288"/>
            <p14:sldId id="308"/>
            <p14:sldId id="291"/>
            <p14:sldId id="292"/>
            <p14:sldId id="293"/>
          </p14:sldIdLst>
        </p14:section>
        <p14:section name="Раздел без заголовка" id="{8D079DF5-20FD-43BF-B4F5-1DC73FFC3FD7}">
          <p14:sldIdLst>
            <p14:sldId id="277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459BDB"/>
    <a:srgbClr val="D4C4EC"/>
    <a:srgbClr val="ED7E33"/>
    <a:srgbClr val="F68235"/>
    <a:srgbClr val="F17F33"/>
    <a:srgbClr val="317743"/>
    <a:srgbClr val="6DC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7371" autoAdjust="0"/>
  </p:normalViewPr>
  <p:slideViewPr>
    <p:cSldViewPr>
      <p:cViewPr varScale="1">
        <p:scale>
          <a:sx n="110" d="100"/>
          <a:sy n="110" d="100"/>
        </p:scale>
        <p:origin x="-1686" y="-84"/>
      </p:cViewPr>
      <p:guideLst>
        <p:guide orient="horz" pos="2205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95603.199999999997</c:v>
                </c:pt>
                <c:pt idx="1">
                  <c:v>252887.6</c:v>
                </c:pt>
                <c:pt idx="2">
                  <c:v>29732.1</c:v>
                </c:pt>
                <c:pt idx="3">
                  <c:v>47269.9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90-495E-BF88-7EBB7808B1B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6.083307881246354E-2"/>
          <c:y val="6.0691710084904656E-2"/>
          <c:w val="0.55181080930321025"/>
          <c:h val="0.68205437082019527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64-4352-984E-B6B8737D05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64-4352-984E-B6B8737D05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64-4352-984E-B6B8737D05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64-4352-984E-B6B8737D05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64-4352-984E-B6B8737D0540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164-4352-984E-B6B8737D0540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64-4352-984E-B6B8737D0540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164-4352-984E-B6B8737D0540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164-4352-984E-B6B8737D0540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164-4352-984E-B6B8737D054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43-47E7-9BE6-093CC56AA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план 344553,90 тыс.руб., исполнено-539248,9 тыс.руб.</c:v>
                </c:pt>
                <c:pt idx="1">
                  <c:v>акцизы по подакцизным товарам план 12630,20 тыс.руб.,исполнено- 13548,1 тыс.руб.</c:v>
                </c:pt>
                <c:pt idx="2">
                  <c:v>налог взимаемый в связи сприменением упрощенной системы налогообложения план 7042,5 тыс.руб.исполнено-7036,5 тыс.руб. </c:v>
                </c:pt>
                <c:pt idx="3">
                  <c:v>Патентная система налогооблажения план- 404,70 тыс.руб.; исп. - 986,3 тыс.руб.</c:v>
                </c:pt>
                <c:pt idx="4">
                  <c:v>государственная пошлина план-710,0 тыс.руб.; исп.-1578,8 тыс.руб.;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539248.9</c:v>
                </c:pt>
                <c:pt idx="1">
                  <c:v>13548.1</c:v>
                </c:pt>
                <c:pt idx="2">
                  <c:v>7036.5</c:v>
                </c:pt>
                <c:pt idx="3">
                  <c:v>986.3</c:v>
                </c:pt>
                <c:pt idx="4">
                  <c:v>1578.8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64-4352-984E-B6B8737D0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49007104"/>
        <c:axId val="151015936"/>
        <c:axId val="49561600"/>
      </c:bar3DChart>
      <c:catAx>
        <c:axId val="490071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1015936"/>
        <c:crosses val="autoZero"/>
        <c:auto val="1"/>
        <c:lblAlgn val="ctr"/>
        <c:lblOffset val="100"/>
        <c:noMultiLvlLbl val="0"/>
      </c:catAx>
      <c:valAx>
        <c:axId val="151015936"/>
        <c:scaling>
          <c:orientation val="minMax"/>
          <c:max val="6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07104"/>
        <c:crosses val="autoZero"/>
        <c:crossBetween val="between"/>
      </c:valAx>
      <c:serAx>
        <c:axId val="49561600"/>
        <c:scaling>
          <c:orientation val="minMax"/>
        </c:scaling>
        <c:delete val="1"/>
        <c:axPos val="b"/>
        <c:majorTickMark val="out"/>
        <c:minorTickMark val="none"/>
        <c:tickLblPos val="nextTo"/>
        <c:crossAx val="151015936"/>
        <c:crosses val="autoZero"/>
      </c:serAx>
    </c:plotArea>
    <c:legend>
      <c:legendPos val="r"/>
      <c:layout>
        <c:manualLayout>
          <c:xMode val="edge"/>
          <c:yMode val="edge"/>
          <c:x val="0.65515112138542264"/>
          <c:y val="0.15550963982237942"/>
          <c:w val="0.34049382840233439"/>
          <c:h val="0.62352393262146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63454224650178592"/>
          <c:h val="0.651180292136852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Арендная плата за земельные участки план 4088,4 тыс.руб.; исп.7998,6 тыс.руб.</c:v>
                </c:pt>
                <c:pt idx="1">
                  <c:v>Плата за негативное воздействие на окружающую среду план 20000,0 тыс.руб.; исп. 12325,2 тыс.руб.</c:v>
                </c:pt>
                <c:pt idx="2">
                  <c:v>Платные услуги план 10910,0 тыс.руб.; исп. 15042,3 тыс.руб.</c:v>
                </c:pt>
                <c:pt idx="3">
                  <c:v>Штрафы, санкции,возмещение ущерба план 4730,0 тыс.руб.; исп. 10732,4 тыс.руб.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7998.6</c:v>
                </c:pt>
                <c:pt idx="1">
                  <c:v>12325.2</c:v>
                </c:pt>
                <c:pt idx="2">
                  <c:v>15042.3</c:v>
                </c:pt>
                <c:pt idx="3">
                  <c:v>10732.4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8C-463F-B857-5A3A7775D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735078216241557"/>
          <c:y val="4.1247427186452974E-2"/>
          <c:w val="0.3826492284817084"/>
          <c:h val="0.775421337664421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91333366834757E-3"/>
          <c:y val="0.13656568600444699"/>
          <c:w val="0.64432667556639522"/>
          <c:h val="0.740372747546445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 prst="angle"/>
            </a:sp3d>
          </c:spPr>
          <c:explosion val="2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1A-44CA-B05B-3DEE3C802C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1A-44CA-B05B-3DEE3C802C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1A-44CA-B05B-3DEE3C802C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51A-44CA-B05B-3DEE3C802C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51A-44CA-B05B-3DEE3C802C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51A-44CA-B05B-3DEE3C802C2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51A-44CA-B05B-3DEE3C802C2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244-48DD-9E54-BA3D849488E1}"/>
              </c:ext>
            </c:extLst>
          </c:dPt>
          <c:dLbls>
            <c:dLbl>
              <c:idx val="11"/>
              <c:layout>
                <c:manualLayout>
                  <c:x val="2.5627871390792877E-2"/>
                  <c:y val="6.2010856818377083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1A2-4934-A47E-66FD446E1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план 132353,6 тыс.руб.</c:v>
                </c:pt>
                <c:pt idx="1">
                  <c:v>Национальная оборона план 781,8 тыс.руб</c:v>
                </c:pt>
                <c:pt idx="2">
                  <c:v>Национальная безопасность и правоохранительная деятельность план 10253,4 тыс.руб</c:v>
                </c:pt>
                <c:pt idx="3">
                  <c:v>Национальная экономика план 45566,2 тыс. рублей</c:v>
                </c:pt>
                <c:pt idx="4">
                  <c:v>Жилищно-коммунальное хозяйство план  73604,8 тыс. рублей</c:v>
                </c:pt>
                <c:pt idx="5">
                  <c:v>Образование план 555197,6 тыс.рублей</c:v>
                </c:pt>
                <c:pt idx="6">
                  <c:v>Культура, кинематография план 96460,5  тыс.рублей</c:v>
                </c:pt>
                <c:pt idx="7">
                  <c:v>Социальная политика план 15905,2 тыс.рублей</c:v>
                </c:pt>
                <c:pt idx="8">
                  <c:v>Средства массовой информации план 5715,1 тыс. рублей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128102.6</c:v>
                </c:pt>
                <c:pt idx="1">
                  <c:v>781.8</c:v>
                </c:pt>
                <c:pt idx="2">
                  <c:v>9188.2000000000007</c:v>
                </c:pt>
                <c:pt idx="3">
                  <c:v>35706.1</c:v>
                </c:pt>
                <c:pt idx="4">
                  <c:v>53590.7</c:v>
                </c:pt>
                <c:pt idx="5">
                  <c:v>513009</c:v>
                </c:pt>
                <c:pt idx="6">
                  <c:v>94793.2</c:v>
                </c:pt>
                <c:pt idx="7">
                  <c:v>15820.6</c:v>
                </c:pt>
                <c:pt idx="8">
                  <c:v>5715.1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51A-44CA-B05B-3DEE3C802C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12">
          <a:noFill/>
        </a:ln>
        <a:effectLst/>
      </c:spPr>
    </c:plotArea>
    <c:legend>
      <c:legendPos val="r"/>
      <c:layout>
        <c:manualLayout>
          <c:xMode val="edge"/>
          <c:yMode val="edge"/>
          <c:x val="0.64398943689573551"/>
          <c:y val="1.7282136079248424E-2"/>
          <c:w val="0.32109043427102746"/>
          <c:h val="0.72730027713815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EECE1">
        <a:alpha val="12000"/>
      </a:srgbClr>
    </a:solidFill>
    <a:ln w="12700" cap="rnd" cmpd="sng" algn="ctr">
      <a:noFill/>
      <a:prstDash val="solid"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AEB5E-FEBC-4E9E-A3C8-C015869D9A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6D4821-F3DD-4553-97AF-EDE8963B21C9}" type="pres">
      <dgm:prSet presAssocID="{B38AEB5E-FEBC-4E9E-A3C8-C015869D9A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A61618FD-9DCA-4804-AA8D-326E9D1012A3}" type="presOf" srcId="{B38AEB5E-FEBC-4E9E-A3C8-C015869D9A3D}" destId="{B66D4821-F3DD-4553-97AF-EDE8963B21C9}" srcOrd="0" destOrd="0" presId="urn:microsoft.com/office/officeart/2005/8/layout/orgChart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82282" cy="338058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7621" y="0"/>
            <a:ext cx="4282282" cy="338058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AA467F52-4090-43E4-9DEA-AFF6F4EB84E5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6413"/>
            <a:ext cx="3382962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8219" y="3211555"/>
            <a:ext cx="7905750" cy="3042523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282282" cy="338058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7621" y="6421932"/>
            <a:ext cx="4282282" cy="338058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26809457-0753-4FAA-88DE-606C3DF2AD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9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08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17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5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39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29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79F7-EE95-49A5-B323-BB3D1EA699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5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7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2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2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23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5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1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1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82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8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64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1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9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5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2B4E-BB9D-476B-8A90-B803A07F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87215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8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1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3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1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3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CED1-16F0-4808-8265-F06E18AD82D2}" type="datetimeFigureOut">
              <a:rPr lang="ru-RU" smtClean="0"/>
              <a:pPr/>
              <a:t>19.06.2025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8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272808" cy="3231654"/>
          </a:xfrm>
          <a:prstGeom prst="rect">
            <a:avLst/>
          </a:prstGeom>
          <a:gradFill>
            <a:gsLst>
              <a:gs pos="49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муниципального округа 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2024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687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муниципального округа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562084"/>
              </p:ext>
            </p:extLst>
          </p:nvPr>
        </p:nvGraphicFramePr>
        <p:xfrm>
          <a:off x="623384" y="1650818"/>
          <a:ext cx="7831781" cy="506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5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86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8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8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28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817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414112,6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410037,3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817">
                <a:tc>
                  <a:txBody>
                    <a:bodyPr/>
                    <a:lstStyle/>
                    <a:p>
                      <a:endParaRPr lang="ru-RU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817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132353,6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128102,6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036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317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04463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35488,6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35267,1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684" y="764705"/>
            <a:ext cx="568863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900333"/>
              </p:ext>
            </p:extLst>
          </p:nvPr>
        </p:nvGraphicFramePr>
        <p:xfrm>
          <a:off x="430970" y="332087"/>
          <a:ext cx="8389502" cy="514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96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1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322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1574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265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6 562,8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6562,8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26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контрольно-счетной палаты муниципального образования и его заместители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2790,6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2790,6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13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3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83740,3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80430,1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894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2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87766"/>
              </p:ext>
            </p:extLst>
          </p:nvPr>
        </p:nvGraphicFramePr>
        <p:xfrm>
          <a:off x="323528" y="476672"/>
          <a:ext cx="8389502" cy="492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788">
                  <a:extLst>
                    <a:ext uri="{9D8B030D-6E8A-4147-A177-3AD203B41FA5}">
                      <a16:colId xmlns:a16="http://schemas.microsoft.com/office/drawing/2014/main" xmlns="" val="829406641"/>
                    </a:ext>
                  </a:extLst>
                </a:gridCol>
                <a:gridCol w="3297321">
                  <a:extLst>
                    <a:ext uri="{9D8B030D-6E8A-4147-A177-3AD203B41FA5}">
                      <a16:colId xmlns:a16="http://schemas.microsoft.com/office/drawing/2014/main" xmlns="" val="2755741785"/>
                    </a:ext>
                  </a:extLst>
                </a:gridCol>
                <a:gridCol w="1209633">
                  <a:extLst>
                    <a:ext uri="{9D8B030D-6E8A-4147-A177-3AD203B41FA5}">
                      <a16:colId xmlns:a16="http://schemas.microsoft.com/office/drawing/2014/main" xmlns="" val="2590375798"/>
                    </a:ext>
                  </a:extLst>
                </a:gridCol>
                <a:gridCol w="1451559">
                  <a:extLst>
                    <a:ext uri="{9D8B030D-6E8A-4147-A177-3AD203B41FA5}">
                      <a16:colId xmlns:a16="http://schemas.microsoft.com/office/drawing/2014/main" xmlns="" val="889817871"/>
                    </a:ext>
                  </a:extLst>
                </a:gridCol>
                <a:gridCol w="1532201">
                  <a:extLst>
                    <a:ext uri="{9D8B030D-6E8A-4147-A177-3AD203B41FA5}">
                      <a16:colId xmlns:a16="http://schemas.microsoft.com/office/drawing/2014/main" xmlns="" val="2842760997"/>
                    </a:ext>
                  </a:extLst>
                </a:gridCol>
              </a:tblGrid>
              <a:tr h="89049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10253,4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9188,2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950597596"/>
                  </a:ext>
                </a:extLst>
              </a:tr>
              <a:tr h="149373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10253,4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9188,2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4743305"/>
                  </a:ext>
                </a:extLst>
              </a:tr>
              <a:tr h="126795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45566,2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35706,1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2685634039"/>
                  </a:ext>
                </a:extLst>
              </a:tr>
              <a:tr h="126795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1987,3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1425,3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71,7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70759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6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03692"/>
              </p:ext>
            </p:extLst>
          </p:nvPr>
        </p:nvGraphicFramePr>
        <p:xfrm>
          <a:off x="395536" y="288735"/>
          <a:ext cx="8208912" cy="5694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6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3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66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112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1513,7</a:t>
                      </a:r>
                    </a:p>
                    <a:p>
                      <a:pPr algn="ctr" fontAlgn="b"/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1513,4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448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29637,9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23072,2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344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12427,3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9695,2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73604,8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53590,7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51468,4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45579,4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22136,4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8011,3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893526"/>
              </p:ext>
            </p:extLst>
          </p:nvPr>
        </p:nvGraphicFramePr>
        <p:xfrm>
          <a:off x="286952" y="141371"/>
          <a:ext cx="8605528" cy="488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7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5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24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2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486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53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555197,6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513009,0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127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125740,1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115672,8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538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361894,7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334045,8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5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19992,3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17161,6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007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47570,5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46128,8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2127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96460,5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94793,2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212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96460,5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94793,2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891539"/>
              </p:ext>
            </p:extLst>
          </p:nvPr>
        </p:nvGraphicFramePr>
        <p:xfrm>
          <a:off x="179512" y="68273"/>
          <a:ext cx="8712968" cy="305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35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251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15905,2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15820,6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99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8281,6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8270,1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28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6934,2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6912,1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217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689,4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638,4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75951"/>
              </p:ext>
            </p:extLst>
          </p:nvPr>
        </p:nvGraphicFramePr>
        <p:xfrm>
          <a:off x="179512" y="3140968"/>
          <a:ext cx="8712968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35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2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528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5715,1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5715,1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86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5715,1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5715,1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463657"/>
              </p:ext>
            </p:extLst>
          </p:nvPr>
        </p:nvGraphicFramePr>
        <p:xfrm>
          <a:off x="179512" y="4509120"/>
          <a:ext cx="871296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0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5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935838,2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856707,3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91,5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2562" y="188640"/>
            <a:ext cx="8709917" cy="1296144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муниципальных программ </a:t>
            </a:r>
            <a:r>
              <a:rPr lang="ru-RU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 за 2024 год </a:t>
            </a: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783519"/>
              </p:ext>
            </p:extLst>
          </p:nvPr>
        </p:nvGraphicFramePr>
        <p:xfrm>
          <a:off x="1563688" y="1627188"/>
          <a:ext cx="5595937" cy="48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" name="Документ" r:id="rId4" imgW="11685123" imgH="10189077" progId="Word.Document.12">
                  <p:embed/>
                </p:oleObj>
              </mc:Choice>
              <mc:Fallback>
                <p:oleObj name="Документ" r:id="rId4" imgW="11685123" imgH="10189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3688" y="1627188"/>
                        <a:ext cx="5595937" cy="486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71600" y="980728"/>
            <a:ext cx="6347713" cy="1320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Информационное сообщение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598" y="2160590"/>
            <a:ext cx="6986737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Решение Совета </a:t>
            </a:r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-Заводского муниципального округа «Об исполнении  бюджета </a:t>
            </a:r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-Заводского муниципального округа за 2024 год»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17 июня 2024 года №156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принято Советом </a:t>
            </a:r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-Заводского муниципального округа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4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"/>
          <p:cNvSpPr>
            <a:spLocks noChangeArrowheads="1"/>
          </p:cNvSpPr>
          <p:nvPr/>
        </p:nvSpPr>
        <p:spPr bwMode="auto">
          <a:xfrm>
            <a:off x="-180528" y="-99392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alibri" pitchFamily="34" charset="-52"/>
                <a:ea typeface="Calibri" pitchFamily="34" charset="-52"/>
                <a:cs typeface="Times New Roman" pitchFamily="18" charset="0"/>
              </a:rPr>
              <a:t> </a:t>
            </a: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Основные параметры  исполнения бюджета </a:t>
            </a:r>
          </a:p>
          <a:p>
            <a:pPr algn="ctr" eaLnBrk="0" hangingPunct="0"/>
            <a:r>
              <a:rPr lang="ru-RU" sz="28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Газимуро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-Заводского муниципального округа 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itchFamily="34" charset="-52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за 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2024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год.</a:t>
            </a:r>
          </a:p>
          <a:p>
            <a:pPr algn="r" eaLnBrk="0" hangingPunct="0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тыс. руб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ea typeface="Calibri" pitchFamily="34" charset="-52"/>
                <a:cs typeface="Times New Roman" pitchFamily="18" charset="0"/>
              </a:rPr>
              <a:t>.</a:t>
            </a:r>
            <a:endParaRPr lang="ru-RU" i="1" dirty="0">
              <a:solidFill>
                <a:schemeClr val="tx2">
                  <a:lumMod val="50000"/>
                </a:schemeClr>
              </a:solidFill>
              <a:ea typeface="Calibri" pitchFamily="34" charset="-52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5472608" cy="4536504"/>
          </a:xfrm>
          <a:prstGeom prst="rect">
            <a:avLst/>
          </a:prstGeom>
        </p:spPr>
      </p:pic>
      <p:sp>
        <p:nvSpPr>
          <p:cNvPr id="8" name="Горизонтальный свиток 7"/>
          <p:cNvSpPr/>
          <p:nvPr/>
        </p:nvSpPr>
        <p:spPr>
          <a:xfrm>
            <a:off x="5805264" y="2302526"/>
            <a:ext cx="2799184" cy="1126474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1151192,1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84168" y="3719262"/>
            <a:ext cx="2664296" cy="122190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856707,3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5877272" y="5256622"/>
            <a:ext cx="2655168" cy="1088734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294484,8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76250"/>
            <a:ext cx="8445500" cy="1368425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18437265"/>
              </p:ext>
            </p:extLst>
          </p:nvPr>
        </p:nvGraphicFramePr>
        <p:xfrm>
          <a:off x="1475656" y="2060849"/>
          <a:ext cx="56166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Выноска со стрелкой вверх 20"/>
          <p:cNvSpPr/>
          <p:nvPr/>
        </p:nvSpPr>
        <p:spPr>
          <a:xfrm>
            <a:off x="539552" y="5373217"/>
            <a:ext cx="3456384" cy="141845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409165,2 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679115,5 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 </a:t>
            </a: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4689180" y="5373217"/>
            <a:ext cx="3627236" cy="1418455"/>
          </a:xfrm>
          <a:prstGeom prst="up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39728,4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46583,8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</a:t>
            </a:r>
          </a:p>
        </p:txBody>
      </p:sp>
      <p:sp>
        <p:nvSpPr>
          <p:cNvPr id="23" name="Выноска со стрелкой влево 22"/>
          <p:cNvSpPr/>
          <p:nvPr/>
        </p:nvSpPr>
        <p:spPr>
          <a:xfrm>
            <a:off x="7092280" y="2060849"/>
            <a:ext cx="1872208" cy="2880319"/>
          </a:xfrm>
          <a:prstGeom prst="lef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План-429526,4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Факт-425492,8тыс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99,1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7003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за 2024год (исполнено)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73836527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91774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31782" cy="17281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по исполнению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муниципального округа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22626032"/>
              </p:ext>
            </p:extLst>
          </p:nvPr>
        </p:nvGraphicFramePr>
        <p:xfrm>
          <a:off x="422080" y="1412776"/>
          <a:ext cx="8748464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4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по исполнению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муниципального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за 2024 год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10044950"/>
              </p:ext>
            </p:extLst>
          </p:nvPr>
        </p:nvGraphicFramePr>
        <p:xfrm>
          <a:off x="-252536" y="1484784"/>
          <a:ext cx="92890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48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65126"/>
            <a:ext cx="7831782" cy="13356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и неналоговых доходов бюджета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-Заводского муниципального округа за 2024 год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91568"/>
              </p:ext>
            </p:extLst>
          </p:nvPr>
        </p:nvGraphicFramePr>
        <p:xfrm>
          <a:off x="827584" y="1412776"/>
          <a:ext cx="7632848" cy="4786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4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9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вида доходов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92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 в том числе: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409165,1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679115,4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5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344553,9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539248,9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25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12630,2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13548,1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8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13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налогообложения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368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16681"/>
              </p:ext>
            </p:extLst>
          </p:nvPr>
        </p:nvGraphicFramePr>
        <p:xfrm>
          <a:off x="467544" y="2924944"/>
          <a:ext cx="8208912" cy="3840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85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90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в том числе: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39728,4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46583,8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800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муниципального имущества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7998,6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006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12325,2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74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и компенсация затрат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15042,3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953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10732,4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53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307885"/>
              </p:ext>
            </p:extLst>
          </p:nvPr>
        </p:nvGraphicFramePr>
        <p:xfrm>
          <a:off x="467544" y="787078"/>
          <a:ext cx="8208912" cy="2137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70119019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9719353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31191111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1342580723"/>
                    </a:ext>
                  </a:extLst>
                </a:gridCol>
              </a:tblGrid>
              <a:tr h="7502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 вмененный доход для отдельных видов деятельности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97838"/>
                  </a:ext>
                </a:extLst>
              </a:tr>
              <a:tr h="3160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1858,60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2353,50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4715214"/>
                  </a:ext>
                </a:extLst>
              </a:tr>
              <a:tr h="41144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добычу полезных ископаемых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41957,0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114353,6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9178760"/>
                  </a:ext>
                </a:extLst>
              </a:tr>
              <a:tr h="35873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49337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553209"/>
              </p:ext>
            </p:extLst>
          </p:nvPr>
        </p:nvGraphicFramePr>
        <p:xfrm>
          <a:off x="467544" y="224564"/>
          <a:ext cx="8208912" cy="56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78185586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07552658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379590026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245884780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вида доходов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985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исполнения расходов за </a:t>
            </a:r>
            <a:b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aphicFrame>
        <p:nvGraphicFramePr>
          <p:cNvPr id="6" name="Объект 26">
            <a:extLst>
              <a:ext uri="{FF2B5EF4-FFF2-40B4-BE49-F238E27FC236}">
                <a16:creationId xmlns:a16="http://schemas.microsoft.com/office/drawing/2014/main" xmlns="" id="{32C0D9F0-5416-410C-8641-2A2E39E92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51075"/>
              </p:ext>
            </p:extLst>
          </p:nvPr>
        </p:nvGraphicFramePr>
        <p:xfrm>
          <a:off x="-33892" y="1601416"/>
          <a:ext cx="871296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39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17853</TotalTime>
  <Words>633</Words>
  <Application>Microsoft Office PowerPoint</Application>
  <PresentationFormat>Экран (4:3)</PresentationFormat>
  <Paragraphs>336</Paragraphs>
  <Slides>17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Грань</vt:lpstr>
      <vt:lpstr>Документ</vt:lpstr>
      <vt:lpstr>Презентация PowerPoint</vt:lpstr>
      <vt:lpstr>Презентация PowerPoint</vt:lpstr>
      <vt:lpstr>Презентация PowerPoint</vt:lpstr>
      <vt:lpstr>Безвозмездные поступления за 2024год (исполнено) </vt:lpstr>
      <vt:lpstr>Структура налоговых доходов по исполнению бюджета Газимуро-Заводского муниципального округа  за 2024 год</vt:lpstr>
      <vt:lpstr>Структура неналоговых доходов по исполнению исполнению бюджета Газимуро-Заводского муниципального округа за 2024 год </vt:lpstr>
      <vt:lpstr>Исполнение налоговых и неналоговых доходов бюджета Газимуро-Заводского муниципального округа за 2024 год  (тыс.руб.)</vt:lpstr>
      <vt:lpstr>Презентация PowerPoint</vt:lpstr>
      <vt:lpstr>Структура исполнения расходов за  2024 год</vt:lpstr>
      <vt:lpstr>Исполнение расходной части бюджета  Газимуро-Заводского муниципального округа за 2024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расходах бюджета  на реализацию муниципальных программ   Газимуро-Заводского муниципального округа за 2024 год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1</cp:lastModifiedBy>
  <cp:revision>1059</cp:revision>
  <cp:lastPrinted>2025-06-17T01:24:04Z</cp:lastPrinted>
  <dcterms:created xsi:type="dcterms:W3CDTF">2014-04-07T09:56:44Z</dcterms:created>
  <dcterms:modified xsi:type="dcterms:W3CDTF">2025-06-19T06:42:19Z</dcterms:modified>
</cp:coreProperties>
</file>