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3" r:id="rId1"/>
  </p:sldMasterIdLst>
  <p:notesMasterIdLst>
    <p:notesMasterId r:id="rId19"/>
  </p:notesMasterIdLst>
  <p:sldIdLst>
    <p:sldId id="258" r:id="rId2"/>
    <p:sldId id="262" r:id="rId3"/>
    <p:sldId id="273" r:id="rId4"/>
    <p:sldId id="307" r:id="rId5"/>
    <p:sldId id="272" r:id="rId6"/>
    <p:sldId id="306" r:id="rId7"/>
    <p:sldId id="289" r:id="rId8"/>
    <p:sldId id="290" r:id="rId9"/>
    <p:sldId id="256" r:id="rId10"/>
    <p:sldId id="287" r:id="rId11"/>
    <p:sldId id="288" r:id="rId12"/>
    <p:sldId id="308" r:id="rId13"/>
    <p:sldId id="291" r:id="rId14"/>
    <p:sldId id="292" r:id="rId15"/>
    <p:sldId id="293" r:id="rId16"/>
    <p:sldId id="277" r:id="rId17"/>
    <p:sldId id="309" r:id="rId18"/>
  </p:sldIdLst>
  <p:sldSz cx="9144000" cy="6858000" type="screen4x3"/>
  <p:notesSz cx="9882188" cy="67611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AEED0090-C09C-42BF-8DBF-C43074DA0F01}">
          <p14:sldIdLst/>
        </p14:section>
        <p14:section name="Раздел по умолчанию" id="{0ED27528-DD7F-4080-AE38-F7F063AAA406}">
          <p14:sldIdLst>
            <p14:sldId id="258"/>
            <p14:sldId id="262"/>
            <p14:sldId id="273"/>
            <p14:sldId id="307"/>
            <p14:sldId id="272"/>
            <p14:sldId id="306"/>
            <p14:sldId id="289"/>
            <p14:sldId id="290"/>
            <p14:sldId id="256"/>
          </p14:sldIdLst>
        </p14:section>
        <p14:section name="исполнение расходов" id="{BAD74F43-14ED-4D50-AD97-8CBB07A2CBD6}">
          <p14:sldIdLst>
            <p14:sldId id="287"/>
            <p14:sldId id="288"/>
            <p14:sldId id="308"/>
            <p14:sldId id="291"/>
            <p14:sldId id="292"/>
            <p14:sldId id="293"/>
          </p14:sldIdLst>
        </p14:section>
        <p14:section name="Раздел без заголовка" id="{8D079DF5-20FD-43BF-B4F5-1DC73FFC3FD7}">
          <p14:sldIdLst>
            <p14:sldId id="277"/>
            <p14:sldId id="309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205" userDrawn="1">
          <p15:clr>
            <a:srgbClr val="A4A3A4"/>
          </p15:clr>
        </p15:guide>
        <p15:guide id="2" pos="29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459BDB"/>
    <a:srgbClr val="D4C4EC"/>
    <a:srgbClr val="ED7E33"/>
    <a:srgbClr val="F68235"/>
    <a:srgbClr val="F17F33"/>
    <a:srgbClr val="317743"/>
    <a:srgbClr val="6DC3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68" autoAdjust="0"/>
    <p:restoredTop sz="97371" autoAdjust="0"/>
  </p:normalViewPr>
  <p:slideViewPr>
    <p:cSldViewPr>
      <p:cViewPr varScale="1">
        <p:scale>
          <a:sx n="110" d="100"/>
          <a:sy n="110" d="100"/>
        </p:scale>
        <p:origin x="-1686" y="-84"/>
      </p:cViewPr>
      <p:guideLst>
        <p:guide orient="horz" pos="2205"/>
        <p:guide pos="292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исполнение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дотация</c:v>
                </c:pt>
                <c:pt idx="1">
                  <c:v>субвенция</c:v>
                </c:pt>
                <c:pt idx="2">
                  <c:v>субсидия</c:v>
                </c:pt>
                <c:pt idx="3">
                  <c:v>иные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95603.199999999997</c:v>
                </c:pt>
                <c:pt idx="1">
                  <c:v>252887.6</c:v>
                </c:pt>
                <c:pt idx="2">
                  <c:v>29732.1</c:v>
                </c:pt>
                <c:pt idx="3">
                  <c:v>47269.9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890-495E-BF88-7EBB7808B1B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>
        <c:manualLayout>
          <c:layoutTarget val="inner"/>
          <c:xMode val="edge"/>
          <c:yMode val="edge"/>
          <c:x val="6.083307881246354E-2"/>
          <c:y val="6.0691710084904656E-2"/>
          <c:w val="0.55181080930321025"/>
          <c:h val="0.68205437082019527"/>
        </c:manualLayout>
      </c:layout>
      <c:bar3DChart>
        <c:barDir val="col"/>
        <c:grouping val="standar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164-4352-984E-B6B8737D0540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164-4352-984E-B6B8737D054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164-4352-984E-B6B8737D0540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164-4352-984E-B6B8737D0540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E164-4352-984E-B6B8737D0540}"/>
              </c:ext>
            </c:extLst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164-4352-984E-B6B8737D0540}"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164-4352-984E-B6B8737D0540}"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E164-4352-984E-B6B8737D0540}"/>
                </c:ext>
              </c:extLst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E164-4352-984E-B6B8737D0540}"/>
                </c:ext>
              </c:extLst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E164-4352-984E-B6B8737D0540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F43-47E7-9BE6-093CC56AAA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Налог на доходы физических лиц план 344553,90 тыс.руб., исполнено-539248,9 тыс.руб.</c:v>
                </c:pt>
                <c:pt idx="1">
                  <c:v>акцизы по подакцизным товарам план 12630,20 тыс.руб.,исполнено- 13548,1 тыс.руб.</c:v>
                </c:pt>
                <c:pt idx="2">
                  <c:v>налог взимаемый в связи сприменением упрощенной системы налогообложения план 7042,5 тыс.руб.исполнено-7036,5 тыс.руб. </c:v>
                </c:pt>
                <c:pt idx="3">
                  <c:v>Патентная система налогооблажения план- 404,70 тыс.руб.; исп. - 986,3 тыс.руб.</c:v>
                </c:pt>
                <c:pt idx="4">
                  <c:v>государственная пошлина план-710,0 тыс.руб.; исп.-1578,8 тыс.руб.; 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539248.9</c:v>
                </c:pt>
                <c:pt idx="1">
                  <c:v>13548.1</c:v>
                </c:pt>
                <c:pt idx="2">
                  <c:v>7036.5</c:v>
                </c:pt>
                <c:pt idx="3">
                  <c:v>986.3</c:v>
                </c:pt>
                <c:pt idx="4">
                  <c:v>1578.8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E164-4352-984E-B6B8737D05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49007104"/>
        <c:axId val="151015936"/>
        <c:axId val="49561600"/>
      </c:bar3DChart>
      <c:catAx>
        <c:axId val="49007104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51015936"/>
        <c:crosses val="autoZero"/>
        <c:auto val="1"/>
        <c:lblAlgn val="ctr"/>
        <c:lblOffset val="100"/>
        <c:noMultiLvlLbl val="0"/>
      </c:catAx>
      <c:valAx>
        <c:axId val="151015936"/>
        <c:scaling>
          <c:orientation val="minMax"/>
          <c:max val="600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9007104"/>
        <c:crosses val="autoZero"/>
        <c:crossBetween val="between"/>
      </c:valAx>
      <c:serAx>
        <c:axId val="49561600"/>
        <c:scaling>
          <c:orientation val="minMax"/>
        </c:scaling>
        <c:delete val="1"/>
        <c:axPos val="b"/>
        <c:majorTickMark val="out"/>
        <c:minorTickMark val="none"/>
        <c:tickLblPos val="nextTo"/>
        <c:crossAx val="151015936"/>
        <c:crosses val="autoZero"/>
      </c:serAx>
    </c:plotArea>
    <c:legend>
      <c:legendPos val="r"/>
      <c:layout>
        <c:manualLayout>
          <c:xMode val="edge"/>
          <c:yMode val="edge"/>
          <c:x val="0.65515112138542264"/>
          <c:y val="0.15550963982237942"/>
          <c:w val="0.34049382840233439"/>
          <c:h val="0.623523932621461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0.63454224650178592"/>
          <c:h val="0.6511802921368524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Арендная плата за земельные участки план 4088,4 тыс.руб.; исп.7998,6 тыс.руб.</c:v>
                </c:pt>
                <c:pt idx="1">
                  <c:v>Плата за негативное воздействие на окружающую среду план 20000,0 тыс.руб.; исп. 12325,2 тыс.руб.</c:v>
                </c:pt>
                <c:pt idx="2">
                  <c:v>Платные услуги план 10910,0 тыс.руб.; исп. 15042,3 тыс.руб.</c:v>
                </c:pt>
                <c:pt idx="3">
                  <c:v>Штрафы, санкции,возмещение ущерба план 4730,0 тыс.руб.; исп. 10732,4 тыс.руб.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7998.6</c:v>
                </c:pt>
                <c:pt idx="1">
                  <c:v>12325.2</c:v>
                </c:pt>
                <c:pt idx="2">
                  <c:v>15042.3</c:v>
                </c:pt>
                <c:pt idx="3">
                  <c:v>10732.4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88C-463F-B857-5A3A7775D0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1735078216241557"/>
          <c:y val="4.1247427186452974E-2"/>
          <c:w val="0.3826492284817084"/>
          <c:h val="0.7754213376644217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0"/>
      <c:rAngAx val="0"/>
      <c:perspective val="0"/>
    </c:view3D>
    <c:floor>
      <c:thickness val="0"/>
      <c:spPr>
        <a:noFill/>
        <a:ln w="12700" cap="rnd" cmpd="sng" algn="ctr">
          <a:solidFill>
            <a:schemeClr val="tx1">
              <a:tint val="75000"/>
            </a:schemeClr>
          </a:solidFill>
          <a:prstDash val="solid"/>
          <a:round/>
        </a:ln>
        <a:effectLst/>
        <a:sp3d contourW="12700">
          <a:contourClr>
            <a:schemeClr val="tx1">
              <a:tint val="7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8491333366834757E-3"/>
          <c:y val="0.13656568600444699"/>
          <c:w val="0.64432667556639522"/>
          <c:h val="0.7403727475464453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факт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B prst="angle"/>
            </a:sp3d>
          </c:spPr>
          <c:explosion val="21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B prst="angle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51A-44CA-B05B-3DEE3C802C2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B prst="angle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51A-44CA-B05B-3DEE3C802C2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B prst="angle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51A-44CA-B05B-3DEE3C802C2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B prst="angle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51A-44CA-B05B-3DEE3C802C2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B prst="angle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451A-44CA-B05B-3DEE3C802C2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B prst="angle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451A-44CA-B05B-3DEE3C802C2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B prst="angle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451A-44CA-B05B-3DEE3C802C2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B prst="angle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0244-48DD-9E54-BA3D849488E1}"/>
              </c:ext>
            </c:extLst>
          </c:dPt>
          <c:dLbls>
            <c:dLbl>
              <c:idx val="11"/>
              <c:layout>
                <c:manualLayout>
                  <c:x val="2.5627871390792877E-2"/>
                  <c:y val="6.2010856818377083E-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1A2-4934-A47E-66FD446E122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 план 132353,6 тыс.руб.</c:v>
                </c:pt>
                <c:pt idx="1">
                  <c:v>Национальная оборона план 781,8 тыс.руб</c:v>
                </c:pt>
                <c:pt idx="2">
                  <c:v>Национальная безопасность и правоохранительная деятельность план 10253,4 тыс.руб</c:v>
                </c:pt>
                <c:pt idx="3">
                  <c:v>Национальная экономика план 45566,2 тыс. рублей</c:v>
                </c:pt>
                <c:pt idx="4">
                  <c:v>Жилищно-коммунальное хозяйство план  73604,8 тыс. рублей</c:v>
                </c:pt>
                <c:pt idx="5">
                  <c:v>Образование план 555197,6 тыс.рублей</c:v>
                </c:pt>
                <c:pt idx="6">
                  <c:v>Культура, кинематография план 96460,5  тыс.рублей</c:v>
                </c:pt>
                <c:pt idx="7">
                  <c:v>Социальная политика план 15905,2 тыс.рублей</c:v>
                </c:pt>
                <c:pt idx="8">
                  <c:v>Средства массовой информации план 5715,1 тыс. рублей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128102.6</c:v>
                </c:pt>
                <c:pt idx="1">
                  <c:v>781.8</c:v>
                </c:pt>
                <c:pt idx="2">
                  <c:v>9188.2000000000007</c:v>
                </c:pt>
                <c:pt idx="3">
                  <c:v>35706.1</c:v>
                </c:pt>
                <c:pt idx="4">
                  <c:v>53590.7</c:v>
                </c:pt>
                <c:pt idx="5">
                  <c:v>513009</c:v>
                </c:pt>
                <c:pt idx="6">
                  <c:v>94793.2</c:v>
                </c:pt>
                <c:pt idx="7">
                  <c:v>15820.6</c:v>
                </c:pt>
                <c:pt idx="8">
                  <c:v>5715.1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451A-44CA-B05B-3DEE3C802C2B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12">
          <a:noFill/>
        </a:ln>
        <a:effectLst/>
      </c:spPr>
    </c:plotArea>
    <c:legend>
      <c:legendPos val="r"/>
      <c:layout>
        <c:manualLayout>
          <c:xMode val="edge"/>
          <c:yMode val="edge"/>
          <c:x val="0.64398943689573551"/>
          <c:y val="1.7282136079248424E-2"/>
          <c:w val="0.32109043427102746"/>
          <c:h val="0.7273002771381568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solidFill>
      <a:srgbClr val="EEECE1">
        <a:alpha val="12000"/>
      </a:srgbClr>
    </a:solidFill>
    <a:ln w="12700" cap="rnd" cmpd="sng" algn="ctr">
      <a:noFill/>
      <a:prstDash val="solid"/>
    </a:ln>
    <a:effectLst/>
  </c:spPr>
  <c:txPr>
    <a:bodyPr/>
    <a:lstStyle/>
    <a:p>
      <a:pPr>
        <a:defRPr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8AEB5E-FEBC-4E9E-A3C8-C015869D9A3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B66D4821-F3DD-4553-97AF-EDE8963B21C9}" type="pres">
      <dgm:prSet presAssocID="{B38AEB5E-FEBC-4E9E-A3C8-C015869D9A3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</dgm:ptLst>
  <dgm:cxnLst>
    <dgm:cxn modelId="{A61618FD-9DCA-4804-AA8D-326E9D1012A3}" type="presOf" srcId="{B38AEB5E-FEBC-4E9E-A3C8-C015869D9A3D}" destId="{B66D4821-F3DD-4553-97AF-EDE8963B21C9}" srcOrd="0" destOrd="0" presId="urn:microsoft.com/office/officeart/2005/8/layout/orgChart1"/>
  </dgm:cxnLst>
  <dgm:bg>
    <a:blipFill>
      <a:blip xmlns:r="http://schemas.openxmlformats.org/officeDocument/2006/relationships" r:embed="rId1"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82282" cy="338058"/>
          </a:xfrm>
          <a:prstGeom prst="rect">
            <a:avLst/>
          </a:prstGeom>
        </p:spPr>
        <p:txBody>
          <a:bodyPr vert="horz" lIns="90983" tIns="45491" rIns="90983" bIns="4549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97621" y="0"/>
            <a:ext cx="4282282" cy="338058"/>
          </a:xfrm>
          <a:prstGeom prst="rect">
            <a:avLst/>
          </a:prstGeom>
        </p:spPr>
        <p:txBody>
          <a:bodyPr vert="horz" lIns="90983" tIns="45491" rIns="90983" bIns="45491" rtlCol="0"/>
          <a:lstStyle>
            <a:lvl1pPr algn="r">
              <a:defRPr sz="1200"/>
            </a:lvl1pPr>
          </a:lstStyle>
          <a:p>
            <a:fld id="{AA467F52-4090-43E4-9DEA-AFF6F4EB84E5}" type="datetimeFigureOut">
              <a:rPr lang="ru-RU" smtClean="0"/>
              <a:pPr/>
              <a:t>19.06.2025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49613" y="506413"/>
            <a:ext cx="3382962" cy="2536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83" tIns="45491" rIns="90983" bIns="4549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8219" y="3211555"/>
            <a:ext cx="7905750" cy="3042523"/>
          </a:xfrm>
          <a:prstGeom prst="rect">
            <a:avLst/>
          </a:prstGeom>
        </p:spPr>
        <p:txBody>
          <a:bodyPr vert="horz" lIns="90983" tIns="45491" rIns="90983" bIns="45491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421932"/>
            <a:ext cx="4282282" cy="338058"/>
          </a:xfrm>
          <a:prstGeom prst="rect">
            <a:avLst/>
          </a:prstGeom>
        </p:spPr>
        <p:txBody>
          <a:bodyPr vert="horz" lIns="90983" tIns="45491" rIns="90983" bIns="4549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97621" y="6421932"/>
            <a:ext cx="4282282" cy="338058"/>
          </a:xfrm>
          <a:prstGeom prst="rect">
            <a:avLst/>
          </a:prstGeom>
        </p:spPr>
        <p:txBody>
          <a:bodyPr vert="horz" lIns="90983" tIns="45491" rIns="90983" bIns="45491" rtlCol="0" anchor="b"/>
          <a:lstStyle>
            <a:lvl1pPr algn="r">
              <a:defRPr sz="1200"/>
            </a:lvl1pPr>
          </a:lstStyle>
          <a:p>
            <a:fld id="{26809457-0753-4FAA-88DE-606C3DF2AD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4892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09457-0753-4FAA-88DE-606C3DF2AD06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00080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09457-0753-4FAA-88DE-606C3DF2AD06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21175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09457-0753-4FAA-88DE-606C3DF2AD06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61554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09457-0753-4FAA-88DE-606C3DF2AD06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36390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09457-0753-4FAA-88DE-606C3DF2AD06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09296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09457-0753-4FAA-88DE-606C3DF2AD06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911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09457-0753-4FAA-88DE-606C3DF2AD06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047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4F79F7-EE95-49A5-B323-BB3D1EA699FE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0603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09457-0753-4FAA-88DE-606C3DF2AD06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0580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09457-0753-4FAA-88DE-606C3DF2AD06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3713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09457-0753-4FAA-88DE-606C3DF2AD06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56234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09457-0753-4FAA-88DE-606C3DF2AD06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00209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09457-0753-4FAA-88DE-606C3DF2AD06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70239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09457-0753-4FAA-88DE-606C3DF2AD06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5153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CED1-16F0-4808-8265-F06E18AD82D2}" type="datetimeFigureOut">
              <a:rPr lang="ru-RU" smtClean="0"/>
              <a:pPr/>
              <a:t>19.06.2025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503C-63A3-4366-8583-A3D85303C1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412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CED1-16F0-4808-8265-F06E18AD82D2}" type="datetimeFigureOut">
              <a:rPr lang="ru-RU" smtClean="0"/>
              <a:pPr/>
              <a:t>19.06.2025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503C-63A3-4366-8583-A3D85303C1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217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CED1-16F0-4808-8265-F06E18AD82D2}" type="datetimeFigureOut">
              <a:rPr lang="ru-RU" smtClean="0"/>
              <a:pPr/>
              <a:t>19.06.2025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503C-63A3-4366-8583-A3D85303C1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61824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CED1-16F0-4808-8265-F06E18AD82D2}" type="datetimeFigureOut">
              <a:rPr lang="ru-RU" smtClean="0"/>
              <a:pPr/>
              <a:t>19.06.2025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503C-63A3-4366-8583-A3D85303C1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2845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CED1-16F0-4808-8265-F06E18AD82D2}" type="datetimeFigureOut">
              <a:rPr lang="ru-RU" smtClean="0"/>
              <a:pPr/>
              <a:t>19.06.2025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503C-63A3-4366-8583-A3D85303C1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26425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CED1-16F0-4808-8265-F06E18AD82D2}" type="datetimeFigureOut">
              <a:rPr lang="ru-RU" smtClean="0"/>
              <a:pPr/>
              <a:t>19.06.2025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503C-63A3-4366-8583-A3D85303C1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2126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CED1-16F0-4808-8265-F06E18AD82D2}" type="datetimeFigureOut">
              <a:rPr lang="ru-RU" smtClean="0"/>
              <a:pPr/>
              <a:t>19.06.2025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503C-63A3-4366-8583-A3D85303C1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5939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CED1-16F0-4808-8265-F06E18AD82D2}" type="datetimeFigureOut">
              <a:rPr lang="ru-RU" smtClean="0"/>
              <a:pPr/>
              <a:t>19.06.2025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503C-63A3-4366-8583-A3D85303C1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9585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82B4E-BB9D-476B-8A90-B803A07FAF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487215"/>
      </p:ext>
    </p:extLst>
  </p:cSld>
  <p:clrMapOvr>
    <a:masterClrMapping/>
  </p:clrMapOvr>
  <p:transition advTm="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CED1-16F0-4808-8265-F06E18AD82D2}" type="datetimeFigureOut">
              <a:rPr lang="ru-RU" smtClean="0"/>
              <a:pPr/>
              <a:t>19.06.2025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503C-63A3-4366-8583-A3D85303C1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686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CED1-16F0-4808-8265-F06E18AD82D2}" type="datetimeFigureOut">
              <a:rPr lang="ru-RU" smtClean="0"/>
              <a:pPr/>
              <a:t>19.06.2025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503C-63A3-4366-8583-A3D85303C1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3167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CED1-16F0-4808-8265-F06E18AD82D2}" type="datetimeFigureOut">
              <a:rPr lang="ru-RU" smtClean="0"/>
              <a:pPr/>
              <a:t>19.06.2025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503C-63A3-4366-8583-A3D85303C1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2618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CED1-16F0-4808-8265-F06E18AD82D2}" type="datetimeFigureOut">
              <a:rPr lang="ru-RU" smtClean="0"/>
              <a:pPr/>
              <a:t>19.06.2025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503C-63A3-4366-8583-A3D85303C1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1135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CED1-16F0-4808-8265-F06E18AD82D2}" type="datetimeFigureOut">
              <a:rPr lang="ru-RU" smtClean="0"/>
              <a:pPr/>
              <a:t>19.06.2025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503C-63A3-4366-8583-A3D85303C1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313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CED1-16F0-4808-8265-F06E18AD82D2}" type="datetimeFigureOut">
              <a:rPr lang="ru-RU" smtClean="0"/>
              <a:pPr/>
              <a:t>19.06.2025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503C-63A3-4366-8583-A3D85303C1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8337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CED1-16F0-4808-8265-F06E18AD82D2}" type="datetimeFigureOut">
              <a:rPr lang="ru-RU" smtClean="0"/>
              <a:pPr/>
              <a:t>19.06.2025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503C-63A3-4366-8583-A3D85303C1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5493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CED1-16F0-4808-8265-F06E18AD82D2}" type="datetimeFigureOut">
              <a:rPr lang="ru-RU" smtClean="0"/>
              <a:pPr/>
              <a:t>19.06.2025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503C-63A3-4366-8583-A3D85303C1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037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BCED1-16F0-4808-8265-F06E18AD82D2}" type="datetimeFigureOut">
              <a:rPr lang="ru-RU" smtClean="0"/>
              <a:pPr/>
              <a:t>19.06.2025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33503C-63A3-4366-8583-A3D85303C1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0980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4" r:id="rId1"/>
    <p:sldLayoutId id="2147483985" r:id="rId2"/>
    <p:sldLayoutId id="2147483986" r:id="rId3"/>
    <p:sldLayoutId id="2147483987" r:id="rId4"/>
    <p:sldLayoutId id="2147483988" r:id="rId5"/>
    <p:sldLayoutId id="2147483989" r:id="rId6"/>
    <p:sldLayoutId id="2147483990" r:id="rId7"/>
    <p:sldLayoutId id="2147483991" r:id="rId8"/>
    <p:sldLayoutId id="2147483992" r:id="rId9"/>
    <p:sldLayoutId id="2147483993" r:id="rId10"/>
    <p:sldLayoutId id="2147483994" r:id="rId11"/>
    <p:sldLayoutId id="2147483995" r:id="rId12"/>
    <p:sldLayoutId id="2147483996" r:id="rId13"/>
    <p:sldLayoutId id="2147483997" r:id="rId14"/>
    <p:sldLayoutId id="2147483998" r:id="rId15"/>
    <p:sldLayoutId id="2147483999" r:id="rId16"/>
    <p:sldLayoutId id="214748400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4C4E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628800"/>
            <a:ext cx="7272808" cy="3231654"/>
          </a:xfrm>
          <a:prstGeom prst="rect">
            <a:avLst/>
          </a:prstGeom>
          <a:gradFill>
            <a:gsLst>
              <a:gs pos="49000">
                <a:schemeClr val="accent6">
                  <a:lumMod val="40000"/>
                  <a:lumOff val="6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</a:t>
            </a: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defRPr/>
            </a:pPr>
            <a:r>
              <a:rPr lang="ru-RU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Газимуро</a:t>
            </a: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-Заводского муниципального округа </a:t>
            </a: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defRPr/>
            </a:pP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2024 </a:t>
            </a: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32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4C4E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126876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расходной части бюджета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Газимуро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-Заводского муниципального округа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2024 год</a:t>
            </a:r>
            <a:endParaRPr lang="ru-RU" sz="13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0562084"/>
              </p:ext>
            </p:extLst>
          </p:nvPr>
        </p:nvGraphicFramePr>
        <p:xfrm>
          <a:off x="623384" y="1650818"/>
          <a:ext cx="7831781" cy="50620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99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653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7865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188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5899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1281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Раздел, подраздел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1817"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414112,6</a:t>
                      </a:r>
                    </a:p>
                  </a:txBody>
                  <a:tcPr marL="8313" marR="8313" marT="831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410037,3</a:t>
                      </a:r>
                    </a:p>
                  </a:txBody>
                  <a:tcPr marL="8313" marR="8313" marT="831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8313" marR="8313" marT="831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1817">
                <a:tc>
                  <a:txBody>
                    <a:bodyPr/>
                    <a:lstStyle/>
                    <a:p>
                      <a:endParaRPr lang="ru-RU" sz="1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</a:t>
                      </a:r>
                      <a:r>
                        <a:rPr lang="ru-RU" sz="14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1817"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</a:t>
                      </a:r>
                      <a:r>
                        <a:rPr lang="ru-RU" sz="14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вопросы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132353,6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13" marR="8313" marT="8313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128102,6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13" marR="8313" marT="8313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13" marR="8313" marT="8313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00360"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2512,9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1798,2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313175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0103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  <a:p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748,3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748,3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404463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0104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администраций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35488,6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35267,1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7684" y="764705"/>
            <a:ext cx="5688632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74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1900333"/>
              </p:ext>
            </p:extLst>
          </p:nvPr>
        </p:nvGraphicFramePr>
        <p:xfrm>
          <a:off x="430970" y="332087"/>
          <a:ext cx="8389502" cy="5149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973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0963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5155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3220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11574"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0105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Судебная система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92650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6 562,8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6562,8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9265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0106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контрольно-счетной палаты муниципального образования и его заместители</a:t>
                      </a:r>
                    </a:p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2790,6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2790,6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73134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0107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проведения выборов и референдумов</a:t>
                      </a:r>
                    </a:p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3134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0113</a:t>
                      </a:r>
                    </a:p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83740,3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80430,1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96,0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68941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0203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</a:p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781,8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781,8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123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587766"/>
              </p:ext>
            </p:extLst>
          </p:nvPr>
        </p:nvGraphicFramePr>
        <p:xfrm>
          <a:off x="323528" y="476672"/>
          <a:ext cx="8389502" cy="49201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88">
                  <a:extLst>
                    <a:ext uri="{9D8B030D-6E8A-4147-A177-3AD203B41FA5}">
                      <a16:colId xmlns:a16="http://schemas.microsoft.com/office/drawing/2014/main" xmlns="" val="829406641"/>
                    </a:ext>
                  </a:extLst>
                </a:gridCol>
                <a:gridCol w="3297321">
                  <a:extLst>
                    <a:ext uri="{9D8B030D-6E8A-4147-A177-3AD203B41FA5}">
                      <a16:colId xmlns:a16="http://schemas.microsoft.com/office/drawing/2014/main" xmlns="" val="2755741785"/>
                    </a:ext>
                  </a:extLst>
                </a:gridCol>
                <a:gridCol w="1209633">
                  <a:extLst>
                    <a:ext uri="{9D8B030D-6E8A-4147-A177-3AD203B41FA5}">
                      <a16:colId xmlns:a16="http://schemas.microsoft.com/office/drawing/2014/main" xmlns="" val="2590375798"/>
                    </a:ext>
                  </a:extLst>
                </a:gridCol>
                <a:gridCol w="1451559">
                  <a:extLst>
                    <a:ext uri="{9D8B030D-6E8A-4147-A177-3AD203B41FA5}">
                      <a16:colId xmlns:a16="http://schemas.microsoft.com/office/drawing/2014/main" xmlns="" val="889817871"/>
                    </a:ext>
                  </a:extLst>
                </a:gridCol>
                <a:gridCol w="1532201">
                  <a:extLst>
                    <a:ext uri="{9D8B030D-6E8A-4147-A177-3AD203B41FA5}">
                      <a16:colId xmlns:a16="http://schemas.microsoft.com/office/drawing/2014/main" xmlns="" val="2842760997"/>
                    </a:ext>
                  </a:extLst>
                </a:gridCol>
              </a:tblGrid>
              <a:tr h="890493"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10253,4</a:t>
                      </a: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9188,2</a:t>
                      </a: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89,6</a:t>
                      </a:r>
                    </a:p>
                  </a:txBody>
                  <a:tcPr marL="8313" marR="8313" marT="8313" marB="0" anchor="ctr"/>
                </a:tc>
                <a:extLst>
                  <a:ext uri="{0D108BD9-81ED-4DB2-BD59-A6C34878D82A}">
                    <a16:rowId xmlns:a16="http://schemas.microsoft.com/office/drawing/2014/main" xmlns="" val="1950597596"/>
                  </a:ext>
                </a:extLst>
              </a:tr>
              <a:tr h="1493730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0310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населения и территории от последствий чрезвычайных ситуаций природного и техногенного характера, гражданская оборона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10253,4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9188,2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89,6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94743305"/>
                  </a:ext>
                </a:extLst>
              </a:tr>
              <a:tr h="1267950"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endParaRPr lang="ru-RU" sz="1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45566,2</a:t>
                      </a:r>
                    </a:p>
                    <a:p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endParaRPr lang="ru-RU" sz="1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35706,1</a:t>
                      </a:r>
                    </a:p>
                    <a:p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r>
                        <a:rPr lang="ru-RU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</a:t>
                      </a: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78,4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extLst>
                  <a:ext uri="{0D108BD9-81ED-4DB2-BD59-A6C34878D82A}">
                    <a16:rowId xmlns:a16="http://schemas.microsoft.com/office/drawing/2014/main" xmlns="" val="2685634039"/>
                  </a:ext>
                </a:extLst>
              </a:tr>
              <a:tr h="126795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0405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хозяйство и рыболовство</a:t>
                      </a:r>
                    </a:p>
                    <a:p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1987,3</a:t>
                      </a:r>
                    </a:p>
                    <a:p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1425,3</a:t>
                      </a:r>
                    </a:p>
                    <a:p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r>
                        <a:rPr lang="ru-RU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71,7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extLst>
                  <a:ext uri="{0D108BD9-81ED-4DB2-BD59-A6C34878D82A}">
                    <a16:rowId xmlns:a16="http://schemas.microsoft.com/office/drawing/2014/main" xmlns="" val="7075905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864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4C4E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403692"/>
              </p:ext>
            </p:extLst>
          </p:nvPr>
        </p:nvGraphicFramePr>
        <p:xfrm>
          <a:off x="395536" y="288735"/>
          <a:ext cx="8208912" cy="56940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20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1673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096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437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2669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1125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0408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 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1513,7</a:t>
                      </a:r>
                    </a:p>
                    <a:p>
                      <a:pPr algn="ctr" fontAlgn="b"/>
                      <a:endParaRPr lang="ru-RU" sz="1400" b="0" i="0" u="none" strike="noStrike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1513,4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24486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Дорожное хозяйство (дорожные фонды)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29637,9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23072,2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77,8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63449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экономики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12427,3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/>
                      </a:r>
                      <a:b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9695,2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73125"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73604,8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53590,7</a:t>
                      </a:r>
                    </a:p>
                    <a:p>
                      <a:pPr algn="ctr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72,8</a:t>
                      </a:r>
                    </a:p>
                    <a:p>
                      <a:pPr algn="ctr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7312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0502</a:t>
                      </a:r>
                    </a:p>
                    <a:p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хозяйство</a:t>
                      </a:r>
                    </a:p>
                    <a:p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51468,4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45579,4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88,6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873125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0503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Благоустройство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22136,4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8011,3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36,2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374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0893526"/>
              </p:ext>
            </p:extLst>
          </p:nvPr>
        </p:nvGraphicFramePr>
        <p:xfrm>
          <a:off x="286952" y="141371"/>
          <a:ext cx="8605528" cy="4881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88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470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5514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2249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4200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964864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0601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</a:p>
                    <a:p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37538"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555197,6</a:t>
                      </a:r>
                    </a:p>
                    <a:p>
                      <a:pPr algn="ctr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513009,0</a:t>
                      </a:r>
                    </a:p>
                    <a:p>
                      <a:pPr algn="ctr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92,4</a:t>
                      </a:r>
                    </a:p>
                    <a:p>
                      <a:pPr algn="ctr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52127"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Дошкольное образование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125740,1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115672,8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92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7538"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образование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361894,7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334045,8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92,3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753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0703</a:t>
                      </a:r>
                    </a:p>
                    <a:p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Дополнительное образование детей</a:t>
                      </a:r>
                    </a:p>
                    <a:p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19992,3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17161,6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85,8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67007"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образования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47570,5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46128,8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97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52127"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  <a:r>
                        <a:rPr lang="ru-RU" sz="14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кинематография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96460,5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94793,2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98,3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52127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0801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 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96460,5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94793,2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98,3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460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4C4E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5891539"/>
              </p:ext>
            </p:extLst>
          </p:nvPr>
        </p:nvGraphicFramePr>
        <p:xfrm>
          <a:off x="179512" y="68273"/>
          <a:ext cx="8712968" cy="3055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05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835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8255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6815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862518"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  <a:p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15905,2</a:t>
                      </a:r>
                    </a:p>
                    <a:p>
                      <a:pPr algn="ctr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15820,6</a:t>
                      </a:r>
                    </a:p>
                    <a:p>
                      <a:pPr algn="ctr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99,5</a:t>
                      </a:r>
                    </a:p>
                    <a:p>
                      <a:pPr algn="ctr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3993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1001</a:t>
                      </a:r>
                    </a:p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Пенсионное</a:t>
                      </a:r>
                      <a:r>
                        <a:rPr lang="ru-RU" sz="14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обеспечение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8281,6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8270,1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99,9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99289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1004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семьи и детства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6934,2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6912,1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99,7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3217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1006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социальной политики</a:t>
                      </a:r>
                    </a:p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689,4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638,4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92,6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975951"/>
              </p:ext>
            </p:extLst>
          </p:nvPr>
        </p:nvGraphicFramePr>
        <p:xfrm>
          <a:off x="179512" y="3140968"/>
          <a:ext cx="8712968" cy="1368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05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835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8255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6815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55289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5715,1</a:t>
                      </a:r>
                    </a:p>
                    <a:p>
                      <a:pPr algn="ctr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5715,1</a:t>
                      </a:r>
                    </a:p>
                    <a:p>
                      <a:pPr algn="ctr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8313" marR="8313" marT="8313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12862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Периодическая печать и издательства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5715,1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5715,1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8313" marR="8313" marT="8313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0463657"/>
              </p:ext>
            </p:extLst>
          </p:nvPr>
        </p:nvGraphicFramePr>
        <p:xfrm>
          <a:off x="179512" y="4509120"/>
          <a:ext cx="8712968" cy="648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408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5549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935838,2</a:t>
                      </a:r>
                    </a:p>
                    <a:p>
                      <a:pPr algn="ctr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856707,3</a:t>
                      </a:r>
                    </a:p>
                    <a:p>
                      <a:pPr algn="ctr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91,5</a:t>
                      </a:r>
                    </a:p>
                    <a:p>
                      <a:pPr algn="ctr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277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82562" y="188640"/>
            <a:ext cx="8709917" cy="1296144"/>
          </a:xfrm>
        </p:spPr>
        <p:txBody>
          <a:bodyPr>
            <a:noAutofit/>
          </a:bodyPr>
          <a:lstStyle/>
          <a:p>
            <a:pPr algn="ctr"/>
            <a:r>
              <a:rPr lang="ru-RU" alt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расходах бюджета </a:t>
            </a:r>
            <a:r>
              <a:rPr lang="ru-RU" alt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alt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реализацию муниципальных программ </a:t>
            </a:r>
            <a:r>
              <a:rPr lang="ru-RU" alt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Газимуро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-Заводского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округа за 2024 год </a:t>
            </a:r>
          </a:p>
        </p:txBody>
      </p:sp>
      <p:graphicFrame>
        <p:nvGraphicFramePr>
          <p:cNvPr id="4" name="Объект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1783519"/>
              </p:ext>
            </p:extLst>
          </p:nvPr>
        </p:nvGraphicFramePr>
        <p:xfrm>
          <a:off x="1563688" y="1627188"/>
          <a:ext cx="5595937" cy="486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" name="Документ" r:id="rId4" imgW="11685123" imgH="10189077" progId="Word.Document.12">
                  <p:embed/>
                </p:oleObj>
              </mc:Choice>
              <mc:Fallback>
                <p:oleObj name="Документ" r:id="rId4" imgW="11685123" imgH="1018907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63688" y="1627188"/>
                        <a:ext cx="5595937" cy="4865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3986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971600" y="980728"/>
            <a:ext cx="6347713" cy="13208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dirty="0" smtClean="0"/>
              <a:t>Информационное сообщение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609598" y="2160590"/>
            <a:ext cx="6986737" cy="388077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tx1"/>
                </a:solidFill>
              </a:rPr>
              <a:t>Решение Совета </a:t>
            </a:r>
            <a:r>
              <a:rPr lang="ru-RU" dirty="0" err="1" smtClean="0">
                <a:solidFill>
                  <a:schemeClr val="tx1"/>
                </a:solidFill>
              </a:rPr>
              <a:t>Газимуро</a:t>
            </a:r>
            <a:r>
              <a:rPr lang="ru-RU" dirty="0" smtClean="0">
                <a:solidFill>
                  <a:schemeClr val="tx1"/>
                </a:solidFill>
              </a:rPr>
              <a:t>-Заводского муниципального округа «Об исполнении  бюджета </a:t>
            </a:r>
            <a:r>
              <a:rPr lang="ru-RU" dirty="0" err="1" smtClean="0">
                <a:solidFill>
                  <a:schemeClr val="tx1"/>
                </a:solidFill>
              </a:rPr>
              <a:t>Газимуро</a:t>
            </a:r>
            <a:r>
              <a:rPr lang="ru-RU" dirty="0" smtClean="0">
                <a:solidFill>
                  <a:schemeClr val="tx1"/>
                </a:solidFill>
              </a:rPr>
              <a:t>-Заводского муниципального округа за 2024 год»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	17 июня 2024 года №156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	принято Советом </a:t>
            </a:r>
            <a:r>
              <a:rPr lang="ru-RU" dirty="0" err="1" smtClean="0">
                <a:solidFill>
                  <a:schemeClr val="tx1"/>
                </a:solidFill>
              </a:rPr>
              <a:t>Газимуро</a:t>
            </a:r>
            <a:r>
              <a:rPr lang="ru-RU" dirty="0" smtClean="0">
                <a:solidFill>
                  <a:schemeClr val="tx1"/>
                </a:solidFill>
              </a:rPr>
              <a:t>-Заводского муниципального округа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646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4C4E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43" name="Rectangle 1"/>
          <p:cNvSpPr>
            <a:spLocks noChangeArrowheads="1"/>
          </p:cNvSpPr>
          <p:nvPr/>
        </p:nvSpPr>
        <p:spPr bwMode="auto">
          <a:xfrm>
            <a:off x="-180528" y="-99392"/>
            <a:ext cx="9144000" cy="2369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latin typeface="Calibri" pitchFamily="34" charset="-52"/>
                <a:ea typeface="Calibri" pitchFamily="34" charset="-52"/>
                <a:cs typeface="Times New Roman" pitchFamily="18" charset="0"/>
              </a:rPr>
              <a:t> </a:t>
            </a:r>
          </a:p>
          <a:p>
            <a:pPr algn="ctr" eaLnBrk="0" hangingPunct="0"/>
            <a:endParaRPr lang="ru-RU" sz="1600" b="1" dirty="0">
              <a:solidFill>
                <a:schemeClr val="tx2">
                  <a:lumMod val="50000"/>
                </a:schemeClr>
              </a:solidFill>
              <a:latin typeface="Calibri" pitchFamily="34" charset="-52"/>
              <a:ea typeface="Calibri" pitchFamily="34" charset="-52"/>
              <a:cs typeface="Times New Roman" pitchFamily="18" charset="0"/>
            </a:endParaRPr>
          </a:p>
          <a:p>
            <a:pPr algn="ctr" eaLnBrk="0" hangingPunct="0"/>
            <a:endParaRPr lang="ru-RU" sz="1600" b="1" dirty="0">
              <a:solidFill>
                <a:schemeClr val="tx2">
                  <a:lumMod val="50000"/>
                </a:schemeClr>
              </a:solidFill>
              <a:latin typeface="Calibri" pitchFamily="34" charset="-52"/>
              <a:ea typeface="Calibri" pitchFamily="34" charset="-52"/>
              <a:cs typeface="Times New Roman" pitchFamily="18" charset="0"/>
            </a:endParaRPr>
          </a:p>
          <a:p>
            <a:pPr algn="ctr" eaLnBrk="0" hangingPunct="0"/>
            <a:r>
              <a:rPr lang="ru-RU" sz="28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-52"/>
                <a:cs typeface="Times New Roman" panose="02020603050405020304" pitchFamily="18" charset="0"/>
              </a:rPr>
              <a:t>Основные параметры  исполнения бюджета </a:t>
            </a:r>
          </a:p>
          <a:p>
            <a:pPr algn="ctr" eaLnBrk="0" hangingPunct="0"/>
            <a:r>
              <a:rPr lang="ru-RU" sz="2800" b="1" i="1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-52"/>
                <a:cs typeface="Times New Roman" panose="02020603050405020304" pitchFamily="18" charset="0"/>
              </a:rPr>
              <a:t>Газимуро</a:t>
            </a:r>
            <a:r>
              <a:rPr lang="ru-RU" sz="2800" b="1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-52"/>
                <a:cs typeface="Times New Roman" panose="02020603050405020304" pitchFamily="18" charset="0"/>
              </a:rPr>
              <a:t>-Заводского муниципального округа </a:t>
            </a:r>
            <a:endParaRPr lang="ru-RU" sz="2800" b="1" i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Calibri" pitchFamily="34" charset="-52"/>
              <a:cs typeface="Times New Roman" panose="02020603050405020304" pitchFamily="18" charset="0"/>
            </a:endParaRPr>
          </a:p>
          <a:p>
            <a:pPr algn="ctr" eaLnBrk="0" hangingPunct="0"/>
            <a:r>
              <a:rPr lang="ru-RU" sz="28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-52"/>
                <a:cs typeface="Times New Roman" panose="02020603050405020304" pitchFamily="18" charset="0"/>
              </a:rPr>
              <a:t>за </a:t>
            </a:r>
            <a:r>
              <a:rPr lang="ru-RU" sz="2800" b="1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-52"/>
                <a:cs typeface="Times New Roman" panose="02020603050405020304" pitchFamily="18" charset="0"/>
              </a:rPr>
              <a:t>2024 </a:t>
            </a:r>
            <a:r>
              <a:rPr lang="ru-RU" sz="28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-52"/>
                <a:cs typeface="Times New Roman" panose="02020603050405020304" pitchFamily="18" charset="0"/>
              </a:rPr>
              <a:t>год.</a:t>
            </a:r>
          </a:p>
          <a:p>
            <a:pPr algn="r" eaLnBrk="0" hangingPunct="0"/>
            <a:r>
              <a:rPr lang="ru-RU" sz="1600" b="1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-52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тыс. руб</a:t>
            </a:r>
            <a:r>
              <a:rPr lang="ru-RU" sz="1600" i="1" dirty="0">
                <a:solidFill>
                  <a:schemeClr val="tx2">
                    <a:lumMod val="50000"/>
                  </a:schemeClr>
                </a:solidFill>
                <a:ea typeface="Calibri" pitchFamily="34" charset="-52"/>
                <a:cs typeface="Times New Roman" pitchFamily="18" charset="0"/>
              </a:rPr>
              <a:t>.</a:t>
            </a:r>
            <a:endParaRPr lang="ru-RU" i="1" dirty="0">
              <a:solidFill>
                <a:schemeClr val="tx2">
                  <a:lumMod val="50000"/>
                </a:schemeClr>
              </a:solidFill>
              <a:ea typeface="Calibri" pitchFamily="34" charset="-52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132856"/>
            <a:ext cx="5472608" cy="4536504"/>
          </a:xfrm>
          <a:prstGeom prst="rect">
            <a:avLst/>
          </a:prstGeom>
        </p:spPr>
      </p:pic>
      <p:sp>
        <p:nvSpPr>
          <p:cNvPr id="8" name="Горизонтальный свиток 7"/>
          <p:cNvSpPr/>
          <p:nvPr/>
        </p:nvSpPr>
        <p:spPr>
          <a:xfrm>
            <a:off x="5805264" y="2302526"/>
            <a:ext cx="2799184" cy="1126474"/>
          </a:xfrm>
          <a:prstGeom prst="horizontalScroll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1151192,1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6084168" y="3719262"/>
            <a:ext cx="2664296" cy="1221906"/>
          </a:xfrm>
          <a:prstGeom prst="horizontalScroll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Расходы-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856707,3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Горизонтальный свиток 10"/>
          <p:cNvSpPr/>
          <p:nvPr/>
        </p:nvSpPr>
        <p:spPr>
          <a:xfrm>
            <a:off x="5877272" y="5256622"/>
            <a:ext cx="2655168" cy="1088734"/>
          </a:xfrm>
          <a:prstGeom prst="horizontalScroll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Профицит-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294484,8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510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0" y="476250"/>
            <a:ext cx="8445500" cy="1368425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округа</a:t>
            </a:r>
            <a:endParaRPr lang="ru-RU" sz="2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454820" y="3244334"/>
            <a:ext cx="234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454820" y="3244334"/>
            <a:ext cx="234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 </a:t>
            </a:r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454820" y="3244334"/>
            <a:ext cx="234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 </a:t>
            </a: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018437265"/>
              </p:ext>
            </p:extLst>
          </p:nvPr>
        </p:nvGraphicFramePr>
        <p:xfrm>
          <a:off x="1475656" y="2060849"/>
          <a:ext cx="5616624" cy="3312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1" name="Выноска со стрелкой вверх 20"/>
          <p:cNvSpPr/>
          <p:nvPr/>
        </p:nvSpPr>
        <p:spPr>
          <a:xfrm>
            <a:off x="539552" y="5373217"/>
            <a:ext cx="3456384" cy="1418455"/>
          </a:xfrm>
          <a:prstGeom prst="upArrow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План-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409165,2 тыс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руб.</a:t>
            </a:r>
          </a:p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Факт-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679115,5 тыс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руб.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166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исполнения </a:t>
            </a:r>
          </a:p>
        </p:txBody>
      </p:sp>
      <p:sp>
        <p:nvSpPr>
          <p:cNvPr id="22" name="Выноска со стрелкой вверх 21"/>
          <p:cNvSpPr/>
          <p:nvPr/>
        </p:nvSpPr>
        <p:spPr>
          <a:xfrm>
            <a:off x="4689180" y="5373217"/>
            <a:ext cx="3627236" cy="1418455"/>
          </a:xfrm>
          <a:prstGeom prst="upArrowCallou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План-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39728,4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</a:p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Факт-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46583,8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117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исполнения</a:t>
            </a:r>
          </a:p>
        </p:txBody>
      </p:sp>
      <p:sp>
        <p:nvSpPr>
          <p:cNvPr id="23" name="Выноска со стрелкой влево 22"/>
          <p:cNvSpPr/>
          <p:nvPr/>
        </p:nvSpPr>
        <p:spPr>
          <a:xfrm>
            <a:off x="7092280" y="2060849"/>
            <a:ext cx="1872208" cy="2880319"/>
          </a:xfrm>
          <a:prstGeom prst="leftArrowCallou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План-429526,4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Факт-425492,8тыс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руб.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99,1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исполнения</a:t>
            </a:r>
          </a:p>
        </p:txBody>
      </p:sp>
    </p:spTree>
    <p:extLst>
      <p:ext uri="{BB962C8B-B14F-4D97-AF65-F5344CB8AC3E}">
        <p14:creationId xmlns:p14="http://schemas.microsoft.com/office/powerpoint/2010/main" val="170037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Безвозмездные поступления за 2024год (исполнено)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Диаграмма 3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673836527"/>
              </p:ext>
            </p:extLst>
          </p:nvPr>
        </p:nvGraphicFramePr>
        <p:xfrm>
          <a:off x="539552" y="1628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791774"/>
      </p:ext>
    </p:extLst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4C4E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16632"/>
            <a:ext cx="7831782" cy="172819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налоговых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по исполнению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24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Газимуро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-Заводского муниципального округа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222626032"/>
              </p:ext>
            </p:extLst>
          </p:nvPr>
        </p:nvGraphicFramePr>
        <p:xfrm>
          <a:off x="422080" y="1412776"/>
          <a:ext cx="8748464" cy="6984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8746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9000">
              <a:srgbClr val="CCCCFF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16632"/>
            <a:ext cx="7886700" cy="1574057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неналоговых доходов по исполнению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исполнению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Газимуро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-Заводского муниципального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округа за 2024 год 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210044950"/>
              </p:ext>
            </p:extLst>
          </p:nvPr>
        </p:nvGraphicFramePr>
        <p:xfrm>
          <a:off x="-252536" y="1484784"/>
          <a:ext cx="9289032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5489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65126"/>
            <a:ext cx="7831782" cy="1335682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налоговых и неналоговых доходов бюджета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Газимуро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-Заводского муниципального округа за 2024 год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тыс.руб.)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291568"/>
              </p:ext>
            </p:extLst>
          </p:nvPr>
        </p:nvGraphicFramePr>
        <p:xfrm>
          <a:off x="827584" y="1412776"/>
          <a:ext cx="7632848" cy="47861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43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996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294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294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62514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вида доходов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8692"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доходы, в том числе: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409165,1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679115,4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166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62514"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344553,9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539248,9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2514"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уплаты акцизов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12630,2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13548,1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089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упрощенной системы налогообложения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7042,5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7036,5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71334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патентной системы</a:t>
                      </a:r>
                      <a:r>
                        <a:rPr lang="ru-RU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налогообложения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404,7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986,3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244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53685"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сельскохозяйственный налог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225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313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3616681"/>
              </p:ext>
            </p:extLst>
          </p:nvPr>
        </p:nvGraphicFramePr>
        <p:xfrm>
          <a:off x="467544" y="2924944"/>
          <a:ext cx="8208912" cy="38403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67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246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485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589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39076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</a:t>
                      </a:r>
                      <a:r>
                        <a:rPr lang="ru-RU" sz="16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доходы, в том числе: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39728,4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46583,8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8006"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Доходы от использования муниципального имущества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4088,4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7998,6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8006"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негативное воздействие на окружающую среду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20000,0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12325,2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1744"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Платные</a:t>
                      </a:r>
                      <a:r>
                        <a:rPr lang="ru-RU" sz="1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услуги и компенсация затрат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10910,0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15042,3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9535"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Штрафы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4730,0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10732,4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49535"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Прочие неналоговые доходы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485,3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307885"/>
              </p:ext>
            </p:extLst>
          </p:nvPr>
        </p:nvGraphicFramePr>
        <p:xfrm>
          <a:off x="467544" y="787078"/>
          <a:ext cx="8208912" cy="21378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>
                  <a:extLst>
                    <a:ext uri="{9D8B030D-6E8A-4147-A177-3AD203B41FA5}">
                      <a16:colId xmlns:a16="http://schemas.microsoft.com/office/drawing/2014/main" xmlns="" val="270119019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xmlns="" val="379719353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xmlns="" val="1311911117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xmlns="" val="1342580723"/>
                    </a:ext>
                  </a:extLst>
                </a:gridCol>
              </a:tblGrid>
              <a:tr h="75028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налог на  вмененный доход для отдельных видов деятельности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4,30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24397838"/>
                  </a:ext>
                </a:extLst>
              </a:tr>
              <a:tr h="31608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 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1858,60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2353,50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14715214"/>
                  </a:ext>
                </a:extLst>
              </a:tr>
              <a:tr h="411448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Налог на добычу полезных ископаемых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41957,0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114353,6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273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79178760"/>
                  </a:ext>
                </a:extLst>
              </a:tr>
              <a:tr h="358738"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710,0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1578,8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222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3493375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7553209"/>
              </p:ext>
            </p:extLst>
          </p:nvPr>
        </p:nvGraphicFramePr>
        <p:xfrm>
          <a:off x="467544" y="224564"/>
          <a:ext cx="8208912" cy="5625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>
                  <a:extLst>
                    <a:ext uri="{9D8B030D-6E8A-4147-A177-3AD203B41FA5}">
                      <a16:colId xmlns:a16="http://schemas.microsoft.com/office/drawing/2014/main" xmlns="" val="781855865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xmlns="" val="1075526585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xmlns="" val="3795900268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xmlns="" val="2245884780"/>
                    </a:ext>
                  </a:extLst>
                </a:gridCol>
              </a:tblGrid>
              <a:tr h="562514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вида доходов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19854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30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5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исполнения расходов за </a:t>
            </a:r>
            <a:br>
              <a:rPr lang="ru-RU" sz="35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5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35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</p:txBody>
      </p:sp>
      <p:graphicFrame>
        <p:nvGraphicFramePr>
          <p:cNvPr id="6" name="Объект 26">
            <a:extLst>
              <a:ext uri="{FF2B5EF4-FFF2-40B4-BE49-F238E27FC236}">
                <a16:creationId xmlns:a16="http://schemas.microsoft.com/office/drawing/2014/main" xmlns="" id="{32C0D9F0-5416-410C-8641-2A2E39E92B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1851075"/>
              </p:ext>
            </p:extLst>
          </p:nvPr>
        </p:nvGraphicFramePr>
        <p:xfrm>
          <a:off x="-33892" y="1601416"/>
          <a:ext cx="8712969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5393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17853</TotalTime>
  <Words>633</Words>
  <Application>Microsoft Office PowerPoint</Application>
  <PresentationFormat>Экран (4:3)</PresentationFormat>
  <Paragraphs>336</Paragraphs>
  <Slides>17</Slides>
  <Notes>14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Грань</vt:lpstr>
      <vt:lpstr>Документ</vt:lpstr>
      <vt:lpstr>Презентация PowerPoint</vt:lpstr>
      <vt:lpstr>Презентация PowerPoint</vt:lpstr>
      <vt:lpstr>Презентация PowerPoint</vt:lpstr>
      <vt:lpstr>Безвозмездные поступления за 2024год (исполнено) </vt:lpstr>
      <vt:lpstr>Структура налоговых доходов по исполнению бюджета Газимуро-Заводского муниципального округа  за 2024 год</vt:lpstr>
      <vt:lpstr>Структура неналоговых доходов по исполнению исполнению бюджета Газимуро-Заводского муниципального округа за 2024 год </vt:lpstr>
      <vt:lpstr>Исполнение налоговых и неналоговых доходов бюджета Газимуро-Заводского муниципального округа за 2024 год  (тыс.руб.)</vt:lpstr>
      <vt:lpstr>Презентация PowerPoint</vt:lpstr>
      <vt:lpstr>Структура исполнения расходов за  2024 год</vt:lpstr>
      <vt:lpstr>Исполнение расходной части бюджета  Газимуро-Заводского муниципального округа за 2024 год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Сведения о расходах бюджета  на реализацию муниципальных программ   Газимуро-Заводского муниципального округа за 2024 год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</dc:creator>
  <cp:lastModifiedBy>1</cp:lastModifiedBy>
  <cp:revision>1059</cp:revision>
  <cp:lastPrinted>2025-06-17T01:24:04Z</cp:lastPrinted>
  <dcterms:created xsi:type="dcterms:W3CDTF">2014-04-07T09:56:44Z</dcterms:created>
  <dcterms:modified xsi:type="dcterms:W3CDTF">2025-06-19T06:42:19Z</dcterms:modified>
</cp:coreProperties>
</file>