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6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86" r:id="rId18"/>
    <p:sldId id="487" r:id="rId19"/>
    <p:sldId id="456" r:id="rId20"/>
    <p:sldId id="457" r:id="rId21"/>
    <p:sldId id="458" r:id="rId22"/>
    <p:sldId id="446" r:id="rId23"/>
    <p:sldId id="445" r:id="rId24"/>
    <p:sldId id="448" r:id="rId25"/>
    <p:sldId id="496" r:id="rId26"/>
    <p:sldId id="459" r:id="rId27"/>
    <p:sldId id="460" r:id="rId28"/>
    <p:sldId id="462" r:id="rId29"/>
    <p:sldId id="463" r:id="rId30"/>
    <p:sldId id="464" r:id="rId31"/>
    <p:sldId id="495" r:id="rId32"/>
    <p:sldId id="497" r:id="rId33"/>
    <p:sldId id="455" r:id="rId34"/>
    <p:sldId id="485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86"/>
            <p14:sldId id="487"/>
            <p14:sldId id="456"/>
            <p14:sldId id="457"/>
            <p14:sldId id="458"/>
            <p14:sldId id="446"/>
            <p14:sldId id="445"/>
            <p14:sldId id="448"/>
            <p14:sldId id="496"/>
            <p14:sldId id="459"/>
            <p14:sldId id="460"/>
            <p14:sldId id="462"/>
            <p14:sldId id="463"/>
            <p14:sldId id="464"/>
            <p14:sldId id="495"/>
            <p14:sldId id="497"/>
            <p14:sldId id="455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44;&#1080;&#1072;&#1075;&#1088;&#1072;&#1084;&#1084;&#1072;%20&#1074;%20Microsoft%20Wor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Численность населения района по годам, чел.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754708005249342"/>
          <c:y val="0.21926550196850392"/>
          <c:w val="0.89245291994750653"/>
          <c:h val="0.706156496062992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8356</c:v>
                </c:pt>
                <c:pt idx="1">
                  <c:v>8194</c:v>
                </c:pt>
                <c:pt idx="2">
                  <c:v>8008</c:v>
                </c:pt>
                <c:pt idx="3">
                  <c:v>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6-4549-B7E4-32AD517D1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90176"/>
        <c:axId val="149926976"/>
      </c:lineChart>
      <c:catAx>
        <c:axId val="630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26976"/>
        <c:crosses val="autoZero"/>
        <c:auto val="1"/>
        <c:lblAlgn val="ctr"/>
        <c:lblOffset val="100"/>
        <c:noMultiLvlLbl val="0"/>
      </c:catAx>
      <c:valAx>
        <c:axId val="14992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Лист1!$N$191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cat>
            <c:numRef>
              <c:f>Лист1!$O$190:$S$190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Лист1!$O$191:$S$191</c:f>
              <c:numCache>
                <c:formatCode>General</c:formatCode>
                <c:ptCount val="5"/>
                <c:pt idx="0">
                  <c:v>1346564.1</c:v>
                </c:pt>
                <c:pt idx="1">
                  <c:v>1263046.1000000001</c:v>
                </c:pt>
                <c:pt idx="2">
                  <c:v>1135065.8999999999</c:v>
                </c:pt>
                <c:pt idx="3">
                  <c:v>1144005.2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0-4AFB-9927-FB342E82ADDA}"/>
            </c:ext>
          </c:extLst>
        </c:ser>
        <c:ser>
          <c:idx val="1"/>
          <c:order val="1"/>
          <c:tx>
            <c:strRef>
              <c:f>Лист1!$N$192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numRef>
              <c:f>Лист1!$O$190:$S$190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Лист1!$O$192:$S$192</c:f>
              <c:numCache>
                <c:formatCode>General</c:formatCode>
                <c:ptCount val="5"/>
                <c:pt idx="0">
                  <c:v>1135005.7</c:v>
                </c:pt>
                <c:pt idx="1">
                  <c:v>1263046.1000000001</c:v>
                </c:pt>
                <c:pt idx="2">
                  <c:v>1135065.8999999999</c:v>
                </c:pt>
                <c:pt idx="3">
                  <c:v>1144005.2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0-4AFB-9927-FB342E82ADDA}"/>
            </c:ext>
          </c:extLst>
        </c:ser>
        <c:ser>
          <c:idx val="2"/>
          <c:order val="2"/>
          <c:tx>
            <c:strRef>
              <c:f>Лист1!$N$193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cat>
            <c:numRef>
              <c:f>Лист1!$O$190:$S$190</c:f>
              <c:numCache>
                <c:formatCode>General</c:formatCode>
                <c:ptCount val="5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Лист1!$O$193:$S$193</c:f>
              <c:numCache>
                <c:formatCode>General</c:formatCode>
                <c:ptCount val="5"/>
                <c:pt idx="0">
                  <c:v>211558.39999999999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10-4AFB-9927-FB342E82A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12352"/>
        <c:axId val="85813888"/>
      </c:barChart>
      <c:catAx>
        <c:axId val="858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813888"/>
        <c:crosses val="autoZero"/>
        <c:auto val="1"/>
        <c:lblAlgn val="ctr"/>
        <c:lblOffset val="100"/>
        <c:noMultiLvlLbl val="0"/>
      </c:catAx>
      <c:valAx>
        <c:axId val="858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12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</a:t>
            </a:r>
            <a:endParaRPr lang="ru-RU" dirty="0"/>
          </a:p>
        </c:rich>
      </c:tx>
      <c:layout>
        <c:manualLayout>
          <c:xMode val="edge"/>
          <c:yMode val="edge"/>
          <c:x val="0.36860306994164294"/>
          <c:y val="4.600938060022316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Лист1!$C$3</c:f>
              <c:strCache>
                <c:ptCount val="1"/>
                <c:pt idx="0">
                  <c:v>2025</c:v>
                </c:pt>
              </c:strCache>
            </c:strRef>
          </c:tx>
          <c:explosion val="35"/>
          <c:dPt>
            <c:idx val="0"/>
            <c:bubble3D val="0"/>
            <c:explosion val="41"/>
            <c:extLst>
              <c:ext xmlns:c16="http://schemas.microsoft.com/office/drawing/2014/chart" uri="{C3380CC4-5D6E-409C-BE32-E72D297353CC}">
                <c16:uniqueId val="{00000000-D37F-4F1B-AC94-31589537458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Лист1!$B$4:$B$6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Лист1!$C$4:$C$6</c:f>
              <c:numCache>
                <c:formatCode>0.00</c:formatCode>
                <c:ptCount val="3"/>
                <c:pt idx="0">
                  <c:v>66.307366795953854</c:v>
                </c:pt>
                <c:pt idx="1">
                  <c:v>2.7994216721492879</c:v>
                </c:pt>
                <c:pt idx="2">
                  <c:v>30.893211531896853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D-4731-A57E-3CBC8923DF12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Лист1!$B$4:$B$6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Лист1!$D$4:$D$6</c:f>
              <c:numCache>
                <c:formatCode>General</c:formatCode>
                <c:ptCount val="3"/>
                <c:pt idx="0">
                  <c:v>886134.7</c:v>
                </c:pt>
                <c:pt idx="1">
                  <c:v>37411.599999999999</c:v>
                </c:pt>
                <c:pt idx="2">
                  <c:v>412858.3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D-4731-A57E-3CBC8923DF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20908761002948"/>
          <c:y val="0.28897357764277931"/>
          <c:w val="0.31315482843078973"/>
          <c:h val="0.5426538255008702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1238724781381E-2"/>
          <c:y val="0.40596903751163854"/>
          <c:w val="0.38725986366453213"/>
          <c:h val="0.45822778417788429"/>
        </c:manualLayout>
      </c:layout>
      <c:pie3D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Лист1!$B$13:$B$15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Лист1!$C$13:$C$15</c:f>
              <c:numCache>
                <c:formatCode>0.00</c:formatCode>
                <c:ptCount val="3"/>
                <c:pt idx="0">
                  <c:v>67.498438893085535</c:v>
                </c:pt>
                <c:pt idx="1">
                  <c:v>3.8822810980533489</c:v>
                </c:pt>
                <c:pt idx="2">
                  <c:v>28.619280008861114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C-4A8D-BF6A-4E0CAD7F1656}"/>
            </c:ext>
          </c:extLst>
        </c:ser>
        <c:ser>
          <c:idx val="1"/>
          <c:order val="1"/>
          <c:tx>
            <c:strRef>
              <c:f>Лист1!$D$12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Лист1!$B$13:$B$15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Лист1!$D$13:$D$15</c:f>
              <c:numCache>
                <c:formatCode>General</c:formatCode>
                <c:ptCount val="3"/>
                <c:pt idx="0">
                  <c:v>852536.4</c:v>
                </c:pt>
                <c:pt idx="1">
                  <c:v>49035</c:v>
                </c:pt>
                <c:pt idx="2">
                  <c:v>361474.7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BC-4A8D-BF6A-4E0CAD7F16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Лист1!$C$22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Лист1!$B$23:$B$25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Лист1!$C$23:$C$25</c:f>
              <c:numCache>
                <c:formatCode>0.00</c:formatCode>
                <c:ptCount val="3"/>
                <c:pt idx="0">
                  <c:v>73.141101322839503</c:v>
                </c:pt>
                <c:pt idx="1">
                  <c:v>4.3686978879376079</c:v>
                </c:pt>
                <c:pt idx="2">
                  <c:v>22.4902007892229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4-4415-8E9F-B57851203C9B}"/>
            </c:ext>
          </c:extLst>
        </c:ser>
        <c:ser>
          <c:idx val="1"/>
          <c:order val="1"/>
          <c:tx>
            <c:strRef>
              <c:f>Лист1!$D$22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Лист1!$B$23:$B$25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Лист1!$D$23:$D$25</c:f>
              <c:numCache>
                <c:formatCode>General</c:formatCode>
                <c:ptCount val="3"/>
                <c:pt idx="0">
                  <c:v>830199.7</c:v>
                </c:pt>
                <c:pt idx="1">
                  <c:v>49587.6</c:v>
                </c:pt>
                <c:pt idx="2">
                  <c:v>255278.6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4-4415-8E9F-B57851203C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93412346989051"/>
          <c:y val="0.33789081914874958"/>
          <c:w val="0.38806587653010943"/>
          <c:h val="0.609194007683356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Лист1!$C$33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Лист1!$B$34:$B$36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Лист1!$C$34:$C$36</c:f>
              <c:numCache>
                <c:formatCode>0.00</c:formatCode>
                <c:ptCount val="3"/>
                <c:pt idx="0">
                  <c:v>70.587064321700026</c:v>
                </c:pt>
                <c:pt idx="1">
                  <c:v>4.3351651363466237</c:v>
                </c:pt>
                <c:pt idx="2">
                  <c:v>25.077770541953342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2-4EC9-84DA-10923D8BA07D}"/>
            </c:ext>
          </c:extLst>
        </c:ser>
        <c:ser>
          <c:idx val="1"/>
          <c:order val="1"/>
          <c:tx>
            <c:strRef>
              <c:f>Лист1!$D$33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Лист1!$B$34:$B$36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Лист1!$D$34:$D$36</c:f>
              <c:numCache>
                <c:formatCode>General</c:formatCode>
                <c:ptCount val="3"/>
                <c:pt idx="0">
                  <c:v>807407.1</c:v>
                </c:pt>
                <c:pt idx="1">
                  <c:v>49587.6</c:v>
                </c:pt>
                <c:pt idx="2">
                  <c:v>286851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2-4EC9-84DA-10923D8BA0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62435611198896"/>
          <c:y val="0.33900399955560495"/>
          <c:w val="0.35635428719897766"/>
          <c:h val="0.4830759545235714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2249" y="9446714"/>
            <a:ext cx="2974150" cy="4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D75BEC-CE1A-4486-85D2-36A07D0218AB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2950"/>
            <a:ext cx="4979988" cy="37338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4" y="4727355"/>
            <a:ext cx="5480635" cy="447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/>
          <a:lstStyle/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4F09C-915E-4249-9FB0-64FBFC6C9180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25.12.2025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 «О бюджете 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 на 2026 год и на плановый период 2027 и 2028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-Заводского муниципального округа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altLang="ru-RU" sz="26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8091198"/>
              </p:ext>
            </p:extLst>
          </p:nvPr>
        </p:nvGraphicFramePr>
        <p:xfrm>
          <a:off x="683568" y="4365104"/>
          <a:ext cx="727280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Ожидаемое исполнение в 2025г.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2028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1346564,1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1263046,1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1135065,9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1144005,2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1135005,7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1263046,1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1135065,9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1144005,2</a:t>
                      </a:r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211558,4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843688"/>
              </p:ext>
            </p:extLst>
          </p:nvPr>
        </p:nvGraphicFramePr>
        <p:xfrm>
          <a:off x="2176462" y="1451426"/>
          <a:ext cx="5019675" cy="289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-Заводского муниципального округа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2025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2028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86560"/>
              </p:ext>
            </p:extLst>
          </p:nvPr>
        </p:nvGraphicFramePr>
        <p:xfrm>
          <a:off x="332737" y="3789040"/>
          <a:ext cx="2223039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092153"/>
              </p:ext>
            </p:extLst>
          </p:nvPr>
        </p:nvGraphicFramePr>
        <p:xfrm>
          <a:off x="2681975" y="3789040"/>
          <a:ext cx="2323680" cy="15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90689"/>
              </p:ext>
            </p:extLst>
          </p:nvPr>
        </p:nvGraphicFramePr>
        <p:xfrm>
          <a:off x="5076056" y="3789040"/>
          <a:ext cx="2088331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652358"/>
              </p:ext>
            </p:extLst>
          </p:nvPr>
        </p:nvGraphicFramePr>
        <p:xfrm>
          <a:off x="7130862" y="3789040"/>
          <a:ext cx="212165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61361930"/>
              </p:ext>
            </p:extLst>
          </p:nvPr>
        </p:nvGraphicFramePr>
        <p:xfrm>
          <a:off x="539750" y="4005263"/>
          <a:ext cx="8210550" cy="272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Ожидаемое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исполнение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2028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29732,1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22494,5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40000,0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252887,5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262107,8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271635,3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239935,4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95603,2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43957,1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912,0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912,0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37931,0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32915,3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248158,4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6003,6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2198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2025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412858,3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2026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361474,7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2027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255278,6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2028 год – 286851,0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-Заводского муниципального округа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муниципальным программам </a:t>
            </a:r>
            <a:r>
              <a:rPr lang="ru-RU" sz="140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400" dirty="0" smtClean="0">
                <a:solidFill>
                  <a:prstClr val="black"/>
                </a:solidFill>
              </a:rPr>
              <a:t>-Заводского муниципального округа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3690614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9683" y="4835191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7402" y="4617958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3002" y="4726852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559733" y="4410695"/>
            <a:ext cx="0" cy="42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3611550"/>
            <a:ext cx="738361" cy="8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62" y="3669042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530202" y="4400662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2" y="3685380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2587286" y="4333452"/>
            <a:ext cx="80347" cy="28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округа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5098865"/>
              </p:ext>
            </p:extLst>
          </p:nvPr>
        </p:nvGraphicFramePr>
        <p:xfrm>
          <a:off x="179512" y="980728"/>
          <a:ext cx="8784976" cy="634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175162,7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214830,8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159735,8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2533,9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2533,9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2533,9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45889,4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46410,2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46360,3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5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Осуществление государственных полномочий по составлению (изменению)списков кандидатов в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присяжные заседатели федеральных судов общей юрисдикции в Российской Федерации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9320,0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9320,0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контрольно-счетной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палаты муниципального образования и его заместители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3167,5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3167,5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3167,5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113249,0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152408,2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145907,4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ОБОРОНА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895,8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995,2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532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Мобилизационная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вневойсковая подготовка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895,8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995,2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1240,1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448182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13003,1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13003,1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7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13003,1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13003,1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4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57177,6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31360,5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71816,7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Общеэкономические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1541,3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1667,8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1668,2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округа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732707"/>
              </p:ext>
            </p:extLst>
          </p:nvPr>
        </p:nvGraphicFramePr>
        <p:xfrm>
          <a:off x="251520" y="1556792"/>
          <a:ext cx="8712968" cy="5716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 (дорожные фонды)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41135,6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15192,0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55647,8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Мероприятия по землеустройству и землепользованию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10600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97118,8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49160,6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49160,6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59753,2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45756,9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45756,9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17163,6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3403,7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3403,7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 вопросы в области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жилищно-коммунального хозяйства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046841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25585,6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25585,6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25585,6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 вопросы в области охраны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25285,6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25585,6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25585,6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636427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88309,1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515517,9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497023,0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36699,0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125511,2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119543,9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63360,1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306961,3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298322,3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23353,6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23353,6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23353,6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64896,4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56691,8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55803,2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119148,2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100658,2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94068,2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119148,2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100658,2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94068,2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7550,4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14638,0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14712,8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8552,5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8552,5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округа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46907"/>
              </p:ext>
            </p:extLst>
          </p:nvPr>
        </p:nvGraphicFramePr>
        <p:xfrm>
          <a:off x="35495" y="1556794"/>
          <a:ext cx="9001001" cy="295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69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2028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2292,5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5552,8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5135,0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4637,1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 вопросы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 области социальной политики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1161,7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1170,5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534584"/>
                  </a:ext>
                </a:extLst>
              </a:tr>
              <a:tr h="28276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960,0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970,0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МАССОВОЙ ИНФОРМАЦИИ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5047,5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7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Периодическая печать и издательства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5047,5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96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1263046,1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1135065,9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1144005,2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712967" cy="332655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в разрезе </a:t>
            </a:r>
            <a:r>
              <a:rPr lang="ru-RU" alt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79244456"/>
              </p:ext>
            </p:extLst>
          </p:nvPr>
        </p:nvGraphicFramePr>
        <p:xfrm>
          <a:off x="179514" y="548678"/>
          <a:ext cx="8712965" cy="16348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783">
                  <a:extLst>
                    <a:ext uri="{9D8B030D-6E8A-4147-A177-3AD203B41FA5}">
                      <a16:colId xmlns:a16="http://schemas.microsoft.com/office/drawing/2014/main" val="3668340567"/>
                    </a:ext>
                  </a:extLst>
                </a:gridCol>
                <a:gridCol w="3082928">
                  <a:extLst>
                    <a:ext uri="{9D8B030D-6E8A-4147-A177-3AD203B41FA5}">
                      <a16:colId xmlns:a16="http://schemas.microsoft.com/office/drawing/2014/main" val="3962609836"/>
                    </a:ext>
                  </a:extLst>
                </a:gridCol>
                <a:gridCol w="506783">
                  <a:extLst>
                    <a:ext uri="{9D8B030D-6E8A-4147-A177-3AD203B41FA5}">
                      <a16:colId xmlns:a16="http://schemas.microsoft.com/office/drawing/2014/main" val="1500137052"/>
                    </a:ext>
                  </a:extLst>
                </a:gridCol>
                <a:gridCol w="1198602">
                  <a:extLst>
                    <a:ext uri="{9D8B030D-6E8A-4147-A177-3AD203B41FA5}">
                      <a16:colId xmlns:a16="http://schemas.microsoft.com/office/drawing/2014/main" val="317597672"/>
                    </a:ext>
                  </a:extLst>
                </a:gridCol>
                <a:gridCol w="33494">
                  <a:extLst>
                    <a:ext uri="{9D8B030D-6E8A-4147-A177-3AD203B41FA5}">
                      <a16:colId xmlns:a16="http://schemas.microsoft.com/office/drawing/2014/main" val="2462443321"/>
                    </a:ext>
                  </a:extLst>
                </a:gridCol>
                <a:gridCol w="1349656">
                  <a:extLst>
                    <a:ext uri="{9D8B030D-6E8A-4147-A177-3AD203B41FA5}">
                      <a16:colId xmlns:a16="http://schemas.microsoft.com/office/drawing/2014/main" val="2983941829"/>
                    </a:ext>
                  </a:extLst>
                </a:gridCol>
                <a:gridCol w="1073944">
                  <a:extLst>
                    <a:ext uri="{9D8B030D-6E8A-4147-A177-3AD203B41FA5}">
                      <a16:colId xmlns:a16="http://schemas.microsoft.com/office/drawing/2014/main" val="2685798638"/>
                    </a:ext>
                  </a:extLst>
                </a:gridCol>
                <a:gridCol w="960775">
                  <a:extLst>
                    <a:ext uri="{9D8B030D-6E8A-4147-A177-3AD203B41FA5}">
                      <a16:colId xmlns:a16="http://schemas.microsoft.com/office/drawing/2014/main" val="1555378896"/>
                    </a:ext>
                  </a:extLst>
                </a:gridCol>
              </a:tblGrid>
              <a:tr h="49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рз</a:t>
                      </a:r>
                      <a:r>
                        <a:rPr lang="ru-RU" sz="1200" u="none" strike="noStrike" dirty="0">
                          <a:effectLst/>
                        </a:rPr>
                        <a:t>/</a:t>
                      </a:r>
                      <a:r>
                        <a:rPr lang="ru-RU" sz="1200" u="none" strike="noStrike" dirty="0" err="1">
                          <a:effectLst/>
                        </a:rPr>
                        <a:t>пд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ЦС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2026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2027 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2028 г.</a:t>
                      </a:r>
                      <a:endParaRPr lang="ru-RU" sz="1200" b="0" i="0" u="none" strike="noStrike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83208542"/>
                  </a:ext>
                </a:extLst>
              </a:tr>
              <a:tr h="493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«Профилактика правонарушений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 на 2025-2028 годы»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0401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254 700,00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254 700,00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254 700,00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882076749"/>
                  </a:ext>
                </a:extLst>
              </a:tr>
              <a:tr h="493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195 300,00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195 300,00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195 300,00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964076854"/>
                  </a:ext>
                </a:extLst>
              </a:tr>
              <a:tr h="49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3609003826"/>
                  </a:ext>
                </a:extLst>
              </a:tr>
              <a:tr h="763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«Профилактика правонарушений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 на 2025-2028 годы»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33052482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Муниципальная программа "Развитие малого и среднего предпринимательства в Газимуро-Заводском муниципальном округе на 2025 - 2028 годы"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0412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176832917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Программа "Дарим детям радость" для несовершеннолетних, оказавшихся в трудной жизненной ситуации в возрасте от 7 до 17 лет на 2025-2028 годы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140 500,00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149 600,00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158 500,00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331972383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4.1.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Подпрограмма "Поддержка и развитие агропромышленного комплекса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округа (2025-2028 годы)"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0405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endParaRPr lang="ru-RU" sz="1200"/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149371743"/>
                  </a:ext>
                </a:extLst>
              </a:tr>
              <a:tr h="6506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4.2.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"О недопущении возникновения особо опасных инфекционных болезней, общих для человека и животных, на территории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округа (2025-2028 годы)"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59730"/>
                  </a:ext>
                </a:extLst>
              </a:tr>
              <a:tr h="645534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346128635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"Поддержка и развитие </a:t>
                      </a:r>
                      <a:r>
                        <a:rPr lang="ru-RU" sz="1200" u="none" strike="noStrike" dirty="0" err="1">
                          <a:effectLst/>
                        </a:rPr>
                        <a:t>агропромыш</a:t>
                      </a:r>
                      <a:r>
                        <a:rPr lang="ru-RU" sz="1200" u="none" strike="noStrike" dirty="0">
                          <a:effectLst/>
                        </a:rPr>
                        <a:t>-ленного комплекса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округа 2025-2028 годы"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ИТОГО: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63797391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"Благоустройство территорий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2025-2028 годы"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15 509 900,00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1 950 000,00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1 750 000,00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1196168597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"Энергосбережение и повышение энергетической эффективности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2025-2028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1 300 000,00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1 300 000,00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1 300 000,00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6725568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«Снижение рисков и смягчение последствий чрезвычайных ситуаций природного и техногенного характера на территории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2025–2028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2 920 000,00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2 920 000,00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2 920 000,00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320381634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«Обеспечение пожарной безопасности жилищного фонда, учреждений образования, культуры на территории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2025-2028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3 065 000,00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3 065 000,00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3 065 000,00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357241653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10.1.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Подпрограммы "Укрепление материально-технической базы образовательных организаций"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3 700 000,00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3 600 000,00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1702310386"/>
                  </a:ext>
                </a:extLst>
              </a:tr>
              <a:tr h="383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10.2.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дошкольного образования"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2 065 000,00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2 065 000,00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399936485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10.3.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кадрового потенциала"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1 020 000,00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1 350 000,00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59231914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10.4.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обеспечения качественного и доступного общего образования"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0702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380 000,00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4065912527"/>
                  </a:ext>
                </a:extLst>
              </a:tr>
              <a:tr h="4931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10.5.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работы с одаренными детьми"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4425136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930 000,00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1 250 000,00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647524194"/>
                  </a:ext>
                </a:extLst>
              </a:tr>
              <a:tr h="544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10.6.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воспитания и дополнительного образования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6823089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10.7.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отдыха и оздоровления детей"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0707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570 000,00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149881311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10.8.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"Развитие системы социально-психологической поддержки участников образовательных отношений"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32979563"/>
                  </a:ext>
                </a:extLst>
              </a:tr>
              <a:tr h="1226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"Развитие системы образования муниципального района "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-Заводский район" на 2025-2027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8 795 000,00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9 295 000,00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7" marR="4047" marT="4047" marB="0" anchor="ctr"/>
                </a:tc>
                <a:extLst>
                  <a:ext uri="{0D108BD9-81ED-4DB2-BD59-A6C34878D82A}">
                    <a16:rowId xmlns:a16="http://schemas.microsoft.com/office/drawing/2014/main" val="228527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8078749"/>
              </p:ext>
            </p:extLst>
          </p:nvPr>
        </p:nvGraphicFramePr>
        <p:xfrm>
          <a:off x="251520" y="228600"/>
          <a:ext cx="8748462" cy="888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657">
                  <a:extLst>
                    <a:ext uri="{9D8B030D-6E8A-4147-A177-3AD203B41FA5}">
                      <a16:colId xmlns:a16="http://schemas.microsoft.com/office/drawing/2014/main" val="1586014311"/>
                    </a:ext>
                  </a:extLst>
                </a:gridCol>
                <a:gridCol w="3494890">
                  <a:extLst>
                    <a:ext uri="{9D8B030D-6E8A-4147-A177-3AD203B41FA5}">
                      <a16:colId xmlns:a16="http://schemas.microsoft.com/office/drawing/2014/main" val="169205336"/>
                    </a:ext>
                  </a:extLst>
                </a:gridCol>
                <a:gridCol w="574501">
                  <a:extLst>
                    <a:ext uri="{9D8B030D-6E8A-4147-A177-3AD203B41FA5}">
                      <a16:colId xmlns:a16="http://schemas.microsoft.com/office/drawing/2014/main" val="1046187100"/>
                    </a:ext>
                  </a:extLst>
                </a:gridCol>
                <a:gridCol w="924589">
                  <a:extLst>
                    <a:ext uri="{9D8B030D-6E8A-4147-A177-3AD203B41FA5}">
                      <a16:colId xmlns:a16="http://schemas.microsoft.com/office/drawing/2014/main" val="2831341063"/>
                    </a:ext>
                  </a:extLst>
                </a:gridCol>
                <a:gridCol w="56123">
                  <a:extLst>
                    <a:ext uri="{9D8B030D-6E8A-4147-A177-3AD203B41FA5}">
                      <a16:colId xmlns:a16="http://schemas.microsoft.com/office/drawing/2014/main" val="3484996592"/>
                    </a:ext>
                  </a:extLst>
                </a:gridCol>
                <a:gridCol w="1065222">
                  <a:extLst>
                    <a:ext uri="{9D8B030D-6E8A-4147-A177-3AD203B41FA5}">
                      <a16:colId xmlns:a16="http://schemas.microsoft.com/office/drawing/2014/main" val="523563052"/>
                    </a:ext>
                  </a:extLst>
                </a:gridCol>
                <a:gridCol w="1029318">
                  <a:extLst>
                    <a:ext uri="{9D8B030D-6E8A-4147-A177-3AD203B41FA5}">
                      <a16:colId xmlns:a16="http://schemas.microsoft.com/office/drawing/2014/main" val="814643220"/>
                    </a:ext>
                  </a:extLst>
                </a:gridCol>
                <a:gridCol w="1089162">
                  <a:extLst>
                    <a:ext uri="{9D8B030D-6E8A-4147-A177-3AD203B41FA5}">
                      <a16:colId xmlns:a16="http://schemas.microsoft.com/office/drawing/2014/main" val="2963698552"/>
                    </a:ext>
                  </a:extLst>
                </a:gridCol>
              </a:tblGrid>
              <a:tr h="379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9.1.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"Укрепление материально-технической базы учреждений культуры"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3720105133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9.2.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"Информационно-методическое и кадровое обеспечение"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370 000,00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380 000,00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419298299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9.3.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"Организация и развитие музейно-выставочной деятельности"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585718087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9.4.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"Модернизация библиотечного дела и сохранение библиотечных фондов"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1448739090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9.5.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"Поддержка народного творчества. Развитие культурно-досуговой деятельности"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1 550 000,00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1 650 000,00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1 700 000,00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2108084402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9.6.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"Сохранение объектов культурного наследия"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1 300 000,00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16378602"/>
                  </a:ext>
                </a:extLst>
              </a:tr>
              <a:tr h="450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"Развитие культуры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2025–2028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5 210 000,00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5 670 000,00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6 530 000,00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3859166033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10.1.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«Организация летних игровых площадок для детей на базе учреждений культуры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в 2025-2028гг»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00000 39091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16395566"/>
                  </a:ext>
                </a:extLst>
              </a:tr>
              <a:tr h="353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10.2.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«Развитие физической культуры и спорта в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-Заводском муниципальном округе на 2025-2028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960 000,00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970 000,00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980 000,00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1979397889"/>
                  </a:ext>
                </a:extLst>
              </a:tr>
              <a:tr h="512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«Создание условий для развития здорового образа жизни населения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2025-2028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ИТОГО: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1 460 000,00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1 520 000,00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1 580 000,00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2090067805"/>
                  </a:ext>
                </a:extLst>
              </a:tr>
              <a:tr h="476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«Комплексное развитие систем коммунальной инфраструктуры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2025-2028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18 996 300,00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5 000 000,00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3481992179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Муниципальная программа «Содействие развитию и поддержка социально ориентированных некоммерческих организаций и территориальных общественных самоуправлений  в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-Заводском  муниципальном округе на 2025-2028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00000 39140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3215066046"/>
                  </a:ext>
                </a:extLst>
              </a:tr>
              <a:tr h="4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"Противодействие коррупции в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-Заводском муниципальном округе на 2025 - 2028 </a:t>
                      </a:r>
                      <a:r>
                        <a:rPr lang="ru-RU" sz="1200" u="none" strike="noStrike" dirty="0" err="1">
                          <a:effectLst/>
                        </a:rPr>
                        <a:t>г.г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00000 39150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1924557949"/>
                  </a:ext>
                </a:extLst>
              </a:tr>
              <a:tr h="485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«Укрепление общественного здоровья в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-Заводском муниципальном округе на 2025-2028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00000 39160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50 000,00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3697518042"/>
                  </a:ext>
                </a:extLst>
              </a:tr>
              <a:tr h="485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Муниципальная программа «Безопасность дорожного движения на территории </a:t>
                      </a:r>
                      <a:r>
                        <a:rPr lang="ru-RU" sz="1200" u="none" strike="noStrike" dirty="0" err="1">
                          <a:effectLst/>
                        </a:rPr>
                        <a:t>Газимуро</a:t>
                      </a:r>
                      <a:r>
                        <a:rPr lang="ru-RU" sz="1200" u="none" strike="noStrike" dirty="0">
                          <a:effectLst/>
                        </a:rPr>
                        <a:t>-Заводского муниципального округа на 2025-2028 годы».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00000 39063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185 000,00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185 000,00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4114608347"/>
                  </a:ext>
                </a:extLst>
              </a:tr>
              <a:tr h="37098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 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59 551 200,00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33 015 000,00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24 440 000,00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4" marR="5994" marT="5994" marB="0" anchor="ctr"/>
                </a:tc>
                <a:extLst>
                  <a:ext uri="{0D108BD9-81ED-4DB2-BD59-A6C34878D82A}">
                    <a16:rowId xmlns:a16="http://schemas.microsoft.com/office/drawing/2014/main" val="253375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174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2648" y="1588834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Проект  «О  бюджете 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-Заводского муниципального округа на 2026 год и на плановый период 2027 и 2028 годов» </a:t>
            </a:r>
            <a:r>
              <a:rPr lang="ru-RU" dirty="0" smtClean="0">
                <a:solidFill>
                  <a:prstClr val="black"/>
                </a:solidFill>
              </a:rPr>
              <a:t>размещен </a:t>
            </a:r>
            <a:r>
              <a:rPr lang="ru-RU" dirty="0" smtClean="0">
                <a:solidFill>
                  <a:prstClr val="black"/>
                </a:solidFill>
              </a:rPr>
              <a:t>на официальном  сайте Администрации 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-Заводского муниципального округа (противодействие коррупции)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-Заводского муниципального округа на 2026 год и на плановый период 2027 и 2028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-Заводского муниципального округа – это ежегодно утверждаемый Советом 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-Заводского муниципального округа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округа вносит на рассмотрение Совета муниципального округа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</a:t>
            </a:r>
            <a:r>
              <a:rPr lang="ru-RU" sz="125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250" dirty="0" smtClean="0">
                <a:solidFill>
                  <a:prstClr val="black"/>
                </a:solidFill>
              </a:rPr>
              <a:t>-Заводском округе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округа.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округа в форме решения Совета муниципального округа.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округа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округа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-Заводского муниципального округа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-Заводского муниципального округа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 перечисляются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 –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в случаях и порядке, предусмотренных законами и принимаемыми в соответствии с ними иными нормативно-правовыми актами органов государственной власти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Бюджетный процесс – регламентируемая законодательством Российской Федерации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 flipV="1">
            <a:off x="2195736" y="1772816"/>
            <a:ext cx="6264696" cy="4399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179512" y="2171090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14394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245096" y="5142309"/>
            <a:ext cx="2263920" cy="9402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Административное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деление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- сельские населённые пункты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7778750" cy="627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социально-экономического развития </a:t>
            </a:r>
            <a:r>
              <a:rPr lang="ru-RU" altLang="ru-RU" sz="27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0320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7749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человек</a:t>
            </a:r>
          </a:p>
        </p:txBody>
      </p:sp>
      <p:pic>
        <p:nvPicPr>
          <p:cNvPr id="2050" name="Picture 2" descr="\\Admin\почта ФУ\ВХОДЯЩАЯ ПОЧТА\2017\март\24\карта 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953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8322" y="204023"/>
            <a:ext cx="8424936" cy="103056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6"/>
                </a:solidFill>
                <a:latin typeface="+mn-lt"/>
              </a:rPr>
              <a:t>Прогноз социально-экономического 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развития </a:t>
            </a:r>
            <a:r>
              <a:rPr lang="ru-RU" altLang="ru-RU" sz="2800" b="1" kern="0" dirty="0" err="1" smtClean="0">
                <a:solidFill>
                  <a:schemeClr val="accent6"/>
                </a:solidFill>
                <a:latin typeface="+mn-lt"/>
              </a:rPr>
              <a:t>Газимуро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-Заводского муниципального округа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Picture 2" descr="C:\Users\ka_urub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21218" cy="13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03150754"/>
              </p:ext>
            </p:extLst>
          </p:nvPr>
        </p:nvGraphicFramePr>
        <p:xfrm>
          <a:off x="1115616" y="2348880"/>
          <a:ext cx="64087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17992</TotalTime>
  <Words>2207</Words>
  <Application>Microsoft Office PowerPoint</Application>
  <PresentationFormat>Экран (4:3)</PresentationFormat>
  <Paragraphs>738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Arial</vt:lpstr>
      <vt:lpstr>Calibri</vt:lpstr>
      <vt:lpstr>Georgia</vt:lpstr>
      <vt:lpstr>Times New Roman</vt:lpstr>
      <vt:lpstr>Verdana</vt:lpstr>
      <vt:lpstr>Wingdings</vt:lpstr>
      <vt:lpstr>Wingdings 2</vt:lpstr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Газимуро-Заводского муниципального округа «О бюджете Газимуро-Заводского муниципального округа на 2026 год и на плановый период 2027 и 2028 годов»</vt:lpstr>
      <vt:lpstr>Презентация PowerPoint</vt:lpstr>
      <vt:lpstr>Бюджет для граждан</vt:lpstr>
      <vt:lpstr>Этапы составления и утверждения бюджета Газимуро-Заводского муниципального округа</vt:lpstr>
      <vt:lpstr>Документы, на основании которых составляется проект бюджета муниципального округа</vt:lpstr>
      <vt:lpstr>Межбюджетные отношения</vt:lpstr>
      <vt:lpstr>Бюджетный процесс – регламентируемая законодательством Российской Федерации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vt:lpstr>
      <vt:lpstr>Прогноз социально-экономического развития Газимуро-Заводского муниципального округа</vt:lpstr>
      <vt:lpstr>Прогноз социально-экономического развития Газимуро-Заводского муниципального округа</vt:lpstr>
      <vt:lpstr>Презентация PowerPoint</vt:lpstr>
      <vt:lpstr>Дефицит и профицит бюджета Газимуро-Заводского муниципального округа</vt:lpstr>
      <vt:lpstr>Основные параметры бюджета</vt:lpstr>
      <vt:lpstr>Презентация PowerPoint</vt:lpstr>
      <vt:lpstr>Доходы бюджета Газимуро-Заводского муниципального округа</vt:lpstr>
      <vt:lpstr>Структура доходов бюджета </vt:lpstr>
      <vt:lpstr>Безвозмездные поступления в бюджет муниципального округа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округа</vt:lpstr>
      <vt:lpstr>Распределение бюджетных ассигнований по разделам и подразделам классификации расходов бюджета муниципального округа</vt:lpstr>
      <vt:lpstr>Распределение бюджетных ассигнований по разделам и подразделам классификации расходов бюджета муниципального округа</vt:lpstr>
      <vt:lpstr>Расходы бюджета в разрезе муниципальных программ, тыс. руб.</vt:lpstr>
      <vt:lpstr>Презентация PowerPoint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1</cp:lastModifiedBy>
  <cp:revision>881</cp:revision>
  <cp:lastPrinted>2019-04-04T05:06:16Z</cp:lastPrinted>
  <dcterms:created xsi:type="dcterms:W3CDTF">2015-10-15T05:49:29Z</dcterms:created>
  <dcterms:modified xsi:type="dcterms:W3CDTF">2025-12-25T10:13:30Z</dcterms:modified>
</cp:coreProperties>
</file>