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6" r:id="rId1"/>
  </p:sldMasterIdLst>
  <p:notesMasterIdLst>
    <p:notesMasterId r:id="rId37"/>
  </p:notesMasterIdLst>
  <p:sldIdLst>
    <p:sldId id="257" r:id="rId2"/>
    <p:sldId id="301" r:id="rId3"/>
    <p:sldId id="258" r:id="rId4"/>
    <p:sldId id="259" r:id="rId5"/>
    <p:sldId id="265" r:id="rId6"/>
    <p:sldId id="261" r:id="rId7"/>
    <p:sldId id="264" r:id="rId8"/>
    <p:sldId id="302" r:id="rId9"/>
    <p:sldId id="287" r:id="rId10"/>
    <p:sldId id="267" r:id="rId11"/>
    <p:sldId id="276" r:id="rId12"/>
    <p:sldId id="268" r:id="rId13"/>
    <p:sldId id="303" r:id="rId14"/>
    <p:sldId id="295" r:id="rId15"/>
    <p:sldId id="304" r:id="rId16"/>
    <p:sldId id="305" r:id="rId17"/>
    <p:sldId id="298" r:id="rId18"/>
    <p:sldId id="277" r:id="rId19"/>
    <p:sldId id="263" r:id="rId20"/>
    <p:sldId id="317" r:id="rId21"/>
    <p:sldId id="307" r:id="rId22"/>
    <p:sldId id="283" r:id="rId23"/>
    <p:sldId id="308" r:id="rId24"/>
    <p:sldId id="282" r:id="rId25"/>
    <p:sldId id="310" r:id="rId26"/>
    <p:sldId id="318" r:id="rId27"/>
    <p:sldId id="319" r:id="rId28"/>
    <p:sldId id="269" r:id="rId29"/>
    <p:sldId id="311" r:id="rId30"/>
    <p:sldId id="281" r:id="rId31"/>
    <p:sldId id="280" r:id="rId32"/>
    <p:sldId id="279" r:id="rId33"/>
    <p:sldId id="312" r:id="rId34"/>
    <p:sldId id="313" r:id="rId35"/>
    <p:sldId id="31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8E4"/>
    <a:srgbClr val="59C1FF"/>
    <a:srgbClr val="000000"/>
    <a:srgbClr val="99FF66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348" autoAdjust="0"/>
    <p:restoredTop sz="97126" autoAdjust="0"/>
  </p:normalViewPr>
  <p:slideViewPr>
    <p:cSldViewPr>
      <p:cViewPr>
        <p:scale>
          <a:sx n="87" d="100"/>
          <a:sy n="87" d="100"/>
        </p:scale>
        <p:origin x="-230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31AC8-536F-4793-882D-9CA22ADCCEB5}" type="datetimeFigureOut">
              <a:rPr lang="ru-RU"/>
              <a:pPr>
                <a:defRPr/>
              </a:pPr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97088B-4569-49AB-A7D9-1E510014F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2058B-E5F5-4BD4-B83D-DF34828CD9DF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7088B-4569-49AB-A7D9-1E510014FD2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7088B-4569-49AB-A7D9-1E510014FD2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8BC9-1D23-4FF2-8945-D8B26CEA1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17994-3448-468F-9982-C616469CD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691C-556A-41C8-A282-E15E94B5C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41AB-C6E5-4852-A084-982901FC9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62D0-38B3-4639-AA31-16F5AF5FC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FAA8-6879-431E-B533-5D9D6B3CD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B8DF-3843-4F17-8254-935627694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6E03-B001-40A7-9B09-992D0035A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27F6-09D4-47CA-8CBD-43AC6F66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1C642-B22A-4BDB-B783-6BFD8DC2F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8254-B383-4FD8-863D-7C27F9A48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7A15A-7ADE-4FD2-8FFF-26EEF1AEF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B649A-9C69-42C4-903F-107584C1D8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A1A2D-705B-40C9-B336-5222EFBAE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FA0-AA01-4A99-9932-DC9AA0A05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34EC7-89EA-4C0B-A99F-BB2F531A8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93B3643-0772-4A9A-B3FE-6086F946C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049B24-ACDC-44F3-A23E-0CAB68C8B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238" r:id="rId12"/>
    <p:sldLayoutId id="2147485239" r:id="rId13"/>
    <p:sldLayoutId id="2147485240" r:id="rId14"/>
    <p:sldLayoutId id="2147485241" r:id="rId15"/>
    <p:sldLayoutId id="2147485242" r:id="rId16"/>
    <p:sldLayoutId id="2147485243" r:id="rId1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15888"/>
            <a:ext cx="8229600" cy="11398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ИНВЕСТИЦИОННЫЙ ПАСПОРТ 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Газимуро-Заводский муниципальный округ</a:t>
            </a:r>
            <a:endParaRPr lang="ru-RU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5"/>
            <a:ext cx="8229600" cy="53293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с.Газимурский Завод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2026 год</a:t>
            </a:r>
          </a:p>
        </p:txBody>
      </p:sp>
      <p:pic>
        <p:nvPicPr>
          <p:cNvPr id="3078" name="Picture 6" descr="DSCN1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1268760"/>
            <a:ext cx="7715304" cy="453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8" name="Picture 1" descr="C:\Users\Светлана\Desktop\Flag_Gazimuro-Zavodsky_rayon_Zabaykalsky_Kr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931274" cy="46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ГУЗ 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КЦМР «</a:t>
            </a:r>
            <a:r>
              <a:rPr lang="ru-RU" sz="3200" b="1" i="1" dirty="0" err="1" smtClean="0">
                <a:solidFill>
                  <a:schemeClr val="tx2">
                    <a:satMod val="130000"/>
                  </a:schemeClr>
                </a:solidFill>
              </a:rPr>
              <a:t>Ямкун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»</a:t>
            </a:r>
            <a:endParaRPr lang="ru-RU" sz="3200" b="1" i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18" descr="SAM_11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203848" y="1124744"/>
            <a:ext cx="3600225" cy="239724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340" name="Picture 12" descr="SAM_11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07504" y="1124744"/>
            <a:ext cx="3025952" cy="238644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1812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644900"/>
            <a:ext cx="8805862" cy="3024460"/>
          </a:xfrm>
        </p:spPr>
        <p:txBody>
          <a:bodyPr>
            <a:normAutofit fontScale="40000" lnSpcReduction="20000"/>
          </a:bodyPr>
          <a:lstStyle/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мае 1929г. по решению Совнаркома СССР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Газимуро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-Заводском районе на базе курорта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Ямкун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была открыта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Уровская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научно-исследовательская станция. В марте 1969г.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Уровская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научно-исследовательская станция была передана Читинскому мединституту с приданием ей статуса Проблемной научно-исследовательской лаборатории по изучению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уровской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(Кашина-Бека) болезни. После перевода в Читу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Уровской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НИС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Ямкуне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её базе была образована Областная физиотерапевтическая больница,  в 1988г. переименованная в Областную больницу восстановительного лечения №1. С 2009 г. ГУЗ «Краевая больница восстановительного лечения №1»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настоящее время в больнице лечатся следующие заболевания: остеохондроз, артриты и полиартриты,  нейродермиты,   значительно облегчаются страдания больных болезнью Бехтерева, остеомиелитом, псориазом – у взрослых; у детей: детский церебральный паралич, диатезы, а также у всех последствия травм и ожогов.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 В ГУЗ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КЦМР «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Ямкун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работают сертифицированные специалисты  по специальностям: восстановительная медицина, неврология, терапия, педиатрия,  физиотерапия, медицинский массаж, ЛФК.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14345" name="Picture 9" descr="getImage (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10113" y="1111176"/>
            <a:ext cx="2074863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4143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</a:rPr>
              <a:t>Особо охраняемые природные территории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8785225" cy="3887788"/>
          </a:xfrm>
        </p:spPr>
        <p:txBody>
          <a:bodyPr>
            <a:normAutofit/>
          </a:bodyPr>
          <a:lstStyle/>
          <a:p>
            <a:pPr marL="365760" indent="-283464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Государственный зоологический заказник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Урюмканский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 создан в 1986 г, площадь – 40000 га.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 - создание благоприятных условий для увеличения и сохранения численности ценных видов диких животных таких как: лось, изюбрь, сибирская косуля, кабан, сибирская кабарга, колонок, лисица, рысь, росомаха, заяц, белка, каменный глухарь, тетерев, журавль – красавка, орлан-белохвост, лебедь – кликун, мандаринка. 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Ботанический памятник природы «Падь «Дубняки» - создан в 1983 г., площадь 300 га.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 сессии районного совета от 22 сентября 2004 г. о создании заказника районного значения «Реликтовые дубы» - площадью  84265 га.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– сохранение места произрастания дуба монгольского - реликта широколистных лесов, занесённого в Красную книгу Читинской области и АБАО.</a:t>
            </a:r>
          </a:p>
        </p:txBody>
      </p:sp>
      <p:pic>
        <p:nvPicPr>
          <p:cNvPr id="23556" name="Picture 7" descr="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12622" y="3951721"/>
            <a:ext cx="2518756" cy="2161309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557" name="Picture 8" descr="изюбр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142875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8" name="Picture 11" descr="каб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288" y="1916113"/>
            <a:ext cx="142875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9" name="Picture 12" descr="лебед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1428750" cy="10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0" name="Picture 13" descr="журавл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142875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1" name="Picture 14" descr="тетере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13716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2" name="Picture 15" descr="рыс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428750" cy="10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3" name="Picture 16" descr="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8068" y="4437063"/>
            <a:ext cx="2448770" cy="208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4" name="Picture 17" descr="7 Башмачок капельны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70425">
            <a:off x="6492589" y="4450124"/>
            <a:ext cx="2215066" cy="2019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4862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Железнодорожный транспорт</a:t>
            </a:r>
          </a:p>
        </p:txBody>
      </p:sp>
      <p:pic>
        <p:nvPicPr>
          <p:cNvPr id="15364" name="Picture 8" descr="DSC061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95536" y="908720"/>
            <a:ext cx="36830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5365" name="Picture 10" descr="DSC096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788024" y="908721"/>
            <a:ext cx="388778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2611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8588"/>
            <a:ext cx="8229600" cy="2514748"/>
          </a:xfrm>
        </p:spPr>
        <p:txBody>
          <a:bodyPr>
            <a:normAutofit fontScale="85000" lnSpcReduction="20000"/>
          </a:bodyPr>
          <a:lstStyle/>
          <a:p>
            <a:pPr marL="355600" indent="-355600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9 июня 2012 года состоялось торжественное событие для Газимуро-Заводского района, для Забайкальского края - укладка «Золотого звена» на станции Газимурский Завод.</a:t>
            </a:r>
          </a:p>
          <a:p>
            <a:pPr marL="355600" indent="-355600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Строительство железной дороги - один из этапов осуществления главной задачи - освоение ресурсов юго-востока Забайкальского края.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marL="355600"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За 3 года построено 250 км железной дороги, 57 мостов, 100 высоковольтных и телефонных линий. Железная дорога обеспечит движение рабочих поездов к станциям Борзя, Александровский Завод, Газимурский Завод, планируется масштабное строительство станции Газимурский Завод, где будет создано около 100 рабочих мест, локомотивное депо. Направление   новой   железнодорожной   линии:   Нарын  1 (Борзя)-  Александровский   Завод  - </a:t>
            </a:r>
            <a:r>
              <a:rPr lang="ru-RU" sz="1600" dirty="0" err="1" smtClean="0">
                <a:latin typeface="Times New Roman" pitchFamily="18" charset="0"/>
              </a:rPr>
              <a:t>Бугдаин</a:t>
            </a:r>
            <a:r>
              <a:rPr lang="ru-RU" sz="1600" dirty="0" smtClean="0">
                <a:latin typeface="Times New Roman" pitchFamily="18" charset="0"/>
              </a:rPr>
              <a:t> – Красноярово – Газимурский Завод»– 223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5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mtClean="0">
                <a:solidFill>
                  <a:schemeClr val="tx2">
                    <a:satMod val="130000"/>
                  </a:schemeClr>
                </a:solidFill>
                <a:effectLst/>
              </a:rPr>
              <a:t>Автомобильный транспорт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2"/>
            <a:ext cx="8642350" cy="2878139"/>
          </a:xfrm>
        </p:spPr>
        <p:txBody>
          <a:bodyPr>
            <a:normAutofit fontScale="92500" lnSpcReduction="10000"/>
          </a:bodyPr>
          <a:lstStyle/>
          <a:p>
            <a:pPr marL="355600" indent="-355600" algn="just" fontAlgn="auto">
              <a:spcAft>
                <a:spcPts val="0"/>
              </a:spcAft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fontAlgn="base"/>
            <a:r>
              <a:rPr lang="ru-RU" sz="1800" dirty="0" smtClean="0"/>
              <a:t>По территории округа проходит автомобильная дорога регионального значения «Могойтуй – Сретенск – Олочи», а также дороги местного значения.</a:t>
            </a:r>
          </a:p>
          <a:p>
            <a:pPr fontAlgn="base"/>
            <a:r>
              <a:rPr lang="ru-RU" sz="1800" dirty="0" smtClean="0"/>
              <a:t>Развитие и обеспечение эффективной работы транспортного комплекса, с учетом значительного увеличения нагрузки на дорожную сеть округа, обусловленную ежегодным ростом горнодобывающих предприятий, относится к приоритетным задачам социально-экономического развития округа.</a:t>
            </a:r>
          </a:p>
          <a:p>
            <a:pPr fontAlgn="base">
              <a:buNone/>
            </a:pPr>
            <a:r>
              <a:rPr lang="ru-RU" sz="1800" dirty="0" smtClean="0"/>
              <a:t>  В 2023 - 2025 годах среднегодовой темп прироста грузооборота транспорта составил более 40%. Наблюдалась тенденция увеличения перевозок пассажиров автомобильным транспортом. Среднегодовой темп прироста пассажирооборота на автомобильном транспорте общего пользования составил 5%.</a:t>
            </a:r>
          </a:p>
          <a:p>
            <a:pPr fontAlgn="base">
              <a:buNone/>
            </a:pPr>
            <a:endParaRPr lang="ru-RU" sz="1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/>
          </a:p>
        </p:txBody>
      </p:sp>
      <p:pic>
        <p:nvPicPr>
          <p:cNvPr id="16389" name="Picture 20" descr="getImage 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348038" cy="218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6390" name="Picture 21" descr="getImage (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4344541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79388" y="279400"/>
            <a:ext cx="87852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i="1" dirty="0"/>
              <a:t>Телекоммуникации</a:t>
            </a:r>
          </a:p>
          <a:p>
            <a:r>
              <a:rPr lang="ru-RU" sz="1800" b="1" dirty="0"/>
              <a:t>  </a:t>
            </a:r>
            <a:r>
              <a:rPr lang="ru-RU" dirty="0" smtClean="0"/>
              <a:t>Из всех сегментов отрасли в 2023 - 2025 годы в округе достаточно активно развивалась мобильная связь, телевидение, инфраструктура доступа в сеть "Интернет", осуществлялось строительство волоконно-оптических линий связи (ВОЛС), в том числе и на внутризоновой сети.</a:t>
            </a:r>
          </a:p>
          <a:p>
            <a:r>
              <a:rPr lang="ru-RU" dirty="0" smtClean="0"/>
              <a:t>Услуги подвижной радиотелефонной связи в районе оказываются федеральными операторами - ОАО "МТС", ОАО "Мегафон" «Йота».</a:t>
            </a:r>
          </a:p>
          <a:p>
            <a:r>
              <a:rPr lang="ru-RU" dirty="0" smtClean="0"/>
              <a:t>В настоящее время сотовой связью охвачено 24 из 30 населённых пунктов. Из-за недостаточного числа населения, значительной удалённости федеральные операторы в остальных населённых пунктах округа дают отказ для подключения  к услугам сотовой связи из-за нерентабельности. В среднем по району стоимость без лимитного доступа в Интернет на скорости 6 Мбит/с составляет 750 руб. в месяц; число основных телефонных аппаратов телефонной сети общего пользования или имеющих на неё выход на 100 жителей района - 10,8 ед., </a:t>
            </a:r>
          </a:p>
          <a:p>
            <a:r>
              <a:rPr lang="ru-RU" dirty="0" smtClean="0"/>
              <a:t> </a:t>
            </a:r>
            <a:r>
              <a:rPr lang="ru-RU" b="1" u="sng" dirty="0" smtClean="0">
                <a:latin typeface="Times New Roman" pitchFamily="18" charset="0"/>
              </a:rPr>
              <a:t>Почтовая </a:t>
            </a:r>
            <a:r>
              <a:rPr lang="ru-RU" b="1" u="sng" dirty="0">
                <a:latin typeface="Times New Roman" pitchFamily="18" charset="0"/>
              </a:rPr>
              <a:t>связь.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/>
              <a:t>Услуги почтовой связи в крае оказывают 1 оператор связи. Основной объем услуг почтовой связи в крае осуществляет Управление федеральной почтовой связи Забайкальского края - филиал Федерального государственного унитарного предприятия "Почта России".</a:t>
            </a:r>
          </a:p>
          <a:p>
            <a:r>
              <a:rPr lang="ru-RU" dirty="0" smtClean="0"/>
              <a:t>За период с 2023 по 2025 года произошло значительное, более чем на 70 процентов, снижение предоставление услуг населению указанным оператором связи.</a:t>
            </a:r>
          </a:p>
          <a:p>
            <a:r>
              <a:rPr lang="ru-RU" dirty="0" smtClean="0"/>
              <a:t>Практически во всех населённых пунктах округа, в которых находились почтовые отделения связи, предприятие «Почта России» прекратило свою работу. </a:t>
            </a: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7411" name="Picture 2" descr="D:\Писюльки\ИНвестиционный паспорт фото\телефон\DSCN2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4929198"/>
            <a:ext cx="23764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17412" name="Picture 3" descr="D:\Писюльки\ИНвестиционный паспорт фото\телефон\DSCN2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43636" y="4786322"/>
            <a:ext cx="2497137" cy="187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12787" y="188640"/>
            <a:ext cx="8431213" cy="360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Образование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8796337" cy="151288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</a:rPr>
              <a:t>	     </a:t>
            </a:r>
            <a:r>
              <a:rPr lang="ru-RU" sz="1800" dirty="0" smtClean="0"/>
              <a:t>Муниципальная система образования Газимуро-Заводского округа представлена 19 образовательными организациями: 11 общеобразовательных школ, 7 дошкольных образовательных учреждений, 1 учреждение дополнительного образования - ДЮСШ</a:t>
            </a:r>
          </a:p>
          <a:p>
            <a:r>
              <a:rPr lang="ru-RU" sz="1800" dirty="0" smtClean="0"/>
              <a:t>	Все образовательные учреждения имеют лицензию на право ведения образовательной деятельности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</a:endParaRPr>
          </a:p>
        </p:txBody>
      </p:sp>
      <p:graphicFrame>
        <p:nvGraphicFramePr>
          <p:cNvPr id="88126" name="Group 62"/>
          <p:cNvGraphicFramePr>
            <a:graphicFrameLocks noGrp="1"/>
          </p:cNvGraphicFramePr>
          <p:nvPr>
            <p:ph sz="half" idx="2"/>
          </p:nvPr>
        </p:nvGraphicFramePr>
        <p:xfrm>
          <a:off x="323850" y="4714884"/>
          <a:ext cx="8496622" cy="1500198"/>
        </p:xfrm>
        <a:graphic>
          <a:graphicData uri="http://schemas.openxmlformats.org/drawingml/2006/table">
            <a:tbl>
              <a:tblPr/>
              <a:tblGrid>
                <a:gridCol w="6075183"/>
                <a:gridCol w="1264296"/>
                <a:gridCol w="1157143"/>
              </a:tblGrid>
              <a:tr h="555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детей, посещающих дошкольные учреждения 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учащихся общеобразовательных школ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 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74" name="Picture 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428892" cy="19288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dsc05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2571768" cy="19288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2" name="Picture 10" descr="C:\Users\Светлана\Desktop\146646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2714644" cy="19288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3" name="Picture 47" descr="0111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15140" y="2786058"/>
            <a:ext cx="2308038" cy="1872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5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Здравоохранение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836712"/>
            <a:ext cx="8229600" cy="122396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Медицинскую помощь населению оказывает   ГУЗ «Газимуро-Заводская ЦРБ» в состав которой входят: ЦРБ (обслуживаемое население 3130 человек), УБ с. Широкая (отдалённость от районного центра – 32 км, обслуживаемое население 328 человек), УБ с. </a:t>
            </a:r>
            <a:r>
              <a:rPr lang="ru-RU" sz="1400" dirty="0" err="1" smtClean="0"/>
              <a:t>Батакан</a:t>
            </a:r>
            <a:r>
              <a:rPr lang="ru-RU" sz="1400" dirty="0" smtClean="0"/>
              <a:t> (отдалённость от районного центра – 79 км, обслуживаемое население 477 человек), СВА с. </a:t>
            </a:r>
            <a:r>
              <a:rPr lang="ru-RU" sz="1400" dirty="0" err="1" smtClean="0"/>
              <a:t>Солонечный</a:t>
            </a:r>
            <a:r>
              <a:rPr lang="ru-RU" sz="1400" dirty="0" smtClean="0"/>
              <a:t> (отдалённость от районного центра – 53 км, обслуживаемое население 407 человек), 9 </a:t>
            </a:r>
            <a:r>
              <a:rPr lang="ru-RU" sz="1400" dirty="0" err="1" smtClean="0"/>
              <a:t>ФАПов</a:t>
            </a:r>
            <a:r>
              <a:rPr lang="ru-RU" sz="1400" dirty="0" smtClean="0"/>
              <a:t>.</a:t>
            </a:r>
            <a:endParaRPr lang="ru-RU" sz="1600" dirty="0">
              <a:latin typeface="Times New Roman" pitchFamily="18" charset="0"/>
              <a:ea typeface="Yu Gothic UI" pitchFamily="34" charset="-128"/>
              <a:cs typeface="Times New Roman" pitchFamily="18" charset="0"/>
            </a:endParaRPr>
          </a:p>
        </p:txBody>
      </p:sp>
      <p:graphicFrame>
        <p:nvGraphicFramePr>
          <p:cNvPr id="90157" name="Group 45"/>
          <p:cNvGraphicFramePr>
            <a:graphicFrameLocks noGrp="1"/>
          </p:cNvGraphicFramePr>
          <p:nvPr>
            <p:ph sz="half" idx="2"/>
          </p:nvPr>
        </p:nvGraphicFramePr>
        <p:xfrm>
          <a:off x="457200" y="5229225"/>
          <a:ext cx="8219256" cy="1343046"/>
        </p:xfrm>
        <a:graphic>
          <a:graphicData uri="http://schemas.openxmlformats.org/drawingml/2006/table">
            <a:tbl>
              <a:tblPr/>
              <a:tblGrid>
                <a:gridCol w="5770563"/>
                <a:gridCol w="1223962"/>
                <a:gridCol w="1224731"/>
              </a:tblGrid>
              <a:tr h="447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коек в больницах всех ведомств </a:t>
                      </a: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коек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врачей всех специальностей </a:t>
                      </a: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среднего медицинского персонала </a:t>
                      </a: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2" name="Picture 46" descr="IMG_3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571744"/>
            <a:ext cx="2349664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19484" name="Picture 48" descr="84401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447925" cy="187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19485" name="Picture 49" descr="4201786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2221260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2" name="TextBox 1"/>
          <p:cNvSpPr txBox="1"/>
          <p:nvPr/>
        </p:nvSpPr>
        <p:spPr>
          <a:xfrm flipH="1">
            <a:off x="7358063" y="5516563"/>
            <a:ext cx="5984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" name="Picture 49" descr="4201786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2221260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93" name="Group 57"/>
          <p:cNvGraphicFramePr>
            <a:graphicFrameLocks noGrp="1"/>
          </p:cNvGraphicFramePr>
          <p:nvPr/>
        </p:nvGraphicFramePr>
        <p:xfrm>
          <a:off x="495300" y="752473"/>
          <a:ext cx="8229600" cy="1033452"/>
        </p:xfrm>
        <a:graphic>
          <a:graphicData uri="http://schemas.openxmlformats.org/drawingml/2006/table">
            <a:tbl>
              <a:tblPr/>
              <a:tblGrid>
                <a:gridCol w="6215063"/>
                <a:gridCol w="1025525"/>
                <a:gridCol w="989012"/>
              </a:tblGrid>
              <a:tr h="344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клубных учреждений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музеев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992" name="Group 56"/>
          <p:cNvGraphicFramePr>
            <a:graphicFrameLocks noGrp="1"/>
          </p:cNvGraphicFramePr>
          <p:nvPr/>
        </p:nvGraphicFramePr>
        <p:xfrm>
          <a:off x="539750" y="3573463"/>
          <a:ext cx="8135938" cy="981456"/>
        </p:xfrm>
        <a:graphic>
          <a:graphicData uri="http://schemas.openxmlformats.org/drawingml/2006/table">
            <a:tbl>
              <a:tblPr/>
              <a:tblGrid>
                <a:gridCol w="6241634"/>
                <a:gridCol w="1121385"/>
                <a:gridCol w="772919"/>
              </a:tblGrid>
              <a:tr h="245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 (ДЮСШ)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занимающихся в ДЮСШ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физкультурно-спортивных клубов (секций)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0" marR="601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81" name="Прямоугольник 5"/>
          <p:cNvSpPr>
            <a:spLocks noChangeArrowheads="1"/>
          </p:cNvSpPr>
          <p:nvPr/>
        </p:nvSpPr>
        <p:spPr bwMode="auto">
          <a:xfrm>
            <a:off x="1042988" y="0"/>
            <a:ext cx="7058025" cy="67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Культура и спорт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28" name="Picture 5" descr="D:\Писюльки\ИНвестиционный паспорт фото\IMG_3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2817" y="1916114"/>
            <a:ext cx="2736850" cy="151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29" name="Picture 6" descr="D:\Писюльки\ИНвестиционный паспорт фото\74 ДЮС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14678" y="4786322"/>
            <a:ext cx="244792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30" name="Picture 51" descr="DSC003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36850" cy="151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9633" name="Picture 1" descr="C:\Users\Светлана\Desktop\ИНвестиционный паспорт фото\DSC07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786322"/>
            <a:ext cx="2286016" cy="17145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9634" name="Picture 2" descr="http://itd0.mycdn.me/image?id=508310069003&amp;bid=508310069003&amp;t=13&amp;plc=WEB&amp;tkn=8VHKLChXQBker4bXobvnZukCa8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928802"/>
            <a:ext cx="2500330" cy="142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9636" name="Picture 4" descr="http://itd2.mycdn.me/image?id=510269127582&amp;bid=510269127582&amp;t=13&amp;plc=WEB&amp;tkn=JdmTueXCHsG0yCunTFjdQE2Zn7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857760"/>
            <a:ext cx="2286000" cy="17145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smtClean="0">
                <a:solidFill>
                  <a:schemeClr val="tx2">
                    <a:satMod val="130000"/>
                  </a:schemeClr>
                </a:solidFill>
              </a:rPr>
              <a:t>Краеведческий музей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550" y="1125538"/>
            <a:ext cx="4297363" cy="15827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Районный краеведческий музей имени Феодосия Никифоровича Резанова – филиал краевого краеведческого музея открыт 19 мая 1962 г.</a:t>
            </a:r>
          </a:p>
        </p:txBody>
      </p:sp>
      <p:pic>
        <p:nvPicPr>
          <p:cNvPr id="21508" name="Picture 9" descr="музе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357686" y="1142984"/>
            <a:ext cx="2057400" cy="1785950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13" descr="83 бивень мамон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652120" y="2202539"/>
            <a:ext cx="1641475" cy="1655090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14" descr="84 зубы мамон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588" y="4691196"/>
            <a:ext cx="2592388" cy="17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11" name="Picture 15" descr="85 макет дво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9479" y="2773577"/>
            <a:ext cx="2701925" cy="211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12" name="Picture 19" descr="эксп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58357" y="1196752"/>
            <a:ext cx="1872208" cy="157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00562" y="3929066"/>
            <a:ext cx="4427538" cy="290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r>
              <a:rPr lang="ru-RU" sz="1800" kern="0" dirty="0" smtClean="0">
                <a:latin typeface="Times New Roman" pitchFamily="18" charset="0"/>
                <a:cs typeface="Times New Roman" pitchFamily="18" charset="0"/>
              </a:rPr>
              <a:t>В музее  создано около двадцати разделов и экспозиций в которых представлены археология и палеонтология, быт давно минувших дней, история казачества, фауна нашего края, </a:t>
            </a:r>
            <a:r>
              <a:rPr lang="ru-RU" sz="1800" kern="0" dirty="0" err="1" smtClean="0">
                <a:latin typeface="Times New Roman" pitchFamily="18" charset="0"/>
                <a:cs typeface="Times New Roman" pitchFamily="18" charset="0"/>
              </a:rPr>
              <a:t>Ямкунская</a:t>
            </a:r>
            <a:r>
              <a:rPr lang="ru-RU" sz="1800" kern="0" dirty="0" smtClean="0">
                <a:latin typeface="Times New Roman" pitchFamily="18" charset="0"/>
                <a:cs typeface="Times New Roman" pitchFamily="18" charset="0"/>
              </a:rPr>
              <a:t> здравница, жизнь декабристов в Забайкалье, денежные знаки прошлого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сегодняшний день его коллекция насчитывает 2 315 единиц хранения, из которых 1 155 составляют основной фонд, а 1 160 – научно-вспомогательный</a:t>
            </a:r>
            <a:r>
              <a:rPr lang="ru-RU" sz="1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"/>
            <a:ext cx="7772400" cy="13573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FF00"/>
                </a:solidFill>
              </a:rPr>
              <a:t>Развитие торговли и 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потребительского рынка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185471" name="Rectangle 127"/>
          <p:cNvSpPr>
            <a:spLocks noGrp="1" noChangeArrowheads="1"/>
          </p:cNvSpPr>
          <p:nvPr>
            <p:ph type="subTitle" idx="1"/>
          </p:nvPr>
        </p:nvSpPr>
        <p:spPr>
          <a:xfrm>
            <a:off x="357188" y="4500563"/>
            <a:ext cx="5643562" cy="2071687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Организации розничной торговли –108ед.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Общественного питания – 4 ед.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Предприятие бытового обслуживания (парикмахерская) –4 ед.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Оборот розничной торговли на  (млн. руб.) – 738,1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 (млн. руб.) – 1874,1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132" descr="P10004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00760" y="2857496"/>
            <a:ext cx="2880320" cy="234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24577" name="Picture 1" descr="C:\Users\Светлана\Desktop\ИНвестиционный паспорт фото\100NIKON\DSCN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3214710" cy="2428892"/>
          </a:xfrm>
          <a:prstGeom prst="roundRect">
            <a:avLst/>
          </a:prstGeom>
          <a:noFill/>
        </p:spPr>
      </p:pic>
      <p:pic>
        <p:nvPicPr>
          <p:cNvPr id="24578" name="Picture 2" descr="C:\Users\Светлана\Desktop\ИНвестиционный паспорт фото\100NIKON\DSCN5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3286116" cy="25003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42875" y="0"/>
            <a:ext cx="496887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Уважаемые дамы и господа!</a:t>
            </a:r>
          </a:p>
          <a:p>
            <a:pPr algn="ctr" eaLnBrk="0" hangingPunct="0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Приветствую Вас от имени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администрации </a:t>
            </a:r>
            <a:r>
              <a:rPr lang="ru-RU" b="1" dirty="0" smtClean="0">
                <a:cs typeface="+mn-cs"/>
              </a:rPr>
              <a:t>Газимуро-Заводского муниципального округа </a:t>
            </a:r>
            <a:r>
              <a:rPr lang="ru-RU" b="1" dirty="0">
                <a:cs typeface="+mn-cs"/>
              </a:rPr>
              <a:t>и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представляю Вашему вниманию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 инвестиционный паспорт </a:t>
            </a:r>
            <a:r>
              <a:rPr lang="ru-RU" b="1" dirty="0" smtClean="0">
                <a:cs typeface="+mn-cs"/>
              </a:rPr>
              <a:t>округа. </a:t>
            </a:r>
            <a:endParaRPr lang="ru-RU" dirty="0">
              <a:cs typeface="+mn-cs"/>
            </a:endParaRPr>
          </a:p>
          <a:p>
            <a:pPr algn="ctr" eaLnBrk="0" hangingPunct="0">
              <a:defRPr/>
            </a:pPr>
            <a:r>
              <a:rPr lang="ru-RU" b="1" dirty="0" smtClean="0">
                <a:cs typeface="+mn-cs"/>
              </a:rPr>
              <a:t>Газимуро-Заводский муниципальный округ </a:t>
            </a:r>
            <a:r>
              <a:rPr lang="ru-RU" b="1" dirty="0">
                <a:cs typeface="+mn-cs"/>
              </a:rPr>
              <a:t>расположен 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на юго-востоке Забайкальского края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и занимает территорию 14,4 тыс. кв. км. </a:t>
            </a:r>
            <a:endParaRPr lang="ru-RU" dirty="0">
              <a:cs typeface="+mn-cs"/>
            </a:endParaRP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В последние годы в </a:t>
            </a:r>
            <a:r>
              <a:rPr lang="ru-RU" b="1" dirty="0" smtClean="0">
                <a:cs typeface="+mn-cs"/>
              </a:rPr>
              <a:t>округе </a:t>
            </a:r>
            <a:r>
              <a:rPr lang="ru-RU" b="1" dirty="0">
                <a:cs typeface="+mn-cs"/>
              </a:rPr>
              <a:t>отмечается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 оживление экономического развития,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предприятия стали реализовывать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инвестиционные проекты, прогнозируется экономический рост. Важным для </a:t>
            </a:r>
            <a:r>
              <a:rPr lang="ru-RU" b="1" dirty="0" smtClean="0">
                <a:cs typeface="+mn-cs"/>
              </a:rPr>
              <a:t>округа </a:t>
            </a:r>
            <a:endParaRPr lang="ru-RU" b="1" dirty="0">
              <a:cs typeface="+mn-cs"/>
            </a:endParaRP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остаётся курс на привлечение инвесторов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с целью создания новых производств, модернизацию уже имеющихся промышленных предприятий и расширение производств индивидуальных предпринимателей.</a:t>
            </a:r>
            <a:endParaRPr lang="ru-RU" dirty="0">
              <a:cs typeface="+mn-cs"/>
            </a:endParaRP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Мы приглашаем Вас к сотрудничеству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в развитии экономической и социальной сфер нашего </a:t>
            </a:r>
            <a:r>
              <a:rPr lang="ru-RU" b="1" dirty="0" smtClean="0">
                <a:cs typeface="+mn-cs"/>
              </a:rPr>
              <a:t>округа </a:t>
            </a:r>
            <a:r>
              <a:rPr lang="ru-RU" b="1" dirty="0">
                <a:cs typeface="+mn-cs"/>
              </a:rPr>
              <a:t>и гарантируем защиту инвестиций. </a:t>
            </a:r>
            <a:endParaRPr lang="ru-RU" dirty="0">
              <a:cs typeface="+mn-cs"/>
            </a:endParaRP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Мы заинтересованы в развитии </a:t>
            </a:r>
          </a:p>
          <a:p>
            <a:pPr algn="ctr" eaLnBrk="0" hangingPunct="0">
              <a:defRPr/>
            </a:pPr>
            <a:r>
              <a:rPr lang="ru-RU" b="1" dirty="0">
                <a:cs typeface="+mn-cs"/>
              </a:rPr>
              <a:t>взаимовыгодных партнерских отношений! </a:t>
            </a:r>
            <a:endParaRPr lang="ru-RU" dirty="0">
              <a:cs typeface="+mn-cs"/>
            </a:endParaRPr>
          </a:p>
          <a:p>
            <a:pPr algn="just" eaLnBrk="0" hangingPunct="0">
              <a:defRPr/>
            </a:pPr>
            <a:endParaRPr lang="ru-RU" dirty="0">
              <a:cs typeface="+mn-cs"/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5143500" y="5286375"/>
            <a:ext cx="4000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 smtClean="0"/>
              <a:t>Глава Газимуро-Заводского муниципального округа </a:t>
            </a:r>
          </a:p>
          <a:p>
            <a:pPr eaLnBrk="0" hangingPunct="0"/>
            <a:endParaRPr lang="ru-RU" b="1" dirty="0" smtClean="0"/>
          </a:p>
          <a:p>
            <a:pPr eaLnBrk="0" hangingPunct="0"/>
            <a:r>
              <a:rPr lang="ru-RU" b="1" dirty="0" smtClean="0"/>
              <a:t>Михаил Александрович </a:t>
            </a:r>
            <a:r>
              <a:rPr lang="ru-RU" b="1" dirty="0" err="1" smtClean="0"/>
              <a:t>Ишенин</a:t>
            </a:r>
            <a:endParaRPr lang="ru-RU" b="1" dirty="0"/>
          </a:p>
        </p:txBody>
      </p:sp>
      <p:pic>
        <p:nvPicPr>
          <p:cNvPr id="2" name="Picture 1" descr="C:\Users\ЭКОНОМИКА\Downloads\IMG-20231002-WA0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2801" y="785794"/>
            <a:ext cx="3321867" cy="4429156"/>
          </a:xfrm>
          <a:prstGeom prst="rect">
            <a:avLst/>
          </a:prstGeom>
          <a:noFill/>
        </p:spPr>
      </p:pic>
      <p:sp>
        <p:nvSpPr>
          <p:cNvPr id="63496" name="AutoShape 8" descr="C:\Users\%D0%AD%D0%9A%D0%9E%D0%9D%D0%9E%D0%9C%D0%98%D0%9A%D0%90\Downloads\10000137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C:\Users\%D0%AD%D0%9A%D0%9E%D0%9D%D0%9E%D0%9C%D0%98%D0%9A%D0%90\Downloads\10000137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79432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Трудовые ресурсы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6" descr="0305001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175" y="4221163"/>
            <a:ext cx="2914650" cy="22320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5364163" y="1341438"/>
            <a:ext cx="309562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b="1" dirty="0"/>
              <a:t>Численность постоянного населения района (на начало </a:t>
            </a:r>
            <a:r>
              <a:rPr lang="ru-RU" sz="1100" b="1" dirty="0" smtClean="0"/>
              <a:t>2026 года по данным сельских администраций) –8133чел</a:t>
            </a:r>
            <a:r>
              <a:rPr lang="ru-RU" sz="1100" b="1" dirty="0"/>
              <a:t>.</a:t>
            </a:r>
            <a:r>
              <a:rPr lang="ru-RU" sz="1100" dirty="0"/>
              <a:t> </a:t>
            </a:r>
            <a:r>
              <a:rPr lang="ru-RU" sz="1100" b="1" dirty="0"/>
              <a:t>из них:</a:t>
            </a:r>
          </a:p>
          <a:p>
            <a:pPr algn="ctr" eaLnBrk="0" hangingPunct="0"/>
            <a:r>
              <a:rPr lang="ru-RU" sz="1100" b="1" dirty="0"/>
              <a:t>Мужчин – </a:t>
            </a:r>
            <a:r>
              <a:rPr lang="ru-RU" sz="1100" b="1" dirty="0" smtClean="0"/>
              <a:t>4179 </a:t>
            </a:r>
            <a:r>
              <a:rPr lang="ru-RU" sz="1100" b="1" dirty="0"/>
              <a:t>человек;</a:t>
            </a:r>
          </a:p>
          <a:p>
            <a:pPr algn="ctr" eaLnBrk="0" hangingPunct="0"/>
            <a:r>
              <a:rPr lang="ru-RU" sz="1100" b="1" dirty="0"/>
              <a:t>Женщин – </a:t>
            </a:r>
            <a:r>
              <a:rPr lang="ru-RU" sz="1100" b="1" dirty="0" smtClean="0"/>
              <a:t>3954человек</a:t>
            </a:r>
          </a:p>
          <a:p>
            <a:pPr algn="ctr" eaLnBrk="0" hangingPunct="0"/>
            <a:endParaRPr lang="en-US" sz="1100" b="1" dirty="0"/>
          </a:p>
          <a:p>
            <a:pPr algn="ctr" eaLnBrk="0" hangingPunct="0">
              <a:buFont typeface="Wingdings" pitchFamily="2" charset="2"/>
              <a:buNone/>
            </a:pPr>
            <a:r>
              <a:rPr lang="ru-RU" sz="1100" b="1" dirty="0"/>
              <a:t>Распределение населения по основным возрастным группам:</a:t>
            </a:r>
            <a:endParaRPr lang="en-US" sz="1100" b="1" dirty="0"/>
          </a:p>
          <a:p>
            <a:pPr algn="ctr" eaLnBrk="0" hangingPunct="0">
              <a:buFont typeface="Wingdings" pitchFamily="2" charset="2"/>
              <a:buNone/>
            </a:pPr>
            <a:r>
              <a:rPr lang="ru-RU" sz="1100" b="1" dirty="0"/>
              <a:t>        Моложе трудоспособного возраста</a:t>
            </a:r>
            <a:r>
              <a:rPr lang="en-US" sz="1100" b="1" dirty="0"/>
              <a:t>- </a:t>
            </a:r>
            <a:r>
              <a:rPr lang="ru-RU" sz="1100" b="1" dirty="0" smtClean="0"/>
              <a:t>1771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ru-RU" sz="1100" b="1" dirty="0" smtClean="0"/>
              <a:t>        </a:t>
            </a:r>
            <a:r>
              <a:rPr lang="ru-RU" sz="1100" b="1" dirty="0"/>
              <a:t>Трудоспособного </a:t>
            </a:r>
            <a:r>
              <a:rPr lang="ru-RU" sz="1100" b="1" dirty="0" smtClean="0"/>
              <a:t>возраста-4781        </a:t>
            </a:r>
            <a:r>
              <a:rPr lang="ru-RU" sz="1100" b="1" dirty="0"/>
              <a:t>Старше трудоспособного возраста- </a:t>
            </a:r>
            <a:r>
              <a:rPr lang="ru-RU" sz="1100" b="1" dirty="0" smtClean="0"/>
              <a:t>1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85786" y="1643050"/>
            <a:ext cx="37147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Продолжается уменьшение численности населения округа, но сохраняется достаточно высокий уровень неучтенного населения в районе  это  работники предприятия ГРК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Быстринское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Ново-Широкинский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рудник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ООО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ГеоСервисПартнер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около 1,5-2 тыс. населения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50938" y="277813"/>
            <a:ext cx="7993062" cy="7747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i="1" dirty="0" smtClean="0">
                <a:effectLst/>
              </a:rPr>
              <a:t>Рынок труда</a:t>
            </a:r>
          </a:p>
        </p:txBody>
      </p:sp>
      <p:graphicFrame>
        <p:nvGraphicFramePr>
          <p:cNvPr id="94248" name="Group 40"/>
          <p:cNvGraphicFramePr>
            <a:graphicFrameLocks noGrp="1"/>
          </p:cNvGraphicFramePr>
          <p:nvPr>
            <p:ph sz="half" idx="4294967295"/>
          </p:nvPr>
        </p:nvGraphicFramePr>
        <p:xfrm>
          <a:off x="179512" y="1412875"/>
          <a:ext cx="8712968" cy="1476693"/>
        </p:xfrm>
        <a:graphic>
          <a:graphicData uri="http://schemas.openxmlformats.org/drawingml/2006/table">
            <a:tbl>
              <a:tblPr/>
              <a:tblGrid>
                <a:gridCol w="5707084"/>
                <a:gridCol w="3005884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01.01.2026.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Численность зарегистрированных безработных, человек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54" name="Рисунок 5" descr="Ярм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933825"/>
            <a:ext cx="37449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Рисунок 10" descr="психо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933825"/>
            <a:ext cx="4006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30238" y="4384675"/>
          <a:ext cx="4713287" cy="2139950"/>
        </p:xfrm>
        <a:graphic>
          <a:graphicData uri="http://schemas.openxmlformats.org/presentationml/2006/ole">
            <p:oleObj spid="_x0000_s25608" name="Worksheet" r:id="rId3" imgW="6943725" imgH="3152775" progId="Excel.Sheet.8">
              <p:embed/>
            </p:oleObj>
          </a:graphicData>
        </a:graphic>
      </p:graphicFrame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15888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Финансово-кредитные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учреждения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и налоговый потенциал</a:t>
            </a:r>
          </a:p>
        </p:txBody>
      </p:sp>
      <p:sp>
        <p:nvSpPr>
          <p:cNvPr id="256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196975"/>
            <a:ext cx="4970493" cy="2803529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На территории Газимуро-Заводского района  работают филиалы банка ПАО «Сбербанк России» :</a:t>
            </a:r>
          </a:p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с. Газимурский Завод</a:t>
            </a:r>
          </a:p>
          <a:p>
            <a:pPr algn="just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пст.Новоширокинский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 физических лиц за 2025 год по бюджету округа исполнен в сумме 670838,2 тыс. руб. или на 127,0 % к  уточнённым годовым назначениям, или на 131589,3 тыс. руб.  больше, чем поступило в 2024 году.</a:t>
            </a:r>
          </a:p>
          <a:p>
            <a:pPr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Налога на добычу прочих полезных ископаемых поступило 310878,3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1" name="Picture 9" descr="C:\Users\Светлана\Desktop\100NIKON\DSCN5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1285875"/>
            <a:ext cx="29289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0" descr="C:\Users\Светлана\Desktop\100NIKON\DSCN5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929063"/>
            <a:ext cx="2928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74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i="1" smtClean="0">
                <a:effectLst/>
              </a:rPr>
              <a:t>Промышленное производство</a:t>
            </a:r>
          </a:p>
        </p:txBody>
      </p:sp>
      <p:sp>
        <p:nvSpPr>
          <p:cNvPr id="26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268413"/>
            <a:ext cx="5543550" cy="4857750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		Объём отгруженных товаров собственного производства, выполненных работ и услуг собственными силами за 2025 год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25,7 млн. рублей.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Производство и распределение    электроэнергии, газа и воды за 2025год.-2995,7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400" dirty="0" smtClean="0"/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/>
              <a:t>                                                                      </a:t>
            </a:r>
          </a:p>
        </p:txBody>
      </p:sp>
      <p:graphicFrame>
        <p:nvGraphicFramePr>
          <p:cNvPr id="2663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08400" y="3513138"/>
          <a:ext cx="5132388" cy="2587625"/>
        </p:xfrm>
        <a:graphic>
          <a:graphicData uri="http://schemas.openxmlformats.org/presentationml/2006/ole">
            <p:oleObj spid="_x0000_s26633" name="Worksheet" r:id="rId3" imgW="4438706" imgH="2238451" progId="Excel.Sheet.8">
              <p:embed/>
            </p:oleObj>
          </a:graphicData>
        </a:graphic>
      </p:graphicFrame>
      <p:pic>
        <p:nvPicPr>
          <p:cNvPr id="26637" name="Picture 10" descr="C:\Users\Светлана\Desktop\Поздравления ФОТО\Фото КФХ\Фото 2016\ИНвестиционный паспорт фото\73 Ново-Широк. ру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3097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030500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283383" cy="210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2" name="Picture 11" descr="C:\Users\Светлана\Desktop\Поздравления ФОТО\Фото КФХ\Фото 2016\ИНвестиционный паспорт фото\0305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3312368" cy="23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4088"/>
            <a:ext cx="8003232" cy="4926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Добыча полезных ископаемых</a:t>
            </a:r>
          </a:p>
        </p:txBody>
      </p:sp>
      <p:pic>
        <p:nvPicPr>
          <p:cNvPr id="27683" name="Picture 55" descr="70 золотодобыч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388" y="4537571"/>
            <a:ext cx="3096468" cy="1987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7684" name="Picture 56" descr="зол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665412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7685" name="Picture 57" descr="69 добыча золо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2881313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401052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63"/>
                <a:gridCol w="2100263"/>
                <a:gridCol w="2100263"/>
                <a:gridCol w="21002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силами, млн.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Добыча полезных ископаемых: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Золото кг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882,7</a:t>
                      </a:r>
                      <a:endParaRPr lang="ru-RU" sz="1200" dirty="0"/>
                    </a:p>
                  </a:txBody>
                  <a:tcPr/>
                </a:tc>
              </a:tr>
              <a:tr h="428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Свинцовый концентрат тонн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17332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17748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18340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Цинковый концентрат тонн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7105,0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7190,0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810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i="1" dirty="0" smtClean="0">
                <a:effectLst/>
              </a:rPr>
              <a:t>ОА «</a:t>
            </a:r>
            <a:r>
              <a:rPr lang="ru-RU" sz="3600" b="1" i="1" dirty="0" err="1" smtClean="0">
                <a:effectLst/>
              </a:rPr>
              <a:t>Ново-широкинский</a:t>
            </a:r>
            <a:r>
              <a:rPr lang="ru-RU" sz="3600" b="1" i="1" dirty="0" smtClean="0">
                <a:effectLst/>
              </a:rPr>
              <a:t> рудник»</a:t>
            </a:r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608512" cy="511175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АО «</a:t>
            </a:r>
            <a:r>
              <a:rPr lang="ru-RU" sz="1800" dirty="0" err="1" smtClean="0"/>
              <a:t>Ново-Широкинский</a:t>
            </a:r>
            <a:r>
              <a:rPr lang="ru-RU" sz="1800" dirty="0" smtClean="0"/>
              <a:t> рудник» является лидером в Забайкальском крае по добыче полиметаллов. </a:t>
            </a:r>
            <a:r>
              <a:rPr lang="ru-RU" sz="1800" dirty="0" err="1" smtClean="0"/>
              <a:t>Ново-Широкинское</a:t>
            </a:r>
            <a:r>
              <a:rPr lang="ru-RU" sz="1800" dirty="0" smtClean="0"/>
              <a:t> месторождение является самым крупным месторождением полиметаллов в Восточном </a:t>
            </a:r>
            <a:r>
              <a:rPr lang="ru-RU" sz="1800" dirty="0" err="1" smtClean="0"/>
              <a:t>Забайкалье.В</a:t>
            </a:r>
            <a:r>
              <a:rPr lang="ru-RU" sz="1800" dirty="0" smtClean="0"/>
              <a:t> 2022 году была произведена реконструкция </a:t>
            </a:r>
            <a:r>
              <a:rPr lang="ru-RU" sz="1800" dirty="0" err="1" smtClean="0"/>
              <a:t>Ново-Широкинского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рудникас</a:t>
            </a:r>
            <a:r>
              <a:rPr lang="ru-RU" sz="1800" dirty="0" smtClean="0"/>
              <a:t> выходом на производительность 1300 тыс. тонн в год, что позволит организовать более 100 дополнительных рабочих мест. В доходы местного бюджета ожидаются в большей части отчисления НДФЛ, платежи за негативное воздействие на окружающую среду и арендные платежи за использование земель. АО «</a:t>
            </a:r>
            <a:r>
              <a:rPr lang="ru-RU" sz="1800" dirty="0" err="1" smtClean="0"/>
              <a:t>Ново-Широкинский</a:t>
            </a:r>
            <a:r>
              <a:rPr lang="ru-RU" sz="1800" dirty="0" smtClean="0"/>
              <a:t> рудник» является лидером в Забайкальском крае по добыче полиметаллов. </a:t>
            </a:r>
            <a:r>
              <a:rPr lang="ru-RU" sz="1800" dirty="0" err="1" smtClean="0"/>
              <a:t>Ново-Широкинское</a:t>
            </a:r>
            <a:r>
              <a:rPr lang="ru-RU" sz="1800" dirty="0" smtClean="0"/>
              <a:t> месторождение является самым крупным месторождением полиметаллов в Восточном Забайкалье. Отгрузка свинцового и цинкового концентрата, производимого АО «</a:t>
            </a:r>
            <a:r>
              <a:rPr lang="ru-RU" sz="1800" dirty="0" err="1" smtClean="0"/>
              <a:t>Ново-Широкинский</a:t>
            </a:r>
            <a:r>
              <a:rPr lang="ru-RU" sz="1800" dirty="0" smtClean="0"/>
              <a:t> рудник» производится в зарубежные страны: Казахстан и КНР. Численность сотрудников предприятия в на 01.10.2024 года составила 945 человека.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/>
          </a:p>
        </p:txBody>
      </p:sp>
      <p:pic>
        <p:nvPicPr>
          <p:cNvPr id="29700" name="Picture 7" descr="03050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196975"/>
            <a:ext cx="3313113" cy="2185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9701" name="Picture 8" descr="04150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767138"/>
            <a:ext cx="3311525" cy="2324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«</a:t>
            </a:r>
            <a:r>
              <a:rPr lang="ru-RU" dirty="0" err="1" smtClean="0"/>
              <a:t>Быстринский</a:t>
            </a:r>
            <a:r>
              <a:rPr lang="ru-RU" dirty="0" smtClean="0"/>
              <a:t> ГОК»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686304" cy="5715040"/>
          </a:xfrm>
        </p:spPr>
        <p:txBody>
          <a:bodyPr>
            <a:noAutofit/>
          </a:bodyPr>
          <a:lstStyle/>
          <a:p>
            <a:r>
              <a:rPr lang="ru-RU" sz="1050" dirty="0" smtClean="0"/>
              <a:t>Строительство </a:t>
            </a:r>
            <a:r>
              <a:rPr lang="ru-RU" sz="1050" dirty="0" err="1" smtClean="0"/>
              <a:t>Быстринского</a:t>
            </a:r>
            <a:r>
              <a:rPr lang="ru-RU" sz="1050" dirty="0" smtClean="0"/>
              <a:t> </a:t>
            </a:r>
            <a:r>
              <a:rPr lang="ru-RU" sz="1050" dirty="0" err="1" smtClean="0"/>
              <a:t>ГОКа</a:t>
            </a:r>
            <a:r>
              <a:rPr lang="ru-RU" sz="1050" dirty="0" smtClean="0"/>
              <a:t> было начато в апреле 2013 года. К 2018 году  объёмы добычи  вышли на  полную мощность. На территории Газимуро-Заводского округа развёрнута огромная строительная площадка </a:t>
            </a:r>
            <a:r>
              <a:rPr lang="ru-RU" sz="1050" dirty="0" err="1" smtClean="0"/>
              <a:t>Быстринского</a:t>
            </a:r>
            <a:r>
              <a:rPr lang="ru-RU" sz="1050" dirty="0" smtClean="0"/>
              <a:t> </a:t>
            </a:r>
            <a:r>
              <a:rPr lang="ru-RU" sz="1050" dirty="0" err="1" smtClean="0"/>
              <a:t>ГОКа</a:t>
            </a:r>
            <a:r>
              <a:rPr lang="ru-RU" sz="1050" dirty="0" smtClean="0"/>
              <a:t>, об этом знает каждый живущий не только на юго-востоке Забайкалья, но и в краевом центре. На Дальневосточном форуме предпринимателей строительство </a:t>
            </a:r>
            <a:r>
              <a:rPr lang="ru-RU" sz="1050" dirty="0" err="1" smtClean="0"/>
              <a:t>Быстринского</a:t>
            </a:r>
            <a:r>
              <a:rPr lang="ru-RU" sz="1050" dirty="0" smtClean="0"/>
              <a:t> </a:t>
            </a:r>
            <a:r>
              <a:rPr lang="ru-RU" sz="1050" dirty="0" err="1" smtClean="0"/>
              <a:t>ГОКа</a:t>
            </a:r>
            <a:r>
              <a:rPr lang="ru-RU" sz="1050" dirty="0" smtClean="0"/>
              <a:t> названо самым мощным проектом в России. </a:t>
            </a:r>
          </a:p>
          <a:p>
            <a:r>
              <a:rPr lang="ru-RU" sz="1050" dirty="0" smtClean="0"/>
              <a:t>В соответствии с проектной документацией ежегодный уровень производства  составлял:</a:t>
            </a:r>
          </a:p>
          <a:p>
            <a:r>
              <a:rPr lang="ru-RU" sz="1050" b="1" dirty="0" smtClean="0"/>
              <a:t>- 10 млн. тонн руды;</a:t>
            </a:r>
            <a:endParaRPr lang="ru-RU" sz="1050" dirty="0" smtClean="0"/>
          </a:p>
          <a:p>
            <a:r>
              <a:rPr lang="ru-RU" sz="1050" b="1" dirty="0" smtClean="0"/>
              <a:t>- 65,8 тыс. тонн меди в концентрате;</a:t>
            </a:r>
            <a:endParaRPr lang="ru-RU" sz="1050" dirty="0" smtClean="0"/>
          </a:p>
          <a:p>
            <a:r>
              <a:rPr lang="ru-RU" sz="1050" b="1" dirty="0" smtClean="0"/>
              <a:t>- 2,1 млн. тонн железа в концентрате;</a:t>
            </a:r>
            <a:endParaRPr lang="ru-RU" sz="1050" dirty="0" smtClean="0"/>
          </a:p>
          <a:p>
            <a:r>
              <a:rPr lang="ru-RU" sz="1050" b="1" dirty="0" smtClean="0"/>
              <a:t>- 6,9 тонн золота в концентрате;</a:t>
            </a:r>
            <a:endParaRPr lang="ru-RU" sz="1050" dirty="0" smtClean="0"/>
          </a:p>
          <a:p>
            <a:r>
              <a:rPr lang="ru-RU" sz="1050" b="1" dirty="0" smtClean="0"/>
              <a:t>- 35,9 тонн серебра в концентрате.</a:t>
            </a:r>
            <a:endParaRPr lang="ru-RU" sz="1050" dirty="0" smtClean="0"/>
          </a:p>
          <a:p>
            <a:r>
              <a:rPr lang="ru-RU" sz="1050" dirty="0" smtClean="0"/>
              <a:t>Ввод производственных мощностей был осуществлен двумя пусковыми комплексами мощностью 5 млн. тонн руды в  год каждый. Добыча руды осуществляется открытым способом с применением буровзрывных работ в четырёх карьерах, два из которых (</a:t>
            </a:r>
            <a:r>
              <a:rPr lang="ru-RU" sz="1050" dirty="0" err="1" smtClean="0"/>
              <a:t>Верхне-Ильдиканский</a:t>
            </a:r>
            <a:r>
              <a:rPr lang="ru-RU" sz="1050" dirty="0" smtClean="0"/>
              <a:t> и </a:t>
            </a:r>
            <a:r>
              <a:rPr lang="ru-RU" sz="1050" dirty="0" err="1" smtClean="0"/>
              <a:t>Быстринский</a:t>
            </a:r>
            <a:r>
              <a:rPr lang="ru-RU" sz="1050" dirty="0" smtClean="0"/>
              <a:t>- 2) будут отрабатываться в течение всего периода эксплуатации </a:t>
            </a:r>
            <a:r>
              <a:rPr lang="ru-RU" sz="1050" dirty="0" err="1" smtClean="0"/>
              <a:t>ГОКа</a:t>
            </a:r>
            <a:r>
              <a:rPr lang="ru-RU" sz="1050" dirty="0" smtClean="0"/>
              <a:t>, два других (Малый, Медный Чайник и Южно-Родственный) введены в эксплуатацию несколько позже.</a:t>
            </a:r>
          </a:p>
          <a:p>
            <a:r>
              <a:rPr lang="ru-RU" sz="1050" dirty="0" smtClean="0"/>
              <a:t>Планируемый срок работы предприятия на разведанных запасах составит 34 </a:t>
            </a:r>
            <a:r>
              <a:rPr lang="ru-RU" sz="1050" dirty="0" err="1" smtClean="0"/>
              <a:t>года.Большинство</a:t>
            </a:r>
            <a:r>
              <a:rPr lang="ru-RU" sz="1050" dirty="0" smtClean="0"/>
              <a:t> сотрудников комбината, задействованных на производстве, работают вахтами в графике 30 дней через 30 дней. Для сотрудников построен современный вахтовый поселок.  Было создано 1200 рабочих мест у подрядчиков, которые оказывают услуги комбинату по питанию, уборке, ремонту. Рынком сбыта </a:t>
            </a:r>
            <a:r>
              <a:rPr lang="ru-RU" sz="1050" dirty="0" err="1" smtClean="0"/>
              <a:t>железорудногои</a:t>
            </a:r>
            <a:r>
              <a:rPr lang="ru-RU" sz="1050" dirty="0" smtClean="0"/>
              <a:t> медного концентрата, производимого ООО «ГРК «</a:t>
            </a:r>
            <a:r>
              <a:rPr lang="ru-RU" sz="1050" dirty="0" err="1" smtClean="0"/>
              <a:t>Быстринское</a:t>
            </a:r>
            <a:r>
              <a:rPr lang="ru-RU" sz="1050" dirty="0" smtClean="0"/>
              <a:t>», является КНР. Численность сотрудников предприятия  на 01.10.2024 года составила 2640 человек.</a:t>
            </a:r>
            <a:endParaRPr lang="ru-RU" sz="1050" dirty="0"/>
          </a:p>
        </p:txBody>
      </p:sp>
      <p:pic>
        <p:nvPicPr>
          <p:cNvPr id="6" name="Содержимое 5" descr="http://sfo.gov.ru/media/photo/img_article/s77tcp7L2cSIKEPGAAPPLncKHu1Aag6T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557116" cy="2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sfo.gov.ru/media/photo/img_article/KDKukPNlAiAwiSLzx9avgR9hs95p797A.JP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52839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500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5122912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С мая 2022 года оператором и держателем лицензии на пользование недрами ЧИТ 003358 БР от 20.05.2022 с целью геологического изучения, разведки и добычи полезных ископаемых </a:t>
            </a:r>
            <a:r>
              <a:rPr lang="ru-RU" sz="6400" dirty="0" err="1" smtClean="0"/>
              <a:t>Култуминского</a:t>
            </a:r>
            <a:r>
              <a:rPr lang="ru-RU" sz="6400" dirty="0" smtClean="0"/>
              <a:t> месторождения является </a:t>
            </a:r>
            <a:r>
              <a:rPr lang="ru-RU" sz="6400" b="1" dirty="0" smtClean="0"/>
              <a:t>ООО «</a:t>
            </a:r>
            <a:r>
              <a:rPr lang="ru-RU" sz="6400" b="1" dirty="0" err="1" smtClean="0"/>
              <a:t>ВостокГеоСервисПартнер</a:t>
            </a:r>
            <a:r>
              <a:rPr lang="ru-RU" sz="6400" b="1" dirty="0" smtClean="0"/>
              <a:t>».</a:t>
            </a:r>
            <a:endParaRPr lang="ru-RU" sz="6400" dirty="0" smtClean="0"/>
          </a:p>
          <a:p>
            <a:r>
              <a:rPr lang="ru-RU" sz="6400" dirty="0" err="1" smtClean="0"/>
              <a:t>Култуминское</a:t>
            </a:r>
            <a:r>
              <a:rPr lang="ru-RU" sz="6400" dirty="0" smtClean="0"/>
              <a:t> </a:t>
            </a:r>
            <a:r>
              <a:rPr lang="ru-RU" sz="6400" dirty="0" err="1" smtClean="0"/>
              <a:t>золото-железо-медное</a:t>
            </a:r>
            <a:r>
              <a:rPr lang="ru-RU" sz="6400" dirty="0" smtClean="0"/>
              <a:t> месторождение идентично по геолого-технологическому типу с </a:t>
            </a:r>
            <a:r>
              <a:rPr lang="ru-RU" sz="6400" dirty="0" err="1" smtClean="0"/>
              <a:t>Быстринским</a:t>
            </a:r>
            <a:r>
              <a:rPr lang="ru-RU" sz="6400" dirty="0" smtClean="0"/>
              <a:t> месторождением «ГМК Норильский никель»</a:t>
            </a:r>
          </a:p>
          <a:p>
            <a:r>
              <a:rPr lang="ru-RU" sz="6400" dirty="0" smtClean="0"/>
              <a:t>	Проект освоения </a:t>
            </a:r>
            <a:r>
              <a:rPr lang="ru-RU" sz="6400" dirty="0" err="1" smtClean="0"/>
              <a:t>Култуминского</a:t>
            </a:r>
            <a:r>
              <a:rPr lang="ru-RU" sz="6400" dirty="0" smtClean="0"/>
              <a:t> месторождения предусматривает создание современного горно-металлургического комбината по добыче и переработке медной руды мощностью 10 - 13 млн. тонн  руды в год. Предприятие  будет выпускать медь и золото в концентрате, а также железосодержащий продукт.</a:t>
            </a:r>
          </a:p>
          <a:p>
            <a:r>
              <a:rPr lang="ru-RU" sz="6400" dirty="0" smtClean="0"/>
              <a:t>	Капитальные вложения составят 73, 8 млрд. рублей. ГОК планируется запустить в конце 2024 года.</a:t>
            </a:r>
          </a:p>
          <a:p>
            <a:r>
              <a:rPr lang="ru-RU" sz="6400" dirty="0" smtClean="0"/>
              <a:t>	Разработка </a:t>
            </a:r>
            <a:r>
              <a:rPr lang="ru-RU" sz="6400" dirty="0" err="1" smtClean="0"/>
              <a:t>Култуминского</a:t>
            </a:r>
            <a:r>
              <a:rPr lang="ru-RU" sz="6400" dirty="0" smtClean="0"/>
              <a:t> месторождения несет значительный социальный эффект для Забайкальского края – </a:t>
            </a:r>
            <a:r>
              <a:rPr lang="ru-RU" sz="6400" b="1" dirty="0" smtClean="0"/>
              <a:t>более 2,4 тысяч новых рабочих мест</a:t>
            </a:r>
            <a:r>
              <a:rPr lang="ru-RU" sz="6400" dirty="0" smtClean="0"/>
              <a:t> с заработной платой, значительно превышающей среднюю заработную плату по региону и </a:t>
            </a:r>
            <a:r>
              <a:rPr lang="ru-RU" sz="6400" b="1" dirty="0" smtClean="0"/>
              <a:t>10 тысяч рабочих мест в смежных отраслях. 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endParaRPr lang="ru-RU" dirty="0"/>
          </a:p>
        </p:txBody>
      </p:sp>
      <p:pic>
        <p:nvPicPr>
          <p:cNvPr id="6" name="Содержимое 5" descr="http://sfo.gov.ru/media/photo/img_article/7d6DnDDstajX9s2r6kNWNSwI7UyiRuHD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251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sfo.gov.ru/media/photo/img_article/sotgOmZw4EwuniM9Fscyn8Zbp18Dov6i.JP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303656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7786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«</a:t>
            </a:r>
            <a:r>
              <a:rPr lang="ru-RU" sz="2400" b="1" dirty="0" err="1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Култуминский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 горно-обогатительный комбинат. Перерабатывающий комплекс»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j-lt"/>
              </a:rPr>
            </a:br>
            <a:endParaRPr lang="ru-RU" sz="1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err="1" smtClean="0">
                <a:solidFill>
                  <a:schemeClr val="tx2">
                    <a:satMod val="130000"/>
                  </a:schemeClr>
                </a:solidFill>
              </a:rPr>
              <a:t>Системообразующие</a:t>
            </a: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 предприятия округа</a:t>
            </a:r>
          </a:p>
        </p:txBody>
      </p:sp>
      <p:graphicFrame>
        <p:nvGraphicFramePr>
          <p:cNvPr id="265806" name="Group 59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213101"/>
        </p:xfrm>
        <a:graphic>
          <a:graphicData uri="http://schemas.openxmlformats.org/drawingml/2006/table">
            <a:tbl>
              <a:tblPr/>
              <a:tblGrid>
                <a:gridCol w="2274888"/>
                <a:gridCol w="4000500"/>
                <a:gridCol w="1954212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выпускаемой продукции/оказываемые услуги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Контакты предприятия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ОА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Ново-Широкинский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рудник»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Добыча и переработка руд и песков, содержащих драгоценные металлы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673634, Забайкальский край, с. Широкая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 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H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office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H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highlandgold.com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ООО «ГРК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Быстринское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Горно-обогатительный комбинат по освоению месторождений.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6732000, Забайкальский край, г. Чита, ул. Лермонтова,2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grkb@nornik.ru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89925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b="1" i="1" smtClean="0">
                <a:effectLst/>
              </a:rPr>
              <a:t>Сельское хозяйство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     Сельское хозяйство района представлено </a:t>
            </a:r>
            <a:r>
              <a:rPr lang="en-HK" sz="1600" dirty="0" smtClean="0">
                <a:latin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</a:rPr>
              <a:t> сельскохозяйственным</a:t>
            </a:r>
            <a:r>
              <a:rPr lang="en-HK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производственным кооперативом,   4  крестьянско-фермерских хозяйств.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Основную долю в производстве сельскохозяйственной продукции занимают личные подсобные хозяйства</a:t>
            </a:r>
            <a:r>
              <a:rPr lang="ru-RU" sz="160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53294" name="Rectangle 4"/>
          <p:cNvSpPr>
            <a:spLocks noChangeArrowheads="1"/>
          </p:cNvSpPr>
          <p:nvPr/>
        </p:nvSpPr>
        <p:spPr bwMode="auto">
          <a:xfrm flipV="1">
            <a:off x="4716463" y="785792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1800"/>
          </a:p>
          <a:p>
            <a:pPr algn="ctr" eaLnBrk="0" hangingPunct="0"/>
            <a:endParaRPr lang="ru-RU" sz="1800"/>
          </a:p>
        </p:txBody>
      </p:sp>
      <p:pic>
        <p:nvPicPr>
          <p:cNvPr id="53295" name="Picture 2" descr="http://go4.imgsmail.ru/imgpreview?key=3a6f35f02bf85d1&amp;mb=imgdb_preview_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2124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6" name="Picture 4" descr="http://go1.imgsmail.ru/imgpreview?key=156e4bc673036cb3&amp;mb=imgdb_preview_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73463"/>
            <a:ext cx="19446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7" name="Picture 6" descr="http://go2.imgsmail.ru/imgpreview?key=724db9c9aa49ca6a&amp;mb=imgdb_preview_4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16538"/>
            <a:ext cx="19145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8" name="Picture 8" descr="http://gorod48.ru/upload/iblock/3f6/3f694aa43b149790a0bb7b2d4672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435168"/>
            <a:ext cx="2143140" cy="142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9" name="Picture 2" descr="C:\Users\Светлана\Desktop\Поздравления ФОТО\Фото КФХ\Фото1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429264"/>
            <a:ext cx="1751931" cy="12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0" name="Picture 3" descr="C:\Users\Светлана\Desktop\Поздравления ФОТО\Фото КФХ\Фото1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5300663"/>
            <a:ext cx="18716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1" name="Picture 4" descr="C:\Users\Светлана\Desktop\Поздравления ФОТО\Фото КФХ\Фото1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300663"/>
            <a:ext cx="21605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sz="quarter" idx="2"/>
          </p:nvPr>
        </p:nvGraphicFramePr>
        <p:xfrm>
          <a:off x="4714876" y="571480"/>
          <a:ext cx="4281519" cy="217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84"/>
                <a:gridCol w="931075"/>
                <a:gridCol w="1070380"/>
                <a:gridCol w="1070380"/>
              </a:tblGrid>
              <a:tr h="61592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Продукция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2026 (3 МЕС)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356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Мясо (тонн)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852,0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356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Молоко (тонн)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3780,2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356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Яйцо (тыс.шт)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1150,2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1540,0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3039114"/>
          <a:ext cx="4429155" cy="1961521"/>
        </p:xfrm>
        <a:graphic>
          <a:graphicData uri="http://schemas.openxmlformats.org/drawingml/2006/table">
            <a:tbl>
              <a:tblPr/>
              <a:tblGrid>
                <a:gridCol w="1351130"/>
                <a:gridCol w="833829"/>
                <a:gridCol w="898040"/>
                <a:gridCol w="1346156"/>
              </a:tblGrid>
              <a:tr h="38058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2026 (3 МЕС)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8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Пшеница (га)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8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Овес (га)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8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Картофель (га)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8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Овощи (га)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История Газимуро-Заводского муниципального округа</a:t>
            </a:r>
          </a:p>
        </p:txBody>
      </p:sp>
      <p:sp>
        <p:nvSpPr>
          <p:cNvPr id="110611" name="Rectangle 19"/>
          <p:cNvSpPr>
            <a:spLocks noGrp="1" noChangeArrowheads="1"/>
          </p:cNvSpPr>
          <p:nvPr>
            <p:ph sz="half" idx="1"/>
          </p:nvPr>
        </p:nvSpPr>
        <p:spPr>
          <a:xfrm>
            <a:off x="4356100" y="1828800"/>
            <a:ext cx="4606925" cy="2262188"/>
          </a:xfrm>
        </p:spPr>
        <p:txBody>
          <a:bodyPr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В 1926 году согласно действующей структуре райисполкомов был образован </a:t>
            </a:r>
            <a:r>
              <a:rPr lang="ru-RU" sz="1600" dirty="0" err="1" smtClean="0">
                <a:latin typeface="Times New Roman" pitchFamily="18" charset="0"/>
              </a:rPr>
              <a:t>Газимуро</a:t>
            </a:r>
            <a:r>
              <a:rPr lang="ru-RU" sz="1600" dirty="0" smtClean="0">
                <a:latin typeface="Times New Roman" pitchFamily="18" charset="0"/>
              </a:rPr>
              <a:t>-Заводский район. В 1961 году Указом президиума Верховного совета РСФСР район объединен с </a:t>
            </a:r>
            <a:r>
              <a:rPr lang="ru-RU" sz="1600" dirty="0" err="1" smtClean="0">
                <a:latin typeface="Times New Roman" pitchFamily="18" charset="0"/>
              </a:rPr>
              <a:t>Шахтаминским</a:t>
            </a:r>
            <a:r>
              <a:rPr lang="ru-RU" sz="1600" dirty="0" smtClean="0">
                <a:latin typeface="Times New Roman" pitchFamily="18" charset="0"/>
              </a:rPr>
              <a:t> районом в один </a:t>
            </a:r>
            <a:r>
              <a:rPr lang="ru-RU" sz="1600" dirty="0" err="1" smtClean="0">
                <a:latin typeface="Times New Roman" pitchFamily="18" charset="0"/>
              </a:rPr>
              <a:t>Шелопугинский</a:t>
            </a:r>
            <a:r>
              <a:rPr lang="ru-RU" sz="1600" dirty="0" smtClean="0">
                <a:latin typeface="Times New Roman" pitchFamily="18" charset="0"/>
              </a:rPr>
              <a:t>, с центром с. Шелопугино.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29 ноября 1979 года вновь образован </a:t>
            </a:r>
            <a:r>
              <a:rPr lang="ru-RU" sz="1600" dirty="0" err="1" smtClean="0">
                <a:latin typeface="Times New Roman" pitchFamily="18" charset="0"/>
              </a:rPr>
              <a:t>Газимуро</a:t>
            </a:r>
            <a:r>
              <a:rPr lang="ru-RU" sz="1600" dirty="0" smtClean="0">
                <a:latin typeface="Times New Roman" pitchFamily="18" charset="0"/>
              </a:rPr>
              <a:t>-Заводский район с центром с. Газимурский Завод.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05 июня 2023 года  Газимуро-Заводский район преобразован в Газимуро-Заводский муниципальный округ.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125" name="Picture 4" descr="хр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3240088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1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288" y="1844824"/>
            <a:ext cx="2881312" cy="187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get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2736999" cy="1982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Малый и средний бизнес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267325" cy="5073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dirty="0" smtClean="0"/>
              <a:t>В муниципальном округе зарегистрировано 108 субъектов малого и среднего предпринимательства.  Из общего числа индивидуальных предпринимателей большую долю занимает торговля, бытовые и косметические услуги, незначительную долю общественное питание, обработка древесины.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4 объекта общественного </a:t>
            </a:r>
            <a:r>
              <a:rPr lang="ru-RU" sz="1800" dirty="0" err="1" smtClean="0"/>
              <a:t>питания,общее</a:t>
            </a:r>
            <a:r>
              <a:rPr lang="ru-RU" sz="1800" dirty="0" smtClean="0"/>
              <a:t> количество посадочных мест на предприятиях общественного питания составляет 126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 dirty="0" smtClean="0"/>
              <a:t>В сфере бытового обслуживания населения на территории Газимуро-Заводского округа  действуют 4 парикмахерских, 2 станции технического обслуживания транспортных средств.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86017" name="Picture 1" descr="C:\Users\Светлана\Desktop\100NIKON\DSCN5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285860"/>
            <a:ext cx="2714644" cy="24574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28" descr="фотки 6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2808287" cy="186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6018" name="Picture 2" descr="C:\Users\Светлана\Desktop\100NIKON\DSCN5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143380"/>
            <a:ext cx="3286148" cy="23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Поддержка малого предпринимательства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8229600" cy="366157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 рамках муниципальной целевой программы «Развитие малого и среднего предпринимательства в муниципальном районе «Газимуро-Заводский район» на 2021-2024 годы» была предусмотрена поддержка начинающим субъектам малого и среднего предпринимательства в виде грантов.  В 2021 году указанную поддержку получили 2 действующих предпринимателя на общую сумму 300,0 тысяч рублей. С 2022 года по 2024 год финансовая поддержка субъектов МСП в рамках данной программы не осуществлялась ввиду отсутствия средств в бюджете муниципального района. В 2025 году в рамках муниципальной программы «Развитие малого и среднего предпринимательства в Газимуро-Заводском муниципальном округе на 2025-2028 годы» оказана финансовая поддержка в виде гранта двум предпринимателям округа на развитие собственного бизнеса по 150 000 рублей каждому.</a:t>
            </a:r>
          </a:p>
          <a:p>
            <a:r>
              <a:rPr lang="ru-RU" sz="1600" dirty="0" smtClean="0"/>
              <a:t>         Осуществляется информационно-аналитическая поддержка субъектов малого и среднего предпринимательства в форме </a:t>
            </a:r>
            <a:r>
              <a:rPr lang="ru-RU" sz="1600" dirty="0" err="1" smtClean="0"/>
              <a:t>бизнес-консультаций</a:t>
            </a:r>
            <a:r>
              <a:rPr lang="ru-RU" sz="1600" dirty="0" smtClean="0"/>
              <a:t>. При администрации  муниципального района создан Центр поддержки предпринимательства (ЦПП).</a:t>
            </a:r>
            <a:endParaRPr lang="ru-RU" sz="1600" dirty="0"/>
          </a:p>
        </p:txBody>
      </p:sp>
      <p:pic>
        <p:nvPicPr>
          <p:cNvPr id="1914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4909312"/>
            <a:ext cx="5040561" cy="1855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Муниципальные программы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518525" cy="5356240"/>
          </a:xfrm>
        </p:spPr>
        <p:txBody>
          <a:bodyPr>
            <a:normAutofit fontScale="47500" lnSpcReduction="20000"/>
          </a:bodyPr>
          <a:lstStyle/>
          <a:p>
            <a:r>
              <a:rPr lang="ru-RU" sz="2000" b="1" dirty="0" smtClean="0"/>
              <a:t>1.Муниципальная программа «Обеспечение пожарной безопасности жилищного фонда, учреждений образования, культуры на территории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2.Муниципальная программа «Благоустройство территорий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3.Муниципальная программа «Поддержка и развитие агропромышленного  комплекса  Газимуро-Заводского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4.Муниципальная программа «Развитие культуры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5.Муниципальная программа «Развитие малого и среднего предпринимательства в Газимуро-Заводском муниципальном округе на 2025-2028 годы»</a:t>
            </a:r>
            <a:endParaRPr lang="ru-RU" sz="2000" dirty="0" smtClean="0"/>
          </a:p>
          <a:p>
            <a:r>
              <a:rPr lang="ru-RU" sz="2000" b="1" dirty="0" smtClean="0"/>
              <a:t>6.Муниципальная программа «Развитие системы образования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7.Муниципальная программа «Создание условий для развития здорового образа жизни населения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  8.Муниципальная  программа «Снижение рисков и смягчение последствий чрезвычайных ситуаций природного и техногенного характера на территории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9.Муниципальная программа «Безопасность дорожного движения на территории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10.Муниципальная программа «Профилактика правонарушений Газимуро-Заводского муниципального округа на 2025-2028 годы</a:t>
            </a:r>
            <a:endParaRPr lang="ru-RU" sz="2000" dirty="0" smtClean="0"/>
          </a:p>
          <a:p>
            <a:r>
              <a:rPr lang="ru-RU" sz="2000" b="1" dirty="0" smtClean="0"/>
              <a:t>11.Муниципальная программа «Комплексное развитие систем коммунальной инфраструктуры Газимуро-Заводского муниципального округа на 2025-2028 годы</a:t>
            </a:r>
            <a:endParaRPr lang="ru-RU" sz="2000" dirty="0" smtClean="0"/>
          </a:p>
          <a:p>
            <a:r>
              <a:rPr lang="ru-RU" sz="2000" b="1" dirty="0" smtClean="0"/>
              <a:t>12.Муниципальная программа «Дарим детям радость для несовершеннолетних, оказавшихся в трудной жизненной ситуации в возрасте от 7 до 17 лет на 2025-2028 годы»</a:t>
            </a:r>
            <a:endParaRPr lang="ru-RU" sz="2000" dirty="0" smtClean="0"/>
          </a:p>
          <a:p>
            <a:r>
              <a:rPr lang="ru-RU" sz="2000" b="1" dirty="0" smtClean="0"/>
              <a:t>13.Муниципальная программа «Противодействие коррупции в Газимуро-Заводском муниципальном округе на 2025-2028 годы»</a:t>
            </a:r>
            <a:endParaRPr lang="ru-RU" sz="2000" dirty="0" smtClean="0"/>
          </a:p>
          <a:p>
            <a:r>
              <a:rPr lang="ru-RU" sz="2000" b="1" dirty="0" smtClean="0"/>
              <a:t>  14.Муниципальная программа «Укрепление общественного здоровья в Газимуро-Заводском муниципальном округе на 2025-2028 годы»</a:t>
            </a:r>
            <a:endParaRPr lang="ru-RU" sz="2000" dirty="0" smtClean="0"/>
          </a:p>
          <a:p>
            <a:r>
              <a:rPr lang="ru-RU" sz="2000" b="1" dirty="0" smtClean="0"/>
              <a:t>15.Муниципальная программа «Энергосбережение и повышение энергетической эффективности Газимуро-Заводского муниципального округа на 2025-2028 годы»</a:t>
            </a:r>
            <a:endParaRPr lang="ru-RU" sz="2000" dirty="0" smtClean="0"/>
          </a:p>
          <a:p>
            <a:r>
              <a:rPr lang="ru-RU" sz="2000" b="1" dirty="0" smtClean="0"/>
              <a:t>16.Муниципальная программа «Содействие развитию и поддержка социально ориентированных некоммерческих организаций и территориальных общественных самоуправлений в Газимуро-Заводском муниципальном округе на 2025-2028 годы»</a:t>
            </a:r>
            <a:endParaRPr lang="ru-RU" sz="2000" dirty="0" smtClean="0"/>
          </a:p>
          <a:p>
            <a:r>
              <a:rPr lang="ru-RU" sz="2000" b="1" dirty="0" smtClean="0"/>
              <a:t>17.Муниципальная программа «Предоставление молодым семьям социальных выплат на приобретение (строительство) жилья и их использования на 2025-2028 годы»</a:t>
            </a:r>
            <a:endParaRPr lang="ru-RU" sz="2000" dirty="0" smtClean="0"/>
          </a:p>
          <a:p>
            <a:r>
              <a:rPr lang="ru-RU" sz="2000" b="1" dirty="0" smtClean="0"/>
              <a:t>18.Муниципальная программа «Капитальный ремонт общего имущества в многоквартирных домах, расположенных на территории Газимуро-Заводского района»</a:t>
            </a:r>
            <a:endParaRPr lang="ru-RU" sz="2000" dirty="0" smtClean="0"/>
          </a:p>
          <a:p>
            <a:r>
              <a:rPr lang="ru-RU" sz="2000" b="1" dirty="0" smtClean="0"/>
              <a:t> 19.Муниципальная программа «Комплексное развитие сельских территорий на 2026-2030 годы» Газимуро-Заводского муниципального округа</a:t>
            </a:r>
            <a:endParaRPr lang="ru-RU" sz="2000" dirty="0" smtClean="0"/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ChangeArrowheads="1"/>
          </p:cNvSpPr>
          <p:nvPr/>
        </p:nvSpPr>
        <p:spPr bwMode="auto">
          <a:xfrm>
            <a:off x="0" y="60325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основных показателей социально-экономического развития Газимуро-Заводского муниципального округа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6659" name="Rectangle 509"/>
          <p:cNvSpPr>
            <a:spLocks noChangeArrowheads="1"/>
          </p:cNvSpPr>
          <p:nvPr/>
        </p:nvSpPr>
        <p:spPr bwMode="auto">
          <a:xfrm>
            <a:off x="0" y="699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000108"/>
          <a:ext cx="8174713" cy="5000659"/>
        </p:xfrm>
        <a:graphic>
          <a:graphicData uri="http://schemas.openxmlformats.org/drawingml/2006/table">
            <a:tbl>
              <a:tblPr/>
              <a:tblGrid>
                <a:gridCol w="3512839"/>
                <a:gridCol w="844879"/>
                <a:gridCol w="787959"/>
                <a:gridCol w="757259"/>
                <a:gridCol w="757259"/>
                <a:gridCol w="757259"/>
                <a:gridCol w="757259"/>
              </a:tblGrid>
              <a:tr h="95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030"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отдельным видам экономической </a:t>
                      </a:r>
                      <a:r>
                        <a:rPr lang="ru-RU" sz="1200" b="1" dirty="0" smtClean="0">
                          <a:latin typeface="Times New Roman"/>
                          <a:ea typeface="Arial"/>
                          <a:cs typeface="Times New Roman"/>
                        </a:rPr>
                        <a:t>деятельности</a:t>
                      </a:r>
                      <a:endParaRPr lang="ru-RU" sz="12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Arial"/>
                          <a:cs typeface="Times New Roman"/>
                        </a:rPr>
                        <a:t>Млн.руб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118646,6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171820,0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183775,8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195805,4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209144,5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выполненных работ по виду деятельности «строительство»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Arial"/>
                          <a:cs typeface="Times New Roman"/>
                        </a:rPr>
                        <a:t>Млн.руб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108,6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119,2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127,8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137,2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Arial"/>
                          <a:cs typeface="Times New Roman"/>
                        </a:rPr>
                        <a:t>137,2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369"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Инвестиции в основной капитал по полному кругу хозяйствующих субъектов</a:t>
                      </a:r>
                      <a:endParaRPr lang="ru-RU" sz="12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Млн. руб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5983,8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6043,6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6285,4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6593,3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6858,0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работников организаций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Млн. руб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7126,0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14592,8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21569,9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25276,4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27965,5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организации*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5724,0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9013,0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10359,0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10377,0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10389,0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одного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работающего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103744,5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134923,6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173519,8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202984,2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224319,8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32"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Протяженность автомобильных дорог местного значения, находящихся в собственности муниципального образования</a:t>
                      </a:r>
                      <a:endParaRPr lang="ru-RU" sz="12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Км.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181,0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181,0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181,0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181,0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181,0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2" name="Rectangle 508"/>
          <p:cNvSpPr>
            <a:spLocks noChangeArrowheads="1"/>
          </p:cNvSpPr>
          <p:nvPr/>
        </p:nvSpPr>
        <p:spPr bwMode="auto">
          <a:xfrm>
            <a:off x="0" y="628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8" y="1000108"/>
          <a:ext cx="8535323" cy="2966923"/>
        </p:xfrm>
        <a:graphic>
          <a:graphicData uri="http://schemas.openxmlformats.org/drawingml/2006/table">
            <a:tbl>
              <a:tblPr/>
              <a:tblGrid>
                <a:gridCol w="3667802"/>
                <a:gridCol w="914206"/>
                <a:gridCol w="790663"/>
                <a:gridCol w="790663"/>
                <a:gridCol w="790663"/>
                <a:gridCol w="790663"/>
                <a:gridCol w="790663"/>
              </a:tblGrid>
              <a:tr h="838273"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Многокомпонентная комплексная руда (цинк, свинец, </a:t>
                      </a:r>
                      <a:r>
                        <a:rPr lang="ru-RU" sz="1200" b="1" dirty="0" err="1">
                          <a:latin typeface="Times New Roman"/>
                          <a:ea typeface="Arial"/>
                          <a:cs typeface="Times New Roman"/>
                        </a:rPr>
                        <a:t>золото,серебро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Млн.руб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2757,9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3225,2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3639,2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3939,8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4351,8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Свинцовый концентрат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17332,0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47324,0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35127,0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36500,0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38000,0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Свинцовый концентрат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6894,3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28054,8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22960,8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24977,0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27197,7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Цинковый концентрат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7106,0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6098,0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6980,0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6595,0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6793,0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Цинковый концентрат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877,7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1000,4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1263,4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"/>
                          <a:cs typeface="Times New Roman"/>
                        </a:rPr>
                        <a:t>1250,0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"/>
                          <a:cs typeface="Times New Roman"/>
                        </a:rPr>
                        <a:t>1346,7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323850" y="0"/>
            <a:ext cx="84963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Администрация </a:t>
            </a:r>
            <a:r>
              <a:rPr lang="ru-RU" sz="1600" b="1" dirty="0" smtClean="0">
                <a:solidFill>
                  <a:srgbClr val="000000"/>
                </a:solidFill>
              </a:rPr>
              <a:t>Газимуро-Заводского муниципального округа Забайкальского </a:t>
            </a:r>
            <a:r>
              <a:rPr lang="ru-RU" sz="1600" b="1" dirty="0">
                <a:solidFill>
                  <a:srgbClr val="000000"/>
                </a:solidFill>
              </a:rPr>
              <a:t>края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dirty="0"/>
              <a:t>Адрес: 673630, Забайкальский край,</a:t>
            </a:r>
            <a:br>
              <a:rPr lang="ru-RU" sz="1600" dirty="0"/>
            </a:br>
            <a:r>
              <a:rPr lang="ru-RU" sz="1600" dirty="0"/>
              <a:t>Газимуро-Заводский район, с. Газимурский Завод, ул. Журавлёва,32. </a:t>
            </a:r>
            <a:endParaRPr lang="ru-RU" sz="1600" dirty="0" smtClean="0"/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/>
              <a:t>Эл</a:t>
            </a:r>
            <a:r>
              <a:rPr lang="ru-RU" sz="1600" dirty="0"/>
              <a:t>. Адрес: </a:t>
            </a:r>
            <a:r>
              <a:rPr lang="en-US" sz="1600" dirty="0" err="1"/>
              <a:t>adm</a:t>
            </a:r>
            <a:r>
              <a:rPr lang="ru-RU" sz="1600" dirty="0" smtClean="0"/>
              <a:t>-</a:t>
            </a:r>
            <a:r>
              <a:rPr lang="en-HK" sz="1600" dirty="0" smtClean="0"/>
              <a:t>gazimur.ru</a:t>
            </a:r>
            <a:endParaRPr lang="ru-RU" sz="1600" dirty="0" smtClean="0"/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err="1" smtClean="0"/>
              <a:t>Ишенин</a:t>
            </a:r>
            <a:r>
              <a:rPr lang="ru-RU" sz="1600" dirty="0" smtClean="0"/>
              <a:t> Михаил Александрович –Глава Газимуро-Заводского муниципального округа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/>
              <a:t>Телефон 8-30(247)2-10-01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Березина Валерия Владимировна</a:t>
            </a:r>
            <a:r>
              <a:rPr lang="ru-RU" sz="1600" dirty="0" smtClean="0"/>
              <a:t>– первый заместитель главы Газимуро-Заводского муниципального округа  телефон 8(30247)2-10-23</a:t>
            </a:r>
            <a:endParaRPr lang="ru-RU" sz="1600" dirty="0"/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0000"/>
                </a:solidFill>
              </a:rPr>
              <a:t>Макушева</a:t>
            </a:r>
            <a:r>
              <a:rPr lang="ru-RU" sz="1600" dirty="0" smtClean="0">
                <a:solidFill>
                  <a:srgbClr val="000000"/>
                </a:solidFill>
              </a:rPr>
              <a:t> Наталья Борисовна</a:t>
            </a:r>
            <a:r>
              <a:rPr lang="ru-RU" sz="1600" dirty="0">
                <a:solidFill>
                  <a:srgbClr val="000000"/>
                </a:solidFill>
              </a:rPr>
              <a:t> — </a:t>
            </a:r>
            <a:r>
              <a:rPr lang="ru-RU" sz="1600" dirty="0" smtClean="0">
                <a:solidFill>
                  <a:srgbClr val="000000"/>
                </a:solidFill>
              </a:rPr>
              <a:t>заместитель главы Газимуро-Заводского муниципального округа по социальным вопросам  </a:t>
            </a:r>
            <a:r>
              <a:rPr lang="ru-RU" sz="1600" dirty="0"/>
              <a:t>телефон: </a:t>
            </a:r>
            <a:r>
              <a:rPr lang="ru-RU" sz="1600" dirty="0" smtClean="0"/>
              <a:t>8-30(247)2-10-07</a:t>
            </a:r>
            <a:endParaRPr lang="ru-RU" sz="1600" dirty="0"/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err="1" smtClean="0"/>
              <a:t>Воложанинова</a:t>
            </a:r>
            <a:r>
              <a:rPr lang="ru-RU" sz="1600" dirty="0" smtClean="0"/>
              <a:t> Ксения Михайловна </a:t>
            </a:r>
            <a:r>
              <a:rPr lang="ru-RU" sz="1600" dirty="0">
                <a:solidFill>
                  <a:srgbClr val="000000"/>
                </a:solidFill>
              </a:rPr>
              <a:t> </a:t>
            </a:r>
            <a:r>
              <a:rPr lang="ru-RU" sz="1600" dirty="0" smtClean="0"/>
              <a:t>—  Управляющая </a:t>
            </a:r>
            <a:r>
              <a:rPr lang="ru-RU" sz="1600" dirty="0"/>
              <a:t>д</a:t>
            </a:r>
            <a:r>
              <a:rPr lang="ru-RU" sz="1600" dirty="0" smtClean="0"/>
              <a:t>елами </a:t>
            </a:r>
            <a:r>
              <a:rPr lang="ru-RU" sz="1600" dirty="0"/>
              <a:t>администрации </a:t>
            </a:r>
            <a:r>
              <a:rPr lang="ru-RU" sz="1600" dirty="0" smtClean="0"/>
              <a:t>Газимуро-Заводского муниципального округа, </a:t>
            </a:r>
            <a:r>
              <a:rPr lang="ru-RU" sz="1600" dirty="0"/>
              <a:t>телефон: 8-30(247)2-10-30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Вторушина Татьяна Владимировна</a:t>
            </a:r>
            <a:r>
              <a:rPr lang="ru-RU" sz="1600" dirty="0" smtClean="0"/>
              <a:t>–  председатель  </a:t>
            </a:r>
            <a:r>
              <a:rPr lang="ru-RU" sz="1600" dirty="0"/>
              <a:t>Комитета по финансам администрации </a:t>
            </a:r>
            <a:r>
              <a:rPr lang="ru-RU" sz="1600" dirty="0" smtClean="0"/>
              <a:t>Газимуро-Заводского муниципального округа,  </a:t>
            </a:r>
            <a:r>
              <a:rPr lang="ru-RU" sz="1600" dirty="0"/>
              <a:t>телефон: </a:t>
            </a:r>
            <a:endParaRPr lang="ru-RU" sz="1600" dirty="0" smtClean="0"/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/>
              <a:t> 8-30(247) 2-10-10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Шемякина Валентина Алексеевна</a:t>
            </a:r>
            <a:r>
              <a:rPr lang="ru-RU" sz="1600" dirty="0" smtClean="0"/>
              <a:t>– И.о. начальника отдела АСИП и ЖКХ администрации Газимуро-Заводского муниципального округа телефон 8(30247)2-12-25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</a:rPr>
              <a:t>Бояркина Наталья Александровна</a:t>
            </a:r>
            <a:r>
              <a:rPr lang="ru-RU" sz="1600" dirty="0" smtClean="0"/>
              <a:t>– </a:t>
            </a:r>
            <a:r>
              <a:rPr lang="ru-RU" sz="1600" dirty="0"/>
              <a:t>Начальник отдела экономики и имущественных отношений </a:t>
            </a:r>
            <a:r>
              <a:rPr lang="ru-RU" sz="1600" dirty="0" smtClean="0"/>
              <a:t>администрации Газимуро-Заводского муниципального округа, </a:t>
            </a:r>
            <a:r>
              <a:rPr lang="ru-RU" sz="1600" dirty="0"/>
              <a:t>телефон: 8-30(247)-2-10-31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Никифорова Наталья Сергеевна-</a:t>
            </a:r>
            <a:r>
              <a:rPr lang="ru-RU" sz="1600" dirty="0"/>
              <a:t> начальник отдела земельных отношений и сельского хозяйства администрации </a:t>
            </a:r>
            <a:r>
              <a:rPr lang="ru-RU" sz="1600" dirty="0" smtClean="0"/>
              <a:t>Газимуро-Заводского муниципального округа телефон</a:t>
            </a:r>
            <a:r>
              <a:rPr lang="ru-RU" sz="1600" dirty="0"/>
              <a:t>: 8-30-(</a:t>
            </a:r>
            <a:r>
              <a:rPr lang="ru-RU" sz="1600" dirty="0" smtClean="0"/>
              <a:t>247) 2-16-29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Приемная администрации:</a:t>
            </a:r>
            <a:br>
              <a:rPr lang="ru-RU" sz="1600" dirty="0"/>
            </a:br>
            <a:r>
              <a:rPr lang="ru-RU" sz="1600" dirty="0" err="1" smtClean="0">
                <a:solidFill>
                  <a:srgbClr val="000000"/>
                </a:solidFill>
              </a:rPr>
              <a:t>Занина</a:t>
            </a:r>
            <a:r>
              <a:rPr lang="ru-RU" sz="1600" dirty="0" smtClean="0">
                <a:solidFill>
                  <a:srgbClr val="000000"/>
                </a:solidFill>
              </a:rPr>
              <a:t>  Татьяна Николаевна</a:t>
            </a:r>
            <a:r>
              <a:rPr lang="ru-RU" sz="1600" dirty="0" smtClean="0"/>
              <a:t>— </a:t>
            </a:r>
            <a:r>
              <a:rPr lang="ru-RU" sz="1600" dirty="0"/>
              <a:t>секретарь</a:t>
            </a:r>
            <a:br>
              <a:rPr lang="ru-RU" sz="1600" dirty="0"/>
            </a:br>
            <a:r>
              <a:rPr lang="ru-RU" sz="1600" dirty="0" smtClean="0"/>
              <a:t>телефон 8-30(247)2-17-90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</a:rPr>
              <a:t>Административно-территориальное деление Газимуро-Заводского муниципального округа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>
            <a:noAutofit/>
          </a:bodyPr>
          <a:lstStyle/>
          <a:p>
            <a:r>
              <a:rPr lang="ru-RU" sz="1400" dirty="0" smtClean="0"/>
              <a:t>Газимуро-Заводский округ расположен на </a:t>
            </a:r>
            <a:r>
              <a:rPr lang="ru-RU" sz="1400" dirty="0" err="1" smtClean="0"/>
              <a:t>юго</a:t>
            </a:r>
            <a:r>
              <a:rPr lang="ru-RU" sz="1400" dirty="0" smtClean="0"/>
              <a:t>- востоке Забайкальского края. Административным центром округа является село Газимурский Завод.</a:t>
            </a:r>
            <a:br>
              <a:rPr lang="ru-RU" sz="1400" dirty="0" smtClean="0"/>
            </a:br>
            <a:r>
              <a:rPr lang="ru-RU" sz="1400" dirty="0" smtClean="0"/>
              <a:t>Газимуро-Заводский район занимает 14394 </a:t>
            </a:r>
            <a:r>
              <a:rPr lang="en-US" sz="1400" cap="small" dirty="0" smtClean="0"/>
              <a:t>km</a:t>
            </a:r>
            <a:r>
              <a:rPr lang="ru-RU" sz="1400" cap="small" baseline="30000" dirty="0" smtClean="0"/>
              <a:t>2</a:t>
            </a:r>
            <a:r>
              <a:rPr lang="ru-RU" sz="1400" dirty="0" smtClean="0"/>
              <a:t>, включает в себя территории 30 населенных пунктов. В составе района выделено 9 сельских поселений: Батаканское, Буруканское, Газимуро-Заводское, Зеренское, Кактолгинское, Новоширокинское, Солонеченское, Трубачевское, Ушмунское.</a:t>
            </a:r>
          </a:p>
          <a:p>
            <a:r>
              <a:rPr lang="ru-RU" sz="1400" dirty="0" smtClean="0"/>
              <a:t>Ближайшие населенные пункты удалены на 20-30 км. В непосредственной близости от окружного центра располагаются лишь сёла   Павловск, Игдоча, Корабль, и </a:t>
            </a:r>
            <a:r>
              <a:rPr lang="ru-RU" sz="1400" dirty="0" err="1" smtClean="0"/>
              <a:t>Ямкун</a:t>
            </a:r>
            <a:r>
              <a:rPr lang="ru-RU" sz="1400" dirty="0" smtClean="0"/>
              <a:t>. Округ имеет границы со следующими территориями: с севера - с </a:t>
            </a:r>
            <a:r>
              <a:rPr lang="ru-RU" sz="1400" dirty="0" err="1" smtClean="0"/>
              <a:t>Могочинским</a:t>
            </a:r>
            <a:r>
              <a:rPr lang="ru-RU" sz="1400" dirty="0" smtClean="0"/>
              <a:t> округом, Сретенским районом, территория которого обрамляет Газимуро-Заводский с запада и северо-запада. На юго-западе район граничит с </a:t>
            </a:r>
            <a:r>
              <a:rPr lang="ru-RU" sz="1400" dirty="0" err="1" smtClean="0"/>
              <a:t>Шелопугинским</a:t>
            </a:r>
            <a:r>
              <a:rPr lang="ru-RU" sz="1400" dirty="0" smtClean="0"/>
              <a:t> районом, на востоке с - </a:t>
            </a:r>
            <a:r>
              <a:rPr lang="ru-RU" sz="1400" dirty="0" err="1" smtClean="0"/>
              <a:t>Нерчинско-Заводским</a:t>
            </a:r>
            <a:r>
              <a:rPr lang="ru-RU" sz="1400" dirty="0" smtClean="0"/>
              <a:t> округом.</a:t>
            </a:r>
            <a:endParaRPr lang="ru-RU" sz="1400" dirty="0"/>
          </a:p>
        </p:txBody>
      </p:sp>
      <p:pic>
        <p:nvPicPr>
          <p:cNvPr id="6151" name="Picture 7" descr="C:\Users\Shvayko\Desktop\shem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60384" cy="494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smtClean="0">
                <a:solidFill>
                  <a:schemeClr val="tx2">
                    <a:satMod val="130000"/>
                  </a:schemeClr>
                </a:solidFill>
              </a:rPr>
              <a:t>Климатические условия</a:t>
            </a:r>
            <a:r>
              <a:rPr lang="ru-RU" sz="40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0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	Климат резко континентальный со средними температурами в январе -26, -28 градусов.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Абсолютный минимум -48 градусов.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	Средняя температура июля +18 градусов, +20 градусов, абсолютный максимум +38 градусов. 	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Количество выпадающих осадков от 300 до 500 мм.</a:t>
            </a:r>
          </a:p>
          <a:p>
            <a:pPr algn="ctr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8196" name="Picture 6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853242" y="1052736"/>
            <a:ext cx="3870826" cy="255789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getIma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3242" y="3789040"/>
            <a:ext cx="38708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858" descr="148 Медная руда Быстринског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1619250" cy="1584325"/>
          </a:xfrm>
        </p:spPr>
      </p:pic>
      <p:pic>
        <p:nvPicPr>
          <p:cNvPr id="27650" name="Picture 3415" descr="152 Кернохронилищ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941888"/>
            <a:ext cx="1619250" cy="1225550"/>
          </a:xfrm>
        </p:spPr>
      </p:pic>
      <p:graphicFrame>
        <p:nvGraphicFramePr>
          <p:cNvPr id="11581" name="Group 317"/>
          <p:cNvGraphicFramePr>
            <a:graphicFrameLocks noGrp="1"/>
          </p:cNvGraphicFramePr>
          <p:nvPr>
            <p:ph sz="half" idx="3"/>
          </p:nvPr>
        </p:nvGraphicFramePr>
        <p:xfrm>
          <a:off x="1763688" y="476671"/>
          <a:ext cx="7150423" cy="6503998"/>
        </p:xfrm>
        <a:graphic>
          <a:graphicData uri="http://schemas.openxmlformats.org/drawingml/2006/table">
            <a:tbl>
              <a:tblPr/>
              <a:tblGrid>
                <a:gridCol w="2365444"/>
                <a:gridCol w="629065"/>
                <a:gridCol w="1220267"/>
                <a:gridCol w="203747"/>
                <a:gridCol w="1236998"/>
                <a:gridCol w="1494902"/>
              </a:tblGrid>
              <a:tr h="29573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месторождений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Лугоканское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Быстринское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(разрабатывается)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Култуминское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Геологические ресурсы: руда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1700200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3822000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2184000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2409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2624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содержание металла в недрах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22,39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Разубоживание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Годовая производительность по: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руде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концентрату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800,3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466,8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Конечной продукции: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33289,9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108037,8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63022,1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отработки запасов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9" name="Picture 3410" descr="минерал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500438"/>
            <a:ext cx="1619672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 anchorCtr="1"/>
          <a:lstStyle/>
          <a:p>
            <a:pPr algn="ctr">
              <a:defRPr/>
            </a:pPr>
            <a:endParaRPr lang="ru-RU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74613"/>
            <a:ext cx="85788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 anchorCtr="1"/>
          <a:lstStyle/>
          <a:p>
            <a:pPr>
              <a:defRPr/>
            </a:pP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Полезные ископаемые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1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3175"/>
            <a:ext cx="8229600" cy="688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Водные ресурсы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78812" cy="6477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На территории  протекают 5 крупных рек а так же имеются озера, болота, карьеры и подземные воды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365760" indent="-283464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 smtClean="0">
              <a:solidFill>
                <a:srgbClr val="99FF66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dirty="0" smtClean="0"/>
          </a:p>
        </p:txBody>
      </p:sp>
      <p:pic>
        <p:nvPicPr>
          <p:cNvPr id="28675" name="Picture 11" descr="100_01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" y="1412875"/>
            <a:ext cx="8723313" cy="5256213"/>
          </a:xfr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825" y="1412875"/>
          <a:ext cx="8642350" cy="5230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341"/>
                <a:gridCol w="744238"/>
                <a:gridCol w="999395"/>
                <a:gridCol w="1525746"/>
                <a:gridCol w="1506657"/>
                <a:gridCol w="1559264"/>
                <a:gridCol w="1245709"/>
              </a:tblGrid>
              <a:tr h="6940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реки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Вся длина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Длина реки в районе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Площадь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водозбора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всей реки (км3)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Среднегодовой объём стока (км3)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 истока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 устья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  <a:tr h="907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Аргунь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164000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хребет Большой Хинган, Китай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Сливается с р. Шилка образуя р. Амур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  <a:tr h="907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Газимур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592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121000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Нерчинский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хребет.Борзинский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район.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Аргунь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граница России и Китая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  <a:tr h="907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Будюмкан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1490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Будюмканский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отрог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Аргунь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граница России и Китая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  <a:tr h="907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Урюмкан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4400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Газимуро-Урюмканская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перемычка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Аргунь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граница России и Китая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  <a:tr h="907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Уров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4210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0,345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Нерчинский хребет.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Калганский район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Аргунь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граница России и Китая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47" marR="53947" marT="26969" marB="26969">
                    <a:solidFill>
                      <a:srgbClr val="59C1FF">
                        <a:alpha val="27843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AM_2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7137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0"/>
            <a:ext cx="8229600" cy="692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Земельные ресурсы</a:t>
            </a:r>
          </a:p>
        </p:txBody>
      </p:sp>
      <p:graphicFrame>
        <p:nvGraphicFramePr>
          <p:cNvPr id="80001" name="Group 129"/>
          <p:cNvGraphicFramePr>
            <a:graphicFrameLocks noGrp="1"/>
          </p:cNvGraphicFramePr>
          <p:nvPr>
            <p:ph idx="1"/>
          </p:nvPr>
        </p:nvGraphicFramePr>
        <p:xfrm>
          <a:off x="250825" y="765175"/>
          <a:ext cx="8697913" cy="5483223"/>
        </p:xfrm>
        <a:graphic>
          <a:graphicData uri="http://schemas.openxmlformats.org/drawingml/2006/table">
            <a:tbl>
              <a:tblPr/>
              <a:tblGrid>
                <a:gridCol w="3457385"/>
                <a:gridCol w="2016402"/>
                <a:gridCol w="1728345"/>
                <a:gridCol w="1495781"/>
              </a:tblGrid>
              <a:tr h="7683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Категория земель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Фактически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кв.м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Доля %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Свободные земли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кв.м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5117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земель, в том числе: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14393,99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5791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сельскохозяйственного назначения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1228,66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8,54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648,31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430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лесного фонда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12803,16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88,95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3608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поселений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11,97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0,08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432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транспорта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5,63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0,039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401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водного фонда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0,0027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2,4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413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промышленности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8,35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0,057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429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энергетики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1,06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0,0074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500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спецназначения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  <a:tr h="654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Земли запасы</a:t>
                      </a:r>
                    </a:p>
                  </a:txBody>
                  <a:tcPr marL="91448" marR="9144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334,76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2,33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267,8</a:t>
                      </a:r>
                    </a:p>
                  </a:txBody>
                  <a:tcPr marL="91448" marR="9144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1411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0"/>
            <a:ext cx="8229600" cy="90805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b="1" i="1" smtClean="0">
                <a:effectLst/>
              </a:rPr>
              <a:t>Лесной фонд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4608513" cy="3600450"/>
          </a:xfrm>
        </p:spPr>
        <p:txBody>
          <a:bodyPr>
            <a:normAutofit/>
          </a:bodyPr>
          <a:lstStyle/>
          <a:p>
            <a:pPr marL="0" lvl="1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Леса занимают площадь -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1 млн.227 тыс. 142 га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Из них: </a:t>
            </a:r>
          </a:p>
          <a:p>
            <a:pPr marL="0" lvl="1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хвойными лесами – 829 тыс. 843 га.</a:t>
            </a:r>
          </a:p>
          <a:p>
            <a:pPr marL="0" lvl="1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лиственными породами ( в основном берёза белая) и кустарниками</a:t>
            </a:r>
          </a:p>
          <a:p>
            <a:pPr marL="0" lvl="1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(рододендрон </a:t>
            </a:r>
            <a:r>
              <a:rPr lang="ru-RU" sz="1800" b="1" dirty="0" err="1" smtClean="0">
                <a:latin typeface="Times New Roman" pitchFamily="18" charset="0"/>
              </a:rPr>
              <a:t>даурский</a:t>
            </a:r>
            <a:r>
              <a:rPr lang="ru-RU" sz="1800" b="1" dirty="0" smtClean="0">
                <a:latin typeface="Times New Roman" pitchFamily="18" charset="0"/>
              </a:rPr>
              <a:t> и другие)  – 397 тыс. 299 га.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/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/>
          </a:p>
        </p:txBody>
      </p:sp>
      <p:pic>
        <p:nvPicPr>
          <p:cNvPr id="45061" name="Picture 5" descr="Фото02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688013" y="836613"/>
            <a:ext cx="3455987" cy="2520950"/>
          </a:xfr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7" name="Picture 11" descr="getImage (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2785863"/>
            <a:ext cx="338455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8" name="Picture 12" descr="getImage (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64567" y="4077072"/>
            <a:ext cx="3859971" cy="251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8739</TotalTime>
  <Words>2822</Words>
  <Application>Microsoft Office PowerPoint</Application>
  <PresentationFormat>Экран (4:3)</PresentationFormat>
  <Paragraphs>572</Paragraphs>
  <Slides>35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Поток</vt:lpstr>
      <vt:lpstr>Worksheet</vt:lpstr>
      <vt:lpstr>ИНВЕСТИЦИОННЫЙ ПАСПОРТ  Газимуро-Заводский муниципальный округ</vt:lpstr>
      <vt:lpstr>Слайд 2</vt:lpstr>
      <vt:lpstr>История Газимуро-Заводского муниципального округа</vt:lpstr>
      <vt:lpstr>Административно-территориальное деление Газимуро-Заводского муниципального округа</vt:lpstr>
      <vt:lpstr>Климатические условия </vt:lpstr>
      <vt:lpstr>Слайд 6</vt:lpstr>
      <vt:lpstr>Водные ресурсы</vt:lpstr>
      <vt:lpstr>Земельные ресурсы</vt:lpstr>
      <vt:lpstr>Лесной фонд</vt:lpstr>
      <vt:lpstr>ГУЗ КЦМР «Ямкун»</vt:lpstr>
      <vt:lpstr>Особо охраняемые природные территории</vt:lpstr>
      <vt:lpstr>Железнодорожный транспорт</vt:lpstr>
      <vt:lpstr>Автомобильный транспорт</vt:lpstr>
      <vt:lpstr>Слайд 14</vt:lpstr>
      <vt:lpstr>Образование</vt:lpstr>
      <vt:lpstr>Здравоохранение</vt:lpstr>
      <vt:lpstr>Слайд 17</vt:lpstr>
      <vt:lpstr>Краеведческий музей</vt:lpstr>
      <vt:lpstr>Развитие торговли и  потребительского рынка </vt:lpstr>
      <vt:lpstr>  Трудовые ресурсы</vt:lpstr>
      <vt:lpstr>Рынок труда</vt:lpstr>
      <vt:lpstr>Финансово-кредитные учреждения и налоговый потенциал</vt:lpstr>
      <vt:lpstr>Промышленное производство</vt:lpstr>
      <vt:lpstr>Добыча полезных ископаемых</vt:lpstr>
      <vt:lpstr>ОА «Ново-широкинский рудник»</vt:lpstr>
      <vt:lpstr>       «Быстринский ГОК»</vt:lpstr>
      <vt:lpstr>   </vt:lpstr>
      <vt:lpstr>Системообразующие предприятия округа</vt:lpstr>
      <vt:lpstr>Сельское хозяйство</vt:lpstr>
      <vt:lpstr>Малый и средний бизнес</vt:lpstr>
      <vt:lpstr>Поддержка малого предпринимательства</vt:lpstr>
      <vt:lpstr>Муниципальные программы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Пользователь Windows</cp:lastModifiedBy>
  <cp:revision>671</cp:revision>
  <dcterms:created xsi:type="dcterms:W3CDTF">2012-10-25T15:01:13Z</dcterms:created>
  <dcterms:modified xsi:type="dcterms:W3CDTF">2026-03-20T04:37:32Z</dcterms:modified>
</cp:coreProperties>
</file>