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3" r:id="rId1"/>
  </p:sldMasterIdLst>
  <p:notesMasterIdLst>
    <p:notesMasterId r:id="rId21"/>
  </p:notesMasterIdLst>
  <p:sldIdLst>
    <p:sldId id="258" r:id="rId2"/>
    <p:sldId id="262" r:id="rId3"/>
    <p:sldId id="273" r:id="rId4"/>
    <p:sldId id="307" r:id="rId5"/>
    <p:sldId id="272" r:id="rId6"/>
    <p:sldId id="306" r:id="rId7"/>
    <p:sldId id="289" r:id="rId8"/>
    <p:sldId id="290" r:id="rId9"/>
    <p:sldId id="256" r:id="rId10"/>
    <p:sldId id="287" r:id="rId11"/>
    <p:sldId id="288" r:id="rId12"/>
    <p:sldId id="308" r:id="rId13"/>
    <p:sldId id="291" r:id="rId14"/>
    <p:sldId id="292" r:id="rId15"/>
    <p:sldId id="293" r:id="rId16"/>
    <p:sldId id="277" r:id="rId17"/>
    <p:sldId id="310" r:id="rId18"/>
    <p:sldId id="311" r:id="rId19"/>
    <p:sldId id="309" r:id="rId20"/>
  </p:sldIdLst>
  <p:sldSz cx="9144000" cy="6858000" type="screen4x3"/>
  <p:notesSz cx="9882188" cy="6761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AEED0090-C09C-42BF-8DBF-C43074DA0F01}">
          <p14:sldIdLst/>
        </p14:section>
        <p14:section name="Раздел по умолчанию" id="{0ED27528-DD7F-4080-AE38-F7F063AAA406}">
          <p14:sldIdLst>
            <p14:sldId id="258"/>
            <p14:sldId id="262"/>
            <p14:sldId id="273"/>
            <p14:sldId id="307"/>
            <p14:sldId id="272"/>
            <p14:sldId id="306"/>
            <p14:sldId id="289"/>
            <p14:sldId id="290"/>
            <p14:sldId id="256"/>
          </p14:sldIdLst>
        </p14:section>
        <p14:section name="исполнение расходов" id="{BAD74F43-14ED-4D50-AD97-8CBB07A2CBD6}">
          <p14:sldIdLst>
            <p14:sldId id="287"/>
            <p14:sldId id="288"/>
            <p14:sldId id="308"/>
            <p14:sldId id="291"/>
            <p14:sldId id="292"/>
            <p14:sldId id="293"/>
          </p14:sldIdLst>
        </p14:section>
        <p14:section name="Раздел без заголовка" id="{8D079DF5-20FD-43BF-B4F5-1DC73FFC3FD7}">
          <p14:sldIdLst>
            <p14:sldId id="277"/>
            <p14:sldId id="310"/>
            <p14:sldId id="311"/>
            <p14:sldId id="30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292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459BDB"/>
    <a:srgbClr val="D4C4EC"/>
    <a:srgbClr val="ED7E33"/>
    <a:srgbClr val="F68235"/>
    <a:srgbClr val="F17F33"/>
    <a:srgbClr val="317743"/>
    <a:srgbClr val="6DC3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68" autoAdjust="0"/>
    <p:restoredTop sz="97371" autoAdjust="0"/>
  </p:normalViewPr>
  <p:slideViewPr>
    <p:cSldViewPr>
      <p:cViewPr varScale="1">
        <p:scale>
          <a:sx n="84" d="100"/>
          <a:sy n="84" d="100"/>
        </p:scale>
        <p:origin x="96" y="678"/>
      </p:cViewPr>
      <p:guideLst>
        <p:guide orient="horz" pos="2205"/>
        <p:guide pos="292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исполнение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4"/>
                <c:pt idx="0">
                  <c:v>дотация</c:v>
                </c:pt>
                <c:pt idx="1">
                  <c:v>субвенция</c:v>
                </c:pt>
                <c:pt idx="2">
                  <c:v>субсидия</c:v>
                </c:pt>
                <c:pt idx="3">
                  <c:v>иные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53048.6</c:v>
                </c:pt>
                <c:pt idx="1">
                  <c:v>284382.5</c:v>
                </c:pt>
                <c:pt idx="2">
                  <c:v>10651.8</c:v>
                </c:pt>
                <c:pt idx="3">
                  <c:v>54304.3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890-495E-BF88-7EBB7808B1B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6.083307881246354E-2"/>
          <c:y val="6.0691710084904656E-2"/>
          <c:w val="0.55181080930321025"/>
          <c:h val="0.68205437082019527"/>
        </c:manualLayout>
      </c:layout>
      <c:bar3DChart>
        <c:barDir val="col"/>
        <c:grouping val="standar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164-4352-984E-B6B8737D054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164-4352-984E-B6B8737D054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164-4352-984E-B6B8737D054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164-4352-984E-B6B8737D054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164-4352-984E-B6B8737D0540}"/>
              </c:ext>
            </c:extLst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164-4352-984E-B6B8737D0540}"/>
                </c:ext>
              </c:extLst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164-4352-984E-B6B8737D0540}"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164-4352-984E-B6B8737D0540}"/>
                </c:ext>
              </c:extLst>
            </c:dLbl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E164-4352-984E-B6B8737D0540}"/>
                </c:ext>
              </c:extLst>
            </c:dLbl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E164-4352-984E-B6B8737D0540}"/>
                </c:ext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F43-47E7-9BE6-093CC56AAA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Налог на доходы физических лиц план 528175,40 тыс.руб., исполнено-670838,2 тыс.руб.</c:v>
                </c:pt>
                <c:pt idx="1">
                  <c:v>акцизы по подакцизным товарам план 13612,50 тыс.руб.,исполнено- 14221,9 тыс.руб.</c:v>
                </c:pt>
                <c:pt idx="2">
                  <c:v>налог взимаемый в связи сприменением упрощенной системы налогообложения план 8032,9 тыс.руб.исполнено-7731,8 тыс.руб. </c:v>
                </c:pt>
                <c:pt idx="3">
                  <c:v>Патентная система налогооблажения план- 1011,0 тыс.руб.; исп. - 1996,2 тыс.руб.</c:v>
                </c:pt>
                <c:pt idx="4">
                  <c:v>государственная пошлина план-888,3 тыс.руб.; исп.-2850,2 тыс.руб.; 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670838.19999999995</c:v>
                </c:pt>
                <c:pt idx="1">
                  <c:v>14221.9</c:v>
                </c:pt>
                <c:pt idx="2">
                  <c:v>7731.8</c:v>
                </c:pt>
                <c:pt idx="3">
                  <c:v>1996.2</c:v>
                </c:pt>
                <c:pt idx="4">
                  <c:v>2850.2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164-4352-984E-B6B8737D05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49007104"/>
        <c:axId val="151015936"/>
        <c:axId val="49561600"/>
      </c:bar3DChart>
      <c:catAx>
        <c:axId val="4900710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1015936"/>
        <c:crosses val="autoZero"/>
        <c:auto val="1"/>
        <c:lblAlgn val="ctr"/>
        <c:lblOffset val="100"/>
        <c:noMultiLvlLbl val="0"/>
      </c:catAx>
      <c:valAx>
        <c:axId val="151015936"/>
        <c:scaling>
          <c:orientation val="minMax"/>
          <c:max val="600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9007104"/>
        <c:crosses val="autoZero"/>
        <c:crossBetween val="between"/>
      </c:valAx>
      <c:serAx>
        <c:axId val="49561600"/>
        <c:scaling>
          <c:orientation val="minMax"/>
        </c:scaling>
        <c:delete val="1"/>
        <c:axPos val="b"/>
        <c:majorTickMark val="out"/>
        <c:minorTickMark val="none"/>
        <c:tickLblPos val="nextTo"/>
        <c:crossAx val="151015936"/>
        <c:crosses val="autoZero"/>
      </c:serAx>
    </c:plotArea>
    <c:legend>
      <c:legendPos val="r"/>
      <c:layout>
        <c:manualLayout>
          <c:xMode val="edge"/>
          <c:yMode val="edge"/>
          <c:x val="0.65515112138542264"/>
          <c:y val="0.15550963982237942"/>
          <c:w val="0.34049382840233439"/>
          <c:h val="0.6235239326214614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0.63454224650178592"/>
          <c:h val="0.6511802921368524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1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4"/>
                <c:pt idx="0">
                  <c:v>Арендная плата за земельные участки план 6006,0 тыс.руб.; исп. 6293,1 тыс.руб.</c:v>
                </c:pt>
                <c:pt idx="1">
                  <c:v>Плата за негативное воздействие на окружающую среду план 8219,2 тыс.руб.; исп. 19103,9 тыс.руб.</c:v>
                </c:pt>
                <c:pt idx="2">
                  <c:v>Платные услуги план 18380,2 тыс.руб.; исп. 26516,4 тыс.руб.</c:v>
                </c:pt>
                <c:pt idx="3">
                  <c:v>Штрафы, санкции,возмещение ущерба план 4695,3 тыс.руб.; исп. 1167,0 тыс.руб.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6293.1</c:v>
                </c:pt>
                <c:pt idx="1">
                  <c:v>19103.900000000001</c:v>
                </c:pt>
                <c:pt idx="2">
                  <c:v>26516.400000000001</c:v>
                </c:pt>
                <c:pt idx="3">
                  <c:v>1167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8C-463F-B857-5A3A7775D0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1735078216241557"/>
          <c:y val="4.1247427186452974E-2"/>
          <c:w val="0.3826492284817084"/>
          <c:h val="0.77542133766442178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0"/>
      <c:rAngAx val="0"/>
      <c:perspective val="0"/>
    </c:view3D>
    <c:floor>
      <c:thickness val="0"/>
      <c:spPr>
        <a:noFill/>
        <a:ln w="12700" cap="rnd" cmpd="sng" algn="ctr">
          <a:solidFill>
            <a:schemeClr val="tx1">
              <a:tint val="75000"/>
            </a:schemeClr>
          </a:solidFill>
          <a:prstDash val="solid"/>
          <a:round/>
        </a:ln>
        <a:effectLst/>
        <a:sp3d contourW="12700">
          <a:contourClr>
            <a:schemeClr val="tx1">
              <a:tint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8491333366834757E-3"/>
          <c:y val="0.13656568600444699"/>
          <c:w val="0.64432667556639522"/>
          <c:h val="0.7403727475464453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факт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B prst="angle"/>
            </a:sp3d>
          </c:spPr>
          <c:explosion val="21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B prst="angle"/>
              </a:sp3d>
            </c:spPr>
            <c:extLst>
              <c:ext xmlns:c16="http://schemas.microsoft.com/office/drawing/2014/chart" uri="{C3380CC4-5D6E-409C-BE32-E72D297353CC}">
                <c16:uniqueId val="{00000001-451A-44CA-B05B-3DEE3C802C2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B prst="angle"/>
              </a:sp3d>
            </c:spPr>
            <c:extLst>
              <c:ext xmlns:c16="http://schemas.microsoft.com/office/drawing/2014/chart" uri="{C3380CC4-5D6E-409C-BE32-E72D297353CC}">
                <c16:uniqueId val="{00000003-451A-44CA-B05B-3DEE3C802C2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B prst="angle"/>
              </a:sp3d>
            </c:spPr>
            <c:extLst>
              <c:ext xmlns:c16="http://schemas.microsoft.com/office/drawing/2014/chart" uri="{C3380CC4-5D6E-409C-BE32-E72D297353CC}">
                <c16:uniqueId val="{00000005-451A-44CA-B05B-3DEE3C802C2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B prst="angle"/>
              </a:sp3d>
            </c:spPr>
            <c:extLst>
              <c:ext xmlns:c16="http://schemas.microsoft.com/office/drawing/2014/chart" uri="{C3380CC4-5D6E-409C-BE32-E72D297353CC}">
                <c16:uniqueId val="{00000007-451A-44CA-B05B-3DEE3C802C2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B prst="angle"/>
              </a:sp3d>
            </c:spPr>
            <c:extLst>
              <c:ext xmlns:c16="http://schemas.microsoft.com/office/drawing/2014/chart" uri="{C3380CC4-5D6E-409C-BE32-E72D297353CC}">
                <c16:uniqueId val="{00000009-451A-44CA-B05B-3DEE3C802C2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B prst="angle"/>
              </a:sp3d>
            </c:spPr>
            <c:extLst>
              <c:ext xmlns:c16="http://schemas.microsoft.com/office/drawing/2014/chart" uri="{C3380CC4-5D6E-409C-BE32-E72D297353CC}">
                <c16:uniqueId val="{0000000B-451A-44CA-B05B-3DEE3C802C2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B prst="angle"/>
              </a:sp3d>
            </c:spPr>
            <c:extLst>
              <c:ext xmlns:c16="http://schemas.microsoft.com/office/drawing/2014/chart" uri="{C3380CC4-5D6E-409C-BE32-E72D297353CC}">
                <c16:uniqueId val="{0000000D-451A-44CA-B05B-3DEE3C802C2B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B prst="angle"/>
              </a:sp3d>
            </c:spPr>
            <c:extLst>
              <c:ext xmlns:c16="http://schemas.microsoft.com/office/drawing/2014/chart" uri="{C3380CC4-5D6E-409C-BE32-E72D297353CC}">
                <c16:uniqueId val="{0000000F-0244-48DD-9E54-BA3D849488E1}"/>
              </c:ext>
            </c:extLst>
          </c:dPt>
          <c:dLbls>
            <c:dLbl>
              <c:idx val="11"/>
              <c:layout>
                <c:manualLayout>
                  <c:x val="2.5627871390792877E-2"/>
                  <c:y val="6.2010856818377083E-4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1A2-4934-A47E-66FD446E12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 план 178695,2 тыс.руб.</c:v>
                </c:pt>
                <c:pt idx="1">
                  <c:v>Национальная оборона план 658,0 тыс.руб</c:v>
                </c:pt>
                <c:pt idx="2">
                  <c:v>Национальная безопасность и правоохранительная деятельность план 16652,0 тыс.руб</c:v>
                </c:pt>
                <c:pt idx="3">
                  <c:v>Национальная экономика план 41866,7 тыс. рублей</c:v>
                </c:pt>
                <c:pt idx="4">
                  <c:v>Жилищно-коммунальное хозяйство план  112642,8 тыс. рублей</c:v>
                </c:pt>
                <c:pt idx="5">
                  <c:v>Охрана окружающей среды план 27973,5</c:v>
                </c:pt>
                <c:pt idx="6">
                  <c:v>Образование план 648991,1 тыс.рублей</c:v>
                </c:pt>
                <c:pt idx="7">
                  <c:v>Культура, кинематография план 112460,5 тыс.рублей</c:v>
                </c:pt>
                <c:pt idx="8">
                  <c:v>Социальная политика план 17678,3 тыс.рублей</c:v>
                </c:pt>
                <c:pt idx="9">
                  <c:v>Средства массовой информации план 5512,4 тыс. рублей</c:v>
                </c:pt>
              </c:strCache>
            </c:strRef>
          </c:cat>
          <c:val>
            <c:numRef>
              <c:f>Лист1!$B$2:$B$11</c:f>
              <c:numCache>
                <c:formatCode>0.0</c:formatCode>
                <c:ptCount val="10"/>
                <c:pt idx="0">
                  <c:v>176517.9</c:v>
                </c:pt>
                <c:pt idx="1">
                  <c:v>658</c:v>
                </c:pt>
                <c:pt idx="2">
                  <c:v>12516</c:v>
                </c:pt>
                <c:pt idx="3">
                  <c:v>37343.4</c:v>
                </c:pt>
                <c:pt idx="4">
                  <c:v>109768.8</c:v>
                </c:pt>
                <c:pt idx="5">
                  <c:v>8479.6</c:v>
                </c:pt>
                <c:pt idx="6">
                  <c:v>615009.5</c:v>
                </c:pt>
                <c:pt idx="7">
                  <c:v>108566.2</c:v>
                </c:pt>
                <c:pt idx="8">
                  <c:v>17070.8</c:v>
                </c:pt>
                <c:pt idx="9">
                  <c:v>5512.4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451A-44CA-B05B-3DEE3C802C2B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12">
          <a:noFill/>
        </a:ln>
        <a:effectLst/>
      </c:spPr>
    </c:plotArea>
    <c:legend>
      <c:legendPos val="r"/>
      <c:layout>
        <c:manualLayout>
          <c:xMode val="edge"/>
          <c:yMode val="edge"/>
          <c:x val="0.64398943689573551"/>
          <c:y val="1.7282136079248424E-2"/>
          <c:w val="0.32109043427102746"/>
          <c:h val="0.727300277138156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solidFill>
      <a:srgbClr val="EEECE1">
        <a:alpha val="12000"/>
      </a:srgbClr>
    </a:solidFill>
    <a:ln w="12700" cap="rnd" cmpd="sng" algn="ctr">
      <a:noFill/>
      <a:prstDash val="solid"/>
    </a:ln>
    <a:effectLst/>
  </c:spPr>
  <c:txPr>
    <a:bodyPr/>
    <a:lstStyle/>
    <a:p>
      <a:pPr>
        <a:defRPr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8AEB5E-FEBC-4E9E-A3C8-C015869D9A3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B66D4821-F3DD-4553-97AF-EDE8963B21C9}" type="pres">
      <dgm:prSet presAssocID="{B38AEB5E-FEBC-4E9E-A3C8-C015869D9A3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</dgm:ptLst>
  <dgm:cxnLst>
    <dgm:cxn modelId="{A61618FD-9DCA-4804-AA8D-326E9D1012A3}" type="presOf" srcId="{B38AEB5E-FEBC-4E9E-A3C8-C015869D9A3D}" destId="{B66D4821-F3DD-4553-97AF-EDE8963B21C9}" srcOrd="0" destOrd="0" presId="urn:microsoft.com/office/officeart/2005/8/layout/orgChart1"/>
  </dgm:cxnLst>
  <dgm:bg>
    <a:blipFill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82282" cy="338058"/>
          </a:xfrm>
          <a:prstGeom prst="rect">
            <a:avLst/>
          </a:prstGeom>
        </p:spPr>
        <p:txBody>
          <a:bodyPr vert="horz" lIns="90983" tIns="45491" rIns="90983" bIns="4549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7621" y="0"/>
            <a:ext cx="4282282" cy="338058"/>
          </a:xfrm>
          <a:prstGeom prst="rect">
            <a:avLst/>
          </a:prstGeom>
        </p:spPr>
        <p:txBody>
          <a:bodyPr vert="horz" lIns="90983" tIns="45491" rIns="90983" bIns="45491" rtlCol="0"/>
          <a:lstStyle>
            <a:lvl1pPr algn="r">
              <a:defRPr sz="1200"/>
            </a:lvl1pPr>
          </a:lstStyle>
          <a:p>
            <a:fld id="{AA467F52-4090-43E4-9DEA-AFF6F4EB84E5}" type="datetimeFigureOut">
              <a:rPr lang="ru-RU" smtClean="0"/>
              <a:pPr/>
              <a:t>19.06.2026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49613" y="506413"/>
            <a:ext cx="3382962" cy="2536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83" tIns="45491" rIns="90983" bIns="4549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8219" y="3211555"/>
            <a:ext cx="7905750" cy="3042523"/>
          </a:xfrm>
          <a:prstGeom prst="rect">
            <a:avLst/>
          </a:prstGeom>
        </p:spPr>
        <p:txBody>
          <a:bodyPr vert="horz" lIns="90983" tIns="45491" rIns="90983" bIns="4549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21932"/>
            <a:ext cx="4282282" cy="338058"/>
          </a:xfrm>
          <a:prstGeom prst="rect">
            <a:avLst/>
          </a:prstGeom>
        </p:spPr>
        <p:txBody>
          <a:bodyPr vert="horz" lIns="90983" tIns="45491" rIns="90983" bIns="4549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7621" y="6421932"/>
            <a:ext cx="4282282" cy="338058"/>
          </a:xfrm>
          <a:prstGeom prst="rect">
            <a:avLst/>
          </a:prstGeom>
        </p:spPr>
        <p:txBody>
          <a:bodyPr vert="horz" lIns="90983" tIns="45491" rIns="90983" bIns="45491" rtlCol="0" anchor="b"/>
          <a:lstStyle>
            <a:lvl1pPr algn="r">
              <a:defRPr sz="1200"/>
            </a:lvl1pPr>
          </a:lstStyle>
          <a:p>
            <a:fld id="{26809457-0753-4FAA-88DE-606C3DF2AD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89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09457-0753-4FAA-88DE-606C3DF2AD0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0080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09457-0753-4FAA-88DE-606C3DF2AD0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1175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09457-0753-4FAA-88DE-606C3DF2AD06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1554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09457-0753-4FAA-88DE-606C3DF2AD06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6390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09457-0753-4FAA-88DE-606C3DF2AD06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9296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09457-0753-4FAA-88DE-606C3DF2AD06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11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09457-0753-4FAA-88DE-606C3DF2AD06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47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4F79F7-EE95-49A5-B323-BB3D1EA699F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603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09457-0753-4FAA-88DE-606C3DF2AD0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0580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09457-0753-4FAA-88DE-606C3DF2AD06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3713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09457-0753-4FAA-88DE-606C3DF2AD06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6234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09457-0753-4FAA-88DE-606C3DF2AD06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0209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09457-0753-4FAA-88DE-606C3DF2AD06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0239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09457-0753-4FAA-88DE-606C3DF2AD06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153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CED1-16F0-4808-8265-F06E18AD82D2}" type="datetimeFigureOut">
              <a:rPr lang="ru-RU" smtClean="0"/>
              <a:pPr/>
              <a:t>19.06.2026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3503C-63A3-4366-8583-A3D85303C1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412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CED1-16F0-4808-8265-F06E18AD82D2}" type="datetimeFigureOut">
              <a:rPr lang="ru-RU" smtClean="0"/>
              <a:pPr/>
              <a:t>19.06.2026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3503C-63A3-4366-8583-A3D85303C1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217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CED1-16F0-4808-8265-F06E18AD82D2}" type="datetimeFigureOut">
              <a:rPr lang="ru-RU" smtClean="0"/>
              <a:pPr/>
              <a:t>19.06.2026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3503C-63A3-4366-8583-A3D85303C1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61824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CED1-16F0-4808-8265-F06E18AD82D2}" type="datetimeFigureOut">
              <a:rPr lang="ru-RU" smtClean="0"/>
              <a:pPr/>
              <a:t>19.06.2026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3503C-63A3-4366-8583-A3D85303C1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2845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CED1-16F0-4808-8265-F06E18AD82D2}" type="datetimeFigureOut">
              <a:rPr lang="ru-RU" smtClean="0"/>
              <a:pPr/>
              <a:t>19.06.2026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3503C-63A3-4366-8583-A3D85303C1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26425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CED1-16F0-4808-8265-F06E18AD82D2}" type="datetimeFigureOut">
              <a:rPr lang="ru-RU" smtClean="0"/>
              <a:pPr/>
              <a:t>19.06.2026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3503C-63A3-4366-8583-A3D85303C1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212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CED1-16F0-4808-8265-F06E18AD82D2}" type="datetimeFigureOut">
              <a:rPr lang="ru-RU" smtClean="0"/>
              <a:pPr/>
              <a:t>19.06.2026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3503C-63A3-4366-8583-A3D85303C1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5939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CED1-16F0-4808-8265-F06E18AD82D2}" type="datetimeFigureOut">
              <a:rPr lang="ru-RU" smtClean="0"/>
              <a:pPr/>
              <a:t>19.06.2026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3503C-63A3-4366-8583-A3D85303C1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9585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282B4E-BB9D-476B-8A90-B803A07FAF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487215"/>
      </p:ext>
    </p:extLst>
  </p:cSld>
  <p:clrMapOvr>
    <a:masterClrMapping/>
  </p:clrMapOvr>
  <p:transition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CED1-16F0-4808-8265-F06E18AD82D2}" type="datetimeFigureOut">
              <a:rPr lang="ru-RU" smtClean="0"/>
              <a:pPr/>
              <a:t>19.06.2026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3503C-63A3-4366-8583-A3D85303C1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686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CED1-16F0-4808-8265-F06E18AD82D2}" type="datetimeFigureOut">
              <a:rPr lang="ru-RU" smtClean="0"/>
              <a:pPr/>
              <a:t>19.06.2026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3503C-63A3-4366-8583-A3D85303C1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167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CED1-16F0-4808-8265-F06E18AD82D2}" type="datetimeFigureOut">
              <a:rPr lang="ru-RU" smtClean="0"/>
              <a:pPr/>
              <a:t>19.06.2026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3503C-63A3-4366-8583-A3D85303C1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618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CED1-16F0-4808-8265-F06E18AD82D2}" type="datetimeFigureOut">
              <a:rPr lang="ru-RU" smtClean="0"/>
              <a:pPr/>
              <a:t>19.06.2026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3503C-63A3-4366-8583-A3D85303C1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135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CED1-16F0-4808-8265-F06E18AD82D2}" type="datetimeFigureOut">
              <a:rPr lang="ru-RU" smtClean="0"/>
              <a:pPr/>
              <a:t>19.06.2026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3503C-63A3-4366-8583-A3D85303C1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313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CED1-16F0-4808-8265-F06E18AD82D2}" type="datetimeFigureOut">
              <a:rPr lang="ru-RU" smtClean="0"/>
              <a:pPr/>
              <a:t>19.06.2026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3503C-63A3-4366-8583-A3D85303C1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337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CED1-16F0-4808-8265-F06E18AD82D2}" type="datetimeFigureOut">
              <a:rPr lang="ru-RU" smtClean="0"/>
              <a:pPr/>
              <a:t>19.06.2026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3503C-63A3-4366-8583-A3D85303C1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493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CED1-16F0-4808-8265-F06E18AD82D2}" type="datetimeFigureOut">
              <a:rPr lang="ru-RU" smtClean="0"/>
              <a:pPr/>
              <a:t>19.06.2026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3503C-63A3-4366-8583-A3D85303C1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037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BCED1-16F0-4808-8265-F06E18AD82D2}" type="datetimeFigureOut">
              <a:rPr lang="ru-RU" smtClean="0"/>
              <a:pPr/>
              <a:t>19.06.2026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B33503C-63A3-4366-8583-A3D85303C1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980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4" r:id="rId1"/>
    <p:sldLayoutId id="2147483985" r:id="rId2"/>
    <p:sldLayoutId id="2147483986" r:id="rId3"/>
    <p:sldLayoutId id="2147483987" r:id="rId4"/>
    <p:sldLayoutId id="2147483988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  <p:sldLayoutId id="2147483995" r:id="rId12"/>
    <p:sldLayoutId id="2147483996" r:id="rId13"/>
    <p:sldLayoutId id="2147483997" r:id="rId14"/>
    <p:sldLayoutId id="2147483998" r:id="rId15"/>
    <p:sldLayoutId id="2147483999" r:id="rId16"/>
    <p:sldLayoutId id="214748400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4C4EC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628800"/>
            <a:ext cx="7272808" cy="3231654"/>
          </a:xfrm>
          <a:prstGeom prst="rect">
            <a:avLst/>
          </a:prstGeom>
          <a:gradFill>
            <a:gsLst>
              <a:gs pos="49000">
                <a:schemeClr val="accent6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бюджета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ru-RU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Газимуро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-Заводского муниципального округа 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год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32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4C4EC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"/>
            <a:ext cx="7886700" cy="126876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расходной части бюджета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Газимуро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-Заводского муниципального округа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sz="13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6549510"/>
              </p:ext>
            </p:extLst>
          </p:nvPr>
        </p:nvGraphicFramePr>
        <p:xfrm>
          <a:off x="623384" y="1650818"/>
          <a:ext cx="7831781" cy="50620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9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653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86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8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89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12815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Раздел, подраздел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план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817">
                <a:tc>
                  <a:txBody>
                    <a:bodyPr/>
                    <a:lstStyle/>
                    <a:p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Всего: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1164224,0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13" marR="8313" marT="8313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1092531,5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13" marR="8313" marT="8313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13" marR="8313" marT="8313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1817">
                <a:tc>
                  <a:txBody>
                    <a:bodyPr/>
                    <a:lstStyle/>
                    <a:p>
                      <a:endParaRPr lang="ru-RU" sz="14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</a:t>
                      </a:r>
                      <a:r>
                        <a:rPr lang="ru-RU" sz="14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1817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Общегосударственные</a:t>
                      </a:r>
                      <a:r>
                        <a:rPr lang="ru-RU" sz="14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вопросы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178695,2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13" marR="8313" marT="8313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176517,9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13" marR="8313" marT="8313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13" marR="8313" marT="8313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0360">
                <a:tc>
                  <a:txBody>
                    <a:bodyPr/>
                    <a:lstStyle/>
                    <a:p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Функционирование высшего должностного лица субъекта Российской Федерации и муниципального образования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3345,8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3345,8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13175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0103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Функционирование законодательных (представительных) органов государственной власти и представительных органов муниципальных образований</a:t>
                      </a:r>
                    </a:p>
                    <a:p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922,5</a:t>
                      </a: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922,5</a:t>
                      </a: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04463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0104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Функционирование Правительства Российской Федерации, высших исполнительных органов государственной власти субъектов Российской Федерации, местных 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администраций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46249,8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46249,8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7684" y="764705"/>
            <a:ext cx="5688632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74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5640092"/>
              </p:ext>
            </p:extLst>
          </p:nvPr>
        </p:nvGraphicFramePr>
        <p:xfrm>
          <a:off x="430970" y="332087"/>
          <a:ext cx="8389502" cy="5149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73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96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15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22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1574">
                <a:tc>
                  <a:txBody>
                    <a:bodyPr/>
                    <a:lstStyle/>
                    <a:p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0105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Судебная система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2650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0106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деятельности финансовых, налоговых и таможенных органов и органов финансового (финансово-бюджетного) надзора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9398,2</a:t>
                      </a: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9398,2</a:t>
                      </a: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265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0106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контрольно-счетной палаты муниципального образования и его заместители</a:t>
                      </a:r>
                    </a:p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2953,8</a:t>
                      </a: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2953,8</a:t>
                      </a: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3134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0107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проведения выборов и референдумов</a:t>
                      </a:r>
                    </a:p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34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0113</a:t>
                      </a:r>
                    </a:p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общегосударственные вопросы</a:t>
                      </a:r>
                    </a:p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115820,4</a:t>
                      </a: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113647,8</a:t>
                      </a: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98,1</a:t>
                      </a: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8941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0203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оборона</a:t>
                      </a:r>
                    </a:p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658,0</a:t>
                      </a: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658,0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123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1645916"/>
              </p:ext>
            </p:extLst>
          </p:nvPr>
        </p:nvGraphicFramePr>
        <p:xfrm>
          <a:off x="323528" y="476673"/>
          <a:ext cx="8389502" cy="56503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788">
                  <a:extLst>
                    <a:ext uri="{9D8B030D-6E8A-4147-A177-3AD203B41FA5}">
                      <a16:colId xmlns:a16="http://schemas.microsoft.com/office/drawing/2014/main" val="829406641"/>
                    </a:ext>
                  </a:extLst>
                </a:gridCol>
                <a:gridCol w="3297321">
                  <a:extLst>
                    <a:ext uri="{9D8B030D-6E8A-4147-A177-3AD203B41FA5}">
                      <a16:colId xmlns:a16="http://schemas.microsoft.com/office/drawing/2014/main" val="2755741785"/>
                    </a:ext>
                  </a:extLst>
                </a:gridCol>
                <a:gridCol w="1209633">
                  <a:extLst>
                    <a:ext uri="{9D8B030D-6E8A-4147-A177-3AD203B41FA5}">
                      <a16:colId xmlns:a16="http://schemas.microsoft.com/office/drawing/2014/main" val="2590375798"/>
                    </a:ext>
                  </a:extLst>
                </a:gridCol>
                <a:gridCol w="1451559">
                  <a:extLst>
                    <a:ext uri="{9D8B030D-6E8A-4147-A177-3AD203B41FA5}">
                      <a16:colId xmlns:a16="http://schemas.microsoft.com/office/drawing/2014/main" val="889817871"/>
                    </a:ext>
                  </a:extLst>
                </a:gridCol>
                <a:gridCol w="1532201">
                  <a:extLst>
                    <a:ext uri="{9D8B030D-6E8A-4147-A177-3AD203B41FA5}">
                      <a16:colId xmlns:a16="http://schemas.microsoft.com/office/drawing/2014/main" val="2842760997"/>
                    </a:ext>
                  </a:extLst>
                </a:gridCol>
              </a:tblGrid>
              <a:tr h="782264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16652,0</a:t>
                      </a: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12516,0</a:t>
                      </a: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75,2</a:t>
                      </a: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1950597596"/>
                  </a:ext>
                </a:extLst>
              </a:tr>
              <a:tr h="1312184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0310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Защита населения и территории от последствий чрезвычайных ситуаций природного и техногенного характера, гражданская оборона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16522,0</a:t>
                      </a: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12516,0</a:t>
                      </a: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75,8</a:t>
                      </a: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4743305"/>
                  </a:ext>
                </a:extLst>
              </a:tr>
              <a:tr h="724210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экономика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41866,7</a:t>
                      </a:r>
                    </a:p>
                    <a:p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37343,4</a:t>
                      </a:r>
                    </a:p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89,2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2685634039"/>
                  </a:ext>
                </a:extLst>
              </a:tr>
              <a:tr h="603998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0405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Сельское хозяйство и рыболовство</a:t>
                      </a:r>
                    </a:p>
                    <a:p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5263,0</a:t>
                      </a:r>
                    </a:p>
                    <a:p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2030,7</a:t>
                      </a:r>
                    </a:p>
                    <a:p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38,6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707590581"/>
                  </a:ext>
                </a:extLst>
              </a:tr>
              <a:tr h="111384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0407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Лесное хозяйство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242,0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242,0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316548607"/>
                  </a:ext>
                </a:extLst>
              </a:tr>
              <a:tr h="111384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0408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Транспорт 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2067,2</a:t>
                      </a:r>
                      <a:endParaRPr lang="ru-RU" sz="1400" b="0" i="0" u="none" strike="noStrike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0" i="0" u="none" strike="noStrike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2067,2</a:t>
                      </a:r>
                      <a:endParaRPr lang="ru-R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2659659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864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4C4EC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575561"/>
              </p:ext>
            </p:extLst>
          </p:nvPr>
        </p:nvGraphicFramePr>
        <p:xfrm>
          <a:off x="395536" y="288735"/>
          <a:ext cx="8208912" cy="48323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0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67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96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3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66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24486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Дорожное хозяйство (дорожные фонды)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30811,1</a:t>
                      </a:r>
                      <a:endParaRPr lang="ru-R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29520,0</a:t>
                      </a:r>
                      <a:endParaRPr lang="ru-R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95,8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63449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вопросы в области национальной экономики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3483,5</a:t>
                      </a:r>
                      <a:endParaRPr lang="ru-R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3483,5</a:t>
                      </a:r>
                      <a:endParaRPr lang="ru-R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73125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Жилищно-коммунальное хозяйство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112642,8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1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109768,8</a:t>
                      </a:r>
                      <a:endParaRPr lang="ru-RU" sz="1400" b="1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1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97,4</a:t>
                      </a:r>
                      <a:endParaRPr lang="ru-RU" sz="1400" b="1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7312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0502</a:t>
                      </a:r>
                    </a:p>
                    <a:p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Коммунальное хозяйство</a:t>
                      </a:r>
                    </a:p>
                    <a:p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78804,1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76420,6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97,0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73125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0503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Благоустройство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33838,7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33348,2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98,6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374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7183488"/>
              </p:ext>
            </p:extLst>
          </p:nvPr>
        </p:nvGraphicFramePr>
        <p:xfrm>
          <a:off x="286952" y="141371"/>
          <a:ext cx="8605528" cy="4881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88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70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51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24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20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64864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0600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окружающей среды</a:t>
                      </a:r>
                    </a:p>
                    <a:p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27973,5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8479,6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30,3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7538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648991,1</a:t>
                      </a:r>
                      <a:endParaRPr lang="ru-RU" sz="1400" b="1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615009,5</a:t>
                      </a:r>
                      <a:endParaRPr lang="ru-RU" sz="1400" b="1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94,8</a:t>
                      </a:r>
                      <a:endParaRPr lang="ru-RU" sz="1400" b="1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2127">
                <a:tc>
                  <a:txBody>
                    <a:bodyPr/>
                    <a:lstStyle/>
                    <a:p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Дошкольное образование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133380,7</a:t>
                      </a:r>
                      <a:endParaRPr lang="ru-R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130016,1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97,5</a:t>
                      </a:r>
                      <a:endParaRPr lang="ru-R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7538">
                <a:tc>
                  <a:txBody>
                    <a:bodyPr/>
                    <a:lstStyle/>
                    <a:p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0702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образование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426029,9</a:t>
                      </a:r>
                      <a:endParaRPr lang="ru-R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395938,9</a:t>
                      </a:r>
                      <a:endParaRPr lang="ru-R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92,9</a:t>
                      </a:r>
                      <a:endParaRPr lang="ru-R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753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0703</a:t>
                      </a:r>
                    </a:p>
                    <a:p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Дополнительное образование детей</a:t>
                      </a:r>
                    </a:p>
                    <a:p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20055,4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19884,8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99,1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7007">
                <a:tc>
                  <a:txBody>
                    <a:bodyPr/>
                    <a:lstStyle/>
                    <a:p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вопросы в области образования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69525,1</a:t>
                      </a:r>
                      <a:endParaRPr lang="ru-R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69169,7</a:t>
                      </a:r>
                      <a:endParaRPr lang="ru-R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99,5</a:t>
                      </a:r>
                      <a:endParaRPr lang="ru-R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2127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Культура</a:t>
                      </a:r>
                      <a:r>
                        <a:rPr lang="ru-RU" sz="14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кинематография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112460,5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108566,2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96,5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2127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0801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Культура 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112460,5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108566,2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96,5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460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4C4EC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4007017"/>
              </p:ext>
            </p:extLst>
          </p:nvPr>
        </p:nvGraphicFramePr>
        <p:xfrm>
          <a:off x="179512" y="68273"/>
          <a:ext cx="8712968" cy="4308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05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835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25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81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24423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  <a:p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Социальная политика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1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17678,3</a:t>
                      </a:r>
                      <a:endParaRPr lang="ru-RU" sz="1400" b="1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1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17070,8</a:t>
                      </a:r>
                      <a:endParaRPr lang="ru-RU" sz="1400" b="1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96,6</a:t>
                      </a:r>
                      <a:endParaRPr lang="ru-RU" sz="1400" b="1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4758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1001</a:t>
                      </a:r>
                    </a:p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Пенсионное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обеспечение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8768,6</a:t>
                      </a:r>
                      <a:endParaRPr lang="ru-R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8764,7</a:t>
                      </a:r>
                      <a:endParaRPr lang="ru-R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99,9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9289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1004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семьи и детства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6469,6</a:t>
                      </a:r>
                      <a:endParaRPr lang="ru-R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5886,0</a:t>
                      </a:r>
                      <a:endParaRPr lang="ru-R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91,0</a:t>
                      </a:r>
                      <a:endParaRPr lang="ru-R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217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1006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вопросы в области социальной политики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2440,1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2420,1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99,2</a:t>
                      </a: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7879"/>
                  </a:ext>
                </a:extLst>
              </a:tr>
              <a:tr h="52178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 и спорт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1093,4</a:t>
                      </a:r>
                      <a:endParaRPr lang="ru-RU" sz="1400" b="1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1088,9</a:t>
                      </a:r>
                      <a:endParaRPr lang="ru-RU" sz="1400" b="1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99,6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217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вопросы в области физической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культуры и спорта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1093,4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1088,9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99,6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8803458"/>
                  </a:ext>
                </a:extLst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1584110"/>
              </p:ext>
            </p:extLst>
          </p:nvPr>
        </p:nvGraphicFramePr>
        <p:xfrm>
          <a:off x="179513" y="4365104"/>
          <a:ext cx="8692449" cy="936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82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5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41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92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49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7993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массовой информации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5512,4</a:t>
                      </a:r>
                      <a:endParaRPr lang="ru-RU" sz="1400" b="1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5512,4</a:t>
                      </a:r>
                      <a:endParaRPr lang="ru-RU" sz="1400" b="1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111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Периодическая печать и издательства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5512,4</a:t>
                      </a:r>
                      <a:endParaRPr lang="ru-R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5512,4</a:t>
                      </a:r>
                      <a:endParaRPr lang="ru-R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8313" marR="8313" marT="831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6659786"/>
              </p:ext>
            </p:extLst>
          </p:nvPr>
        </p:nvGraphicFramePr>
        <p:xfrm>
          <a:off x="179512" y="5301208"/>
          <a:ext cx="8712968" cy="648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0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54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ВСЕГО: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1164224,0</a:t>
                      </a:r>
                      <a:endParaRPr lang="ru-RU" sz="1400" b="1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1092531,5</a:t>
                      </a:r>
                      <a:endParaRPr lang="ru-RU" sz="1400" b="1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93,8</a:t>
                      </a:r>
                      <a:endParaRPr lang="ru-RU" sz="1400" b="1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13" marR="8313" marT="8313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277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2562" y="188640"/>
            <a:ext cx="8709917" cy="1296144"/>
          </a:xfrm>
        </p:spPr>
        <p:txBody>
          <a:bodyPr>
            <a:noAutofit/>
          </a:bodyPr>
          <a:lstStyle/>
          <a:p>
            <a:pPr algn="ctr"/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расходах бюджета </a:t>
            </a:r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реализацию муниципальных программ </a:t>
            </a:r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Газимуро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-Заводского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округа за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2388046"/>
              </p:ext>
            </p:extLst>
          </p:nvPr>
        </p:nvGraphicFramePr>
        <p:xfrm>
          <a:off x="1175644" y="1628801"/>
          <a:ext cx="6420693" cy="4413225"/>
        </p:xfrm>
        <a:graphic>
          <a:graphicData uri="http://schemas.openxmlformats.org/drawingml/2006/table">
            <a:tbl>
              <a:tblPr/>
              <a:tblGrid>
                <a:gridCol w="450410">
                  <a:extLst>
                    <a:ext uri="{9D8B030D-6E8A-4147-A177-3AD203B41FA5}">
                      <a16:colId xmlns:a16="http://schemas.microsoft.com/office/drawing/2014/main" val="2362456376"/>
                    </a:ext>
                  </a:extLst>
                </a:gridCol>
                <a:gridCol w="2739996">
                  <a:extLst>
                    <a:ext uri="{9D8B030D-6E8A-4147-A177-3AD203B41FA5}">
                      <a16:colId xmlns:a16="http://schemas.microsoft.com/office/drawing/2014/main" val="510807893"/>
                    </a:ext>
                  </a:extLst>
                </a:gridCol>
                <a:gridCol w="778834">
                  <a:extLst>
                    <a:ext uri="{9D8B030D-6E8A-4147-A177-3AD203B41FA5}">
                      <a16:colId xmlns:a16="http://schemas.microsoft.com/office/drawing/2014/main" val="2954145529"/>
                    </a:ext>
                  </a:extLst>
                </a:gridCol>
                <a:gridCol w="724879">
                  <a:extLst>
                    <a:ext uri="{9D8B030D-6E8A-4147-A177-3AD203B41FA5}">
                      <a16:colId xmlns:a16="http://schemas.microsoft.com/office/drawing/2014/main" val="1312801357"/>
                    </a:ext>
                  </a:extLst>
                </a:gridCol>
                <a:gridCol w="863287">
                  <a:extLst>
                    <a:ext uri="{9D8B030D-6E8A-4147-A177-3AD203B41FA5}">
                      <a16:colId xmlns:a16="http://schemas.microsoft.com/office/drawing/2014/main" val="2620131215"/>
                    </a:ext>
                  </a:extLst>
                </a:gridCol>
                <a:gridCol w="863287">
                  <a:extLst>
                    <a:ext uri="{9D8B030D-6E8A-4147-A177-3AD203B41FA5}">
                      <a16:colId xmlns:a16="http://schemas.microsoft.com/office/drawing/2014/main" val="3363372336"/>
                    </a:ext>
                  </a:extLst>
                </a:gridCol>
              </a:tblGrid>
              <a:tr h="1471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программы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рз/пд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ЦС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2025 г.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2025 г.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4411612"/>
                  </a:ext>
                </a:extLst>
              </a:tr>
              <a:tr h="25918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1.1.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«Профилактика правонарушений Газимуро-Заводского муниципального округа  на 2025-2028 годы» 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0401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00000 39010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3561600"/>
                  </a:ext>
                </a:extLst>
              </a:tr>
              <a:tr h="2171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0702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515 807,97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515 807,97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8314285"/>
                  </a:ext>
                </a:extLst>
              </a:tr>
              <a:tr h="2802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1.2.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0113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100 000,00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41 047,00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765922"/>
                  </a:ext>
                </a:extLst>
              </a:tr>
              <a:tr h="34325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«Профилактика правонарушений Газимуро-Заводского муниципального округа  на 2025-2028 годы» </a:t>
                      </a:r>
                    </a:p>
                  </a:txBody>
                  <a:tcPr marL="6161" marR="6161" marT="61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ИТОГО: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615 807,97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556 854,97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9492485"/>
                  </a:ext>
                </a:extLst>
              </a:tr>
              <a:tr h="3572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"Развитие малого и среднего предпринимательства в Газимуро-Заводском муниципальном округе на 2025 - 2028 годы"</a:t>
                      </a:r>
                    </a:p>
                  </a:txBody>
                  <a:tcPr marL="6161" marR="6161" marT="61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0412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00000 39020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300 000,00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300 000,00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361429"/>
                  </a:ext>
                </a:extLst>
              </a:tr>
              <a:tr h="3642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Программа "Дарим детям радость" для несовершеннолетних, оказавшихся в трудной жизненной ситуации в возрасте от 7 до 17 лет на 2025-2028 годы</a:t>
                      </a:r>
                    </a:p>
                  </a:txBody>
                  <a:tcPr marL="6161" marR="6161" marT="61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1006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00000 39033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216 000,00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216 000,00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2811574"/>
                  </a:ext>
                </a:extLst>
              </a:tr>
              <a:tr h="2872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4.1.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Подпрограмма "Поддержка и развитие агропромышленного комплекса Газимуро-Заводского округа (2025-2028 годы)"</a:t>
                      </a:r>
                    </a:p>
                  </a:txBody>
                  <a:tcPr marL="6161" marR="6161" marT="61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0405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00000 39041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500 000,00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268 000,00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1396046"/>
                  </a:ext>
                </a:extLst>
              </a:tr>
              <a:tr h="4553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4.2.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Подпрограмма "О недопущении возникновения особо опасных инфекционных болезней, общих для человека и животных, на территории Газимуро-Заводского округа (2025-2028 годы)"</a:t>
                      </a:r>
                    </a:p>
                  </a:txBody>
                  <a:tcPr marL="6161" marR="6161" marT="61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00000 39042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100 000,00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100 000,00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498361"/>
                  </a:ext>
                </a:extLst>
              </a:tr>
              <a:tr h="34325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"Поддержка и развитие агропромыш-ленного комплекса Газимуро-Заводского округа 2025-2028 годы" </a:t>
                      </a:r>
                    </a:p>
                  </a:txBody>
                  <a:tcPr marL="6161" marR="6161" marT="61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ИТОГО: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600 000,00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368 000,00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6807530"/>
                  </a:ext>
                </a:extLst>
              </a:tr>
              <a:tr h="3922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"Благоустройство территорий Газимуро-Заводского муниципального округа на 2025-2028 годы" </a:t>
                      </a:r>
                    </a:p>
                  </a:txBody>
                  <a:tcPr marL="6161" marR="6161" marT="61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0503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00000 39051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6 289 153,00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6 120 299,82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77135"/>
                  </a:ext>
                </a:extLst>
              </a:tr>
              <a:tr h="3922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"Энергосбережение и повышение энергетической эффективности Газимуро-Заводского муниципального округа на 2025-2028 годы"</a:t>
                      </a:r>
                    </a:p>
                  </a:txBody>
                  <a:tcPr marL="6161" marR="6161" marT="61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0502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00000 39053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2311787"/>
                  </a:ext>
                </a:extLst>
              </a:tr>
              <a:tr h="5744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7.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«Снижение рисков и смягчение последствий чрезвычайных ситуаций природного и техногенного характера на территории Газимуро-Заводского муниципального округа на 2025–2028 годы»</a:t>
                      </a:r>
                    </a:p>
                  </a:txBody>
                  <a:tcPr marL="6161" marR="6161" marT="616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0310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00000 39061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2 920 000,00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869 294,28</a:t>
                      </a:r>
                    </a:p>
                  </a:txBody>
                  <a:tcPr marL="6161" marR="6161" marT="61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468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986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3473064"/>
              </p:ext>
            </p:extLst>
          </p:nvPr>
        </p:nvGraphicFramePr>
        <p:xfrm>
          <a:off x="1043609" y="628876"/>
          <a:ext cx="6480719" cy="5393875"/>
        </p:xfrm>
        <a:graphic>
          <a:graphicData uri="http://schemas.openxmlformats.org/drawingml/2006/table">
            <a:tbl>
              <a:tblPr/>
              <a:tblGrid>
                <a:gridCol w="441362">
                  <a:extLst>
                    <a:ext uri="{9D8B030D-6E8A-4147-A177-3AD203B41FA5}">
                      <a16:colId xmlns:a16="http://schemas.microsoft.com/office/drawing/2014/main" val="3580985076"/>
                    </a:ext>
                  </a:extLst>
                </a:gridCol>
                <a:gridCol w="2684949">
                  <a:extLst>
                    <a:ext uri="{9D8B030D-6E8A-4147-A177-3AD203B41FA5}">
                      <a16:colId xmlns:a16="http://schemas.microsoft.com/office/drawing/2014/main" val="3218348784"/>
                    </a:ext>
                  </a:extLst>
                </a:gridCol>
                <a:gridCol w="763187">
                  <a:extLst>
                    <a:ext uri="{9D8B030D-6E8A-4147-A177-3AD203B41FA5}">
                      <a16:colId xmlns:a16="http://schemas.microsoft.com/office/drawing/2014/main" val="2257350316"/>
                    </a:ext>
                  </a:extLst>
                </a:gridCol>
                <a:gridCol w="710316">
                  <a:extLst>
                    <a:ext uri="{9D8B030D-6E8A-4147-A177-3AD203B41FA5}">
                      <a16:colId xmlns:a16="http://schemas.microsoft.com/office/drawing/2014/main" val="3671254095"/>
                    </a:ext>
                  </a:extLst>
                </a:gridCol>
                <a:gridCol w="845942">
                  <a:extLst>
                    <a:ext uri="{9D8B030D-6E8A-4147-A177-3AD203B41FA5}">
                      <a16:colId xmlns:a16="http://schemas.microsoft.com/office/drawing/2014/main" val="3553121212"/>
                    </a:ext>
                  </a:extLst>
                </a:gridCol>
                <a:gridCol w="1034963">
                  <a:extLst>
                    <a:ext uri="{9D8B030D-6E8A-4147-A177-3AD203B41FA5}">
                      <a16:colId xmlns:a16="http://schemas.microsoft.com/office/drawing/2014/main" val="2706013283"/>
                    </a:ext>
                  </a:extLst>
                </a:gridCol>
              </a:tblGrid>
              <a:tr h="55676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8.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«Обеспечение пожарной безопасности жилищного фонда, учреждений образования, культуры на территории </a:t>
                      </a:r>
                      <a:r>
                        <a:rPr lang="ru-RU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Газимуро</a:t>
                      </a:r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-Заводского муниципального округа на 2025-2028 годы»</a:t>
                      </a:r>
                    </a:p>
                  </a:txBody>
                  <a:tcPr marL="6790" marR="6790" marT="67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0310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00000 39062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3 065 000,00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1 125 398,95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7750438"/>
                  </a:ext>
                </a:extLst>
              </a:tr>
              <a:tr h="26480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9.1.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Подпрограммы "Укрепление материально-технической базы образовательных организаций"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0709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00000 39072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734,00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734,00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9558222"/>
                  </a:ext>
                </a:extLst>
              </a:tr>
              <a:tr h="2715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0702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3 993 801,00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3 993 801,00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5032282"/>
                  </a:ext>
                </a:extLst>
              </a:tr>
              <a:tr h="2715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0703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105 465,00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105 465,00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4243407"/>
                  </a:ext>
                </a:extLst>
              </a:tr>
              <a:tr h="1629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9.2.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Подпрограмма "Развитие системы дошкольного образования"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0701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00000 39071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1 994 220,00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1 994 220,00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025103"/>
                  </a:ext>
                </a:extLst>
              </a:tr>
              <a:tr h="1629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0709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180 780,00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180 780,00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9786394"/>
                  </a:ext>
                </a:extLst>
              </a:tr>
              <a:tr h="1425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9.3.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Подпрограмма "Развитие кадрового потенциала"</a:t>
                      </a:r>
                    </a:p>
                  </a:txBody>
                  <a:tcPr marL="6790" marR="6790" marT="67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0709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00000 39073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1 008 770,00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1 008 770,00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8751905"/>
                  </a:ext>
                </a:extLst>
              </a:tr>
              <a:tr h="1425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0702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211 230,00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211 230,00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8967870"/>
                  </a:ext>
                </a:extLst>
              </a:tr>
              <a:tr h="230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9.4.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Подпрограмма "Развитие системы обеспечения качественного и доступного общего образования"</a:t>
                      </a:r>
                    </a:p>
                  </a:txBody>
                  <a:tcPr marL="6790" marR="6790" marT="67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0702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00000 39074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360 000,00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360 000,00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2438940"/>
                  </a:ext>
                </a:extLst>
              </a:tr>
              <a:tr h="1697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9.5.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Подпрограмма "Развитие системы работы с одаренными детьми"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0702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00000 39075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382 310,88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382 310,88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1100394"/>
                  </a:ext>
                </a:extLst>
              </a:tr>
              <a:tr h="1697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0709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867 689,12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867 689,12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2898446"/>
                  </a:ext>
                </a:extLst>
              </a:tr>
              <a:tr h="1765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9.6.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Подпрограмма "Развитие системы отдыха и оздоровления детей"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0702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00000 39076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499 000,00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499 000,00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7781059"/>
                  </a:ext>
                </a:extLst>
              </a:tr>
              <a:tr h="176536">
                <a:tc>
                  <a:txBody>
                    <a:bodyPr/>
                    <a:lstStyle/>
                    <a:p>
                      <a:pPr algn="ctr" fontAlgn="ctr"/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0" marR="6790" marT="679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0703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71 000,00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71 000,00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6467852"/>
                  </a:ext>
                </a:extLst>
              </a:tr>
              <a:tr h="3327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9.7.</a:t>
                      </a:r>
                    </a:p>
                  </a:txBody>
                  <a:tcPr marL="6790" marR="6790" marT="679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Подпрограмма "Развитие системы социально-психологической поддержки участников образовательных отношений"</a:t>
                      </a:r>
                    </a:p>
                  </a:txBody>
                  <a:tcPr marL="6790" marR="6790" marT="67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0709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00000 39077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70 000,00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1276740"/>
                  </a:ext>
                </a:extLst>
              </a:tr>
              <a:tr h="3327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9.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"Развитие системы образования Газимуро-Заводского муниципального округа на 2025-2027 годы"</a:t>
                      </a:r>
                    </a:p>
                  </a:txBody>
                  <a:tcPr marL="6790" marR="6790" marT="67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ИТОГО: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9 745 000,00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9 675 000,00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479327"/>
                  </a:ext>
                </a:extLst>
              </a:tr>
              <a:tr h="2919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10.1.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Подпрограмма "Укрепление материально-технической базы учреждений культуры"</a:t>
                      </a:r>
                    </a:p>
                  </a:txBody>
                  <a:tcPr marL="6790" marR="6790" marT="67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0801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00000 39081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688 276,00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688 276,00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9619343"/>
                  </a:ext>
                </a:extLst>
              </a:tr>
              <a:tr h="230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10.2.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Подпрограмма "Информационно-методическое и кадровое обеспечение"</a:t>
                      </a:r>
                    </a:p>
                  </a:txBody>
                  <a:tcPr marL="6790" marR="6790" marT="67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00000 39082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3528224"/>
                  </a:ext>
                </a:extLst>
              </a:tr>
              <a:tr h="230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10.3.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Подпрограмма "Организация и развитие музейно-выставочной деятельности"</a:t>
                      </a:r>
                    </a:p>
                  </a:txBody>
                  <a:tcPr marL="6790" marR="6790" marT="67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00000 39083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2823248"/>
                  </a:ext>
                </a:extLst>
              </a:tr>
              <a:tr h="230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10.4.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Подпрограмма "Модернизация библиотечного дела и сохранение библиотечных фондов"</a:t>
                      </a:r>
                    </a:p>
                  </a:txBody>
                  <a:tcPr marL="6790" marR="6790" marT="67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00000 39084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5532522"/>
                  </a:ext>
                </a:extLst>
              </a:tr>
              <a:tr h="2648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10.5.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Подпрограмма "Поддержка народного творчества. Развитие культурно-досуговой деятельности" </a:t>
                      </a:r>
                    </a:p>
                  </a:txBody>
                  <a:tcPr marL="6790" marR="6790" marT="67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00000 39085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780 957,14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780 957,14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7241777"/>
                  </a:ext>
                </a:extLst>
              </a:tr>
              <a:tr h="230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10.6.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Подпрограмма "Сохранение объектов культурного наследия"</a:t>
                      </a:r>
                    </a:p>
                  </a:txBody>
                  <a:tcPr marL="6790" marR="6790" marT="67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00000 39086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2 250 000,00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2 122 366,86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5605619"/>
                  </a:ext>
                </a:extLst>
              </a:tr>
              <a:tr h="3462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"Развитие культуры Газимуро-Заводского муниципального округа на 2025–2028 годы"</a:t>
                      </a:r>
                    </a:p>
                  </a:txBody>
                  <a:tcPr marL="6790" marR="6790" marT="67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ИТОГО: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3 719 233,14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3 591 600,00</a:t>
                      </a:r>
                    </a:p>
                  </a:txBody>
                  <a:tcPr marL="6790" marR="6790" marT="6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0846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88942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609599" y="548680"/>
            <a:ext cx="6347713" cy="60920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609600" y="605538"/>
          <a:ext cx="6986587" cy="5380223"/>
        </p:xfrm>
        <a:graphic>
          <a:graphicData uri="http://schemas.openxmlformats.org/drawingml/2006/table">
            <a:tbl>
              <a:tblPr/>
              <a:tblGrid>
                <a:gridCol w="472921">
                  <a:extLst>
                    <a:ext uri="{9D8B030D-6E8A-4147-A177-3AD203B41FA5}">
                      <a16:colId xmlns:a16="http://schemas.microsoft.com/office/drawing/2014/main" val="3881658874"/>
                    </a:ext>
                  </a:extLst>
                </a:gridCol>
                <a:gridCol w="3211466">
                  <a:extLst>
                    <a:ext uri="{9D8B030D-6E8A-4147-A177-3AD203B41FA5}">
                      <a16:colId xmlns:a16="http://schemas.microsoft.com/office/drawing/2014/main" val="3605486309"/>
                    </a:ext>
                  </a:extLst>
                </a:gridCol>
                <a:gridCol w="527912">
                  <a:extLst>
                    <a:ext uri="{9D8B030D-6E8A-4147-A177-3AD203B41FA5}">
                      <a16:colId xmlns:a16="http://schemas.microsoft.com/office/drawing/2014/main" val="4082319545"/>
                    </a:ext>
                  </a:extLst>
                </a:gridCol>
                <a:gridCol w="849609">
                  <a:extLst>
                    <a:ext uri="{9D8B030D-6E8A-4147-A177-3AD203B41FA5}">
                      <a16:colId xmlns:a16="http://schemas.microsoft.com/office/drawing/2014/main" val="1068910852"/>
                    </a:ext>
                  </a:extLst>
                </a:gridCol>
                <a:gridCol w="912848">
                  <a:extLst>
                    <a:ext uri="{9D8B030D-6E8A-4147-A177-3AD203B41FA5}">
                      <a16:colId xmlns:a16="http://schemas.microsoft.com/office/drawing/2014/main" val="1942682784"/>
                    </a:ext>
                  </a:extLst>
                </a:gridCol>
                <a:gridCol w="1011831">
                  <a:extLst>
                    <a:ext uri="{9D8B030D-6E8A-4147-A177-3AD203B41FA5}">
                      <a16:colId xmlns:a16="http://schemas.microsoft.com/office/drawing/2014/main" val="3837432071"/>
                    </a:ext>
                  </a:extLst>
                </a:gridCol>
              </a:tblGrid>
              <a:tr h="462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11.1.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Подпрограмма «Организация летних игровых площадок для детей на базе учреждений культуры Газимуро-Заводского муниципального округа в 2025-2028гг»                                                              </a:t>
                      </a:r>
                    </a:p>
                  </a:txBody>
                  <a:tcPr marL="8252" marR="8252" marT="82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0801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00000 39091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426 000,00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426 000,00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1539437"/>
                  </a:ext>
                </a:extLst>
              </a:tr>
              <a:tr h="3300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11.2.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Подпрограмма «Развитие физической культуры и спорта в Газимуро-Заводском муниципальном округе на 2025-2028 годы»</a:t>
                      </a:r>
                    </a:p>
                  </a:txBody>
                  <a:tcPr marL="8252" marR="8252" marT="82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1105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00000 39092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1 093 400,00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1 088 941,20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5826495"/>
                  </a:ext>
                </a:extLst>
              </a:tr>
              <a:tr h="4786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11.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«Создание условий для развития здорового образа жизни населения Газимуро-Заводского муниципального округа на 2025-2028 годы»</a:t>
                      </a:r>
                    </a:p>
                  </a:txBody>
                  <a:tcPr marL="8252" marR="8252" marT="82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ИТОГО: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1 519 400,00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1 514 941,20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1426381"/>
                  </a:ext>
                </a:extLst>
              </a:tr>
              <a:tr h="3878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12.1.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Подпрограмма "Создание условий для обеспечения доступным и комфортным жильем сельского населения"</a:t>
                      </a:r>
                    </a:p>
                  </a:txBody>
                  <a:tcPr marL="8252" marR="8252" marT="82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1003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00000 39101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0024644"/>
                  </a:ext>
                </a:extLst>
              </a:tr>
              <a:tr h="4786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12.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"Комплексное развитие сельских территорий на 2020-2025 годы" муниципального района "Газимуро-Заводский район"</a:t>
                      </a:r>
                    </a:p>
                  </a:txBody>
                  <a:tcPr marL="8252" marR="8252" marT="82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1003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00000 39100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506224"/>
                  </a:ext>
                </a:extLst>
              </a:tr>
              <a:tr h="3878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13.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«Комплексное развитие систем коммунальной инфраструктуры Газимуро-Заводского муниципального округа на 2025-2028 годы»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0502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00000 39110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5 639 359,00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4 904 075,57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8764962"/>
                  </a:ext>
                </a:extLst>
              </a:tr>
              <a:tr h="3218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0709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860 641,00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860 641,00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363044"/>
                  </a:ext>
                </a:extLst>
              </a:tr>
              <a:tr h="5611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13.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«Содействие развитию и поддержка социально ориентированных некоммерческих организаций и территориальных общественных самоуправлений  в Газимуро-Заводском  муниципальном округе на 2025-2028 годы»</a:t>
                      </a:r>
                    </a:p>
                  </a:txBody>
                  <a:tcPr marL="8252" marR="8252" marT="82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0113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00000 39140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1 010 000,00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993 000,00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4506021"/>
                  </a:ext>
                </a:extLst>
              </a:tr>
              <a:tr h="3795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14.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"Противодействие коррупции в Газимуро-Заводском муниципальном округе на 2025 - 2028 г.г.</a:t>
                      </a:r>
                    </a:p>
                  </a:txBody>
                  <a:tcPr marL="8252" marR="8252" marT="82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0113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00000 39150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100 000,00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48 000,00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8347607"/>
                  </a:ext>
                </a:extLst>
              </a:tr>
              <a:tr h="4538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16.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«Укрепление общественного здоровья в Газимуро-Заводском муниципальном округе на 2025-2028 годы»</a:t>
                      </a:r>
                    </a:p>
                  </a:txBody>
                  <a:tcPr marL="8252" marR="8252" marT="82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0113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00000 39160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50 000,00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48 300,00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7128429"/>
                  </a:ext>
                </a:extLst>
              </a:tr>
              <a:tr h="4538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17.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«Безопасность дорожного движения на территории Газимуро-Заводского муниципального округа на 2025-2028 годы».</a:t>
                      </a:r>
                    </a:p>
                  </a:txBody>
                  <a:tcPr marL="8252" marR="8252" marT="82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0113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00000 39063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8708835"/>
                  </a:ext>
                </a:extLst>
              </a:tr>
              <a:tr h="33832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"Противодействие терроризму и экстремизму в Газимуро-Заводском районе на 2022–2025 годы"</a:t>
                      </a:r>
                    </a:p>
                  </a:txBody>
                  <a:tcPr marL="8252" marR="8252" marT="82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0314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00000 39170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130 000,00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2118686"/>
                  </a:ext>
                </a:extLst>
              </a:tr>
              <a:tr h="34657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252" marR="8252" marT="82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ИТОГО:</a:t>
                      </a:r>
                    </a:p>
                  </a:txBody>
                  <a:tcPr marL="8252" marR="8252" marT="82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36 779 594,11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31 191 405,79</a:t>
                      </a:r>
                    </a:p>
                  </a:txBody>
                  <a:tcPr marL="8252" marR="8252" marT="8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78499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04153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971600" y="980728"/>
            <a:ext cx="6347713" cy="13208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smtClean="0"/>
              <a:t>Информационное сообщение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609598" y="2160590"/>
            <a:ext cx="6986737" cy="388077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tx1"/>
                </a:solidFill>
              </a:rPr>
              <a:t>Решение Совета </a:t>
            </a:r>
            <a:r>
              <a:rPr lang="ru-RU" dirty="0" err="1" smtClean="0">
                <a:solidFill>
                  <a:schemeClr val="tx1"/>
                </a:solidFill>
              </a:rPr>
              <a:t>Газимуро</a:t>
            </a:r>
            <a:r>
              <a:rPr lang="ru-RU" dirty="0" smtClean="0">
                <a:solidFill>
                  <a:schemeClr val="tx1"/>
                </a:solidFill>
              </a:rPr>
              <a:t>-Заводского муниципального округа «Об исполнении  бюджета </a:t>
            </a:r>
            <a:r>
              <a:rPr lang="ru-RU" dirty="0" err="1" smtClean="0">
                <a:solidFill>
                  <a:schemeClr val="tx1"/>
                </a:solidFill>
              </a:rPr>
              <a:t>Газимуро</a:t>
            </a:r>
            <a:r>
              <a:rPr lang="ru-RU" dirty="0" smtClean="0">
                <a:solidFill>
                  <a:schemeClr val="tx1"/>
                </a:solidFill>
              </a:rPr>
              <a:t>-Заводского муниципального округа за </a:t>
            </a:r>
            <a:r>
              <a:rPr lang="ru-RU" dirty="0" smtClean="0">
                <a:solidFill>
                  <a:schemeClr val="tx1"/>
                </a:solidFill>
              </a:rPr>
              <a:t>2025 </a:t>
            </a:r>
            <a:r>
              <a:rPr lang="ru-RU" dirty="0" smtClean="0">
                <a:solidFill>
                  <a:schemeClr val="tx1"/>
                </a:solidFill>
              </a:rPr>
              <a:t>год»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	</a:t>
            </a:r>
            <a:r>
              <a:rPr lang="ru-RU" dirty="0" smtClean="0">
                <a:solidFill>
                  <a:schemeClr val="tx1"/>
                </a:solidFill>
              </a:rPr>
              <a:t>22 мая 2025 </a:t>
            </a:r>
            <a:r>
              <a:rPr lang="ru-RU" dirty="0" smtClean="0">
                <a:solidFill>
                  <a:schemeClr val="tx1"/>
                </a:solidFill>
              </a:rPr>
              <a:t>года </a:t>
            </a:r>
            <a:r>
              <a:rPr lang="ru-RU" dirty="0" smtClean="0">
                <a:solidFill>
                  <a:schemeClr val="tx1"/>
                </a:solidFill>
              </a:rPr>
              <a:t>№ 225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	принято Советом </a:t>
            </a:r>
            <a:r>
              <a:rPr lang="ru-RU" dirty="0" err="1" smtClean="0">
                <a:solidFill>
                  <a:schemeClr val="tx1"/>
                </a:solidFill>
              </a:rPr>
              <a:t>Газимуро</a:t>
            </a:r>
            <a:r>
              <a:rPr lang="ru-RU" dirty="0" smtClean="0">
                <a:solidFill>
                  <a:schemeClr val="tx1"/>
                </a:solidFill>
              </a:rPr>
              <a:t>-Заводского муниципального округа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646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4C4EC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43" name="Rectangle 1"/>
          <p:cNvSpPr>
            <a:spLocks noChangeArrowheads="1"/>
          </p:cNvSpPr>
          <p:nvPr/>
        </p:nvSpPr>
        <p:spPr bwMode="auto">
          <a:xfrm>
            <a:off x="-180528" y="-99392"/>
            <a:ext cx="9144000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Calibri" pitchFamily="34" charset="-52"/>
                <a:ea typeface="Calibri" pitchFamily="34" charset="-52"/>
                <a:cs typeface="Times New Roman" pitchFamily="18" charset="0"/>
              </a:rPr>
              <a:t> </a:t>
            </a:r>
          </a:p>
          <a:p>
            <a:pPr algn="ctr" eaLnBrk="0" hangingPunct="0"/>
            <a:endParaRPr lang="ru-RU" sz="1600" b="1" dirty="0">
              <a:solidFill>
                <a:schemeClr val="tx2">
                  <a:lumMod val="50000"/>
                </a:schemeClr>
              </a:solidFill>
              <a:latin typeface="Calibri" pitchFamily="34" charset="-52"/>
              <a:ea typeface="Calibri" pitchFamily="34" charset="-52"/>
              <a:cs typeface="Times New Roman" pitchFamily="18" charset="0"/>
            </a:endParaRPr>
          </a:p>
          <a:p>
            <a:pPr algn="ctr" eaLnBrk="0" hangingPunct="0"/>
            <a:endParaRPr lang="ru-RU" sz="1600" b="1" dirty="0">
              <a:solidFill>
                <a:schemeClr val="tx2">
                  <a:lumMod val="50000"/>
                </a:schemeClr>
              </a:solidFill>
              <a:latin typeface="Calibri" pitchFamily="34" charset="-52"/>
              <a:ea typeface="Calibri" pitchFamily="34" charset="-52"/>
              <a:cs typeface="Times New Roman" pitchFamily="18" charset="0"/>
            </a:endParaRPr>
          </a:p>
          <a:p>
            <a:pPr algn="ctr" eaLnBrk="0" hangingPunct="0"/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-52"/>
                <a:cs typeface="Times New Roman" panose="02020603050405020304" pitchFamily="18" charset="0"/>
              </a:rPr>
              <a:t>Основные параметры  исполнения бюджета </a:t>
            </a:r>
          </a:p>
          <a:p>
            <a:pPr algn="ctr" eaLnBrk="0" hangingPunct="0"/>
            <a:r>
              <a:rPr lang="ru-RU" sz="2800" b="1" i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-52"/>
                <a:cs typeface="Times New Roman" panose="02020603050405020304" pitchFamily="18" charset="0"/>
              </a:rPr>
              <a:t>Газимуро</a:t>
            </a:r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-52"/>
                <a:cs typeface="Times New Roman" panose="02020603050405020304" pitchFamily="18" charset="0"/>
              </a:rPr>
              <a:t>-Заводского муниципального округа </a:t>
            </a:r>
            <a:endParaRPr lang="ru-RU" sz="28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Calibri" pitchFamily="34" charset="-52"/>
              <a:cs typeface="Times New Roman" panose="02020603050405020304" pitchFamily="18" charset="0"/>
            </a:endParaRPr>
          </a:p>
          <a:p>
            <a:pPr algn="ctr" eaLnBrk="0" hangingPunct="0"/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-52"/>
                <a:cs typeface="Times New Roman" panose="02020603050405020304" pitchFamily="18" charset="0"/>
              </a:rPr>
              <a:t>за </a:t>
            </a:r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-52"/>
                <a:cs typeface="Times New Roman" panose="02020603050405020304" pitchFamily="18" charset="0"/>
              </a:rPr>
              <a:t>2025 </a:t>
            </a:r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-52"/>
                <a:cs typeface="Times New Roman" panose="02020603050405020304" pitchFamily="18" charset="0"/>
              </a:rPr>
              <a:t>год.</a:t>
            </a:r>
          </a:p>
          <a:p>
            <a:pPr algn="r" eaLnBrk="0" hangingPunct="0"/>
            <a:r>
              <a:rPr lang="ru-RU" sz="16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itchFamily="34" charset="-52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тыс. руб</a:t>
            </a:r>
            <a:r>
              <a:rPr lang="ru-RU" sz="1600" i="1" dirty="0">
                <a:solidFill>
                  <a:schemeClr val="tx2">
                    <a:lumMod val="50000"/>
                  </a:schemeClr>
                </a:solidFill>
                <a:ea typeface="Calibri" pitchFamily="34" charset="-52"/>
                <a:cs typeface="Times New Roman" pitchFamily="18" charset="0"/>
              </a:rPr>
              <a:t>.</a:t>
            </a:r>
            <a:endParaRPr lang="ru-RU" i="1" dirty="0">
              <a:solidFill>
                <a:schemeClr val="tx2">
                  <a:lumMod val="50000"/>
                </a:schemeClr>
              </a:solidFill>
              <a:ea typeface="Calibri" pitchFamily="34" charset="-52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132856"/>
            <a:ext cx="5472608" cy="4536504"/>
          </a:xfrm>
          <a:prstGeom prst="rect">
            <a:avLst/>
          </a:prstGeom>
        </p:spPr>
      </p:pic>
      <p:sp>
        <p:nvSpPr>
          <p:cNvPr id="8" name="Горизонтальный свиток 7"/>
          <p:cNvSpPr/>
          <p:nvPr/>
        </p:nvSpPr>
        <p:spPr>
          <a:xfrm>
            <a:off x="5805264" y="2302526"/>
            <a:ext cx="2799184" cy="1126474"/>
          </a:xfrm>
          <a:prstGeom prst="horizontalScroll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1468669,9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6084168" y="3719262"/>
            <a:ext cx="2664296" cy="1221906"/>
          </a:xfrm>
          <a:prstGeom prst="horizontalScroll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Расходы- 1092531,5</a:t>
            </a:r>
          </a:p>
          <a:p>
            <a:pPr algn="ctr"/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5877272" y="5256622"/>
            <a:ext cx="2655168" cy="1088734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Профицит-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376138,4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51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0" y="476250"/>
            <a:ext cx="8445500" cy="1368425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доходов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</a:t>
            </a: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454820" y="3244334"/>
            <a:ext cx="234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454820" y="3244334"/>
            <a:ext cx="234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54820" y="3244334"/>
            <a:ext cx="234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018437265"/>
              </p:ext>
            </p:extLst>
          </p:nvPr>
        </p:nvGraphicFramePr>
        <p:xfrm>
          <a:off x="1475656" y="2060849"/>
          <a:ext cx="5616624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1" name="Выноска со стрелкой вверх 20"/>
          <p:cNvSpPr/>
          <p:nvPr/>
        </p:nvSpPr>
        <p:spPr>
          <a:xfrm>
            <a:off x="539552" y="5373217"/>
            <a:ext cx="3456384" cy="1418455"/>
          </a:xfrm>
          <a:prstGeom prst="upArrow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План-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593240,3 тыс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руб.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Факт-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1010868,8 тыс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руб.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170,4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исполнения </a:t>
            </a:r>
          </a:p>
        </p:txBody>
      </p:sp>
      <p:sp>
        <p:nvSpPr>
          <p:cNvPr id="22" name="Выноска со стрелкой вверх 21"/>
          <p:cNvSpPr/>
          <p:nvPr/>
        </p:nvSpPr>
        <p:spPr>
          <a:xfrm>
            <a:off x="4689180" y="5373217"/>
            <a:ext cx="3627236" cy="1418455"/>
          </a:xfrm>
          <a:prstGeom prst="upArrow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План-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38498,0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Факт-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55224,1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143,4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исполнения</a:t>
            </a:r>
          </a:p>
        </p:txBody>
      </p:sp>
      <p:sp>
        <p:nvSpPr>
          <p:cNvPr id="23" name="Выноска со стрелкой влево 22"/>
          <p:cNvSpPr/>
          <p:nvPr/>
        </p:nvSpPr>
        <p:spPr>
          <a:xfrm>
            <a:off x="7092280" y="2060849"/>
            <a:ext cx="1872208" cy="2880319"/>
          </a:xfrm>
          <a:prstGeom prst="leftArrowCallou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План-403661,0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Факт-402577,1 тыс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руб.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99,7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исполнения</a:t>
            </a:r>
          </a:p>
        </p:txBody>
      </p:sp>
    </p:spTree>
    <p:extLst>
      <p:ext uri="{BB962C8B-B14F-4D97-AF65-F5344CB8AC3E}">
        <p14:creationId xmlns:p14="http://schemas.microsoft.com/office/powerpoint/2010/main" val="170037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Безвозмездные поступления за 2025 год (исполнено)</a:t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Диаграмма 3"/>
          <p:cNvGraphicFramePr>
            <a:graphicFrameLocks noGrp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2315123620"/>
              </p:ext>
            </p:extLst>
          </p:nvPr>
        </p:nvGraphicFramePr>
        <p:xfrm>
          <a:off x="539552" y="16288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0791774"/>
      </p:ext>
    </p:extLst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4C4EC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16632"/>
            <a:ext cx="7831782" cy="172819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налоговых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доходов по исполнению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Газимуро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-Заводского муниципального округа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458927316"/>
              </p:ext>
            </p:extLst>
          </p:nvPr>
        </p:nvGraphicFramePr>
        <p:xfrm>
          <a:off x="422080" y="1412776"/>
          <a:ext cx="8748464" cy="6984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8746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000">
              <a:srgbClr val="CCCCFF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16632"/>
            <a:ext cx="7886700" cy="1574057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неналоговых доходов по исполнению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исполнению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Газимуро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-Заводского муниципального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за 202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 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4157887724"/>
              </p:ext>
            </p:extLst>
          </p:nvPr>
        </p:nvGraphicFramePr>
        <p:xfrm>
          <a:off x="-252536" y="1484784"/>
          <a:ext cx="9289032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5489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65126"/>
            <a:ext cx="7831782" cy="133568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налоговых и неналоговых доходов бюджета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Газимуро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-Заводского муниципального округа за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тыс.руб.)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676376"/>
              </p:ext>
            </p:extLst>
          </p:nvPr>
        </p:nvGraphicFramePr>
        <p:xfrm>
          <a:off x="827584" y="1412776"/>
          <a:ext cx="7632848" cy="47861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43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96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94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94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2514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вида доходов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Исполнение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8692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доходы, в том числе: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593240,3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1010868,8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170,4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2514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 на доходы физических лиц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528175,4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670838,2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127,0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2514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от уплаты акцизов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13612,5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14221,9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104,5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0891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Налог, взимаемый в связи с применением упрощенной системы налогообложения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8032,9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7731,8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96,3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133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Налог, взимаемый в связи с применением патентной системы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налогообложения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1011,0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1996,2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197,4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3685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Единый сельскохозяйственный налог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9,2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313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3795306"/>
              </p:ext>
            </p:extLst>
          </p:nvPr>
        </p:nvGraphicFramePr>
        <p:xfrm>
          <a:off x="467544" y="2924944"/>
          <a:ext cx="8208912" cy="3840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67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46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85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89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9076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Неналоговые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доходы, в том числе: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38498,0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55224,1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143,4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8006"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Доходы от использования муниципального имущества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7203,3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8197,7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113,8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8006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Плата за негативное воздействие на окружающую среду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8219,2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19103,9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232,4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1744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Платные</a:t>
                      </a:r>
                      <a:r>
                        <a:rPr lang="ru-RU" sz="14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услуги и компенсация затрат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18380,2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26516,4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144,3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9535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Штрафы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4695,3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1167,0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24,9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9535"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Прочие неналоговые доходы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239,1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8034252"/>
              </p:ext>
            </p:extLst>
          </p:nvPr>
        </p:nvGraphicFramePr>
        <p:xfrm>
          <a:off x="467544" y="787078"/>
          <a:ext cx="8208912" cy="2137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>
                  <a:extLst>
                    <a:ext uri="{9D8B030D-6E8A-4147-A177-3AD203B41FA5}">
                      <a16:colId xmlns:a16="http://schemas.microsoft.com/office/drawing/2014/main" val="270119019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3797193532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1311911117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1342580723"/>
                    </a:ext>
                  </a:extLst>
                </a:gridCol>
              </a:tblGrid>
              <a:tr h="750288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Единый налог на  вмененный доход для отдельных видов деятельности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4397838"/>
                  </a:ext>
                </a:extLst>
              </a:tr>
              <a:tr h="316088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 на имущество 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1279,0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1507,1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117,8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4715214"/>
                  </a:ext>
                </a:extLst>
              </a:tr>
              <a:tr h="411448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Налог на добычу полезных ископаемых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38819,0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310878,3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8 раз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178760"/>
                  </a:ext>
                </a:extLst>
              </a:tr>
              <a:tr h="358738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Государственная пошлина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888,3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2858,2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321,8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93375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553209"/>
              </p:ext>
            </p:extLst>
          </p:nvPr>
        </p:nvGraphicFramePr>
        <p:xfrm>
          <a:off x="467544" y="224564"/>
          <a:ext cx="8208912" cy="5625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>
                  <a:extLst>
                    <a:ext uri="{9D8B030D-6E8A-4147-A177-3AD203B41FA5}">
                      <a16:colId xmlns:a16="http://schemas.microsoft.com/office/drawing/2014/main" val="781855865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1075526585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3795900268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245884780"/>
                    </a:ext>
                  </a:extLst>
                </a:gridCol>
              </a:tblGrid>
              <a:tr h="562514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вида доходов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Исполнение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98547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30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5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исполнения расходов за </a:t>
            </a:r>
            <a:br>
              <a:rPr lang="ru-RU" sz="35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5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sz="35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35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</p:txBody>
      </p:sp>
      <p:graphicFrame>
        <p:nvGraphicFramePr>
          <p:cNvPr id="6" name="Объект 26">
            <a:extLst>
              <a:ext uri="{FF2B5EF4-FFF2-40B4-BE49-F238E27FC236}">
                <a16:creationId xmlns:a16="http://schemas.microsoft.com/office/drawing/2014/main" id="{32C0D9F0-5416-410C-8641-2A2E39E92B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6954744"/>
              </p:ext>
            </p:extLst>
          </p:nvPr>
        </p:nvGraphicFramePr>
        <p:xfrm>
          <a:off x="-33892" y="1601416"/>
          <a:ext cx="8712969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5393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18367</TotalTime>
  <Words>1559</Words>
  <Application>Microsoft Office PowerPoint</Application>
  <PresentationFormat>Экран (4:3)</PresentationFormat>
  <Paragraphs>608</Paragraphs>
  <Slides>19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Безвозмездные поступления за 2025 год (исполнено) </vt:lpstr>
      <vt:lpstr>Структура налоговых доходов по исполнению бюджета Газимуро-Заводского муниципального округа  за 2025 год</vt:lpstr>
      <vt:lpstr>Структура неналоговых доходов по исполнению исполнению бюджета Газимуро-Заводского муниципального округа за 2025 год </vt:lpstr>
      <vt:lpstr>Исполнение налоговых и неналоговых доходов бюджета Газимуро-Заводского муниципального округа за 2025 год  (тыс.руб.)</vt:lpstr>
      <vt:lpstr>Презентация PowerPoint</vt:lpstr>
      <vt:lpstr>Структура исполнения расходов за  2025 год</vt:lpstr>
      <vt:lpstr>Исполнение расходной части бюджета  Газимуро-Заводского муниципального округа за 2025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Сведения о расходах бюджета  на реализацию муниципальных программ   Газимуро-Заводского муниципального округа за 2025 год 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1</cp:lastModifiedBy>
  <cp:revision>1085</cp:revision>
  <cp:lastPrinted>2025-06-17T01:24:04Z</cp:lastPrinted>
  <dcterms:created xsi:type="dcterms:W3CDTF">2014-04-07T09:56:44Z</dcterms:created>
  <dcterms:modified xsi:type="dcterms:W3CDTF">2026-06-19T08:21:19Z</dcterms:modified>
</cp:coreProperties>
</file>