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1" r:id="rId3"/>
    <p:sldId id="257" r:id="rId4"/>
    <p:sldId id="260" r:id="rId5"/>
    <p:sldId id="289" r:id="rId6"/>
    <p:sldId id="262" r:id="rId7"/>
    <p:sldId id="264" r:id="rId8"/>
    <p:sldId id="265" r:id="rId9"/>
    <p:sldId id="266" r:id="rId10"/>
    <p:sldId id="263" r:id="rId11"/>
    <p:sldId id="280" r:id="rId12"/>
    <p:sldId id="281" r:id="rId13"/>
    <p:sldId id="282" r:id="rId14"/>
    <p:sldId id="267" r:id="rId15"/>
    <p:sldId id="278" r:id="rId16"/>
    <p:sldId id="268" r:id="rId17"/>
    <p:sldId id="277" r:id="rId18"/>
    <p:sldId id="288" r:id="rId19"/>
    <p:sldId id="285" r:id="rId20"/>
    <p:sldId id="286" r:id="rId21"/>
    <p:sldId id="287" r:id="rId22"/>
    <p:sldId id="270" r:id="rId23"/>
    <p:sldId id="276" r:id="rId24"/>
    <p:sldId id="271" r:id="rId25"/>
    <p:sldId id="279" r:id="rId26"/>
    <p:sldId id="283" r:id="rId27"/>
    <p:sldId id="272" r:id="rId28"/>
    <p:sldId id="275" r:id="rId29"/>
    <p:sldId id="284" r:id="rId30"/>
    <p:sldId id="27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2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fif"/><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ru.wikipedia.org/wiki/%D0%A1%D0%B8%D1%81%D1%82%D0%B5%D0%BC%D0%B0_%D0%B0%D0%B2%D1%82%D0%BE%D0%BC%D0%B0%D1%82%D0%B8%D0%B7%D0%B0%D1%86%D0%B8%D0%B8_%D0%BF%D1%80%D0%BE%D0%B5%D0%BA%D1%82%D0%BD%D1%8B%D1%85_%D1%80%D0%B0%D0%B1%D0%BE%D1%8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1478" y="1126327"/>
            <a:ext cx="8915399" cy="2262781"/>
          </a:xfrm>
        </p:spPr>
        <p:txBody>
          <a:bodyPr>
            <a:normAutofit fontScale="90000"/>
          </a:bodyPr>
          <a:lstStyle/>
          <a:p>
            <a:r>
              <a:rPr lang="ru-RU" b="1" dirty="0"/>
              <a:t>Трёхмерная графика и</a:t>
            </a:r>
            <a:br>
              <a:rPr lang="ru-RU" b="1" dirty="0"/>
            </a:br>
            <a:r>
              <a:rPr lang="en-US" b="1" dirty="0"/>
              <a:t>3D-</a:t>
            </a:r>
            <a:r>
              <a:rPr lang="ru-RU" b="1" dirty="0" smtClean="0"/>
              <a:t>моделирование.</a:t>
            </a:r>
            <a:br>
              <a:rPr lang="ru-RU" b="1" dirty="0" smtClean="0"/>
            </a:br>
            <a:r>
              <a:rPr lang="ru-RU" b="1" dirty="0" smtClean="0"/>
              <a:t>Твердотельное моделирование.</a:t>
            </a:r>
            <a:r>
              <a:rPr lang="ru-RU" dirty="0"/>
              <a:t> </a:t>
            </a:r>
          </a:p>
        </p:txBody>
      </p:sp>
      <p:sp>
        <p:nvSpPr>
          <p:cNvPr id="3" name="Подзаголовок 2"/>
          <p:cNvSpPr>
            <a:spLocks noGrp="1"/>
          </p:cNvSpPr>
          <p:nvPr>
            <p:ph type="subTitle" idx="1"/>
          </p:nvPr>
        </p:nvSpPr>
        <p:spPr>
          <a:xfrm>
            <a:off x="2521479" y="2836335"/>
            <a:ext cx="8915399" cy="3412066"/>
          </a:xfrm>
        </p:spPr>
        <p:txBody>
          <a:bodyPr>
            <a:normAutofit fontScale="92500" lnSpcReduction="10000"/>
          </a:bodyPr>
          <a:lstStyle/>
          <a:p>
            <a:endParaRPr lang="ru-RU" dirty="0" smtClean="0"/>
          </a:p>
          <a:p>
            <a:endParaRPr lang="ru-RU" dirty="0"/>
          </a:p>
          <a:p>
            <a:endParaRPr lang="ru-RU" dirty="0" smtClean="0"/>
          </a:p>
          <a:p>
            <a:r>
              <a:rPr lang="ru-RU" dirty="0" smtClean="0"/>
              <a:t>             </a:t>
            </a:r>
          </a:p>
          <a:p>
            <a:r>
              <a:rPr lang="ru-RU" dirty="0" smtClean="0"/>
              <a:t>                                                                                                       </a:t>
            </a:r>
          </a:p>
          <a:p>
            <a:endParaRPr lang="ru-RU" dirty="0"/>
          </a:p>
          <a:p>
            <a:endParaRPr lang="ru-RU" dirty="0" smtClean="0"/>
          </a:p>
          <a:p>
            <a:endParaRPr lang="ru-RU" dirty="0" smtClean="0"/>
          </a:p>
          <a:p>
            <a:r>
              <a:rPr lang="ru-RU" dirty="0" smtClean="0"/>
              <a:t>                                                                                                              </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6149" t="12559" r="3884" b="6291"/>
          <a:stretch/>
        </p:blipFill>
        <p:spPr>
          <a:xfrm>
            <a:off x="4851241" y="3873740"/>
            <a:ext cx="2353732" cy="2133600"/>
          </a:xfrm>
          <a:prstGeom prst="ellipse">
            <a:avLst/>
          </a:prstGeom>
          <a:solidFill>
            <a:schemeClr val="accent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Стрелка вправо 4">
            <a:hlinkClick r:id="rId3" action="ppaction://hlinksldjump"/>
          </p:cNvPr>
          <p:cNvSpPr/>
          <p:nvPr/>
        </p:nvSpPr>
        <p:spPr>
          <a:xfrm>
            <a:off x="10458470" y="62484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36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Программы для  </a:t>
            </a:r>
            <a:r>
              <a:rPr lang="en-US" dirty="0"/>
              <a:t>3D</a:t>
            </a:r>
            <a:r>
              <a:rPr lang="ru-RU" dirty="0"/>
              <a:t>-моделирования</a:t>
            </a:r>
            <a:br>
              <a:rPr lang="ru-RU" dirty="0"/>
            </a:br>
            <a:endParaRPr lang="ru-RU" dirty="0"/>
          </a:p>
        </p:txBody>
      </p:sp>
      <p:sp>
        <p:nvSpPr>
          <p:cNvPr id="3" name="Объект 2"/>
          <p:cNvSpPr>
            <a:spLocks noGrp="1"/>
          </p:cNvSpPr>
          <p:nvPr>
            <p:ph idx="1"/>
          </p:nvPr>
        </p:nvSpPr>
        <p:spPr/>
        <p:txBody>
          <a:bodyPr/>
          <a:lstStyle/>
          <a:p>
            <a:r>
              <a:rPr lang="en-US" u="sng" dirty="0" err="1" smtClean="0">
                <a:solidFill>
                  <a:srgbClr val="FF0000"/>
                </a:solidFill>
                <a:hlinkClick r:id="rId2" action="ppaction://hlinksldjump"/>
              </a:rPr>
              <a:t>Tincercad</a:t>
            </a:r>
            <a:endParaRPr lang="ru-RU" u="sng" dirty="0" smtClean="0">
              <a:solidFill>
                <a:srgbClr val="FF0000"/>
              </a:solidFill>
              <a:hlinkClick r:id="rId2" action="ppaction://hlinksldjump"/>
            </a:endParaRPr>
          </a:p>
          <a:p>
            <a:r>
              <a:rPr lang="en-US" u="sng" dirty="0" err="1" smtClean="0">
                <a:solidFill>
                  <a:srgbClr val="FF0000"/>
                </a:solidFill>
                <a:hlinkClick r:id="rId2" action="ppaction://hlinksldjump"/>
              </a:rPr>
              <a:t>Zbrush</a:t>
            </a:r>
            <a:r>
              <a:rPr lang="en-US" u="sng" dirty="0">
                <a:solidFill>
                  <a:srgbClr val="FF0000"/>
                </a:solidFill>
              </a:rPr>
              <a:t>;</a:t>
            </a:r>
          </a:p>
          <a:p>
            <a:r>
              <a:rPr lang="en-US" u="sng" dirty="0">
                <a:solidFill>
                  <a:srgbClr val="FF0000"/>
                </a:solidFill>
                <a:hlinkClick r:id="rId3" action="ppaction://hlinksldjump"/>
              </a:rPr>
              <a:t> Autodesk 3D max</a:t>
            </a:r>
            <a:r>
              <a:rPr lang="en-US" u="sng" dirty="0">
                <a:solidFill>
                  <a:srgbClr val="FF0000"/>
                </a:solidFill>
              </a:rPr>
              <a:t>;</a:t>
            </a:r>
          </a:p>
          <a:p>
            <a:r>
              <a:rPr lang="en-US" u="sng" dirty="0">
                <a:solidFill>
                  <a:srgbClr val="FF0000"/>
                </a:solidFill>
              </a:rPr>
              <a:t> </a:t>
            </a:r>
            <a:r>
              <a:rPr lang="en-US" u="sng" dirty="0" smtClean="0">
                <a:solidFill>
                  <a:srgbClr val="FF0000"/>
                </a:solidFill>
              </a:rPr>
              <a:t>Fusion 360;</a:t>
            </a:r>
            <a:endParaRPr lang="en-US" u="sng" dirty="0">
              <a:solidFill>
                <a:srgbClr val="FF0000"/>
              </a:solidFill>
            </a:endParaRPr>
          </a:p>
          <a:p>
            <a:r>
              <a:rPr lang="en-US" u="sng" dirty="0">
                <a:solidFill>
                  <a:srgbClr val="FF0000"/>
                </a:solidFill>
                <a:hlinkClick r:id="rId4" action="ppaction://hlinksldjump"/>
              </a:rPr>
              <a:t> SketchUp</a:t>
            </a:r>
            <a:r>
              <a:rPr lang="en-US" u="sng" dirty="0">
                <a:solidFill>
                  <a:srgbClr val="FF0000"/>
                </a:solidFill>
              </a:rPr>
              <a:t>.</a:t>
            </a:r>
          </a:p>
          <a:p>
            <a:r>
              <a:rPr lang="en-US" u="sng" dirty="0">
                <a:solidFill>
                  <a:srgbClr val="FF0000"/>
                </a:solidFill>
                <a:hlinkClick r:id="rId5" action="ppaction://hlinksldjump"/>
              </a:rPr>
              <a:t>Blender</a:t>
            </a:r>
            <a:endParaRPr lang="en-US" u="sng" dirty="0">
              <a:solidFill>
                <a:srgbClr val="FF0000"/>
              </a:solidFill>
            </a:endParaRPr>
          </a:p>
          <a:p>
            <a:r>
              <a:rPr lang="ru-RU" u="sng" dirty="0" smtClean="0">
                <a:solidFill>
                  <a:srgbClr val="FF0000"/>
                </a:solidFill>
                <a:hlinkClick r:id="rId6" action="ppaction://hlinksldjump"/>
              </a:rPr>
              <a:t>Компас</a:t>
            </a:r>
            <a:r>
              <a:rPr lang="en-US" u="sng" dirty="0" smtClean="0">
                <a:solidFill>
                  <a:srgbClr val="FF0000"/>
                </a:solidFill>
              </a:rPr>
              <a:t> 3d</a:t>
            </a:r>
          </a:p>
          <a:p>
            <a:endParaRPr lang="ru-RU" dirty="0"/>
          </a:p>
        </p:txBody>
      </p:sp>
      <p:sp>
        <p:nvSpPr>
          <p:cNvPr id="4" name="Стрелка вправо 3">
            <a:hlinkClick r:id="rId7" action="ppaction://hlinksldjump"/>
          </p:cNvPr>
          <p:cNvSpPr/>
          <p:nvPr/>
        </p:nvSpPr>
        <p:spPr>
          <a:xfrm rot="10800000">
            <a:off x="2589212" y="5911222"/>
            <a:ext cx="1251479" cy="72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298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1750"/>
                                        <p:tgtEl>
                                          <p:spTgt spid="3">
                                            <p:txEl>
                                              <p:pRg st="1" end="1"/>
                                            </p:txEl>
                                          </p:spTgt>
                                        </p:tgtEl>
                                      </p:cBhvr>
                                    </p:animEffect>
                                  </p:childTnLst>
                                </p:cTn>
                              </p:par>
                            </p:childTnLst>
                          </p:cTn>
                        </p:par>
                        <p:par>
                          <p:cTn id="8" fill="hold">
                            <p:stCondLst>
                              <p:cond delay="175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750"/>
                                        <p:tgtEl>
                                          <p:spTgt spid="3">
                                            <p:txEl>
                                              <p:pRg st="0" end="0"/>
                                            </p:txEl>
                                          </p:spTgt>
                                        </p:tgtEl>
                                      </p:cBhvr>
                                    </p:animEffect>
                                  </p:childTnLst>
                                </p:cTn>
                              </p:par>
                            </p:childTnLst>
                          </p:cTn>
                        </p:par>
                        <p:par>
                          <p:cTn id="12" fill="hold">
                            <p:stCondLst>
                              <p:cond delay="35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1750"/>
                                        <p:tgtEl>
                                          <p:spTgt spid="3">
                                            <p:txEl>
                                              <p:pRg st="2" end="2"/>
                                            </p:txEl>
                                          </p:spTgt>
                                        </p:tgtEl>
                                      </p:cBhvr>
                                    </p:animEffect>
                                  </p:childTnLst>
                                </p:cTn>
                              </p:par>
                            </p:childTnLst>
                          </p:cTn>
                        </p:par>
                        <p:par>
                          <p:cTn id="16" fill="hold">
                            <p:stCondLst>
                              <p:cond delay="525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1750"/>
                                        <p:tgtEl>
                                          <p:spTgt spid="3">
                                            <p:txEl>
                                              <p:pRg st="3" end="3"/>
                                            </p:txEl>
                                          </p:spTgt>
                                        </p:tgtEl>
                                      </p:cBhvr>
                                    </p:animEffect>
                                  </p:childTnLst>
                                </p:cTn>
                              </p:par>
                            </p:childTnLst>
                          </p:cTn>
                        </p:par>
                        <p:par>
                          <p:cTn id="20" fill="hold">
                            <p:stCondLst>
                              <p:cond delay="7000"/>
                            </p:stCondLst>
                            <p:childTnLst>
                              <p:par>
                                <p:cTn id="21" presetID="6"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1750"/>
                                        <p:tgtEl>
                                          <p:spTgt spid="3">
                                            <p:txEl>
                                              <p:pRg st="4" end="4"/>
                                            </p:txEl>
                                          </p:spTgt>
                                        </p:tgtEl>
                                      </p:cBhvr>
                                    </p:animEffect>
                                  </p:childTnLst>
                                </p:cTn>
                              </p:par>
                            </p:childTnLst>
                          </p:cTn>
                        </p:par>
                        <p:par>
                          <p:cTn id="24" fill="hold">
                            <p:stCondLst>
                              <p:cond delay="8750"/>
                            </p:stCondLst>
                            <p:childTnLst>
                              <p:par>
                                <p:cTn id="25" presetID="6" presetClass="entr" presetSubtype="16"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1750"/>
                                        <p:tgtEl>
                                          <p:spTgt spid="3">
                                            <p:txEl>
                                              <p:pRg st="5" end="5"/>
                                            </p:txEl>
                                          </p:spTgt>
                                        </p:tgtEl>
                                      </p:cBhvr>
                                    </p:animEffect>
                                  </p:childTnLst>
                                </p:cTn>
                              </p:par>
                            </p:childTnLst>
                          </p:cTn>
                        </p:par>
                        <p:par>
                          <p:cTn id="28" fill="hold">
                            <p:stCondLst>
                              <p:cond delay="10500"/>
                            </p:stCondLst>
                            <p:childTnLst>
                              <p:par>
                                <p:cTn id="29" presetID="6" presetClass="entr" presetSubtype="16"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1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5393" y="667242"/>
            <a:ext cx="8911687" cy="1280890"/>
          </a:xfrm>
        </p:spPr>
        <p:txBody>
          <a:bodyPr/>
          <a:lstStyle/>
          <a:p>
            <a:r>
              <a:rPr lang="ru-RU" b="1" dirty="0" err="1"/>
              <a:t>TinkerCAD</a:t>
            </a:r>
            <a:endParaRPr lang="ru-RU" b="1" dirty="0"/>
          </a:p>
        </p:txBody>
      </p:sp>
      <p:sp>
        <p:nvSpPr>
          <p:cNvPr id="3" name="Объект 2"/>
          <p:cNvSpPr>
            <a:spLocks noGrp="1"/>
          </p:cNvSpPr>
          <p:nvPr>
            <p:ph idx="1"/>
          </p:nvPr>
        </p:nvSpPr>
        <p:spPr>
          <a:xfrm>
            <a:off x="1234865" y="1624642"/>
            <a:ext cx="8915400" cy="3777622"/>
          </a:xfrm>
        </p:spPr>
        <p:txBody>
          <a:bodyPr/>
          <a:lstStyle/>
          <a:p>
            <a:r>
              <a:rPr lang="ru-RU" dirty="0" err="1"/>
              <a:t>TinkerCAD</a:t>
            </a:r>
            <a:r>
              <a:rPr lang="ru-RU" dirty="0"/>
              <a:t> – это онлайн сервис, который сейчас принадлежит самой известной компании мира CAD-систем – </a:t>
            </a:r>
            <a:r>
              <a:rPr lang="ru-RU" dirty="0" err="1"/>
              <a:t>Autodesk</a:t>
            </a:r>
            <a:r>
              <a:rPr lang="ru-RU" dirty="0"/>
              <a:t>. </a:t>
            </a:r>
            <a:r>
              <a:rPr lang="ru-RU" dirty="0" err="1"/>
              <a:t>Тинкеркад</a:t>
            </a:r>
            <a:r>
              <a:rPr lang="ru-RU" dirty="0"/>
              <a:t> уже давно известен многим как простая и бесплатная среда для обучения 3D-моделированию. С ее помощью можно достаточно легко создавать свои модели и отправлять их на 3D-печать. Совсем недавно </a:t>
            </a:r>
            <a:r>
              <a:rPr lang="ru-RU" dirty="0" err="1"/>
              <a:t>Тинкеркад</a:t>
            </a:r>
            <a:r>
              <a:rPr lang="ru-RU" dirty="0"/>
              <a:t> получил возможность создания электронных схем и подключения их к симулятору виртуальной платы </a:t>
            </a:r>
            <a:r>
              <a:rPr lang="ru-RU" dirty="0" err="1"/>
              <a:t>ардуино</a:t>
            </a:r>
            <a:r>
              <a:rPr lang="ru-RU" dirty="0"/>
              <a:t>. Эти крайне важные и мощные инструменты позволяют существенно облегчить начинающим разработчикам </a:t>
            </a:r>
            <a:r>
              <a:rPr lang="ru-RU" dirty="0" err="1"/>
              <a:t>Arduino</a:t>
            </a:r>
            <a:r>
              <a:rPr lang="ru-RU" dirty="0"/>
              <a:t> процессы обучения, проектирования и программирования новых схем.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204" y="4130136"/>
            <a:ext cx="4091796" cy="2727864"/>
          </a:xfrm>
          <a:prstGeom prst="rect">
            <a:avLst/>
          </a:prstGeom>
        </p:spPr>
      </p:pic>
    </p:spTree>
    <p:extLst>
      <p:ext uri="{BB962C8B-B14F-4D97-AF65-F5344CB8AC3E}">
        <p14:creationId xmlns:p14="http://schemas.microsoft.com/office/powerpoint/2010/main" val="253624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354"/>
          </a:xfrm>
          <a:prstGeom prst="rect">
            <a:avLst/>
          </a:prstGeom>
        </p:spPr>
      </p:pic>
    </p:spTree>
    <p:extLst>
      <p:ext uri="{BB962C8B-B14F-4D97-AF65-F5344CB8AC3E}">
        <p14:creationId xmlns:p14="http://schemas.microsoft.com/office/powerpoint/2010/main" val="409007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 y="0"/>
            <a:ext cx="12163246" cy="6857999"/>
          </a:xfrm>
          <a:prstGeom prst="rect">
            <a:avLst/>
          </a:prstGeom>
        </p:spPr>
      </p:pic>
    </p:spTree>
    <p:extLst>
      <p:ext uri="{BB962C8B-B14F-4D97-AF65-F5344CB8AC3E}">
        <p14:creationId xmlns:p14="http://schemas.microsoft.com/office/powerpoint/2010/main" val="257363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ZBrush</a:t>
            </a:r>
            <a:endParaRPr lang="ru-RU" dirty="0"/>
          </a:p>
        </p:txBody>
      </p:sp>
      <p:sp>
        <p:nvSpPr>
          <p:cNvPr id="3" name="Объект 2"/>
          <p:cNvSpPr>
            <a:spLocks noGrp="1"/>
          </p:cNvSpPr>
          <p:nvPr>
            <p:ph idx="1"/>
          </p:nvPr>
        </p:nvSpPr>
        <p:spPr>
          <a:xfrm>
            <a:off x="2589212" y="1452113"/>
            <a:ext cx="8915400" cy="3777622"/>
          </a:xfrm>
        </p:spPr>
        <p:txBody>
          <a:bodyPr>
            <a:normAutofit/>
          </a:bodyPr>
          <a:lstStyle/>
          <a:p>
            <a:r>
              <a:rPr lang="en-US" sz="2400" b="1" dirty="0" smtClean="0"/>
              <a:t>Zbrush-</a:t>
            </a:r>
            <a:r>
              <a:rPr lang="ru-RU" sz="2400" dirty="0"/>
              <a:t> программа для 3</a:t>
            </a:r>
            <a:r>
              <a:rPr lang="en-US" sz="2400" dirty="0"/>
              <a:t>D </a:t>
            </a:r>
            <a:r>
              <a:rPr lang="ru-RU" sz="2400" dirty="0" smtClean="0"/>
              <a:t>моделирования</a:t>
            </a:r>
            <a:r>
              <a:rPr lang="ru-RU" sz="2400" u="sng" dirty="0" smtClean="0"/>
              <a:t>. </a:t>
            </a:r>
            <a:r>
              <a:rPr lang="ru-RU" sz="2400" dirty="0"/>
              <a:t>Отличительной особенностью данного ПО является имитация процесса «лепки» трёхмерной скульптуры, усиленного движком трёхмерного рендеринга в реальном времени, что существенно упрощает процедуру создания требуемого трёхмерного объекта.</a:t>
            </a:r>
          </a:p>
        </p:txBody>
      </p:sp>
      <p:sp>
        <p:nvSpPr>
          <p:cNvPr id="4" name="Стрелка влево 3">
            <a:hlinkClick r:id="rId2" action="ppaction://hlinksldjump"/>
          </p:cNvPr>
          <p:cNvSpPr/>
          <p:nvPr/>
        </p:nvSpPr>
        <p:spPr>
          <a:xfrm>
            <a:off x="3039533" y="5105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912" y="3977401"/>
            <a:ext cx="5121064" cy="2880599"/>
          </a:xfrm>
          <a:prstGeom prst="rect">
            <a:avLst/>
          </a:prstGeom>
        </p:spPr>
      </p:pic>
    </p:spTree>
    <p:extLst>
      <p:ext uri="{BB962C8B-B14F-4D97-AF65-F5344CB8AC3E}">
        <p14:creationId xmlns:p14="http://schemas.microsoft.com/office/powerpoint/2010/main" val="183880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6486673" cy="395089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716" y="3809541"/>
            <a:ext cx="6524445" cy="3048459"/>
          </a:xfrm>
          <a:prstGeom prst="rect">
            <a:avLst/>
          </a:prstGeom>
        </p:spPr>
      </p:pic>
    </p:spTree>
    <p:extLst>
      <p:ext uri="{BB962C8B-B14F-4D97-AF65-F5344CB8AC3E}">
        <p14:creationId xmlns:p14="http://schemas.microsoft.com/office/powerpoint/2010/main" val="344150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Autodesk 3ds Max</a:t>
            </a:r>
            <a:endParaRPr lang="ru-RU" dirty="0"/>
          </a:p>
        </p:txBody>
      </p:sp>
      <p:sp>
        <p:nvSpPr>
          <p:cNvPr id="3" name="Объект 2"/>
          <p:cNvSpPr>
            <a:spLocks noGrp="1"/>
          </p:cNvSpPr>
          <p:nvPr>
            <p:ph idx="1"/>
          </p:nvPr>
        </p:nvSpPr>
        <p:spPr/>
        <p:txBody>
          <a:bodyPr>
            <a:normAutofit/>
          </a:bodyPr>
          <a:lstStyle/>
          <a:p>
            <a:r>
              <a:rPr lang="ru-RU" sz="2400" b="1" dirty="0"/>
              <a:t>Autodesk 3ds Max</a:t>
            </a:r>
            <a:r>
              <a:rPr lang="ru-RU" sz="2400" dirty="0"/>
              <a:t>  — полнофункциональная профессиональная программная система для создания и редактирования трёхмерной графики и </a:t>
            </a:r>
            <a:r>
              <a:rPr lang="ru-RU" sz="2400" dirty="0" smtClean="0"/>
              <a:t>анимации</a:t>
            </a:r>
            <a:r>
              <a:rPr lang="en-US" sz="2400" dirty="0"/>
              <a:t>.</a:t>
            </a:r>
            <a:endParaRPr lang="ru-RU" sz="2400" dirty="0"/>
          </a:p>
        </p:txBody>
      </p:sp>
      <p:sp>
        <p:nvSpPr>
          <p:cNvPr id="4" name="Стрелка влево 3">
            <a:hlinkClick r:id="rId2" action="ppaction://hlinksldjump"/>
          </p:cNvPr>
          <p:cNvSpPr/>
          <p:nvPr/>
        </p:nvSpPr>
        <p:spPr>
          <a:xfrm>
            <a:off x="3039533" y="5105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729" y="3640347"/>
            <a:ext cx="5720271" cy="3217653"/>
          </a:xfrm>
          <a:prstGeom prst="rect">
            <a:avLst/>
          </a:prstGeom>
        </p:spPr>
      </p:pic>
    </p:spTree>
    <p:extLst>
      <p:ext uri="{BB962C8B-B14F-4D97-AF65-F5344CB8AC3E}">
        <p14:creationId xmlns:p14="http://schemas.microsoft.com/office/powerpoint/2010/main" val="283169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0059"/>
            <a:ext cx="12191799" cy="6607941"/>
          </a:xfrm>
          <a:prstGeom prst="rect">
            <a:avLst/>
          </a:prstGeom>
        </p:spPr>
      </p:pic>
    </p:spTree>
    <p:extLst>
      <p:ext uri="{BB962C8B-B14F-4D97-AF65-F5344CB8AC3E}">
        <p14:creationId xmlns:p14="http://schemas.microsoft.com/office/powerpoint/2010/main" val="301696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45282"/>
          </a:xfrm>
          <a:prstGeom prst="rect">
            <a:avLst/>
          </a:prstGeom>
        </p:spPr>
      </p:pic>
    </p:spTree>
    <p:extLst>
      <p:ext uri="{BB962C8B-B14F-4D97-AF65-F5344CB8AC3E}">
        <p14:creationId xmlns:p14="http://schemas.microsoft.com/office/powerpoint/2010/main" val="236204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Fusion 360</a:t>
            </a:r>
            <a:endParaRPr lang="ru-RU" b="1" dirty="0"/>
          </a:p>
        </p:txBody>
      </p:sp>
      <p:sp>
        <p:nvSpPr>
          <p:cNvPr id="3" name="Объект 2"/>
          <p:cNvSpPr>
            <a:spLocks noGrp="1"/>
          </p:cNvSpPr>
          <p:nvPr>
            <p:ph idx="1"/>
          </p:nvPr>
        </p:nvSpPr>
        <p:spPr>
          <a:xfrm>
            <a:off x="2589212" y="1477992"/>
            <a:ext cx="8915400" cy="3777622"/>
          </a:xfrm>
        </p:spPr>
        <p:txBody>
          <a:bodyPr>
            <a:normAutofit/>
          </a:bodyPr>
          <a:lstStyle/>
          <a:p>
            <a:r>
              <a:rPr lang="ru-RU" sz="2400" b="1" dirty="0" err="1"/>
              <a:t>Fusion</a:t>
            </a:r>
            <a:r>
              <a:rPr lang="ru-RU" sz="2400" dirty="0"/>
              <a:t> </a:t>
            </a:r>
            <a:r>
              <a:rPr lang="ru-RU" sz="2400" b="1" dirty="0"/>
              <a:t>360</a:t>
            </a:r>
            <a:r>
              <a:rPr lang="ru-RU" sz="2400" dirty="0"/>
              <a:t> — </a:t>
            </a:r>
            <a:r>
              <a:rPr lang="ru-RU" sz="2400" b="1" dirty="0"/>
              <a:t>это</a:t>
            </a:r>
            <a:r>
              <a:rPr lang="ru-RU" sz="2400" dirty="0"/>
              <a:t> комплексная платформа для проектирования изделий в облаке. При создании </a:t>
            </a:r>
            <a:r>
              <a:rPr lang="ru-RU" sz="2400" b="1" dirty="0" err="1"/>
              <a:t>Fusion</a:t>
            </a:r>
            <a:r>
              <a:rPr lang="ru-RU" sz="2400" dirty="0"/>
              <a:t> </a:t>
            </a:r>
            <a:r>
              <a:rPr lang="ru-RU" sz="2400" b="1" dirty="0"/>
              <a:t>360</a:t>
            </a:r>
            <a:r>
              <a:rPr lang="ru-RU" sz="2400" dirty="0"/>
              <a:t> преследовалась четкая цель: перейти от традиционных понятий САПР, CAM-системы, моделирования и управления данными к единому комплексному инструменту для совместной работы.</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857" y="3697857"/>
            <a:ext cx="3160143" cy="3160143"/>
          </a:xfrm>
          <a:prstGeom prst="rect">
            <a:avLst/>
          </a:prstGeom>
        </p:spPr>
      </p:pic>
    </p:spTree>
    <p:extLst>
      <p:ext uri="{BB962C8B-B14F-4D97-AF65-F5344CB8AC3E}">
        <p14:creationId xmlns:p14="http://schemas.microsoft.com/office/powerpoint/2010/main" val="140268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Оглавление </a:t>
            </a:r>
            <a:endParaRPr lang="ru-RU" dirty="0"/>
          </a:p>
        </p:txBody>
      </p:sp>
      <p:sp>
        <p:nvSpPr>
          <p:cNvPr id="3" name="Объект 2"/>
          <p:cNvSpPr>
            <a:spLocks noGrp="1"/>
          </p:cNvSpPr>
          <p:nvPr>
            <p:ph idx="1"/>
          </p:nvPr>
        </p:nvSpPr>
        <p:spPr/>
        <p:txBody>
          <a:bodyPr/>
          <a:lstStyle/>
          <a:p>
            <a:r>
              <a:rPr lang="ru-RU" dirty="0" smtClean="0">
                <a:hlinkClick r:id="rId2" action="ppaction://hlinksldjump"/>
              </a:rPr>
              <a:t>Что такое трёхмерная графика</a:t>
            </a:r>
            <a:r>
              <a:rPr lang="en-US" dirty="0" smtClean="0"/>
              <a:t>?</a:t>
            </a:r>
            <a:endParaRPr lang="ru-RU" dirty="0" smtClean="0"/>
          </a:p>
          <a:p>
            <a:r>
              <a:rPr lang="ru-RU" dirty="0" smtClean="0">
                <a:hlinkClick r:id="rId3" action="ppaction://hlinksldjump"/>
              </a:rPr>
              <a:t>Что такое </a:t>
            </a:r>
            <a:r>
              <a:rPr lang="en-US" dirty="0" smtClean="0">
                <a:hlinkClick r:id="rId3" action="ppaction://hlinksldjump"/>
              </a:rPr>
              <a:t>3D</a:t>
            </a:r>
            <a:r>
              <a:rPr lang="ru-RU" dirty="0" smtClean="0">
                <a:hlinkClick r:id="rId3" action="ppaction://hlinksldjump"/>
              </a:rPr>
              <a:t>-моделирование</a:t>
            </a:r>
            <a:r>
              <a:rPr lang="en-US" dirty="0" smtClean="0"/>
              <a:t>?</a:t>
            </a:r>
            <a:endParaRPr lang="ru-RU" dirty="0" smtClean="0"/>
          </a:p>
          <a:p>
            <a:r>
              <a:rPr lang="ru-RU" dirty="0" smtClean="0">
                <a:hlinkClick r:id="rId4" action="ppaction://hlinksldjump"/>
              </a:rPr>
              <a:t>Применение</a:t>
            </a:r>
            <a:r>
              <a:rPr lang="ru-RU" dirty="0">
                <a:hlinkClick r:id="rId4" action="ppaction://hlinksldjump"/>
              </a:rPr>
              <a:t> трёхмерной </a:t>
            </a:r>
            <a:r>
              <a:rPr lang="ru-RU" dirty="0" smtClean="0">
                <a:hlinkClick r:id="rId4" action="ppaction://hlinksldjump"/>
              </a:rPr>
              <a:t>графики</a:t>
            </a:r>
            <a:endParaRPr lang="ru-RU" dirty="0" smtClean="0"/>
          </a:p>
          <a:p>
            <a:r>
              <a:rPr lang="ru-RU" dirty="0" smtClean="0">
                <a:hlinkClick r:id="rId5" action="ppaction://hlinksldjump"/>
              </a:rPr>
              <a:t>Что нужно для создания </a:t>
            </a:r>
            <a:r>
              <a:rPr lang="en-US" dirty="0" smtClean="0">
                <a:hlinkClick r:id="rId5" action="ppaction://hlinksldjump"/>
              </a:rPr>
              <a:t>3D-</a:t>
            </a:r>
            <a:r>
              <a:rPr lang="ru-RU" dirty="0" smtClean="0">
                <a:hlinkClick r:id="rId5" action="ppaction://hlinksldjump"/>
              </a:rPr>
              <a:t>модели</a:t>
            </a:r>
            <a:r>
              <a:rPr lang="en-US" dirty="0" smtClean="0"/>
              <a:t>?</a:t>
            </a:r>
            <a:endParaRPr lang="ru-RU" dirty="0" smtClean="0"/>
          </a:p>
          <a:p>
            <a:r>
              <a:rPr lang="ru-RU" dirty="0" smtClean="0">
                <a:hlinkClick r:id="rId6" action="ppaction://hlinksldjump"/>
              </a:rPr>
              <a:t>Программы для  </a:t>
            </a:r>
            <a:r>
              <a:rPr lang="en-US" dirty="0" smtClean="0">
                <a:hlinkClick r:id="rId6" action="ppaction://hlinksldjump"/>
              </a:rPr>
              <a:t>3D</a:t>
            </a:r>
            <a:r>
              <a:rPr lang="ru-RU" dirty="0" smtClean="0">
                <a:hlinkClick r:id="rId6" action="ppaction://hlinksldjump"/>
              </a:rPr>
              <a:t>-моделирования</a:t>
            </a:r>
            <a:endParaRPr lang="ru-RU" dirty="0" smtClean="0"/>
          </a:p>
        </p:txBody>
      </p:sp>
      <p:sp>
        <p:nvSpPr>
          <p:cNvPr id="4" name="Стрелка вправо 3">
            <a:hlinkClick r:id="rId7" action="ppaction://hlinksldjump"/>
          </p:cNvPr>
          <p:cNvSpPr/>
          <p:nvPr/>
        </p:nvSpPr>
        <p:spPr>
          <a:xfrm>
            <a:off x="9592733" y="563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0536" y="1092200"/>
            <a:ext cx="3505139" cy="299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7654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907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746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a:t>SketchUp</a:t>
            </a:r>
            <a:r>
              <a:rPr lang="en-US" sz="4400" dirty="0"/>
              <a:t> </a:t>
            </a:r>
            <a:endParaRPr lang="ru-RU" sz="4400" dirty="0"/>
          </a:p>
        </p:txBody>
      </p:sp>
      <p:sp>
        <p:nvSpPr>
          <p:cNvPr id="3" name="Объект 2"/>
          <p:cNvSpPr>
            <a:spLocks noGrp="1"/>
          </p:cNvSpPr>
          <p:nvPr>
            <p:ph idx="1"/>
          </p:nvPr>
        </p:nvSpPr>
        <p:spPr/>
        <p:txBody>
          <a:bodyPr>
            <a:normAutofit/>
          </a:bodyPr>
          <a:lstStyle/>
          <a:p>
            <a:r>
              <a:rPr lang="ru-RU" sz="2800" b="1" dirty="0" err="1"/>
              <a:t>SketchUp</a:t>
            </a:r>
            <a:r>
              <a:rPr lang="ru-RU" sz="2800" dirty="0"/>
              <a:t> — программа для моделирования относительно простых трёхмерных объектов — строений, мебели, интерьера.</a:t>
            </a:r>
          </a:p>
        </p:txBody>
      </p:sp>
      <p:sp>
        <p:nvSpPr>
          <p:cNvPr id="4" name="Стрелка влево 3">
            <a:hlinkClick r:id="rId2" action="ppaction://hlinksldjump"/>
          </p:cNvPr>
          <p:cNvSpPr/>
          <p:nvPr/>
        </p:nvSpPr>
        <p:spPr>
          <a:xfrm>
            <a:off x="3039533" y="5105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189" y="3735239"/>
            <a:ext cx="5936811" cy="3122762"/>
          </a:xfrm>
          <a:prstGeom prst="rect">
            <a:avLst/>
          </a:prstGeom>
        </p:spPr>
      </p:pic>
    </p:spTree>
    <p:extLst>
      <p:ext uri="{BB962C8B-B14F-4D97-AF65-F5344CB8AC3E}">
        <p14:creationId xmlns:p14="http://schemas.microsoft.com/office/powerpoint/2010/main" val="99677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4698" y="-331014"/>
            <a:ext cx="6697302" cy="359500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78038"/>
            <a:ext cx="5490970" cy="357996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014"/>
            <a:ext cx="5490970" cy="359500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971" y="3263991"/>
            <a:ext cx="6701030" cy="3757911"/>
          </a:xfrm>
          <a:prstGeom prst="rect">
            <a:avLst/>
          </a:prstGeom>
        </p:spPr>
      </p:pic>
    </p:spTree>
    <p:extLst>
      <p:ext uri="{BB962C8B-B14F-4D97-AF65-F5344CB8AC3E}">
        <p14:creationId xmlns:p14="http://schemas.microsoft.com/office/powerpoint/2010/main" val="425696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a:t>Blender</a:t>
            </a:r>
            <a:r>
              <a:rPr lang="en-US" sz="4400" dirty="0"/>
              <a:t> </a:t>
            </a:r>
            <a:endParaRPr lang="ru-RU" sz="4400" dirty="0"/>
          </a:p>
        </p:txBody>
      </p:sp>
      <p:sp>
        <p:nvSpPr>
          <p:cNvPr id="3" name="Объект 2"/>
          <p:cNvSpPr>
            <a:spLocks noGrp="1"/>
          </p:cNvSpPr>
          <p:nvPr>
            <p:ph idx="1"/>
          </p:nvPr>
        </p:nvSpPr>
        <p:spPr>
          <a:xfrm>
            <a:off x="2566368" y="1570094"/>
            <a:ext cx="8915400" cy="3777622"/>
          </a:xfrm>
        </p:spPr>
        <p:txBody>
          <a:bodyPr>
            <a:normAutofit/>
          </a:bodyPr>
          <a:lstStyle/>
          <a:p>
            <a:r>
              <a:rPr lang="ru-RU" sz="2400" b="1" dirty="0"/>
              <a:t>Blender</a:t>
            </a:r>
            <a:r>
              <a:rPr lang="ru-RU" sz="2400" dirty="0"/>
              <a:t> — Свободное и открытое программное обеспечение для создания трёхмерной компьютерной графики, включающий в себя средства моделирования, анимации, рендеринга, постобработки и монтажа видео со звуком, компоновки с помощью «узлов</a:t>
            </a:r>
            <a:r>
              <a:rPr lang="ru-RU" sz="2400" dirty="0" smtClean="0"/>
              <a:t>», </a:t>
            </a:r>
            <a:r>
              <a:rPr lang="ru-RU" sz="2400" dirty="0"/>
              <a:t>а также для создания интерактивных игр.</a:t>
            </a:r>
          </a:p>
        </p:txBody>
      </p:sp>
      <p:sp>
        <p:nvSpPr>
          <p:cNvPr id="4" name="Стрелка влево 3">
            <a:hlinkClick r:id="rId2" action="ppaction://hlinksldjump"/>
          </p:cNvPr>
          <p:cNvSpPr/>
          <p:nvPr/>
        </p:nvSpPr>
        <p:spPr>
          <a:xfrm>
            <a:off x="3039533" y="5105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702" y="3920551"/>
            <a:ext cx="5627298" cy="2937449"/>
          </a:xfrm>
          <a:prstGeom prst="rect">
            <a:avLst/>
          </a:prstGeom>
        </p:spPr>
      </p:pic>
    </p:spTree>
    <p:extLst>
      <p:ext uri="{BB962C8B-B14F-4D97-AF65-F5344CB8AC3E}">
        <p14:creationId xmlns:p14="http://schemas.microsoft.com/office/powerpoint/2010/main" val="244925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8" y="1"/>
            <a:ext cx="12210158" cy="6824078"/>
          </a:xfrm>
          <a:prstGeom prst="rect">
            <a:avLst/>
          </a:prstGeom>
        </p:spPr>
      </p:pic>
    </p:spTree>
    <p:extLst>
      <p:ext uri="{BB962C8B-B14F-4D97-AF65-F5344CB8AC3E}">
        <p14:creationId xmlns:p14="http://schemas.microsoft.com/office/powerpoint/2010/main" val="1241556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638"/>
            <a:ext cx="6431854" cy="401990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668" y="2720959"/>
            <a:ext cx="7358332" cy="4137041"/>
          </a:xfrm>
          <a:prstGeom prst="rect">
            <a:avLst/>
          </a:prstGeom>
        </p:spPr>
      </p:pic>
    </p:spTree>
    <p:extLst>
      <p:ext uri="{BB962C8B-B14F-4D97-AF65-F5344CB8AC3E}">
        <p14:creationId xmlns:p14="http://schemas.microsoft.com/office/powerpoint/2010/main" val="429453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a:t>«</a:t>
            </a:r>
            <a:r>
              <a:rPr lang="ru-RU" sz="4800" b="1" dirty="0" smtClean="0"/>
              <a:t>Компас</a:t>
            </a:r>
            <a:r>
              <a:rPr lang="en-US" sz="4800" b="1" dirty="0" smtClean="0"/>
              <a:t> 3D</a:t>
            </a:r>
            <a:r>
              <a:rPr lang="ru-RU" sz="4800" b="1" dirty="0" smtClean="0"/>
              <a:t>»</a:t>
            </a:r>
            <a:endParaRPr lang="ru-RU" sz="4800" dirty="0"/>
          </a:p>
        </p:txBody>
      </p:sp>
      <p:sp>
        <p:nvSpPr>
          <p:cNvPr id="3" name="Объект 2"/>
          <p:cNvSpPr>
            <a:spLocks noGrp="1"/>
          </p:cNvSpPr>
          <p:nvPr>
            <p:ph idx="1"/>
          </p:nvPr>
        </p:nvSpPr>
        <p:spPr/>
        <p:txBody>
          <a:bodyPr>
            <a:normAutofit/>
          </a:bodyPr>
          <a:lstStyle/>
          <a:p>
            <a:r>
              <a:rPr lang="ru-RU" sz="2400" b="1" dirty="0"/>
              <a:t>«Компас</a:t>
            </a:r>
            <a:r>
              <a:rPr lang="ru-RU" sz="2400" b="1" dirty="0" smtClean="0"/>
              <a:t>»-</a:t>
            </a:r>
            <a:r>
              <a:rPr lang="ru-RU" sz="2400" dirty="0" smtClean="0"/>
              <a:t>семейство</a:t>
            </a:r>
            <a:r>
              <a:rPr lang="ru-RU" sz="2400" dirty="0"/>
              <a:t> систем автоматизированного проектирования с возможностями оформления проектной и конструкторской документации согласно стандартам серии </a:t>
            </a:r>
            <a:r>
              <a:rPr lang="ru-RU" sz="2400" dirty="0" smtClean="0"/>
              <a:t>ЕСКД (</a:t>
            </a:r>
            <a:r>
              <a:rPr lang="ru-RU" sz="2400" dirty="0"/>
              <a:t>Еди́ная систе́ма констру́кторской </a:t>
            </a:r>
            <a:r>
              <a:rPr lang="ru-RU" sz="2400" dirty="0" smtClean="0"/>
              <a:t>документа́ции</a:t>
            </a:r>
            <a:r>
              <a:rPr lang="ru-RU" sz="2400" dirty="0"/>
              <a:t>) и </a:t>
            </a:r>
            <a:r>
              <a:rPr lang="ru-RU" sz="2400" dirty="0" smtClean="0"/>
              <a:t>СПДС(</a:t>
            </a:r>
            <a:r>
              <a:rPr lang="ru-RU" sz="2400" dirty="0"/>
              <a:t>Система проектной документации для </a:t>
            </a:r>
            <a:r>
              <a:rPr lang="ru-RU" sz="2400" dirty="0" smtClean="0"/>
              <a:t>строительства).</a:t>
            </a:r>
            <a:endParaRPr lang="ru-RU" sz="2400" dirty="0"/>
          </a:p>
        </p:txBody>
      </p:sp>
      <p:sp>
        <p:nvSpPr>
          <p:cNvPr id="4" name="Стрелка влево 3">
            <a:hlinkClick r:id="rId2" action="ppaction://hlinksldjump"/>
          </p:cNvPr>
          <p:cNvSpPr/>
          <p:nvPr/>
        </p:nvSpPr>
        <p:spPr>
          <a:xfrm>
            <a:off x="3039533" y="5105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966" y="4410908"/>
            <a:ext cx="3255034" cy="2441276"/>
          </a:xfrm>
          <a:prstGeom prst="rect">
            <a:avLst/>
          </a:prstGeom>
        </p:spPr>
      </p:pic>
    </p:spTree>
    <p:extLst>
      <p:ext uri="{BB962C8B-B14F-4D97-AF65-F5344CB8AC3E}">
        <p14:creationId xmlns:p14="http://schemas.microsoft.com/office/powerpoint/2010/main" val="105424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5292" cy="6857999"/>
          </a:xfrm>
          <a:prstGeom prst="rect">
            <a:avLst/>
          </a:prstGeom>
        </p:spPr>
      </p:pic>
    </p:spTree>
    <p:extLst>
      <p:ext uri="{BB962C8B-B14F-4D97-AF65-F5344CB8AC3E}">
        <p14:creationId xmlns:p14="http://schemas.microsoft.com/office/powerpoint/2010/main" val="1224124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64" cy="6858000"/>
          </a:xfrm>
          <a:prstGeom prst="rect">
            <a:avLst/>
          </a:prstGeom>
        </p:spPr>
      </p:pic>
    </p:spTree>
    <p:extLst>
      <p:ext uri="{BB962C8B-B14F-4D97-AF65-F5344CB8AC3E}">
        <p14:creationId xmlns:p14="http://schemas.microsoft.com/office/powerpoint/2010/main" val="39583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трёхмерная графика</a:t>
            </a:r>
            <a:r>
              <a:rPr lang="en-US" dirty="0" smtClean="0"/>
              <a:t>?</a:t>
            </a:r>
            <a:endParaRPr lang="ru-RU" dirty="0"/>
          </a:p>
        </p:txBody>
      </p:sp>
      <p:sp>
        <p:nvSpPr>
          <p:cNvPr id="3" name="Объект 2"/>
          <p:cNvSpPr>
            <a:spLocks noGrp="1"/>
          </p:cNvSpPr>
          <p:nvPr>
            <p:ph idx="1"/>
          </p:nvPr>
        </p:nvSpPr>
        <p:spPr/>
        <p:txBody>
          <a:bodyPr/>
          <a:lstStyle/>
          <a:p>
            <a:r>
              <a:rPr lang="ru-RU" dirty="0" smtClean="0"/>
              <a:t>Трёхмерная графика-раздел</a:t>
            </a:r>
            <a:r>
              <a:rPr lang="ru-RU" dirty="0"/>
              <a:t> </a:t>
            </a:r>
            <a:r>
              <a:rPr lang="ru-RU" dirty="0">
                <a:hlinkClick r:id="rId2" action="ppaction://hlinksldjump"/>
              </a:rPr>
              <a:t>компьютерной графики</a:t>
            </a:r>
            <a:r>
              <a:rPr lang="ru-RU" dirty="0"/>
              <a:t>, посвящённый методам создания изображений или видео путём моделирования объёмных объектов в трёхмерном пространстве.</a:t>
            </a:r>
          </a:p>
        </p:txBody>
      </p:sp>
      <p:sp>
        <p:nvSpPr>
          <p:cNvPr id="4" name="Стрелка вправо 3">
            <a:hlinkClick r:id="rId3" action="ppaction://hlinksldjump"/>
          </p:cNvPr>
          <p:cNvSpPr/>
          <p:nvPr/>
        </p:nvSpPr>
        <p:spPr>
          <a:xfrm rot="10800000">
            <a:off x="2589212" y="5183088"/>
            <a:ext cx="1251479" cy="72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800" y="3155323"/>
            <a:ext cx="3674532" cy="27558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32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5859" y="2700867"/>
            <a:ext cx="8911687" cy="1397000"/>
          </a:xfrm>
        </p:spPr>
        <p:txBody>
          <a:bodyPr/>
          <a:lstStyle/>
          <a:p>
            <a:r>
              <a:rPr lang="ru-RU" dirty="0" smtClean="0"/>
              <a:t>Спасибо за внимание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3267" y="2700867"/>
            <a:ext cx="960438" cy="960438"/>
          </a:xfrm>
        </p:spPr>
      </p:pic>
    </p:spTree>
    <p:extLst>
      <p:ext uri="{BB962C8B-B14F-4D97-AF65-F5344CB8AC3E}">
        <p14:creationId xmlns:p14="http://schemas.microsoft.com/office/powerpoint/2010/main" val="155076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5658" y="607176"/>
            <a:ext cx="8911687" cy="1280890"/>
          </a:xfrm>
        </p:spPr>
        <p:txBody>
          <a:bodyPr/>
          <a:lstStyle/>
          <a:p>
            <a:r>
              <a:rPr lang="ru-RU" dirty="0" smtClean="0"/>
              <a:t>Что такое 3</a:t>
            </a:r>
            <a:r>
              <a:rPr lang="en-US" dirty="0" smtClean="0"/>
              <a:t>D</a:t>
            </a:r>
            <a:r>
              <a:rPr lang="ru-RU" dirty="0" smtClean="0"/>
              <a:t>-моделирование</a:t>
            </a:r>
            <a:r>
              <a:rPr lang="en-US" dirty="0" smtClean="0"/>
              <a:t>?</a:t>
            </a:r>
            <a:endParaRPr lang="ru-RU" dirty="0"/>
          </a:p>
        </p:txBody>
      </p:sp>
      <p:sp>
        <p:nvSpPr>
          <p:cNvPr id="3" name="Объект 2"/>
          <p:cNvSpPr>
            <a:spLocks noGrp="1"/>
          </p:cNvSpPr>
          <p:nvPr>
            <p:ph idx="1"/>
          </p:nvPr>
        </p:nvSpPr>
        <p:spPr>
          <a:xfrm>
            <a:off x="2025658" y="2133600"/>
            <a:ext cx="8915400" cy="3777622"/>
          </a:xfrm>
        </p:spPr>
        <p:txBody>
          <a:bodyPr/>
          <a:lstStyle/>
          <a:p>
            <a:r>
              <a:rPr lang="ru-RU" dirty="0"/>
              <a:t>3</a:t>
            </a:r>
            <a:r>
              <a:rPr lang="en-US" dirty="0"/>
              <a:t>D</a:t>
            </a:r>
            <a:r>
              <a:rPr lang="ru-RU" dirty="0" smtClean="0"/>
              <a:t>-моделирование-это </a:t>
            </a:r>
            <a:r>
              <a:rPr lang="ru-RU" dirty="0"/>
              <a:t>процесс создания трёхмерной модели объекта. Задача 3D-моделирования — разработать визуальный объёмный образ желаемого объекта. При этом модель может как соответствовать объектам из реального </a:t>
            </a:r>
            <a:r>
              <a:rPr lang="ru-RU" dirty="0" smtClean="0"/>
              <a:t>мира, </a:t>
            </a:r>
            <a:r>
              <a:rPr lang="ru-RU" dirty="0"/>
              <a:t>так и быть полностью </a:t>
            </a:r>
            <a:r>
              <a:rPr lang="ru-RU" dirty="0" smtClean="0"/>
              <a:t>абстрактной.</a:t>
            </a:r>
            <a:endParaRPr lang="ru-RU" dirty="0"/>
          </a:p>
          <a:p>
            <a:r>
              <a:rPr lang="ru-RU" dirty="0"/>
              <a:t>Графическое изображение трёхмерных объектов отличается тем, что включает построение геометрической проекции трёхмерной модели </a:t>
            </a:r>
            <a:r>
              <a:rPr lang="ru-RU" i="1" dirty="0"/>
              <a:t>сцены</a:t>
            </a:r>
            <a:r>
              <a:rPr lang="ru-RU" dirty="0"/>
              <a:t> на плоскость (например, экран компьютера) с помощью специализированных программ. Однако с созданием и внедрением 3D-дисплеев и 3D-принтеров трёхмерная графика не обязательно включает в себя проецирование на плоскость.</a:t>
            </a:r>
          </a:p>
          <a:p>
            <a:endParaRPr lang="ru-RU" dirty="0"/>
          </a:p>
        </p:txBody>
      </p:sp>
      <p:sp>
        <p:nvSpPr>
          <p:cNvPr id="4" name="Стрелка вправо 3">
            <a:hlinkClick r:id="rId2" action="ppaction://hlinksldjump"/>
          </p:cNvPr>
          <p:cNvSpPr/>
          <p:nvPr/>
        </p:nvSpPr>
        <p:spPr>
          <a:xfrm rot="10800000">
            <a:off x="2025658" y="5911222"/>
            <a:ext cx="1251479" cy="72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267" y="83738"/>
            <a:ext cx="2465915" cy="1804328"/>
          </a:xfrm>
          <a:prstGeom prst="rect">
            <a:avLst/>
          </a:prstGeom>
        </p:spPr>
      </p:pic>
    </p:spTree>
    <p:extLst>
      <p:ext uri="{BB962C8B-B14F-4D97-AF65-F5344CB8AC3E}">
        <p14:creationId xmlns:p14="http://schemas.microsoft.com/office/powerpoint/2010/main" val="21003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70" y="1547136"/>
            <a:ext cx="8911687" cy="1280890"/>
          </a:xfrm>
        </p:spPr>
        <p:txBody>
          <a:bodyPr>
            <a:noAutofit/>
          </a:bodyPr>
          <a:lstStyle/>
          <a:p>
            <a:r>
              <a:rPr lang="ru-RU" sz="4000" dirty="0"/>
              <a:t>Промышленный дизайн — это процесс разработки внешней формы продукта, его конструкции и корректировки эргономических свойств. для последующего его производства и применения.</a:t>
            </a:r>
            <a:br>
              <a:rPr lang="ru-RU" sz="4000" dirty="0"/>
            </a:br>
            <a:endParaRPr lang="ru-RU" sz="4000" dirty="0"/>
          </a:p>
        </p:txBody>
      </p:sp>
    </p:spTree>
    <p:extLst>
      <p:ext uri="{BB962C8B-B14F-4D97-AF65-F5344CB8AC3E}">
        <p14:creationId xmlns:p14="http://schemas.microsoft.com/office/powerpoint/2010/main" val="44387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Применение трёхмерной графики</a:t>
            </a:r>
            <a:endParaRPr lang="ru-RU" dirty="0"/>
          </a:p>
        </p:txBody>
      </p:sp>
      <p:sp>
        <p:nvSpPr>
          <p:cNvPr id="3" name="Объект 2"/>
          <p:cNvSpPr>
            <a:spLocks noGrp="1"/>
          </p:cNvSpPr>
          <p:nvPr>
            <p:ph idx="1"/>
          </p:nvPr>
        </p:nvSpPr>
        <p:spPr/>
        <p:txBody>
          <a:bodyPr/>
          <a:lstStyle/>
          <a:p>
            <a:r>
              <a:rPr lang="ru-RU" dirty="0"/>
              <a:t>Трёхмерная графика активно применяется для создания изображений на плоскости экрана или листа печатной продукции в науке и промышленности, например, в системах автоматизации</a:t>
            </a:r>
            <a:r>
              <a:rPr lang="ru-RU" dirty="0">
                <a:hlinkClick r:id="rId2" tooltip="Система автоматизации проектных работ"/>
              </a:rPr>
              <a:t> </a:t>
            </a:r>
            <a:r>
              <a:rPr lang="ru-RU" dirty="0"/>
              <a:t>проектных </a:t>
            </a:r>
            <a:r>
              <a:rPr lang="ru-RU" dirty="0" smtClean="0"/>
              <a:t>работ,</a:t>
            </a:r>
            <a:r>
              <a:rPr lang="ru-RU" dirty="0"/>
              <a:t> архитектурной визуализации (сюда относится и так называемая «виртуальная археология»), в современных системах медицинской визуализации.</a:t>
            </a:r>
          </a:p>
          <a:p>
            <a:r>
              <a:rPr lang="ru-RU" dirty="0"/>
              <a:t>Самое широкое применение — во многих современных компьютерных играх, а также как элемент кинематографа, телевидения, печатной продукции.</a:t>
            </a:r>
          </a:p>
          <a:p>
            <a:endParaRPr lang="ru-RU" dirty="0"/>
          </a:p>
        </p:txBody>
      </p:sp>
      <p:sp>
        <p:nvSpPr>
          <p:cNvPr id="4" name="Стрелка вправо 3">
            <a:hlinkClick r:id="rId3" action="ppaction://hlinksldjump"/>
          </p:cNvPr>
          <p:cNvSpPr/>
          <p:nvPr/>
        </p:nvSpPr>
        <p:spPr>
          <a:xfrm rot="10800000">
            <a:off x="2589212" y="5911222"/>
            <a:ext cx="1251479" cy="72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0415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Создание </a:t>
            </a:r>
            <a:r>
              <a:rPr lang="en-US" dirty="0" smtClean="0"/>
              <a:t>3D-</a:t>
            </a:r>
            <a:r>
              <a:rPr lang="ru-RU" dirty="0" smtClean="0"/>
              <a:t>модели</a:t>
            </a:r>
            <a:endParaRPr lang="ru-RU" dirty="0"/>
          </a:p>
        </p:txBody>
      </p:sp>
      <p:sp>
        <p:nvSpPr>
          <p:cNvPr id="3" name="Объект 2"/>
          <p:cNvSpPr>
            <a:spLocks noGrp="1"/>
          </p:cNvSpPr>
          <p:nvPr>
            <p:ph idx="1"/>
          </p:nvPr>
        </p:nvSpPr>
        <p:spPr/>
        <p:txBody>
          <a:bodyPr>
            <a:normAutofit fontScale="77500" lnSpcReduction="20000"/>
          </a:bodyPr>
          <a:lstStyle/>
          <a:p>
            <a:r>
              <a:rPr lang="ru-RU" dirty="0"/>
              <a:t>Для получения трёхмерного изображения на плоскости требуются следующие шаги:</a:t>
            </a:r>
          </a:p>
          <a:p>
            <a:r>
              <a:rPr lang="ru-RU" i="1" dirty="0"/>
              <a:t>моделирование</a:t>
            </a:r>
            <a:r>
              <a:rPr lang="ru-RU" dirty="0"/>
              <a:t> — создание трёхмерной математической модели сцены и объектов в ней;</a:t>
            </a:r>
          </a:p>
          <a:p>
            <a:r>
              <a:rPr lang="ru-RU" i="1" dirty="0"/>
              <a:t>текстурирование </a:t>
            </a:r>
            <a:r>
              <a:rPr lang="ru-RU" dirty="0"/>
              <a:t>— назначение поверхностям моделей растровых или процедурных </a:t>
            </a:r>
            <a:r>
              <a:rPr lang="ru-RU" dirty="0">
                <a:hlinkClick r:id="rId2" action="ppaction://hlinksldjump"/>
              </a:rPr>
              <a:t>текстур</a:t>
            </a:r>
            <a:r>
              <a:rPr lang="ru-RU" dirty="0"/>
              <a:t> (подразумевает также настройку свойств материалов — прозрачность, отражения, шероховатость и пр.);</a:t>
            </a:r>
          </a:p>
          <a:p>
            <a:r>
              <a:rPr lang="ru-RU" i="1" dirty="0"/>
              <a:t>освещение</a:t>
            </a:r>
            <a:r>
              <a:rPr lang="ru-RU" dirty="0"/>
              <a:t> — установка и настройка источников света;</a:t>
            </a:r>
          </a:p>
          <a:p>
            <a:r>
              <a:rPr lang="ru-RU" i="1" dirty="0"/>
              <a:t>анимация</a:t>
            </a:r>
            <a:r>
              <a:rPr lang="ru-RU" dirty="0"/>
              <a:t> (в некоторых случаях) — придание движения объектам;</a:t>
            </a:r>
          </a:p>
          <a:p>
            <a:r>
              <a:rPr lang="ru-RU" i="1" dirty="0"/>
              <a:t>динамическая симуляция</a:t>
            </a:r>
            <a:r>
              <a:rPr lang="ru-RU" dirty="0"/>
              <a:t> (в некоторых случаях) — автоматический расчёт взаимодействия частиц, твёрдых/мягких тел и пр. с моделируемыми силами гравитации, ветра, выталкивания и др., а также друг с другом;</a:t>
            </a:r>
          </a:p>
          <a:p>
            <a:r>
              <a:rPr lang="ru-RU" i="1" dirty="0">
                <a:hlinkClick r:id="rId3" action="ppaction://hlinksldjump"/>
              </a:rPr>
              <a:t>рендеринг</a:t>
            </a:r>
            <a:r>
              <a:rPr lang="ru-RU" i="1" dirty="0"/>
              <a:t> </a:t>
            </a:r>
            <a:r>
              <a:rPr lang="ru-RU" dirty="0"/>
              <a:t>(визуализация) — построение проекции в соответствии с выбранной физической моделью;</a:t>
            </a:r>
          </a:p>
          <a:p>
            <a:r>
              <a:rPr lang="ru-RU" i="1" dirty="0"/>
              <a:t>композитинг</a:t>
            </a:r>
            <a:r>
              <a:rPr lang="ru-RU" dirty="0"/>
              <a:t> (компоновка) — доработка изображения;</a:t>
            </a:r>
          </a:p>
          <a:p>
            <a:r>
              <a:rPr lang="ru-RU" i="1" dirty="0"/>
              <a:t>вывод полученного изображения на устройство вывода</a:t>
            </a:r>
            <a:r>
              <a:rPr lang="ru-RU" dirty="0"/>
              <a:t> — дисплей или специальный принтер.</a:t>
            </a:r>
          </a:p>
          <a:p>
            <a:endParaRPr lang="ru-RU" dirty="0"/>
          </a:p>
        </p:txBody>
      </p:sp>
      <p:sp>
        <p:nvSpPr>
          <p:cNvPr id="4" name="Стрелка вправо 3">
            <a:hlinkClick r:id="rId4" action="ppaction://hlinksldjump"/>
          </p:cNvPr>
          <p:cNvSpPr/>
          <p:nvPr/>
        </p:nvSpPr>
        <p:spPr>
          <a:xfrm rot="10800000">
            <a:off x="2589212" y="5911222"/>
            <a:ext cx="1251479" cy="72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5537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Текстура</a:t>
            </a:r>
            <a:endParaRPr lang="ru-RU" dirty="0"/>
          </a:p>
        </p:txBody>
      </p:sp>
      <p:sp>
        <p:nvSpPr>
          <p:cNvPr id="3" name="Объект 2"/>
          <p:cNvSpPr>
            <a:spLocks noGrp="1"/>
          </p:cNvSpPr>
          <p:nvPr>
            <p:ph idx="1"/>
          </p:nvPr>
        </p:nvSpPr>
        <p:spPr/>
        <p:txBody>
          <a:bodyPr/>
          <a:lstStyle/>
          <a:p>
            <a:r>
              <a:rPr lang="ru-RU" b="1" dirty="0" smtClean="0"/>
              <a:t>Текстура</a:t>
            </a:r>
            <a:r>
              <a:rPr lang="ru-RU" dirty="0"/>
              <a:t> — растровое изображение, накладываемое на поверхность полигональной модели для придания ей цвета, окраски или иллюзии рельефа. Приблизительно использование текстур можно легко представить как рисунок на поверхности скульптурного изображения. Использование текстур позволяет воспроизвести малые объекты поверхности, создание которых полигонами оказалось бы чрезмерно ресурсоёмким. Например, шрамы на коже, складки на одежде, мелкие камни и прочие предметы на поверхности стен и почвы.</a:t>
            </a:r>
          </a:p>
        </p:txBody>
      </p:sp>
      <p:sp>
        <p:nvSpPr>
          <p:cNvPr id="4" name="Стрелка вправо 3">
            <a:hlinkClick r:id="rId2" action="ppaction://hlinksldjump"/>
          </p:cNvPr>
          <p:cNvSpPr/>
          <p:nvPr/>
        </p:nvSpPr>
        <p:spPr>
          <a:xfrm rot="10800000">
            <a:off x="2589212" y="5183088"/>
            <a:ext cx="1251479" cy="72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783" y="4488587"/>
            <a:ext cx="2473855" cy="1422635"/>
          </a:xfrm>
          <a:prstGeom prst="rect">
            <a:avLst/>
          </a:prstGeom>
        </p:spPr>
      </p:pic>
    </p:spTree>
    <p:extLst>
      <p:ext uri="{BB962C8B-B14F-4D97-AF65-F5344CB8AC3E}">
        <p14:creationId xmlns:p14="http://schemas.microsoft.com/office/powerpoint/2010/main" val="281097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3503 -1.85185E-6 L 0.08503 -1.85185E-6 " pathEditMode="relative" rAng="0" ptsTypes="AA">
                                      <p:cBhvr>
                                        <p:cTn id="6"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Рендеринг</a:t>
            </a:r>
            <a:endParaRPr lang="ru-RU" dirty="0"/>
          </a:p>
        </p:txBody>
      </p:sp>
      <p:sp>
        <p:nvSpPr>
          <p:cNvPr id="3" name="Объект 2"/>
          <p:cNvSpPr>
            <a:spLocks noGrp="1"/>
          </p:cNvSpPr>
          <p:nvPr>
            <p:ph idx="1"/>
          </p:nvPr>
        </p:nvSpPr>
        <p:spPr/>
        <p:txBody>
          <a:bodyPr/>
          <a:lstStyle/>
          <a:p>
            <a:r>
              <a:rPr lang="ru-RU" dirty="0" smtClean="0"/>
              <a:t>Ре́ндеринг</a:t>
            </a:r>
            <a:r>
              <a:rPr lang="ru-RU" dirty="0"/>
              <a:t> или отрисовка  — термин в компьютерной графике, обозначающий процесс получения изображения по модели с помощью компьютерной программы.</a:t>
            </a:r>
          </a:p>
        </p:txBody>
      </p:sp>
      <p:sp>
        <p:nvSpPr>
          <p:cNvPr id="6" name="Стрелка вправо 5">
            <a:hlinkClick r:id="rId2" action="ppaction://hlinksldjump"/>
          </p:cNvPr>
          <p:cNvSpPr/>
          <p:nvPr/>
        </p:nvSpPr>
        <p:spPr>
          <a:xfrm rot="10800000">
            <a:off x="2589212" y="5183088"/>
            <a:ext cx="1251479" cy="72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6913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167</TotalTime>
  <Words>233</Words>
  <Application>Microsoft Office PowerPoint</Application>
  <PresentationFormat>Широкоэкранный</PresentationFormat>
  <Paragraphs>62</Paragraphs>
  <Slides>30</Slides>
  <Notes>0</Notes>
  <HiddenSlides>7</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Century Gothic</vt:lpstr>
      <vt:lpstr>Wingdings 3</vt:lpstr>
      <vt:lpstr>Легкий дым</vt:lpstr>
      <vt:lpstr>Трёхмерная графика и 3D-моделирование. Твердотельное моделирование. </vt:lpstr>
      <vt:lpstr>Оглавление </vt:lpstr>
      <vt:lpstr>Что такое трёхмерная графика?</vt:lpstr>
      <vt:lpstr>Что такое 3D-моделирование?</vt:lpstr>
      <vt:lpstr>Промышленный дизайн — это процесс разработки внешней формы продукта, его конструкции и корректировки эргономических свойств. для последующего его производства и применения. </vt:lpstr>
      <vt:lpstr>Применение трёхмерной графики</vt:lpstr>
      <vt:lpstr>Создание 3D-модели</vt:lpstr>
      <vt:lpstr>Текстура</vt:lpstr>
      <vt:lpstr>Рендеринг</vt:lpstr>
      <vt:lpstr>Программы для  3D-моделирования </vt:lpstr>
      <vt:lpstr>TinkerCAD</vt:lpstr>
      <vt:lpstr>Презентация PowerPoint</vt:lpstr>
      <vt:lpstr>Презентация PowerPoint</vt:lpstr>
      <vt:lpstr>ZBrush</vt:lpstr>
      <vt:lpstr>Презентация PowerPoint</vt:lpstr>
      <vt:lpstr>Autodesk 3ds Max</vt:lpstr>
      <vt:lpstr>Презентация PowerPoint</vt:lpstr>
      <vt:lpstr>Презентация PowerPoint</vt:lpstr>
      <vt:lpstr>Fusion 360</vt:lpstr>
      <vt:lpstr>Презентация PowerPoint</vt:lpstr>
      <vt:lpstr>Презентация PowerPoint</vt:lpstr>
      <vt:lpstr>SketchUp </vt:lpstr>
      <vt:lpstr>Презентация PowerPoint</vt:lpstr>
      <vt:lpstr>Blender </vt:lpstr>
      <vt:lpstr>Презентация PowerPoint</vt:lpstr>
      <vt:lpstr>Презентация PowerPoint</vt:lpstr>
      <vt:lpstr>«Компас 3D»</vt:lpstr>
      <vt:lpstr>Презентация PowerPoint</vt:lpstr>
      <vt:lpstr>Презентация PowerPoint</vt:lpstr>
      <vt:lpstr>Спасибо за внимание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Трёхмерная графика и 3D-моделирование</dc:title>
  <dc:creator>Роман Мордвов</dc:creator>
  <cp:lastModifiedBy>Учетная запись Майкрософт</cp:lastModifiedBy>
  <cp:revision>19</cp:revision>
  <dcterms:created xsi:type="dcterms:W3CDTF">2018-05-02T04:45:28Z</dcterms:created>
  <dcterms:modified xsi:type="dcterms:W3CDTF">2021-08-29T05:17:33Z</dcterms:modified>
</cp:coreProperties>
</file>