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5"/>
  </p:notesMasterIdLst>
  <p:sldIdLst>
    <p:sldId id="318" r:id="rId2"/>
    <p:sldId id="319" r:id="rId3"/>
    <p:sldId id="321" r:id="rId4"/>
    <p:sldId id="320" r:id="rId5"/>
    <p:sldId id="330" r:id="rId6"/>
    <p:sldId id="258" r:id="rId7"/>
    <p:sldId id="286" r:id="rId8"/>
    <p:sldId id="332" r:id="rId9"/>
    <p:sldId id="261" r:id="rId10"/>
    <p:sldId id="293" r:id="rId11"/>
    <p:sldId id="322" r:id="rId12"/>
    <p:sldId id="333" r:id="rId13"/>
    <p:sldId id="323" r:id="rId14"/>
    <p:sldId id="292" r:id="rId15"/>
    <p:sldId id="324" r:id="rId16"/>
    <p:sldId id="326" r:id="rId17"/>
    <p:sldId id="334" r:id="rId18"/>
    <p:sldId id="306" r:id="rId19"/>
    <p:sldId id="308" r:id="rId20"/>
    <p:sldId id="310" r:id="rId21"/>
    <p:sldId id="315" r:id="rId22"/>
    <p:sldId id="339" r:id="rId23"/>
    <p:sldId id="340" r:id="rId24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35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EA11D-29D4-431A-B964-6213D80B030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D1D3F7-6DD1-4A7D-8879-A1A490458BF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БАЗОВЫЙ УРОВЕНЬ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32092B-E7C3-4ADB-971D-9B026DDE1502}" type="parTrans" cxnId="{B2B3A77F-4D96-4983-9491-0CCF10831718}">
      <dgm:prSet/>
      <dgm:spPr/>
      <dgm:t>
        <a:bodyPr/>
        <a:lstStyle/>
        <a:p>
          <a:endParaRPr lang="ru-RU"/>
        </a:p>
      </dgm:t>
    </dgm:pt>
    <dgm:pt modelId="{1F7062D7-0C2F-4C9A-A2FC-889FA64D3549}" type="sibTrans" cxnId="{B2B3A77F-4D96-4983-9491-0CCF10831718}">
      <dgm:prSet/>
      <dgm:spPr/>
      <dgm:t>
        <a:bodyPr/>
        <a:lstStyle/>
        <a:p>
          <a:endParaRPr lang="ru-RU"/>
        </a:p>
      </dgm:t>
    </dgm:pt>
    <dgm:pt modelId="{B21A744A-DF9E-4A98-8DF2-D14A0D31A79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получение аттестата,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поступление в вуз на направления подготовки без математики,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- 5 – балльная система оценивания,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минимальный порог – оценка «3»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25D658F-E978-4F3F-AE08-AEDA699ECE99}" type="parTrans" cxnId="{861E8416-AC6D-41E3-9A08-DD1E44D9C087}">
      <dgm:prSet/>
      <dgm:spPr/>
      <dgm:t>
        <a:bodyPr/>
        <a:lstStyle/>
        <a:p>
          <a:endParaRPr lang="ru-RU"/>
        </a:p>
      </dgm:t>
    </dgm:pt>
    <dgm:pt modelId="{D3B35895-467B-4E6F-ABB9-1E280700FA82}" type="sibTrans" cxnId="{861E8416-AC6D-41E3-9A08-DD1E44D9C087}">
      <dgm:prSet/>
      <dgm:spPr/>
      <dgm:t>
        <a:bodyPr/>
        <a:lstStyle/>
        <a:p>
          <a:endParaRPr lang="ru-RU"/>
        </a:p>
      </dgm:t>
    </dgm:pt>
    <dgm:pt modelId="{96BF2916-9913-43A9-9EB8-7723DDB94E0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ПРОФИЛЬНЫЙ УРОВЕНЬ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6094A5-6F67-43A9-9DFD-696D2CDA6AEA}" type="parTrans" cxnId="{763797EB-58C3-43E1-8ECC-FC82578C72B7}">
      <dgm:prSet/>
      <dgm:spPr/>
      <dgm:t>
        <a:bodyPr/>
        <a:lstStyle/>
        <a:p>
          <a:endParaRPr lang="ru-RU"/>
        </a:p>
      </dgm:t>
    </dgm:pt>
    <dgm:pt modelId="{CFA49F89-D4C2-4D9A-94D7-783B2A2446ED}" type="sibTrans" cxnId="{763797EB-58C3-43E1-8ECC-FC82578C72B7}">
      <dgm:prSet/>
      <dgm:spPr/>
      <dgm:t>
        <a:bodyPr/>
        <a:lstStyle/>
        <a:p>
          <a:endParaRPr lang="ru-RU"/>
        </a:p>
      </dgm:t>
    </dgm:pt>
    <dgm:pt modelId="{E573CB7C-8FC7-414C-B633-67E72820584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получение аттестата,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поступление в вуз на направления подготовки с математикой,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- 100 – балльная система оценивания,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минимальный порог: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– 27 баллов (для получения аттестата);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- 39 баллов (для поступления в вуз)</a:t>
          </a:r>
        </a:p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7FED9EF-305A-45C3-AB63-CD624DB7A2FC}" type="parTrans" cxnId="{21D28FFA-23CE-4C7F-A817-1A78D9AD1B78}">
      <dgm:prSet/>
      <dgm:spPr/>
      <dgm:t>
        <a:bodyPr/>
        <a:lstStyle/>
        <a:p>
          <a:endParaRPr lang="ru-RU"/>
        </a:p>
      </dgm:t>
    </dgm:pt>
    <dgm:pt modelId="{79F621EE-5391-4E95-BAC8-4BE85BA77AC4}" type="sibTrans" cxnId="{21D28FFA-23CE-4C7F-A817-1A78D9AD1B78}">
      <dgm:prSet/>
      <dgm:spPr/>
      <dgm:t>
        <a:bodyPr/>
        <a:lstStyle/>
        <a:p>
          <a:endParaRPr lang="ru-RU"/>
        </a:p>
      </dgm:t>
    </dgm:pt>
    <dgm:pt modelId="{0336F637-4A9D-487A-9593-9A5F48346E1F}" type="pres">
      <dgm:prSet presAssocID="{7E8EA11D-29D4-431A-B964-6213D80B030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3A231C8-BEE1-4DA3-BD67-34DC54206506}" type="pres">
      <dgm:prSet presAssocID="{35D1D3F7-6DD1-4A7D-8879-A1A490458BF0}" presName="posSpace" presStyleCnt="0"/>
      <dgm:spPr/>
    </dgm:pt>
    <dgm:pt modelId="{D270BE55-D0DA-4084-9AE4-7C7FA350EB56}" type="pres">
      <dgm:prSet presAssocID="{35D1D3F7-6DD1-4A7D-8879-A1A490458BF0}" presName="vertFlow" presStyleCnt="0"/>
      <dgm:spPr/>
    </dgm:pt>
    <dgm:pt modelId="{4542080A-F3BD-4831-A283-183FF202AEDF}" type="pres">
      <dgm:prSet presAssocID="{35D1D3F7-6DD1-4A7D-8879-A1A490458BF0}" presName="topSpace" presStyleCnt="0"/>
      <dgm:spPr/>
    </dgm:pt>
    <dgm:pt modelId="{9BDD6563-D1CC-448E-88E8-BCEA4F399558}" type="pres">
      <dgm:prSet presAssocID="{35D1D3F7-6DD1-4A7D-8879-A1A490458BF0}" presName="firstComp" presStyleCnt="0"/>
      <dgm:spPr/>
    </dgm:pt>
    <dgm:pt modelId="{0BCE83B1-CD89-43FC-A5D0-86729FE8236C}" type="pres">
      <dgm:prSet presAssocID="{35D1D3F7-6DD1-4A7D-8879-A1A490458BF0}" presName="firstChild" presStyleLbl="bgAccFollowNode1" presStyleIdx="0" presStyleCnt="2" custScaleY="212934"/>
      <dgm:spPr/>
      <dgm:t>
        <a:bodyPr/>
        <a:lstStyle/>
        <a:p>
          <a:endParaRPr lang="ru-RU"/>
        </a:p>
      </dgm:t>
    </dgm:pt>
    <dgm:pt modelId="{CA557718-DB34-48B0-81DE-9797B6864C07}" type="pres">
      <dgm:prSet presAssocID="{35D1D3F7-6DD1-4A7D-8879-A1A490458BF0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847E2-0850-4D57-8885-087BCD3F71BC}" type="pres">
      <dgm:prSet presAssocID="{35D1D3F7-6DD1-4A7D-8879-A1A490458BF0}" presName="negSpace" presStyleCnt="0"/>
      <dgm:spPr/>
    </dgm:pt>
    <dgm:pt modelId="{C14AA160-35BE-44AA-8AF1-D8114558F148}" type="pres">
      <dgm:prSet presAssocID="{35D1D3F7-6DD1-4A7D-8879-A1A490458BF0}" presName="circle" presStyleLbl="node1" presStyleIdx="0" presStyleCnt="2" custScaleY="150295"/>
      <dgm:spPr/>
      <dgm:t>
        <a:bodyPr/>
        <a:lstStyle/>
        <a:p>
          <a:endParaRPr lang="ru-RU"/>
        </a:p>
      </dgm:t>
    </dgm:pt>
    <dgm:pt modelId="{A692A465-F403-494B-A65B-7D8AAADC8C14}" type="pres">
      <dgm:prSet presAssocID="{1F7062D7-0C2F-4C9A-A2FC-889FA64D3549}" presName="transSpace" presStyleCnt="0"/>
      <dgm:spPr/>
    </dgm:pt>
    <dgm:pt modelId="{05D22101-0FEE-4CEB-8397-138E747AEE63}" type="pres">
      <dgm:prSet presAssocID="{96BF2916-9913-43A9-9EB8-7723DDB94E06}" presName="posSpace" presStyleCnt="0"/>
      <dgm:spPr/>
    </dgm:pt>
    <dgm:pt modelId="{9DCAB7C0-2B08-4CA0-A830-78DDDA99CB1F}" type="pres">
      <dgm:prSet presAssocID="{96BF2916-9913-43A9-9EB8-7723DDB94E06}" presName="vertFlow" presStyleCnt="0"/>
      <dgm:spPr/>
    </dgm:pt>
    <dgm:pt modelId="{9309BE2B-C7C9-4ED8-A233-6C0E212D00FC}" type="pres">
      <dgm:prSet presAssocID="{96BF2916-9913-43A9-9EB8-7723DDB94E06}" presName="topSpace" presStyleCnt="0"/>
      <dgm:spPr/>
    </dgm:pt>
    <dgm:pt modelId="{4777DA01-39E1-47E0-B192-35093C9FAB0D}" type="pres">
      <dgm:prSet presAssocID="{96BF2916-9913-43A9-9EB8-7723DDB94E06}" presName="firstComp" presStyleCnt="0"/>
      <dgm:spPr/>
    </dgm:pt>
    <dgm:pt modelId="{45CEED96-94A9-4435-AC94-D12613B70C1B}" type="pres">
      <dgm:prSet presAssocID="{96BF2916-9913-43A9-9EB8-7723DDB94E06}" presName="firstChild" presStyleLbl="bgAccFollowNode1" presStyleIdx="1" presStyleCnt="2" custScaleY="210803"/>
      <dgm:spPr/>
      <dgm:t>
        <a:bodyPr/>
        <a:lstStyle/>
        <a:p>
          <a:endParaRPr lang="ru-RU"/>
        </a:p>
      </dgm:t>
    </dgm:pt>
    <dgm:pt modelId="{3903A40B-6FB5-4007-A305-1FA0070C5E1A}" type="pres">
      <dgm:prSet presAssocID="{96BF2916-9913-43A9-9EB8-7723DDB94E06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8DB5C-891C-4E90-8BCD-17981666D2B1}" type="pres">
      <dgm:prSet presAssocID="{96BF2916-9913-43A9-9EB8-7723DDB94E06}" presName="negSpace" presStyleCnt="0"/>
      <dgm:spPr/>
    </dgm:pt>
    <dgm:pt modelId="{9E31EB0C-1931-4152-8B84-4B480EE5BEA2}" type="pres">
      <dgm:prSet presAssocID="{96BF2916-9913-43A9-9EB8-7723DDB94E06}" presName="circle" presStyleLbl="node1" presStyleIdx="1" presStyleCnt="2" custScaleY="148702"/>
      <dgm:spPr/>
      <dgm:t>
        <a:bodyPr/>
        <a:lstStyle/>
        <a:p>
          <a:endParaRPr lang="ru-RU"/>
        </a:p>
      </dgm:t>
    </dgm:pt>
  </dgm:ptLst>
  <dgm:cxnLst>
    <dgm:cxn modelId="{0E8A4A09-3415-4F47-A845-FC49D28C9F1A}" type="presOf" srcId="{E573CB7C-8FC7-414C-B633-67E728205845}" destId="{3903A40B-6FB5-4007-A305-1FA0070C5E1A}" srcOrd="1" destOrd="0" presId="urn:microsoft.com/office/officeart/2005/8/layout/hList9"/>
    <dgm:cxn modelId="{1B4245B3-9A53-482E-9683-E9BEE0075755}" type="presOf" srcId="{E573CB7C-8FC7-414C-B633-67E728205845}" destId="{45CEED96-94A9-4435-AC94-D12613B70C1B}" srcOrd="0" destOrd="0" presId="urn:microsoft.com/office/officeart/2005/8/layout/hList9"/>
    <dgm:cxn modelId="{992C50B7-401F-4DC4-87CA-8D0D250E6293}" type="presOf" srcId="{B21A744A-DF9E-4A98-8DF2-D14A0D31A79E}" destId="{0BCE83B1-CD89-43FC-A5D0-86729FE8236C}" srcOrd="0" destOrd="0" presId="urn:microsoft.com/office/officeart/2005/8/layout/hList9"/>
    <dgm:cxn modelId="{861E8416-AC6D-41E3-9A08-DD1E44D9C087}" srcId="{35D1D3F7-6DD1-4A7D-8879-A1A490458BF0}" destId="{B21A744A-DF9E-4A98-8DF2-D14A0D31A79E}" srcOrd="0" destOrd="0" parTransId="{525D658F-E978-4F3F-AE08-AEDA699ECE99}" sibTransId="{D3B35895-467B-4E6F-ABB9-1E280700FA82}"/>
    <dgm:cxn modelId="{77B39172-878F-4F84-8A8B-601E83DCF2DE}" type="presOf" srcId="{7E8EA11D-29D4-431A-B964-6213D80B0302}" destId="{0336F637-4A9D-487A-9593-9A5F48346E1F}" srcOrd="0" destOrd="0" presId="urn:microsoft.com/office/officeart/2005/8/layout/hList9"/>
    <dgm:cxn modelId="{21D28FFA-23CE-4C7F-A817-1A78D9AD1B78}" srcId="{96BF2916-9913-43A9-9EB8-7723DDB94E06}" destId="{E573CB7C-8FC7-414C-B633-67E728205845}" srcOrd="0" destOrd="0" parTransId="{D7FED9EF-305A-45C3-AB63-CD624DB7A2FC}" sibTransId="{79F621EE-5391-4E95-BAC8-4BE85BA77AC4}"/>
    <dgm:cxn modelId="{763797EB-58C3-43E1-8ECC-FC82578C72B7}" srcId="{7E8EA11D-29D4-431A-B964-6213D80B0302}" destId="{96BF2916-9913-43A9-9EB8-7723DDB94E06}" srcOrd="1" destOrd="0" parTransId="{8D6094A5-6F67-43A9-9DFD-696D2CDA6AEA}" sibTransId="{CFA49F89-D4C2-4D9A-94D7-783B2A2446ED}"/>
    <dgm:cxn modelId="{A553424B-507D-4255-BE81-FA4AD8F869D3}" type="presOf" srcId="{96BF2916-9913-43A9-9EB8-7723DDB94E06}" destId="{9E31EB0C-1931-4152-8B84-4B480EE5BEA2}" srcOrd="0" destOrd="0" presId="urn:microsoft.com/office/officeart/2005/8/layout/hList9"/>
    <dgm:cxn modelId="{B2B3A77F-4D96-4983-9491-0CCF10831718}" srcId="{7E8EA11D-29D4-431A-B964-6213D80B0302}" destId="{35D1D3F7-6DD1-4A7D-8879-A1A490458BF0}" srcOrd="0" destOrd="0" parTransId="{1832092B-E7C3-4ADB-971D-9B026DDE1502}" sibTransId="{1F7062D7-0C2F-4C9A-A2FC-889FA64D3549}"/>
    <dgm:cxn modelId="{1A650C4B-FD12-4E7B-BD5D-6F72A609E9DE}" type="presOf" srcId="{B21A744A-DF9E-4A98-8DF2-D14A0D31A79E}" destId="{CA557718-DB34-48B0-81DE-9797B6864C07}" srcOrd="1" destOrd="0" presId="urn:microsoft.com/office/officeart/2005/8/layout/hList9"/>
    <dgm:cxn modelId="{CD5F595F-04F0-45CB-AC19-ABC1A5A3FC78}" type="presOf" srcId="{35D1D3F7-6DD1-4A7D-8879-A1A490458BF0}" destId="{C14AA160-35BE-44AA-8AF1-D8114558F148}" srcOrd="0" destOrd="0" presId="urn:microsoft.com/office/officeart/2005/8/layout/hList9"/>
    <dgm:cxn modelId="{F2909863-6013-48DD-A346-69555716FD8F}" type="presParOf" srcId="{0336F637-4A9D-487A-9593-9A5F48346E1F}" destId="{B3A231C8-BEE1-4DA3-BD67-34DC54206506}" srcOrd="0" destOrd="0" presId="urn:microsoft.com/office/officeart/2005/8/layout/hList9"/>
    <dgm:cxn modelId="{5F18B599-1641-4A4D-ADC9-6225321A56C5}" type="presParOf" srcId="{0336F637-4A9D-487A-9593-9A5F48346E1F}" destId="{D270BE55-D0DA-4084-9AE4-7C7FA350EB56}" srcOrd="1" destOrd="0" presId="urn:microsoft.com/office/officeart/2005/8/layout/hList9"/>
    <dgm:cxn modelId="{A3125E81-4167-4585-AA1B-BC82DF18FBD8}" type="presParOf" srcId="{D270BE55-D0DA-4084-9AE4-7C7FA350EB56}" destId="{4542080A-F3BD-4831-A283-183FF202AEDF}" srcOrd="0" destOrd="0" presId="urn:microsoft.com/office/officeart/2005/8/layout/hList9"/>
    <dgm:cxn modelId="{C31F73E0-7749-4589-B1C8-CABB66DD06E6}" type="presParOf" srcId="{D270BE55-D0DA-4084-9AE4-7C7FA350EB56}" destId="{9BDD6563-D1CC-448E-88E8-BCEA4F399558}" srcOrd="1" destOrd="0" presId="urn:microsoft.com/office/officeart/2005/8/layout/hList9"/>
    <dgm:cxn modelId="{C3F3806E-E9C9-429E-AE82-6C92582BA85C}" type="presParOf" srcId="{9BDD6563-D1CC-448E-88E8-BCEA4F399558}" destId="{0BCE83B1-CD89-43FC-A5D0-86729FE8236C}" srcOrd="0" destOrd="0" presId="urn:microsoft.com/office/officeart/2005/8/layout/hList9"/>
    <dgm:cxn modelId="{C6512B13-059C-47C4-8E59-56B15B2A968D}" type="presParOf" srcId="{9BDD6563-D1CC-448E-88E8-BCEA4F399558}" destId="{CA557718-DB34-48B0-81DE-9797B6864C07}" srcOrd="1" destOrd="0" presId="urn:microsoft.com/office/officeart/2005/8/layout/hList9"/>
    <dgm:cxn modelId="{93DC49F9-108F-410E-98C2-18738A75C8FE}" type="presParOf" srcId="{0336F637-4A9D-487A-9593-9A5F48346E1F}" destId="{C9F847E2-0850-4D57-8885-087BCD3F71BC}" srcOrd="2" destOrd="0" presId="urn:microsoft.com/office/officeart/2005/8/layout/hList9"/>
    <dgm:cxn modelId="{3B110D5C-55B6-4FE2-8CF0-996E98F40569}" type="presParOf" srcId="{0336F637-4A9D-487A-9593-9A5F48346E1F}" destId="{C14AA160-35BE-44AA-8AF1-D8114558F148}" srcOrd="3" destOrd="0" presId="urn:microsoft.com/office/officeart/2005/8/layout/hList9"/>
    <dgm:cxn modelId="{5BEF8A43-6699-40FB-8989-86B899F69F37}" type="presParOf" srcId="{0336F637-4A9D-487A-9593-9A5F48346E1F}" destId="{A692A465-F403-494B-A65B-7D8AAADC8C14}" srcOrd="4" destOrd="0" presId="urn:microsoft.com/office/officeart/2005/8/layout/hList9"/>
    <dgm:cxn modelId="{594A2721-E688-419F-8F39-D490860CEBD0}" type="presParOf" srcId="{0336F637-4A9D-487A-9593-9A5F48346E1F}" destId="{05D22101-0FEE-4CEB-8397-138E747AEE63}" srcOrd="5" destOrd="0" presId="urn:microsoft.com/office/officeart/2005/8/layout/hList9"/>
    <dgm:cxn modelId="{7B488329-1F7D-4E34-97F7-E2D3FF0C716B}" type="presParOf" srcId="{0336F637-4A9D-487A-9593-9A5F48346E1F}" destId="{9DCAB7C0-2B08-4CA0-A830-78DDDA99CB1F}" srcOrd="6" destOrd="0" presId="urn:microsoft.com/office/officeart/2005/8/layout/hList9"/>
    <dgm:cxn modelId="{B472EF30-DF47-4309-B23D-5B2FAC288FBA}" type="presParOf" srcId="{9DCAB7C0-2B08-4CA0-A830-78DDDA99CB1F}" destId="{9309BE2B-C7C9-4ED8-A233-6C0E212D00FC}" srcOrd="0" destOrd="0" presId="urn:microsoft.com/office/officeart/2005/8/layout/hList9"/>
    <dgm:cxn modelId="{B88C6079-E215-4979-BBF1-7743C2841A6C}" type="presParOf" srcId="{9DCAB7C0-2B08-4CA0-A830-78DDDA99CB1F}" destId="{4777DA01-39E1-47E0-B192-35093C9FAB0D}" srcOrd="1" destOrd="0" presId="urn:microsoft.com/office/officeart/2005/8/layout/hList9"/>
    <dgm:cxn modelId="{1BC7F533-EF06-4248-92E6-8B36FC738648}" type="presParOf" srcId="{4777DA01-39E1-47E0-B192-35093C9FAB0D}" destId="{45CEED96-94A9-4435-AC94-D12613B70C1B}" srcOrd="0" destOrd="0" presId="urn:microsoft.com/office/officeart/2005/8/layout/hList9"/>
    <dgm:cxn modelId="{E0739726-24BD-4A34-8DB7-78E5DDE8488F}" type="presParOf" srcId="{4777DA01-39E1-47E0-B192-35093C9FAB0D}" destId="{3903A40B-6FB5-4007-A305-1FA0070C5E1A}" srcOrd="1" destOrd="0" presId="urn:microsoft.com/office/officeart/2005/8/layout/hList9"/>
    <dgm:cxn modelId="{FD4441EE-09FD-4668-9BC8-F06AEF6000AC}" type="presParOf" srcId="{0336F637-4A9D-487A-9593-9A5F48346E1F}" destId="{7298DB5C-891C-4E90-8BCD-17981666D2B1}" srcOrd="7" destOrd="0" presId="urn:microsoft.com/office/officeart/2005/8/layout/hList9"/>
    <dgm:cxn modelId="{D0BE5C1A-FFD2-4C7E-857C-35A0948FD1B9}" type="presParOf" srcId="{0336F637-4A9D-487A-9593-9A5F48346E1F}" destId="{9E31EB0C-1931-4152-8B84-4B480EE5BEA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E83B1-CD89-43FC-A5D0-86729FE8236C}">
      <dsp:nvSpPr>
        <dsp:cNvPr id="0" name=""/>
        <dsp:cNvSpPr/>
      </dsp:nvSpPr>
      <dsp:spPr>
        <a:xfrm>
          <a:off x="1410801" y="914400"/>
          <a:ext cx="2642155" cy="3752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получение аттестата,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поступление в вуз на направления подготовки без математики,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- 5 – балльная система оценивания,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минимальный порог – оценка «3»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33546" y="914400"/>
        <a:ext cx="2219410" cy="3752572"/>
      </dsp:txXfrm>
    </dsp:sp>
    <dsp:sp modelId="{C14AA160-35BE-44AA-8AF1-D8114558F148}">
      <dsp:nvSpPr>
        <dsp:cNvPr id="0" name=""/>
        <dsp:cNvSpPr/>
      </dsp:nvSpPr>
      <dsp:spPr>
        <a:xfrm>
          <a:off x="1651" y="209826"/>
          <a:ext cx="1761436" cy="264735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БАЗОВЫЙ УРОВЕНЬ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9607" y="597522"/>
        <a:ext cx="1245524" cy="1871959"/>
      </dsp:txXfrm>
    </dsp:sp>
    <dsp:sp modelId="{45CEED96-94A9-4435-AC94-D12613B70C1B}">
      <dsp:nvSpPr>
        <dsp:cNvPr id="0" name=""/>
        <dsp:cNvSpPr/>
      </dsp:nvSpPr>
      <dsp:spPr>
        <a:xfrm>
          <a:off x="5814393" y="914400"/>
          <a:ext cx="2642155" cy="3715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- получение аттестата,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- поступление в вуз на направления подготовки с математикой,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- 100 – балльная система оценивания,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- минимальный порог: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– 27 баллов (для получения аттестата);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- 39 баллов (для поступления в вуз)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37137" y="914400"/>
        <a:ext cx="2219410" cy="3715017"/>
      </dsp:txXfrm>
    </dsp:sp>
    <dsp:sp modelId="{9E31EB0C-1931-4152-8B84-4B480EE5BEA2}">
      <dsp:nvSpPr>
        <dsp:cNvPr id="0" name=""/>
        <dsp:cNvSpPr/>
      </dsp:nvSpPr>
      <dsp:spPr>
        <a:xfrm>
          <a:off x="4405243" y="209826"/>
          <a:ext cx="1761436" cy="261929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ПРОФИЛЬНЫЙ УРОВЕНЬ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63199" y="593412"/>
        <a:ext cx="1245524" cy="1852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7F6D4-0259-4B48-820E-FC0E79AA0F15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74D67-A5CC-4AD3-AE10-73AFDF9C9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1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F25C5-A627-43F6-A001-A5835A4BD5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5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9B2CE-E6B2-4169-97FE-A8FBD9A4645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2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521381-5739-41F1-A339-6CC6072DF36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75382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90B02F-8CEB-4403-85B6-3A67CB5C1A9E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50689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453A32-E031-42D6-BB89-425424C2614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7670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D4974-9C35-4E84-8B1A-645F1B1068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6CF86-1D94-4388-8258-90CCBE816E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021B2-252A-4F59-ACB3-1218A67C15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AF1C7-9615-492B-BFEC-B45F241BE3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A5833-A41E-467F-AF62-DF91682D14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CAE47-698F-4E36-B5B6-362D0A7723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70E01-D0DF-4E49-A746-8D8A4BA2B9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11C33-A8DC-46A5-808E-C7CE825E01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4FE22-B7A5-4BDD-94C9-2C5197BEF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0BBA0-5D37-482E-835C-63A8AB4604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B15A2A7-D0A2-4A78-87B3-58535523FE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6596440-1EAD-4506-A97C-70C64AD825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gechita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gia11@egechita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gia9@egechita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19200" y="1143000"/>
            <a:ext cx="7010401" cy="415498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</a:p>
          <a:p>
            <a:pPr algn="ctr"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итоговая </a:t>
            </a:r>
          </a:p>
          <a:p>
            <a:pPr algn="ctr"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аттестация  для</a:t>
            </a:r>
          </a:p>
          <a:p>
            <a:pPr algn="ctr"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выпускников  </a:t>
            </a:r>
          </a:p>
          <a:p>
            <a:pPr algn="ctr"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11-х классов</a:t>
            </a:r>
          </a:p>
          <a:p>
            <a:pPr algn="ctr"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в 2022 году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534400" cy="5592763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получения аттестата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выпускники текущего года сдают 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обязательные предметы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русский язык и математику.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Сдать можно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любое количество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из списка: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953000" y="2819400"/>
            <a:ext cx="3733800" cy="3733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Предметы по выбору ЕГЭ</a:t>
            </a:r>
          </a:p>
          <a:p>
            <a:pPr>
              <a:lnSpc>
                <a:spcPct val="80000"/>
              </a:lnSpc>
              <a:buFont typeface="Wingdings 2"/>
              <a:buNone/>
              <a:defRPr/>
            </a:pPr>
            <a:endParaRPr lang="ru-RU" sz="2000" dirty="0" smtClean="0"/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Химия</a:t>
            </a:r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География</a:t>
            </a:r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История</a:t>
            </a:r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Информатика и ИКТ</a:t>
            </a:r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Иностранные языки</a:t>
            </a:r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>
              <a:lnSpc>
                <a:spcPct val="80000"/>
              </a:lnSpc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ЕГЭ по математике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74069399"/>
              </p:ext>
            </p:extLst>
          </p:nvPr>
        </p:nvGraphicFramePr>
        <p:xfrm>
          <a:off x="304800" y="17526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Двойная стрелка влево/вправо 5"/>
          <p:cNvSpPr/>
          <p:nvPr/>
        </p:nvSpPr>
        <p:spPr>
          <a:xfrm>
            <a:off x="1981200" y="1981200"/>
            <a:ext cx="2895600" cy="533400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5435600"/>
            <a:ext cx="18383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9063"/>
            <a:ext cx="91471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"/>
          <p:cNvSpPr txBox="1">
            <a:spLocks noChangeArrowheads="1"/>
          </p:cNvSpPr>
          <p:nvPr/>
        </p:nvSpPr>
        <p:spPr bwMode="auto">
          <a:xfrm>
            <a:off x="2916238" y="1012825"/>
            <a:ext cx="4079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РАСПИСАНИЕ ГИА-11 (2022 г)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32563"/>
              </p:ext>
            </p:extLst>
          </p:nvPr>
        </p:nvGraphicFramePr>
        <p:xfrm>
          <a:off x="381000" y="1397000"/>
          <a:ext cx="8458200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1608242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Плановая</a:t>
                      </a:r>
                      <a:r>
                        <a:rPr lang="ru-RU" baseline="0" dirty="0" smtClean="0"/>
                        <a:t> дата начала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Плановая дата</a:t>
                      </a:r>
                      <a:r>
                        <a:rPr lang="ru-RU" baseline="0" dirty="0" smtClean="0"/>
                        <a:t> завершения</a:t>
                      </a:r>
                      <a:endParaRPr lang="ru-RU" dirty="0"/>
                    </a:p>
                  </a:txBody>
                  <a:tcPr/>
                </a:tc>
              </a:tr>
              <a:tr h="931758">
                <a:tc>
                  <a:txBody>
                    <a:bodyPr/>
                    <a:lstStyle/>
                    <a:p>
                      <a:r>
                        <a:rPr lang="ru-RU" dirty="0" smtClean="0"/>
                        <a:t>Досрочный</a:t>
                      </a:r>
                      <a:r>
                        <a:rPr lang="ru-RU" baseline="0" dirty="0" smtClean="0"/>
                        <a:t>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21.03.2022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18.04.2022</a:t>
                      </a:r>
                      <a:endParaRPr lang="ru-RU" dirty="0"/>
                    </a:p>
                  </a:txBody>
                  <a:tcPr/>
                </a:tc>
              </a:tr>
              <a:tr h="931758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26.05.2022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02.07.2022</a:t>
                      </a:r>
                      <a:endParaRPr lang="ru-RU" dirty="0"/>
                    </a:p>
                  </a:txBody>
                  <a:tcPr/>
                </a:tc>
              </a:tr>
              <a:tr h="1608242"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05.09.2022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20.09.2022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2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95400" y="381000"/>
          <a:ext cx="7391401" cy="6196311"/>
        </p:xfrm>
        <a:graphic>
          <a:graphicData uri="http://schemas.openxmlformats.org/drawingml/2006/table">
            <a:tbl>
              <a:tblPr/>
              <a:tblGrid>
                <a:gridCol w="1350353"/>
                <a:gridCol w="6041048"/>
              </a:tblGrid>
              <a:tr h="22551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 период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мая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География, литература, химия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мая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мая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профильного уровня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базового уровня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История, физика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(за исключением раздела «Говорение»), биология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(раздел «Говорение»)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(раздел «Говорение»)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 (КЕГЭ)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 (КЕГЭ)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2551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Резервные дни основного периода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русский язык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</a:t>
                      </a: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литература, иностранные зыки (раздел «Говорение»)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</a:t>
                      </a: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базового и профильного уровня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470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июня (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иностранные языки (за исключением раздела «Говорение»), биология, информатика и ИКТ (КЕГЭ)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июня (ср)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обществознание, химия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июня (чт)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история, физика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июля (сб)</a:t>
                      </a: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по всем учебным предметам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" marR="3833" marT="3833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676400"/>
            <a:ext cx="45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81000" y="188913"/>
            <a:ext cx="8305800" cy="649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ов</a:t>
            </a:r>
          </a:p>
        </p:txBody>
      </p:sp>
      <p:sp>
        <p:nvSpPr>
          <p:cNvPr id="21507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sz="4800" b="1" smtClean="0">
              <a:solidFill>
                <a:srgbClr val="FF0000"/>
              </a:solidFill>
            </a:endParaRPr>
          </a:p>
        </p:txBody>
      </p:sp>
      <p:graphicFrame>
        <p:nvGraphicFramePr>
          <p:cNvPr id="20484" name="Таблица 204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329732"/>
              </p:ext>
            </p:extLst>
          </p:nvPr>
        </p:nvGraphicFramePr>
        <p:xfrm>
          <a:off x="228599" y="1219207"/>
          <a:ext cx="8610601" cy="5228135"/>
        </p:xfrm>
        <a:graphic>
          <a:graphicData uri="http://schemas.openxmlformats.org/drawingml/2006/table">
            <a:tbl>
              <a:tblPr/>
              <a:tblGrid>
                <a:gridCol w="5257801"/>
                <a:gridCol w="3352800"/>
              </a:tblGrid>
              <a:tr h="313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30 минут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(профильный уровень)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55 минут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(базовый уровень)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30 минут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23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(за исключением разделам «Говорение»)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10 минут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3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32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(«Говорение»), кроме китайского языка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мин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55 минут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55 минут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30 минут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55 минут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13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 (КЕГЭ)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55 минут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1000" y="7620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и Федеральной службы по надзору в сфере образования и науки от 17.011.2021 г. № 835/1480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Минимальное количество баллов ЕГЭ,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подтверждающее освоение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среднего общего образования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Федеральной службы по надзору в сфере образования и науки от 26.06.2019 № 876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3000" y="2209800"/>
          <a:ext cx="5181600" cy="4361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828800"/>
              </a:tblGrid>
              <a:tr h="3235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830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профильного уровня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базового уровня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35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09600" y="381000"/>
            <a:ext cx="7772400" cy="6858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поступления в вузы в 2022 г. установлены следующие минимальные баллы ЕГЭ</a:t>
            </a: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137859"/>
              </p:ext>
            </p:extLst>
          </p:nvPr>
        </p:nvGraphicFramePr>
        <p:xfrm>
          <a:off x="228600" y="1295400"/>
          <a:ext cx="8593617" cy="5353665"/>
        </p:xfrm>
        <a:graphic>
          <a:graphicData uri="http://schemas.openxmlformats.org/drawingml/2006/table">
            <a:tbl>
              <a:tblPr/>
              <a:tblGrid>
                <a:gridCol w="3294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22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7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9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1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Министерства Просвещения РФ от 4 октября 2021 г № 688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Министерства науки и высшего образования РФ от 5 августа 2021 г № 713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ВАЖНО!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ВУЗы имеют право устанавливать свои минимальные баллы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которыми будут принимать абитуриентов) выше этого уровня!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профильного уровня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708025"/>
            <a:ext cx="7938166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8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686800" cy="57912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экзаменах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запрещено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мобильные телефоны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иные средства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связи;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электронно-вычислительные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устройства и справочные материалы и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устройства.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Также запрещаются: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азговоры,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вставания с мест,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ересаживания,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писывания (шпаргалки),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обмен любыми материалами и предметами,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хождение по ППЭ во время экзамена без сопровождения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Нарушение Порядка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ГИА-11, влечет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административную ответственность, предусмотренную частью 4 статьи 19.30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Кодекса Российский Федерации «Об административных правонарушениях»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 txBox="1">
            <a:spLocks noChangeArrowheads="1"/>
          </p:cNvSpPr>
          <p:nvPr/>
        </p:nvSpPr>
        <p:spPr>
          <a:xfrm>
            <a:off x="5791200" y="1143001"/>
            <a:ext cx="2819400" cy="3657599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Лица, допустившие нарушение устанавливаемого порядка проведения ГИА, </a:t>
            </a:r>
          </a:p>
          <a:p>
            <a:pPr marL="0" indent="0" algn="ctr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удаляются с экзамена!</a:t>
            </a:r>
          </a:p>
          <a:p>
            <a:pPr marL="0" indent="0" algn="ctr">
              <a:buFontTx/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Пересдача возможна </a:t>
            </a:r>
          </a:p>
          <a:p>
            <a:pPr marL="0" indent="0" algn="ctr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 НА СЛЕДУЮЩИЙ ГОД!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610225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обучающийся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состоянию здоровья</a:t>
            </a:r>
            <a:r>
              <a:rPr lang="ru-RU" sz="4000" dirty="0" smtClean="0">
                <a:solidFill>
                  <a:srgbClr val="22226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может завершить выполнение экзаменационной работы, 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 он досрочно покидает аудиторию.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 может быть пересдан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резервные дни</a:t>
            </a:r>
            <a:r>
              <a:rPr lang="ru-RU" sz="4000" dirty="0" smtClean="0">
                <a:solidFill>
                  <a:srgbClr val="22226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823090"/>
            <a:ext cx="8204200" cy="5806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3400" y="838200"/>
            <a:ext cx="7990656" cy="609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Нормативно - правовые документы, </a:t>
            </a:r>
            <a:b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регламентирующие проведение ГИА-11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28600" y="1447800"/>
            <a:ext cx="8640763" cy="5078594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Порядок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проведения государственной итоговой аттестации  по образовательным программам среднего общего образования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утвержденный приказом </a:t>
            </a:r>
            <a:r>
              <a:rPr kumimoji="0" lang="ru-RU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Минпросвещения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России, </a:t>
            </a:r>
            <a:r>
              <a:rPr kumimoji="0" lang="ru-RU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Рособрнадзора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</a:t>
            </a:r>
            <a:r>
              <a:rPr kumimoji="0" lang="ru-RU" sz="160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07.11.2018 г. №190/1512</a:t>
            </a:r>
            <a:r>
              <a:rPr kumimoji="0" lang="ru-RU" sz="160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anose="020B0604020202020204" pitchFamily="34" charset="0"/>
              <a:buAutoNum type="arabicPeriod"/>
              <a:tabLst/>
              <a:defRPr/>
            </a:pPr>
            <a:endParaRPr kumimoji="0" lang="ru-RU" sz="160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1.1 и п.1.2.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Федеральной службы по надзору в сфере образования и науки от 26.06.2019 № 876 «Об определении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минимального количества баллов единого государственного экзамена, подтверждающего освоение образовательной программы среднего общего образования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 минимального количества баллов единого государственного экзамена, необходимого для поступления в образовательные организации высшего образования на обучение по программам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программам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главного санитарного врача РФ от 30.06.2020 №16 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утверждении санитарно-эпидемиологических правил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 3.1/2.4 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инфекции (COVID-19)» (с изменениями от 02.12.2020 и 02.11.2021)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anose="020B0604020202020204" pitchFamily="34" charset="0"/>
              <a:buAutoNum type="arabicPeriod"/>
              <a:tabLst/>
              <a:defRPr/>
            </a:pPr>
            <a:endParaRPr kumimoji="0" lang="ru-RU" sz="160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704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Апелляция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534400" cy="441960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Апелляция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это письменное заявление участника ЕГЭ: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либо о нарушении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установленного порядка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проведения ЕГЭ,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либо о несогласии с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результатами ЕГЭ.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2590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Основанием для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выдачи аттестата о среднем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общем образовании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удовлетворительные результаты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русскому языку и математике</a:t>
            </a:r>
          </a:p>
        </p:txBody>
      </p:sp>
      <p:sp>
        <p:nvSpPr>
          <p:cNvPr id="3" name="Объект 2"/>
          <p:cNvSpPr txBox="1">
            <a:spLocks noChangeArrowheads="1"/>
          </p:cNvSpPr>
          <p:nvPr/>
        </p:nvSpPr>
        <p:spPr>
          <a:xfrm>
            <a:off x="457200" y="3429000"/>
            <a:ext cx="8229600" cy="30480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аттестат выпускнику, получившему </a:t>
            </a:r>
          </a:p>
          <a:p>
            <a:pPr marL="0" indent="0" algn="ctr">
              <a:buFontTx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удовлетворительные результаты на государственной итоговой аттестации, выставляются итоговые отметки, которые определяются как </a:t>
            </a:r>
          </a:p>
          <a:p>
            <a:pPr marL="0" indent="0" algn="ctr">
              <a:buFontTx/>
              <a:buNone/>
              <a:defRPr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среднее арифметическое </a:t>
            </a:r>
          </a:p>
          <a:p>
            <a:pPr marL="0" indent="0" algn="ctr">
              <a:buFontTx/>
              <a:buNone/>
              <a:defRPr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полугодовых и годовых отметок </a:t>
            </a:r>
          </a:p>
          <a:p>
            <a:pPr marL="0" indent="0" algn="ctr">
              <a:buFontTx/>
              <a:buNone/>
              <a:defRPr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10, 11 классы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Порталы информационной поддержки ГИА -11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614863"/>
          </a:xfrm>
        </p:spPr>
        <p:txBody>
          <a:bodyPr/>
          <a:lstStyle/>
          <a:p>
            <a:pPr eaLnBrk="1" hangingPunct="1"/>
            <a:r>
              <a:rPr lang="en-US" alt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ege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edu.ru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– официальный информационный портал государственной итоговой аттестации,  </a:t>
            </a: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fipi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– федеральный институт педагогических измерений, </a:t>
            </a: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rustest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– федеральный центр тестирования,</a:t>
            </a:r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obrnadzor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– федеральная служба по надзору в сфере образования и  науки</a:t>
            </a:r>
          </a:p>
          <a:p>
            <a:pPr eaLnBrk="1" hangingPunct="1"/>
            <a:r>
              <a:rPr lang="en-US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http://egechita.ru</a:t>
            </a: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ГУ «Краевой центр оценки качества образования Забайкальского края»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9362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60340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«горячей линии» по вопросам государственной итоговой аттестации в 2022 году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Министерство образования и науки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Забайкальского края: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8(3022)28-52-45;</a:t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 «Краевой центр оценки качества образования Забайкальского края»: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8(3022)92-77-77</a:t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ru-RU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gia</a:t>
            </a:r>
            <a:r>
              <a:rPr lang="ru-RU" alt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11@</a:t>
            </a:r>
            <a:r>
              <a:rPr lang="en-US" altLang="ru-RU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egechita</a:t>
            </a:r>
            <a:r>
              <a:rPr lang="ru-RU" alt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altLang="ru-RU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en-US" altLang="ru-RU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gia</a:t>
            </a:r>
            <a:r>
              <a:rPr lang="ru-RU" alt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9@</a:t>
            </a:r>
            <a:r>
              <a:rPr lang="en-US" altLang="ru-RU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egechita</a:t>
            </a:r>
            <a:r>
              <a:rPr lang="ru-RU" alt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altLang="ru-RU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alt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ЗАТО п. Горный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83025746620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09600" y="762000"/>
            <a:ext cx="7990656" cy="609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Нормативно - правовые документы, </a:t>
            </a:r>
            <a:b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регламентирующие проведение ГИА-11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323850" y="1524000"/>
            <a:ext cx="8591549" cy="4953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Минобразования Забайкальского края от 29 сентября 2021 № 920 «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мест регистрации на участие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итоговом сочинении (изложении),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по образовательным программам среднего общего образования и в едином государственном экзамене на территории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и Федеральной службы по надзору в сфере образования и науки от 17.011.2021 г. № 834/1479 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единого расписания и продолжительности проведения единого государственного экзамена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каждому учебному предмету, требований к использованию средств обучения и воспитания при его проведении в 2022 году»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и Федеральной службы по надзору в сфере образования и науки от 17.011.2021 г. № 835/1480 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единого расписания и продолжительности проведения государственного выпускного экзамена по образовательным программам основного общего и среднего общего образования по каждому учебному предмету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требований к использованию средств обучения и воспитания при его проведении в 2022 году»</a:t>
            </a:r>
          </a:p>
          <a:p>
            <a:pPr marL="274320" indent="-27432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23850" y="1169806"/>
            <a:ext cx="8640763" cy="5459594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Приказ Министерства Просвещения РФ от 4 октября 2021 г № 688 «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 установлении минимального количества баллов единого государственного экзамена 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образовательным предметам, соответствующим специальностям или направлению подготовки, по которым проводится прием на обучение в образовательных организациях, подведомственных Министерству просвещения РФ, на 2022-2023 учебный год»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Приказ Министерства науки и высшего образования РФ от 5 августа 2021 г № 713 «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 установлении минимального количества баллов единого государственного экзамена по образовательным предметам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соответствующим специальностям или направлению подготовки, по которым проводится прием на обучение в образовательных организациях, находящихся в ведении Министерства науки и высшего образования РФ, на 2022-2023 учебный год»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533400"/>
            <a:ext cx="7990656" cy="60959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Нормативно - правовые документы, </a:t>
            </a:r>
            <a:b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регламентирующие проведение ГИА-11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/>
            <a:r>
              <a:rPr lang="ru-RU" altLang="ru-RU" sz="5400" b="1" dirty="0" smtClean="0">
                <a:latin typeface="Times New Roman" pitchFamily="18" charset="0"/>
                <a:cs typeface="Times New Roman" pitchFamily="18" charset="0"/>
              </a:rPr>
              <a:t>ГИА - 11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</a:p>
          <a:p>
            <a:pPr algn="ctr">
              <a:buFont typeface="Arial" charset="0"/>
              <a:buNone/>
              <a:defRPr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</a:t>
            </a:r>
          </a:p>
          <a:p>
            <a:pPr algn="ctr">
              <a:buFont typeface="Arial" charset="0"/>
              <a:buNone/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балльная система оценивания, </a:t>
            </a:r>
          </a:p>
          <a:p>
            <a:pPr algn="ctr">
              <a:buFont typeface="Arial" charset="0"/>
              <a:buNone/>
              <a:defRPr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математики базового уровня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(все выпускники, в том числе с ОВЗ и инвалиды)</a:t>
            </a:r>
          </a:p>
          <a:p>
            <a:pPr algn="ctr">
              <a:buFont typeface="Arial" charset="0"/>
              <a:buNone/>
              <a:defRPr/>
            </a:pP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148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45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форма</a:t>
            </a:r>
          </a:p>
          <a:p>
            <a:pPr algn="ctr">
              <a:buFont typeface="Arial" charset="0"/>
              <a:buNone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ГВЭ</a:t>
            </a:r>
          </a:p>
          <a:p>
            <a:pPr algn="ctr">
              <a:buFont typeface="Arial" charset="0"/>
              <a:buNone/>
            </a:pP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5 балльная система оценивания</a:t>
            </a:r>
          </a:p>
          <a:p>
            <a:pPr algn="ctr">
              <a:buFont typeface="Arial" charset="0"/>
              <a:buNone/>
            </a:pP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участники с ОВЗ и дети-инвалиды, инвалиды </a:t>
            </a:r>
          </a:p>
          <a:p>
            <a:pPr algn="ctr">
              <a:buFont typeface="Arial" charset="0"/>
              <a:buNone/>
            </a:pPr>
            <a:r>
              <a:rPr lang="ru-RU" alt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обучающиеся в специальных учреждениях закрытого типа)</a:t>
            </a:r>
          </a:p>
          <a:p>
            <a:pPr algn="ctr">
              <a:buFont typeface="Arial" charset="0"/>
              <a:buNone/>
            </a:pPr>
            <a:endParaRPr lang="ru-RU" altLang="ru-RU" sz="4000" b="1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87900" y="1196975"/>
            <a:ext cx="2016125" cy="360363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411413" y="1196975"/>
            <a:ext cx="1873250" cy="50323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3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ГИА-11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534400" cy="48768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Единые правила проведения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Единое расписание 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заданий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стандартизированной формы </a:t>
            </a: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КИМ</a:t>
            </a: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 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специальных бланков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для оформления ответов на задания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экзаменов письменно на русском языке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(за исключением ЕГЭ по иностранным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языкам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по информатике и ИКТ)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Char char="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762001"/>
            <a:ext cx="8229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ГИА-2022</a:t>
            </a:r>
          </a:p>
        </p:txBody>
      </p:sp>
      <p:sp>
        <p:nvSpPr>
          <p:cNvPr id="4099" name="Объект 2"/>
          <p:cNvSpPr>
            <a:spLocks noGrp="1" noChangeArrowheads="1"/>
          </p:cNvSpPr>
          <p:nvPr>
            <p:ph idx="1"/>
          </p:nvPr>
        </p:nvSpPr>
        <p:spPr>
          <a:xfrm>
            <a:off x="179388" y="1219200"/>
            <a:ext cx="8785225" cy="5233988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4400" b="1" dirty="0" smtClean="0">
                <a:solidFill>
                  <a:srgbClr val="262673"/>
                </a:solidFill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 прохождению ГИА     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допускаются учащиеся: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имеющие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академической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задолженности по всем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предметам,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имеющие допуск по результатам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итогового сочинения (изложения)</a:t>
            </a:r>
          </a:p>
          <a:p>
            <a:pPr marL="0" indent="0" algn="ctr">
              <a:buNone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итоговое сочинение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(изложение)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проводится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  <a:defRPr/>
            </a:pPr>
            <a:r>
              <a:rPr lang="ru-RU" sz="44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декабря </a:t>
            </a:r>
            <a:r>
              <a:rPr lang="ru-RU" sz="4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4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основной 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срок,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  <a:defRPr/>
            </a:pPr>
            <a:r>
              <a:rPr lang="ru-RU" sz="44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февраля и 4 мая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года - дополнительные 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7200" y="1785938"/>
            <a:ext cx="84867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Повторно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написанию итогового сочинения (изложения) в текущем учебном году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дополнительные сроки допускаются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итогового сочинения (изложения):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получившие по итоговому сочинению (изложению)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неудовлетворительный результат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(«незачет»);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удаленные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итогового сочинения (изложения) за нарушение требований, установленных пунктом 27 Порядка;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явившиеся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итоговое сочинение (изложение)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уважительным причинам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подтвержденным документально;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завершившие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написание итогового сочинения (изложения)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уважительным причинам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подтвержденным документально.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181099" y="546023"/>
            <a:ext cx="703897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Повторный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допуск на итоговое сочинение (изложение)</a:t>
            </a:r>
          </a:p>
        </p:txBody>
      </p:sp>
    </p:spTree>
    <p:extLst>
      <p:ext uri="{BB962C8B-B14F-4D97-AF65-F5344CB8AC3E}">
        <p14:creationId xmlns:p14="http://schemas.microsoft.com/office/powerpoint/2010/main" val="40900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>
            <a:normAutofit fontScale="90000"/>
          </a:bodyPr>
          <a:lstStyle/>
          <a:p>
            <a:pPr marL="274320" indent="-274320"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4400" b="1" cap="none" dirty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Заявление на участие в </a:t>
            </a:r>
            <a:r>
              <a:rPr lang="ru-RU" sz="4400" b="1" cap="none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ГИА-11 (ЕГЭ, ГВЭ)</a:t>
            </a: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001000" cy="43989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указанием предметов, </a:t>
            </a:r>
          </a:p>
          <a:p>
            <a:pPr algn="ctr"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которые выпускник</a:t>
            </a:r>
          </a:p>
          <a:p>
            <a:pPr algn="ctr"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планирует сдавать в 2022 году, </a:t>
            </a:r>
          </a:p>
          <a:p>
            <a:pPr algn="ctr"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необходимо подать </a:t>
            </a:r>
          </a:p>
          <a:p>
            <a:pPr algn="ctr" eaLnBrk="1" hangingPunct="1">
              <a:buFontTx/>
              <a:buNone/>
            </a:pPr>
            <a:r>
              <a:rPr lang="ru-RU" sz="40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позднее 1 февраля 2022 </a:t>
            </a:r>
            <a:r>
              <a:rPr lang="ru-RU" sz="40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 eaLnBrk="1" hangingPunct="1">
              <a:buFontTx/>
              <a:buNone/>
            </a:pPr>
            <a:r>
              <a:rPr lang="ru-RU" sz="40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февраля (включительно)</a:t>
            </a:r>
            <a:endParaRPr lang="ru-RU" sz="4000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1412</Words>
  <Application>Microsoft Office PowerPoint</Application>
  <PresentationFormat>Экран (4:3)</PresentationFormat>
  <Paragraphs>327</Paragraphs>
  <Slides>23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Constantia</vt:lpstr>
      <vt:lpstr>Symbol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ГИА - 11</vt:lpstr>
      <vt:lpstr>   Особенности ГИА-11</vt:lpstr>
      <vt:lpstr>ГИА-2022</vt:lpstr>
      <vt:lpstr>Презентация PowerPoint</vt:lpstr>
      <vt:lpstr>Заявление на участие в ГИА-11 (ЕГЭ, ГВЭ)</vt:lpstr>
      <vt:lpstr>Презентация PowerPoint</vt:lpstr>
      <vt:lpstr>ЕГЭ по математике</vt:lpstr>
      <vt:lpstr>Презентация PowerPoint</vt:lpstr>
      <vt:lpstr>Презентация PowerPoint</vt:lpstr>
      <vt:lpstr>Продолжительность экзаменов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Апелляция</vt:lpstr>
      <vt:lpstr>Презентация PowerPoint</vt:lpstr>
      <vt:lpstr>Порталы информационной поддержки ГИА -11</vt:lpstr>
      <vt:lpstr>  Работа «горячей линии» по вопросам государственной итоговой аттестации в 2022 году    Министерство образования и науки  Забайкальского края: телефон 8(3022)28-52-45;  ГУ «Краевой центр оценки качества образования Забайкальского края»: телефон 8(3022)92-77-77 адрес электронной почты: gia11@egechita.ru;           gia9@egechita.ru Администрация городского округа ЗАТО п. Горный телефон: 83025746620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Образование</cp:lastModifiedBy>
  <cp:revision>127</cp:revision>
  <cp:lastPrinted>2022-01-17T01:57:31Z</cp:lastPrinted>
  <dcterms:created xsi:type="dcterms:W3CDTF">2012-11-09T04:35:28Z</dcterms:created>
  <dcterms:modified xsi:type="dcterms:W3CDTF">2022-01-20T23:43:58Z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