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402" r:id="rId6"/>
    <p:sldId id="405" r:id="rId7"/>
    <p:sldId id="400" r:id="rId8"/>
    <p:sldId id="410" r:id="rId9"/>
    <p:sldId id="409" r:id="rId10"/>
    <p:sldId id="407" r:id="rId11"/>
    <p:sldId id="408" r:id="rId12"/>
    <p:sldId id="417" r:id="rId13"/>
    <p:sldId id="398" r:id="rId14"/>
    <p:sldId id="415" r:id="rId15"/>
    <p:sldId id="416" r:id="rId16"/>
    <p:sldId id="418" r:id="rId17"/>
    <p:sldId id="413" r:id="rId18"/>
    <p:sldId id="411" r:id="rId19"/>
    <p:sldId id="401" r:id="rId20"/>
    <p:sldId id="419" r:id="rId21"/>
    <p:sldId id="420" r:id="rId22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F503A"/>
    <a:srgbClr val="990033"/>
    <a:srgbClr val="2E3192"/>
    <a:srgbClr val="ED1B24"/>
    <a:srgbClr val="89C4FF"/>
    <a:srgbClr val="F15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71" autoAdjust="0"/>
  </p:normalViewPr>
  <p:slideViewPr>
    <p:cSldViewPr>
      <p:cViewPr varScale="1">
        <p:scale>
          <a:sx n="125" d="100"/>
          <a:sy n="125" d="100"/>
        </p:scale>
        <p:origin x="-122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37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727" tIns="45862" rIns="91727" bIns="458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9"/>
          </a:xfrm>
          <a:prstGeom prst="rect">
            <a:avLst/>
          </a:prstGeom>
        </p:spPr>
        <p:txBody>
          <a:bodyPr vert="horz" lIns="91727" tIns="45862" rIns="91727" bIns="458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F88B23-9694-4A4C-91CF-83A107F4051D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6"/>
            <a:ext cx="2946400" cy="496888"/>
          </a:xfrm>
          <a:prstGeom prst="rect">
            <a:avLst/>
          </a:prstGeom>
        </p:spPr>
        <p:txBody>
          <a:bodyPr vert="horz" lIns="91727" tIns="45862" rIns="91727" bIns="458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6"/>
            <a:ext cx="2946400" cy="496888"/>
          </a:xfrm>
          <a:prstGeom prst="rect">
            <a:avLst/>
          </a:prstGeom>
        </p:spPr>
        <p:txBody>
          <a:bodyPr vert="horz" lIns="91727" tIns="45862" rIns="91727" bIns="458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F149B7-D4A8-41CD-80C6-BC9BC91A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7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727" tIns="45862" rIns="91727" bIns="458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9"/>
          </a:xfrm>
          <a:prstGeom prst="rect">
            <a:avLst/>
          </a:prstGeom>
        </p:spPr>
        <p:txBody>
          <a:bodyPr vert="horz" lIns="91727" tIns="45862" rIns="91727" bIns="458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A5D9E8-DC11-4F88-B055-7C6033DE779E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2" rIns="91727" bIns="4586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4879"/>
            <a:ext cx="5438775" cy="4467225"/>
          </a:xfrm>
          <a:prstGeom prst="rect">
            <a:avLst/>
          </a:prstGeom>
        </p:spPr>
        <p:txBody>
          <a:bodyPr vert="horz" lIns="91727" tIns="45862" rIns="91727" bIns="4586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6"/>
            <a:ext cx="2946400" cy="496888"/>
          </a:xfrm>
          <a:prstGeom prst="rect">
            <a:avLst/>
          </a:prstGeom>
        </p:spPr>
        <p:txBody>
          <a:bodyPr vert="horz" lIns="91727" tIns="45862" rIns="91727" bIns="458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6"/>
            <a:ext cx="2946400" cy="496888"/>
          </a:xfrm>
          <a:prstGeom prst="rect">
            <a:avLst/>
          </a:prstGeom>
        </p:spPr>
        <p:txBody>
          <a:bodyPr vert="horz" lIns="91727" tIns="45862" rIns="91727" bIns="458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D042E8-DB45-4D3D-A82D-A6AC747B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52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ИЛИ ЭТОТ СЛАЙД ИЛИ СЛЕДУЮЩИЙ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5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0B02F-8CEB-4403-85B6-3A67CB5C1A9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5068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53A32-E031-42D6-BB89-425424C261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7670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B2CE-E6B2-4169-97FE-A8FBD9A464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1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1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B2CE-E6B2-4169-97FE-A8FBD9A4645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5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5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1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B2CE-E6B2-4169-97FE-A8FBD9A4645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1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1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1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gechita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ia11@egechita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gia9@egechit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8"/>
            <a:ext cx="9144000" cy="6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51576"/>
            <a:ext cx="9146437" cy="29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677" y="4076716"/>
            <a:ext cx="1838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857238"/>
            <a:ext cx="8750206" cy="34290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государственной итоговой аттестации по образовательным программам основного общего образования в 2021/2022 учебном году</a:t>
            </a:r>
          </a:p>
          <a:p>
            <a:pPr algn="ctr"/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30508"/>
              </p:ext>
            </p:extLst>
          </p:nvPr>
        </p:nvGraphicFramePr>
        <p:xfrm>
          <a:off x="1115616" y="-83200"/>
          <a:ext cx="7776865" cy="5257180"/>
        </p:xfrm>
        <a:graphic>
          <a:graphicData uri="http://schemas.openxmlformats.org/drawingml/2006/table">
            <a:tbl>
              <a:tblPr/>
              <a:tblGrid>
                <a:gridCol w="1656186"/>
                <a:gridCol w="6120679"/>
              </a:tblGrid>
              <a:tr h="521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 период</a:t>
                      </a: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Иностранные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2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(пят)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Иностранные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28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пн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мая (</a:t>
                      </a:r>
                      <a:r>
                        <a:rPr lang="ru-RU" sz="10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мая (пят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мая (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(ср)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История,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физика, биология, химия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28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июня (ср)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(ср)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Биология, информатика и информационно-коммуникационные технологии (ИКТ), география, химия</a:t>
                      </a: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(ср)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Литература, физика, информатика и информационно-коммуникационные технологии, география</a:t>
                      </a: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0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дни основного периода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 июля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пн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всем учебным предметам (кроме русского языка и математике)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2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 июля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 июля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(ср)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всем учебным предметам (кроме русского языка и математике)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286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 июля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              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июля (пят)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всем учебным предметам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2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всем учебным предметам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6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период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172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сентября (</a:t>
                      </a:r>
                      <a:r>
                        <a:rPr lang="ru-RU" sz="10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пн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0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сентября (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сентября (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пн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История,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биология, физика, география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172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2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сентября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Обществознание,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химия, информатика, и ИКТ, литература, иностранные языки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33" marR="3833" marT="2875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257300"/>
            <a:ext cx="45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81000" y="141685"/>
            <a:ext cx="8305800" cy="48696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экзамен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ов</a:t>
            </a:r>
          </a:p>
        </p:txBody>
      </p:sp>
      <p:sp>
        <p:nvSpPr>
          <p:cNvPr id="21507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1221581"/>
            <a:ext cx="8229600" cy="36718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z="4800" b="1" smtClean="0">
              <a:solidFill>
                <a:srgbClr val="FF0000"/>
              </a:solidFill>
            </a:endParaRPr>
          </a:p>
        </p:txBody>
      </p:sp>
      <p:graphicFrame>
        <p:nvGraphicFramePr>
          <p:cNvPr id="20484" name="Таблица 204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24199"/>
              </p:ext>
            </p:extLst>
          </p:nvPr>
        </p:nvGraphicFramePr>
        <p:xfrm>
          <a:off x="228600" y="914406"/>
          <a:ext cx="8610601" cy="3948465"/>
        </p:xfrm>
        <a:graphic>
          <a:graphicData uri="http://schemas.openxmlformats.org/drawingml/2006/table">
            <a:tbl>
              <a:tblPr/>
              <a:tblGrid>
                <a:gridCol w="5257801"/>
                <a:gridCol w="3352800"/>
              </a:tblGrid>
              <a:tr h="235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 55 минут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 55 минут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 55 минут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7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 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28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4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 30 минут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28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 30 минут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(кроме раздела «Говорение»)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 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(раздел «Говорение»)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минут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000" y="5715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 от 17.11.2021 г. № 835/1481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0"/>
            <a:ext cx="8229600" cy="52806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3050"/>
            <a:ext cx="8534400" cy="3314700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это письменное заявление участника ГИА: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либо о нарушении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установленного порядка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проведения ГИА,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либо о несогласии с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результатами ГИА.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28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500312"/>
            <a:ext cx="4286280" cy="250033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Проводится </a:t>
            </a:r>
          </a:p>
          <a:p>
            <a:pPr algn="ctr">
              <a:buNone/>
            </a:pPr>
            <a:r>
              <a:rPr lang="ru-RU" sz="1800" dirty="0" smtClean="0"/>
              <a:t>для обучающихся образовательных организаций,  в том числе для обучающихся с ОВЗ, детей-инвалидов и инвалидов  по их желанию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с использованием </a:t>
            </a:r>
          </a:p>
          <a:p>
            <a:pPr algn="ctr">
              <a:buNone/>
            </a:pPr>
            <a:r>
              <a:rPr lang="ru-RU" sz="1800" dirty="0" smtClean="0"/>
              <a:t>КИМ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</p:txBody>
      </p:sp>
      <p:sp>
        <p:nvSpPr>
          <p:cNvPr id="4100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500312"/>
            <a:ext cx="4214842" cy="250033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Проводится </a:t>
            </a:r>
          </a:p>
          <a:p>
            <a:pPr algn="ctr">
              <a:buNone/>
            </a:pPr>
            <a:r>
              <a:rPr lang="ru-RU" sz="1800" dirty="0" smtClean="0"/>
              <a:t>для обучающихся образовательных организаций закрытого типа, детей с ОВЗ, детей-инвалидов и инвалидов 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с использованием </a:t>
            </a:r>
          </a:p>
          <a:p>
            <a:pPr algn="ctr">
              <a:buNone/>
            </a:pPr>
            <a:r>
              <a:rPr lang="ru-RU" sz="1800" dirty="0" smtClean="0"/>
              <a:t>текстов, тем, заданий, билетов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72132" y="928676"/>
            <a:ext cx="714380" cy="57150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143240" y="928676"/>
            <a:ext cx="642942" cy="57150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928926" y="214296"/>
            <a:ext cx="3786214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ГИА-9</a:t>
            </a:r>
            <a:endParaRPr lang="ru-RU" sz="4000" b="1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8662" y="1571618"/>
            <a:ext cx="3143272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ОГЭ</a:t>
            </a:r>
            <a:endParaRPr lang="ru-RU" sz="3200" b="1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2066" y="1571618"/>
            <a:ext cx="3214710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ГВЭ</a:t>
            </a:r>
            <a:endParaRPr lang="ru-RU" sz="3200" b="1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8"/>
            <a:ext cx="9144000" cy="6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83281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357304"/>
            <a:ext cx="6196823" cy="321471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запрещается</a:t>
            </a:r>
            <a:r>
              <a:rPr lang="ru-RU" sz="2000" i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algn="ctr"/>
            <a:endParaRPr lang="ru-RU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9875" indent="-269875"/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  Иметь </a:t>
            </a:r>
            <a:r>
              <a:rPr lang="ru-RU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 себе </a:t>
            </a: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средства </a:t>
            </a:r>
            <a:r>
              <a:rPr lang="ru-RU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связи;</a:t>
            </a:r>
          </a:p>
          <a:p>
            <a:pPr marL="269875"/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электронно-вычислительную </a:t>
            </a:r>
            <a:r>
              <a:rPr lang="ru-RU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технику, фото-, аудио- и </a:t>
            </a: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видеоаппаратуру и </a:t>
            </a:r>
            <a:r>
              <a:rPr lang="ru-RU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иные средства хранения и передачи информации</a:t>
            </a: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pPr marL="269875"/>
            <a:endParaRPr lang="ru-RU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Выносить из аудитории </a:t>
            </a: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бумажном или электронном носителях, фотографировать, переписывать </a:t>
            </a: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задания КИМ</a:t>
            </a:r>
            <a:endParaRPr lang="ru-RU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265062" y="1500180"/>
            <a:ext cx="2878938" cy="2741374"/>
            <a:chOff x="6326103" y="2098638"/>
            <a:chExt cx="2878938" cy="2741374"/>
          </a:xfrm>
        </p:grpSpPr>
        <p:pic>
          <p:nvPicPr>
            <p:cNvPr id="12" name="Picture 2" descr="Картинки по запросу запрет фото видеосъем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330" y="2227276"/>
              <a:ext cx="1684711" cy="126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103" y="2098638"/>
              <a:ext cx="1523216" cy="152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Картинки по запросу instruction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162" y="3357855"/>
              <a:ext cx="1482157" cy="148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Картинки по запросу запрет телефон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5963" y="3482209"/>
              <a:ext cx="1233447" cy="1233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785786" y="642924"/>
            <a:ext cx="7215238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 время проведения итогового собеседования и ГИА-9 </a:t>
            </a:r>
            <a:endParaRPr 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851576"/>
            <a:ext cx="9146437" cy="29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8"/>
            <a:ext cx="9144000" cy="6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51576"/>
            <a:ext cx="9146437" cy="29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677" y="4076716"/>
            <a:ext cx="1838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2"/>
          <a:stretch>
            <a:fillRect/>
          </a:stretch>
        </p:blipFill>
        <p:spPr bwMode="auto">
          <a:xfrm>
            <a:off x="428596" y="1768072"/>
            <a:ext cx="8286808" cy="251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14282" y="910816"/>
            <a:ext cx="8786874" cy="4822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о обеспечению санитарных норм при проведении ОГЭ в 2022 году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5577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Порталы информационной поддержки ГИА -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7544" y="699542"/>
            <a:ext cx="8497070" cy="5400600"/>
          </a:xfrm>
        </p:spPr>
        <p:txBody>
          <a:bodyPr/>
          <a:lstStyle/>
          <a:p>
            <a:pPr eaLnBrk="1" hangingPunct="1"/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ege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edu.ru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– официальный информационный портал государственной итоговой аттестации, 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fipi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– федеральный институт педагогических измерений,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rustest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– федеральный центр тестирования,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obrnadzor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– федеральная служба по надзору в сфере образования и  науки</a:t>
            </a:r>
          </a:p>
          <a:p>
            <a:pPr eaLnBrk="1" hangingPunct="1"/>
            <a:r>
              <a:rPr lang="en-US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http://egechita.ru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ГУ «Краевой центр оценки качества образования Забайкальского края»</a:t>
            </a:r>
          </a:p>
          <a:p>
            <a:pPr eaLnBrk="1" hangingPunct="1">
              <a:buFont typeface="Arial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79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52556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«горячей линии» по вопросам государственной итоговой аттестации в 2022 году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Министерство образования и науки 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Забайкальского края: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8(3022)28-52-45;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 «Краевой центр оценки качества образования Забайкальского края»: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8(3022)92-77-77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gia</a:t>
            </a:r>
            <a:r>
              <a:rPr lang="ru-RU" alt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11@</a:t>
            </a:r>
            <a:r>
              <a:rPr lang="en-US" alt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egechita</a:t>
            </a:r>
            <a:r>
              <a:rPr lang="ru-RU" alt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alt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       </a:t>
            </a:r>
            <a:r>
              <a:rPr lang="en-US" alt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gia</a:t>
            </a:r>
            <a:r>
              <a:rPr lang="ru-RU" alt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9@</a:t>
            </a:r>
            <a:r>
              <a:rPr lang="en-US" alt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egechita</a:t>
            </a:r>
            <a:r>
              <a:rPr lang="ru-RU" alt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alt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alt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ЗАТО п. Горный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83025746620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7" y="4076716"/>
            <a:ext cx="1838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28"/>
            <a:ext cx="9144000" cy="6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72"/>
            <a:ext cx="7772400" cy="86439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Нормативно - правовые документы, регламентирующие проведение ГИА-9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1" y="1357303"/>
            <a:ext cx="8640763" cy="3482587"/>
          </a:xfrm>
        </p:spPr>
        <p:txBody>
          <a:bodyPr rtlCol="0">
            <a:noAutofit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г. № 273-ФЗ «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образовании в Российской Федерации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Постановление Правительства Российской Федерации от 31.08.2013 № 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 и 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образования»;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Приказ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07.11.2018 № 189/1513 «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утверждении Порядка проведения государственной итоговой аттестации по образовательным программам основного общего образования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851576"/>
            <a:ext cx="9146437" cy="29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1575"/>
            <a:ext cx="9146437" cy="29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5677" y="4076716"/>
            <a:ext cx="1838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28"/>
            <a:ext cx="9144000" cy="6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14282" y="285734"/>
            <a:ext cx="364333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ИТОГОВОЕ СОБЕСЕДОВАНИЕ</a:t>
            </a:r>
            <a:endParaRPr lang="ru-RU" sz="1600" b="1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1000114"/>
            <a:ext cx="7929618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Заявления на участие подают: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обучающиеся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 в образовательные организации по месту учебы,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000246"/>
            <a:ext cx="3357586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Срок подачи заявления  -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 две недели до даты проведения собеседования: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2066" y="285734"/>
            <a:ext cx="3786214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ГИА-9</a:t>
            </a:r>
            <a:endParaRPr lang="ru-RU" sz="1600" b="1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28597" y="3000379"/>
          <a:ext cx="3286147" cy="128588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70049"/>
                <a:gridCol w="2216098"/>
              </a:tblGrid>
              <a:tr h="6000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проведения</a:t>
                      </a:r>
                      <a:endParaRPr lang="ru-RU" sz="12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Сроки подачи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заявления</a:t>
                      </a:r>
                      <a:endParaRPr lang="ru-RU" sz="12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09 февраля</a:t>
                      </a:r>
                      <a:endParaRPr lang="ru-RU" sz="12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/>
                      <a:r>
                        <a:rPr lang="ru-RU" sz="1200" b="1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не позднее 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6 января</a:t>
                      </a:r>
                      <a:endParaRPr lang="ru-RU" sz="12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09 марта</a:t>
                      </a:r>
                      <a:endParaRPr lang="ru-RU" sz="12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/>
                      <a:r>
                        <a:rPr lang="ru-RU" sz="1200" b="1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не позднее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февраля</a:t>
                      </a:r>
                      <a:endParaRPr lang="ru-RU" sz="12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16 мая</a:t>
                      </a:r>
                      <a:endParaRPr lang="ru-RU" sz="12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/>
                      <a:r>
                        <a:rPr lang="ru-RU" sz="1200" b="1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не позднее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апреля</a:t>
                      </a:r>
                      <a:endParaRPr lang="ru-RU" sz="12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929190" y="2071684"/>
            <a:ext cx="3357586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Срок подачи заявления  -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 01 марта включительно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2" name="Picture 4" descr="https://avtoproblema24.ru/wp-content/uploads/2019/02/mokymai-kaip-uzsidirbt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786" y="3214692"/>
            <a:ext cx="378621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0"/>
            <a:ext cx="835824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Итоговое собеседование по русскому языку - ДОПУСК к ГИА-9</a:t>
            </a:r>
            <a:endParaRPr lang="ru-RU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85866"/>
            <a:ext cx="1238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500048"/>
            <a:ext cx="3643338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ВКЛЮЧАЕТ ЧЕТЫРЕ  ЗАДАНИЯ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1285866"/>
            <a:ext cx="3643338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ЧТЕНИЕ ТЕКСТА ВСЛУХ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1928808"/>
            <a:ext cx="3571900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ПОДРОБНЫЙ ПЕРЕСКАЗ ТЕКСТА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85750" indent="-285750" algn="ctr">
              <a:buClr>
                <a:srgbClr val="FF0000"/>
              </a:buClr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 ПРИВЛЕЧЕНИЕМ ДОПОЛНИТЕЛЬНОЙ ИНФОРМАЦИИ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2857502"/>
            <a:ext cx="3571900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МОНОЛОГИЧЕСКОЕ ВЫСКАЗЫВАНИЕ ПО ОДНОЙ ИЗ ВЫБАННЫХ ТЕМ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4071948"/>
            <a:ext cx="350046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ДИАЛОГ С ЭКЗАМЕНАТОРОМ-СОБЕСЕДНИКОМ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4942" y="428610"/>
            <a:ext cx="3786214" cy="10715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endParaRPr lang="ru-RU" sz="1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ПРОДОЛЖИТЕЛЬНОСТЬ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среднем 15-16 минут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участников с ОВЗ, время увеличивается на 30 минут</a:t>
            </a:r>
          </a:p>
          <a:p>
            <a:pPr marL="285750" indent="-285750">
              <a:buClr>
                <a:srgbClr val="FF0000"/>
              </a:buClr>
            </a:pP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4942" y="1714494"/>
            <a:ext cx="3786182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ОЦЕНИВАЕТСЯ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системе «зачет»/»незачет», для «зачета» необходимо набрать 10 и более баллов из 20-ти максимально возможных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57818" y="2928940"/>
            <a:ext cx="3643338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ПРОВОДИТСЯ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обучающихся - в образовательной организации  (ОО) по месту учебы, для экстернов в ОО по выбору экстерна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57818" y="4071948"/>
            <a:ext cx="3643338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СРОКИ ПРОВЕДЕНИЯ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09 февраля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основной срок, дополнительные даты проведения –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09 марта и 16 мая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72"/>
            <a:ext cx="65722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8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Итоговое собеседование по русскому языку - ДОПУСК к ГИА-9</a:t>
            </a:r>
            <a:endParaRPr lang="ru-RU" sz="1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1" name="Picture 3" descr="C:\Users\ADM\Desktop\сош 18\итоговое собеседование\IMG_9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1660">
            <a:off x="6941208" y="1117966"/>
            <a:ext cx="2054540" cy="1368837"/>
          </a:xfrm>
          <a:prstGeom prst="rect">
            <a:avLst/>
          </a:prstGeom>
          <a:noFill/>
        </p:spPr>
      </p:pic>
      <p:pic>
        <p:nvPicPr>
          <p:cNvPr id="12" name="Picture 4" descr="C:\Users\ADM\Desktop\сош 18\итоговое собеседование\itogovoe_sobesedov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571882"/>
            <a:ext cx="2057386" cy="128586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700"/>
            <a:ext cx="6429420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8"/>
            <a:ext cx="9144000" cy="6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51576"/>
            <a:ext cx="9146437" cy="29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677" y="4076716"/>
            <a:ext cx="1838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857238"/>
            <a:ext cx="8750206" cy="34290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/>
          <a:srcRect l="25334" t="13675" r="41635" b="21652"/>
          <a:stretch>
            <a:fillRect/>
          </a:stretch>
        </p:blipFill>
        <p:spPr bwMode="auto">
          <a:xfrm rot="20176641">
            <a:off x="197035" y="448036"/>
            <a:ext cx="28574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 l="24853" t="12821" r="41796" b="6838"/>
          <a:stretch>
            <a:fillRect/>
          </a:stretch>
        </p:blipFill>
        <p:spPr bwMode="auto">
          <a:xfrm rot="450780">
            <a:off x="3046149" y="339971"/>
            <a:ext cx="3266015" cy="419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/>
          <a:srcRect l="24522" t="16524" r="41475" b="45869"/>
          <a:stretch>
            <a:fillRect/>
          </a:stretch>
        </p:blipFill>
        <p:spPr bwMode="auto">
          <a:xfrm>
            <a:off x="5929322" y="1500180"/>
            <a:ext cx="30718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8"/>
            <a:ext cx="9144000" cy="6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7" y="4851575"/>
            <a:ext cx="9146437" cy="29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677" y="4076716"/>
            <a:ext cx="1838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642924"/>
            <a:ext cx="8750206" cy="40005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/>
          <a:srcRect l="24372" t="12251" r="42117" b="13675"/>
          <a:stretch>
            <a:fillRect/>
          </a:stretch>
        </p:blipFill>
        <p:spPr bwMode="auto">
          <a:xfrm>
            <a:off x="142844" y="142858"/>
            <a:ext cx="2786082" cy="364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/>
          <a:srcRect l="25975" t="14815" r="41956" b="17094"/>
          <a:stretch>
            <a:fillRect/>
          </a:stretch>
        </p:blipFill>
        <p:spPr bwMode="auto">
          <a:xfrm>
            <a:off x="2928926" y="857238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8"/>
          <a:srcRect l="26938" t="19373" r="41635" b="41596"/>
          <a:stretch>
            <a:fillRect/>
          </a:stretch>
        </p:blipFill>
        <p:spPr bwMode="auto">
          <a:xfrm>
            <a:off x="5715008" y="142858"/>
            <a:ext cx="34289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9"/>
          <a:srcRect l="26457" t="19088" r="42437" b="41311"/>
          <a:stretch>
            <a:fillRect/>
          </a:stretch>
        </p:blipFill>
        <p:spPr bwMode="auto">
          <a:xfrm>
            <a:off x="5715008" y="2643188"/>
            <a:ext cx="34289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1339454"/>
            <a:ext cx="8486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текущем учебном году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дополнительные сроки допускаются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получившие по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итоговому собеседованию по русскому языку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неудовлетворительный результат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(«незачет»);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явившиеся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итоговое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собеседование по русскому языку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уважительным причинам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подтвержденным документально;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завершившие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уважительным причинам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подтвержденным документально.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181099" y="123478"/>
            <a:ext cx="70389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Повторный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допуск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720" y="0"/>
            <a:ext cx="835824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итоговая аттестация для девятиклассников</a:t>
            </a:r>
            <a:endParaRPr lang="ru-RU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36" y="428610"/>
            <a:ext cx="3643338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ЭТАПЫ ПРОВЕДЕНИЯ ГИА-9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1000114"/>
            <a:ext cx="3643338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ОСНОВНО</a:t>
            </a:r>
            <a:r>
              <a:rPr lang="ru-RU" sz="14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Й (с 20 мая по 02 июля + дополнительные сроки)</a:t>
            </a:r>
            <a:endParaRPr lang="ru-RU" sz="1400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0628" y="1000114"/>
            <a:ext cx="3643338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ДОПОЛНИТЕЛЬНЫЙ (сентябрь)</a:t>
            </a:r>
            <a:endParaRPr lang="ru-RU" sz="1600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4612" y="1714494"/>
            <a:ext cx="3643338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ФОРМЫ ПРОВЕДЕНИЯ ГИА-9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786" y="2143122"/>
            <a:ext cx="2357454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ОГЭ</a:t>
            </a:r>
            <a:endParaRPr lang="ru-RU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43570" y="2143122"/>
            <a:ext cx="2714644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ГВЭ</a:t>
            </a:r>
            <a:endParaRPr lang="ru-RU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282" y="2786064"/>
            <a:ext cx="3643338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ПОЛУЧЕНИЯ АТТЕСТАТА необходимо сдать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ЧЕТЫРЕ экзамена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4282" y="3929072"/>
            <a:ext cx="3643338" cy="10715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обязательных экзамена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(русский язык и математика) и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экзамена из предметов по выбору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2066" y="2786064"/>
            <a:ext cx="3643338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ПОЛУЧЕНИЯ АТТЕСТАТА необходимо сдать только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ДВА экзамена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3929072"/>
            <a:ext cx="3643338" cy="10715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обязательных экзамена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(русский язык и математика)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72396" y="285734"/>
            <a:ext cx="1214446" cy="285752"/>
          </a:xfrm>
          <a:prstGeom prst="round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проект</a:t>
            </a:r>
            <a:endParaRPr lang="ru-RU" dirty="0">
              <a:solidFill>
                <a:srgbClr val="CC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8A57D39EA87654A826E1AE073001366" ma:contentTypeVersion="23" ma:contentTypeDescription="Создание документа." ma:contentTypeScope="" ma:versionID="42b5252cb208ec0dd7e2244ea476f46b">
  <xsd:schema xmlns:xsd="http://www.w3.org/2001/XMLSchema" xmlns:xs="http://www.w3.org/2001/XMLSchema" xmlns:p="http://schemas.microsoft.com/office/2006/metadata/properties" xmlns:ns2="cd3664f2-095a-4f8b-9d55-6e8dac6b38e9" xmlns:ns3="357de74d-0576-4f64-94f1-0981946002d6" xmlns:ns4="http://schemas.microsoft.com/sharepoint/v4" targetNamespace="http://schemas.microsoft.com/office/2006/metadata/properties" ma:root="true" ma:fieldsID="4fbe54119b3c74b82b5ce5f47f16accc" ns2:_="" ns3:_="" ns4:_="">
    <xsd:import namespace="cd3664f2-095a-4f8b-9d55-6e8dac6b38e9"/>
    <xsd:import namespace="357de74d-0576-4f64-94f1-0981946002d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rogram" minOccurs="0"/>
                <xsd:element ref="ns2:DocTypeChoose" minOccurs="0"/>
                <xsd:element ref="ns2:DocType" minOccurs="0"/>
                <xsd:element ref="ns3:_dlc_DocId" minOccurs="0"/>
                <xsd:element ref="ns3:_dlc_DocIdUrl" minOccurs="0"/>
                <xsd:element ref="ns3:_dlc_DocIdPersistId" minOccurs="0"/>
                <xsd:element ref="ns2:Project_Value" minOccurs="0"/>
                <xsd:element ref="ns2:Program_Value" minOccurs="0"/>
                <xsd:element ref="ns2:Uniq" minOccurs="0"/>
                <xsd:element ref="ns4:IconOverlay" minOccurs="0"/>
                <xsd:element ref="ns2:a39f889c817340af9831b8d13b13a208" minOccurs="0"/>
                <xsd:element ref="ns3:TaxCatchAll" minOccurs="0"/>
                <xsd:element ref="ns2:l6ea12c2109f40bda277d1a9858ecc92" minOccurs="0"/>
                <xsd:element ref="ns2:g943717a092c4fc1b62636c74327ccf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664f2-095a-4f8b-9d55-6e8dac6b38e9" elementFormDefault="qualified">
    <xsd:import namespace="http://schemas.microsoft.com/office/2006/documentManagement/types"/>
    <xsd:import namespace="http://schemas.microsoft.com/office/infopath/2007/PartnerControls"/>
    <xsd:element name="Project" ma:index="2" nillable="true" ma:displayName="Проект" ma:indexed="true" ma:internalName="Project">
      <xsd:simpleType>
        <xsd:restriction base="dms:Unknown"/>
      </xsd:simpleType>
    </xsd:element>
    <xsd:element name="Program" ma:index="3" nillable="true" ma:displayName="Программа" ma:indexed="true" ma:internalName="Program">
      <xsd:simpleType>
        <xsd:restriction base="dms:Unknown"/>
      </xsd:simpleType>
    </xsd:element>
    <xsd:element name="DocTypeChoose" ma:index="4" nillable="true" ma:displayName="Вид документа" ma:format="Dropdown" ma:internalName="DocTypeChoose">
      <xsd:simpleType>
        <xsd:restriction base="dms:Choice">
          <xsd:enumeration value="Предложение"/>
          <xsd:enumeration value="Презентация"/>
          <xsd:enumeration value="Отчет"/>
          <xsd:enumeration value="База данных"/>
          <xsd:enumeration value="Письмо"/>
          <xsd:enumeration value="План работ"/>
          <xsd:enumeration value="Пресс-релиз"/>
          <xsd:enumeration value="Перевод"/>
          <xsd:enumeration value="Мониторинг"/>
          <xsd:enumeration value="Финанс.юрид."/>
          <xsd:enumeration value="Инф справка"/>
          <xsd:enumeration value="Статья"/>
          <xsd:enumeration value="Комментарий"/>
          <xsd:enumeration value="QnA"/>
          <xsd:enumeration value="План тренинг."/>
          <xsd:enumeration value="Реп. аудит"/>
          <xsd:enumeration value="Стратегия"/>
        </xsd:restriction>
      </xsd:simpleType>
    </xsd:element>
    <xsd:element name="DocType" ma:index="5" nillable="true" ma:displayName="Вид документа (не используется)" ma:hidden="true" ma:indexed="true" ma:list="{8295f3c2-d109-40e8-8d7e-92da87b75d93}" ma:internalName="DocType" ma:readOnly="false" ma:showField="Title">
      <xsd:simpleType>
        <xsd:restriction base="dms:Lookup"/>
      </xsd:simpleType>
    </xsd:element>
    <xsd:element name="Project_Value" ma:index="12" nillable="true" ma:displayName="Project_Value" ma:hidden="true" ma:internalName="Project_Value" ma:readOnly="false">
      <xsd:simpleType>
        <xsd:restriction base="dms:Text"/>
      </xsd:simpleType>
    </xsd:element>
    <xsd:element name="Program_Value" ma:index="14" nillable="true" ma:displayName="Program_Value" ma:hidden="true" ma:internalName="Program_Value" ma:readOnly="false">
      <xsd:simpleType>
        <xsd:restriction base="dms:Text"/>
      </xsd:simpleType>
    </xsd:element>
    <xsd:element name="Uniq" ma:index="17" nillable="true" ma:displayName="Доступ" ma:internalName="Uniq">
      <xsd:simpleType>
        <xsd:restriction base="dms:Unknown"/>
      </xsd:simpleType>
    </xsd:element>
    <xsd:element name="a39f889c817340af9831b8d13b13a208" ma:index="20" nillable="true" ma:taxonomy="true" ma:internalName="a39f889c817340af9831b8d13b13a208" ma:taxonomyFieldName="Area" ma:displayName="Отрасль" ma:default="" ma:fieldId="{a39f889c-8173-40af-9831-b8d13b13a208}" ma:taxonomyMulti="true" ma:sspId="605086db-a9be-4a34-a41c-e0db27f7284e" ma:termSetId="36fcc24b-8144-4298-95fe-04d7adb780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ea12c2109f40bda277d1a9858ecc92" ma:index="23" nillable="true" ma:taxonomy="true" ma:internalName="l6ea12c2109f40bda277d1a9858ecc92" ma:taxonomyFieldName="CommDirection" ma:displayName="Направление коммуникаций" ma:default="" ma:fieldId="{56ea12c2-109f-40bd-a277-d1a9858ecc92}" ma:taxonomyMulti="true" ma:sspId="605086db-a9be-4a34-a41c-e0db27f7284e" ma:termSetId="2b711527-2f8f-429e-9564-d448a209af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3717a092c4fc1b62636c74327ccfa" ma:index="25" nillable="true" ma:taxonomy="true" ma:internalName="g943717a092c4fc1b62636c74327ccfa" ma:taxonomyFieldName="Department" ma:displayName="Department" ma:default="" ma:fieldId="{0943717a-092c-4fc1-b626-36c74327ccfa}" ma:sspId="605086db-a9be-4a34-a41c-e0db27f7284e" ma:termSetId="a6a5710a-213b-442e-9230-089bae104af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e74d-0576-4f64-94f1-098194600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dexed="true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TaxCatchAll" ma:index="21" nillable="true" ma:displayName="Столбец для захвата всех терминов таксономии" ma:hidden="true" ma:list="{1945cbee-8e77-4ba9-90e6-c2c7f6e6bc49}" ma:internalName="TaxCatchAll" ma:showField="CatchAllData" ma:web="357de74d-0576-4f64-94f1-09819460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7de74d-0576-4f64-94f1-0981946002d6">C7SY476UVPAM-52-228396</_dlc_DocId>
    <_dlc_DocIdUrl xmlns="357de74d-0576-4f64-94f1-0981946002d6">
      <Url>http://mp27/Docs/_layouts/DocIdRedir.aspx?ID=C7SY476UVPAM-52-228396</Url>
      <Description>C7SY476UVPAM-52-228396</Description>
    </_dlc_DocIdUrl>
    <Project_Value xmlns="cd3664f2-095a-4f8b-9d55-6e8dac6b38e9">80bbf775-14f1-11e1-8ae5-003048d4ff32</Project_Value>
    <l6ea12c2109f40bda277d1a9858ecc92 xmlns="cd3664f2-095a-4f8b-9d55-6e8dac6b38e9">
      <Terms xmlns="http://schemas.microsoft.com/office/infopath/2007/PartnerControls"/>
    </l6ea12c2109f40bda277d1a9858ecc92>
    <IconOverlay xmlns="http://schemas.microsoft.com/sharepoint/v4" xsi:nil="true"/>
    <DocType xmlns="cd3664f2-095a-4f8b-9d55-6e8dac6b38e9" xsi:nil="true"/>
    <Program xmlns="cd3664f2-095a-4f8b-9d55-6e8dac6b38e9" xsi:nil="true"/>
    <a39f889c817340af9831b8d13b13a208 xmlns="cd3664f2-095a-4f8b-9d55-6e8dac6b38e9">
      <Terms xmlns="http://schemas.microsoft.com/office/infopath/2007/PartnerControls"/>
    </a39f889c817340af9831b8d13b13a208>
    <Uniq xmlns="cd3664f2-095a-4f8b-9d55-6e8dac6b38e9" xsi:nil="true"/>
    <DocTypeChoose xmlns="cd3664f2-095a-4f8b-9d55-6e8dac6b38e9">Презентация</DocTypeChoose>
    <Project xmlns="cd3664f2-095a-4f8b-9d55-6e8dac6b38e9">Рособрнадзор</Project>
    <Program_Value xmlns="cd3664f2-095a-4f8b-9d55-6e8dac6b38e9" xsi:nil="true"/>
    <TaxCatchAll xmlns="357de74d-0576-4f64-94f1-0981946002d6">
      <Value>29</Value>
    </TaxCatchAll>
    <g943717a092c4fc1b62636c74327ccfa xmlns="cd3664f2-095a-4f8b-9d55-6e8dac6b38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ДМП</TermName>
          <TermId xmlns="http://schemas.microsoft.com/office/infopath/2007/PartnerControls">3e3ca49e-6427-40d8-bc11-0597c9532f93</TermId>
        </TermInfo>
      </Terms>
    </g943717a092c4fc1b62636c74327ccfa>
  </documentManagement>
</p:properties>
</file>

<file path=customXml/itemProps1.xml><?xml version="1.0" encoding="utf-8"?>
<ds:datastoreItem xmlns:ds="http://schemas.openxmlformats.org/officeDocument/2006/customXml" ds:itemID="{0DF6CE3A-C03D-4AAD-8F3F-4BC460944E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AB738F-DEE4-48AD-803B-EF681A6D1AB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F132760-EE7F-4F78-8BE2-00BF2057B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664f2-095a-4f8b-9d55-6e8dac6b38e9"/>
    <ds:schemaRef ds:uri="357de74d-0576-4f64-94f1-0981946002d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7ECB60F-05B7-4B06-A592-1DA9C9840522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357de74d-0576-4f64-94f1-0981946002d6"/>
    <ds:schemaRef ds:uri="http://purl.org/dc/elements/1.1/"/>
    <ds:schemaRef ds:uri="http://schemas.microsoft.com/office/2006/metadata/properties"/>
    <ds:schemaRef ds:uri="http://purl.org/dc/terms/"/>
    <ds:schemaRef ds:uri="http://schemas.microsoft.com/sharepoint/v4"/>
    <ds:schemaRef ds:uri="cd3664f2-095a-4f8b-9d55-6e8dac6b38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16451</TotalTime>
  <Words>863</Words>
  <Application>Microsoft Office PowerPoint</Application>
  <PresentationFormat>Экран (16:9)</PresentationFormat>
  <Paragraphs>193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Нормативно - правовые документы, регламентирующие проведение ГИА-9</vt:lpstr>
      <vt:lpstr>Презентация PowerPoint</vt:lpstr>
      <vt:lpstr>Презентация PowerPoint</vt:lpstr>
      <vt:lpstr>Итоговое собеседование по русскому языку - ДОПУСК к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экзаменов</vt:lpstr>
      <vt:lpstr>Апелляция</vt:lpstr>
      <vt:lpstr>Презентация PowerPoint</vt:lpstr>
      <vt:lpstr>Презентация PowerPoint</vt:lpstr>
      <vt:lpstr>Презентация PowerPoint</vt:lpstr>
      <vt:lpstr>Порталы информационной поддержки ГИА -9</vt:lpstr>
      <vt:lpstr>  Работа «горячей линии» по вопросам государственной итоговой аттестации в 2022 году    Министерство образования и науки  Забайкальского края: телефон 8(3022)28-52-45;  ГУ «Краевой центр оценки качества образования Забайкальского края»: телефон 8(3022)92-77-77 адрес электронной почты: gia11@egechita.ru;           gia9@egechita.ru Администрация городского округа ЗАТО п. Горный телефон: 83025746620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danilov@halfbudget.com</dc:creator>
  <cp:lastModifiedBy>Образование</cp:lastModifiedBy>
  <cp:revision>1120</cp:revision>
  <cp:lastPrinted>2022-03-03T00:35:00Z</cp:lastPrinted>
  <dcterms:created xsi:type="dcterms:W3CDTF">2013-10-28T02:04:26Z</dcterms:created>
  <dcterms:modified xsi:type="dcterms:W3CDTF">2022-03-03T01:07:15Z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fc33d8bf-fcc2-4c62-975b-fa0018f44cac</vt:lpwstr>
  </property>
  <property fmtid="{D5CDD505-2E9C-101B-9397-08002B2CF9AE}" pid="3" name="ContentTypeId">
    <vt:lpwstr>0x010100F8A57D39EA87654A826E1AE073001366</vt:lpwstr>
  </property>
  <property fmtid="{D5CDD505-2E9C-101B-9397-08002B2CF9AE}" pid="4" name="CommDirection">
    <vt:lpwstr/>
  </property>
  <property fmtid="{D5CDD505-2E9C-101B-9397-08002B2CF9AE}" pid="5" name="Area">
    <vt:lpwstr/>
  </property>
  <property fmtid="{D5CDD505-2E9C-101B-9397-08002B2CF9AE}" pid="6" name="Department">
    <vt:lpwstr>29;#ДМП|3e3ca49e-6427-40d8-bc11-0597c9532f93</vt:lpwstr>
  </property>
  <property fmtid="{D5CDD505-2E9C-101B-9397-08002B2CF9AE}" pid="7" name="Project">
    <vt:lpwstr>Рособрнадзор</vt:lpwstr>
  </property>
  <property fmtid="{D5CDD505-2E9C-101B-9397-08002B2CF9AE}" pid="8" name="Project_Value">
    <vt:lpwstr>80bbf775-14f1-11e1-8ae5-003048d4ff32</vt:lpwstr>
  </property>
  <property fmtid="{D5CDD505-2E9C-101B-9397-08002B2CF9AE}" pid="9" name="Program">
    <vt:lpwstr/>
  </property>
  <property fmtid="{D5CDD505-2E9C-101B-9397-08002B2CF9AE}" pid="10" name="Program_Value">
    <vt:lpwstr/>
  </property>
  <property fmtid="{D5CDD505-2E9C-101B-9397-08002B2CF9AE}" pid="11" name="DocTypeChoose">
    <vt:lpwstr>Презентация</vt:lpwstr>
  </property>
</Properties>
</file>