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notesSlides/notesSlide1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8"/>
  </p:notesMasterIdLst>
  <p:sldIdLst>
    <p:sldId id="256" r:id="rId2"/>
    <p:sldId id="288" r:id="rId3"/>
    <p:sldId id="28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5" r:id="rId13"/>
    <p:sldId id="267" r:id="rId14"/>
    <p:sldId id="269" r:id="rId15"/>
    <p:sldId id="271" r:id="rId16"/>
    <p:sldId id="266" r:id="rId17"/>
    <p:sldId id="268" r:id="rId18"/>
    <p:sldId id="273" r:id="rId19"/>
    <p:sldId id="276" r:id="rId20"/>
    <p:sldId id="277" r:id="rId21"/>
    <p:sldId id="279" r:id="rId22"/>
    <p:sldId id="286" r:id="rId23"/>
    <p:sldId id="287" r:id="rId24"/>
    <p:sldId id="283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CC"/>
    <a:srgbClr val="FF00FF"/>
    <a:srgbClr val="CC99FF"/>
    <a:srgbClr val="00FF00"/>
    <a:srgbClr val="3333FF"/>
    <a:srgbClr val="FF9900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106" d="100"/>
          <a:sy n="106" d="100"/>
        </p:scale>
        <p:origin x="168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72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714806407850706E-2"/>
          <c:y val="0.15537281088009192"/>
          <c:w val="0.61974930920009907"/>
          <c:h val="0.844627189119908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 2020</c:v>
                </c:pt>
              </c:strCache>
            </c:strRef>
          </c:tx>
          <c:explosion val="18"/>
          <c:dPt>
            <c:idx val="0"/>
            <c:bubble3D val="0"/>
            <c:explosion val="26"/>
            <c:extLst>
              <c:ext xmlns:c16="http://schemas.microsoft.com/office/drawing/2014/chart" uri="{C3380CC4-5D6E-409C-BE32-E72D297353CC}">
                <c16:uniqueId val="{00000008-21F0-4325-9A6A-46AF9FD977AE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1-21F0-4325-9A6A-46AF9FD977AE}"/>
              </c:ext>
            </c:extLst>
          </c:dPt>
          <c:dPt>
            <c:idx val="3"/>
            <c:bubble3D val="0"/>
            <c:spPr>
              <a:solidFill>
                <a:srgbClr val="CC00CC"/>
              </a:solidFill>
            </c:spPr>
            <c:extLst>
              <c:ext xmlns:c16="http://schemas.microsoft.com/office/drawing/2014/chart" uri="{C3380CC4-5D6E-409C-BE32-E72D297353CC}">
                <c16:uniqueId val="{00000003-21F0-4325-9A6A-46AF9FD977AE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21F0-4325-9A6A-46AF9FD977AE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7-21F0-4325-9A6A-46AF9FD977AE}"/>
              </c:ext>
            </c:extLst>
          </c:dPt>
          <c:dLbls>
            <c:dLbl>
              <c:idx val="0"/>
              <c:layout>
                <c:manualLayout>
                  <c:x val="8.0100431992831209E-3"/>
                  <c:y val="-3.1549053104340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1F0-4325-9A6A-46AF9FD977AE}"/>
                </c:ext>
              </c:extLst>
            </c:dLbl>
            <c:dLbl>
              <c:idx val="1"/>
              <c:layout>
                <c:manualLayout>
                  <c:x val="-8.857451108898148E-3"/>
                  <c:y val="6.2502260253802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F0-4325-9A6A-46AF9FD977AE}"/>
                </c:ext>
              </c:extLst>
            </c:dLbl>
            <c:dLbl>
              <c:idx val="2"/>
              <c:layout>
                <c:manualLayout>
                  <c:x val="8.0142726241426796E-3"/>
                  <c:y val="0.119040679402156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1F0-4325-9A6A-46AF9FD977AE}"/>
                </c:ext>
              </c:extLst>
            </c:dLbl>
            <c:dLbl>
              <c:idx val="3"/>
              <c:layout>
                <c:manualLayout>
                  <c:x val="0"/>
                  <c:y val="-0.152624176191304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F0-4325-9A6A-46AF9FD977AE}"/>
                </c:ext>
              </c:extLst>
            </c:dLbl>
            <c:dLbl>
              <c:idx val="4"/>
              <c:layout>
                <c:manualLayout>
                  <c:x val="5.6634380073977496E-2"/>
                  <c:y val="-0.201102099754256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F0-4325-9A6A-46AF9FD977AE}"/>
                </c:ext>
              </c:extLst>
            </c:dLbl>
            <c:dLbl>
              <c:idx val="5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1F0-4325-9A6A-46AF9FD977AE}"/>
                </c:ext>
              </c:extLst>
            </c:dLbl>
            <c:dLbl>
              <c:idx val="6"/>
              <c:layout>
                <c:manualLayout>
                  <c:x val="3.5351958854724641E-2"/>
                  <c:y val="-6.703460728413082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1F0-4325-9A6A-46AF9FD977AE}"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Налоги на товары (работы, услуги)</c:v>
                </c:pt>
                <c:pt idx="2">
                  <c:v>Налоги на совокупный доход</c:v>
                </c:pt>
                <c:pt idx="3">
                  <c:v>Налог на имущество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0.91300000000000003</c:v>
                </c:pt>
                <c:pt idx="1">
                  <c:v>6.0000000000000001E-3</c:v>
                </c:pt>
                <c:pt idx="2">
                  <c:v>1.7999999999999999E-2</c:v>
                </c:pt>
                <c:pt idx="3">
                  <c:v>1E-3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1F0-4325-9A6A-46AF9FD977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465751002182226"/>
          <c:y val="0.1825252817437629"/>
          <c:w val="0.32592568715606524"/>
          <c:h val="0.52495979444018404"/>
        </c:manualLayout>
      </c:layout>
      <c:overlay val="0"/>
      <c:txPr>
        <a:bodyPr anchor="t"/>
        <a:lstStyle/>
        <a:p>
          <a:pPr>
            <a:defRPr sz="15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Неналоговые доходы </a:t>
            </a:r>
            <a:r>
              <a:rPr lang="ru-RU" dirty="0" smtClean="0"/>
              <a:t>2020</a:t>
            </a:r>
            <a:endParaRPr lang="ru-RU" dirty="0"/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705181187589796E-2"/>
          <c:y val="0.20425885020092222"/>
          <c:w val="0.57946887408169678"/>
          <c:h val="0.7041713466626512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 2020</c:v>
                </c:pt>
              </c:strCache>
            </c:strRef>
          </c:tx>
          <c:explosion val="12"/>
          <c:dPt>
            <c:idx val="0"/>
            <c:bubble3D val="0"/>
            <c:explosion val="26"/>
            <c:extLst>
              <c:ext xmlns:c16="http://schemas.microsoft.com/office/drawing/2014/chart" uri="{C3380CC4-5D6E-409C-BE32-E72D297353CC}">
                <c16:uniqueId val="{00000005-F93B-4485-8DB8-4EB0264DA84F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1-F93B-4485-8DB8-4EB0264DA84F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F93B-4485-8DB8-4EB0264DA84F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4-F93B-4485-8DB8-4EB0264DA84F}"/>
              </c:ext>
            </c:extLst>
          </c:dPt>
          <c:dLbls>
            <c:dLbl>
              <c:idx val="0"/>
              <c:layout>
                <c:manualLayout>
                  <c:x val="9.3430211462620011E-2"/>
                  <c:y val="-5.228032669710979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93B-4485-8DB8-4EB0264DA84F}"/>
                </c:ext>
              </c:extLst>
            </c:dLbl>
            <c:dLbl>
              <c:idx val="1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3B-4485-8DB8-4EB0264DA84F}"/>
                </c:ext>
              </c:extLst>
            </c:dLbl>
            <c:dLbl>
              <c:idx val="2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93B-4485-8DB8-4EB0264DA84F}"/>
                </c:ext>
              </c:extLst>
            </c:dLbl>
            <c:dLbl>
              <c:idx val="3"/>
              <c:layout>
                <c:manualLayout>
                  <c:x val="-9.8917934194545504E-2"/>
                  <c:y val="-3.586533502739500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93B-4485-8DB8-4EB0264DA84F}"/>
                </c:ext>
              </c:extLst>
            </c:dLbl>
            <c:dLbl>
              <c:idx val="4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93B-4485-8DB8-4EB0264DA84F}"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Доходы от использования имущества, находящегося в муниципальной собственности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 (работ), компенсации затрат</c:v>
                </c:pt>
                <c:pt idx="3">
                  <c:v>Денежные взыскания (штрафы, санкции) и возмещение ущерба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5.2999999999999999E-2</c:v>
                </c:pt>
                <c:pt idx="1">
                  <c:v>0</c:v>
                </c:pt>
                <c:pt idx="2">
                  <c:v>6.0000000000000001E-3</c:v>
                </c:pt>
                <c:pt idx="3">
                  <c:v>3.0000000000000001E-3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93B-4485-8DB8-4EB0264DA84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7233715983789966"/>
          <c:y val="9.9395832157082739E-2"/>
          <c:w val="0.32766284016210034"/>
          <c:h val="0.88279262231336775"/>
        </c:manualLayout>
      </c:layout>
      <c:overlay val="0"/>
      <c:txPr>
        <a:bodyPr anchor="t"/>
        <a:lstStyle/>
        <a:p>
          <a:pPr>
            <a:defRPr sz="15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665976267187245"/>
          <c:y val="7.1159209799107975E-2"/>
          <c:w val="0.56747239724686649"/>
          <c:h val="0.767138477950721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Лист1!$B$2</c:f>
              <c:numCache>
                <c:formatCode>0.0%</c:formatCode>
                <c:ptCount val="1"/>
                <c:pt idx="0">
                  <c:v>1.0359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72-4AE1-9810-0A9D63A209B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Товары, работы,услуги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Лист1!$C$2</c:f>
              <c:numCache>
                <c:formatCode>0.0%</c:formatCode>
                <c:ptCount val="1"/>
                <c:pt idx="0">
                  <c:v>0.98160000000000003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72-4AE1-9810-0A9D63A209B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ЕНВД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Лист1!$D$2</c:f>
              <c:numCache>
                <c:formatCode>0.0%</c:formatCode>
                <c:ptCount val="1"/>
                <c:pt idx="0">
                  <c:v>0.9042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72-4AE1-9810-0A9D63A209B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Налог на имущество</c:v>
                </c:pt>
              </c:strCache>
            </c:strRef>
          </c:tx>
          <c:spPr>
            <a:solidFill>
              <a:srgbClr val="00FF0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Лист1!$E$2</c:f>
              <c:numCache>
                <c:formatCode>0.0%</c:formatCode>
                <c:ptCount val="1"/>
                <c:pt idx="0">
                  <c:v>1.0980000000000001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D72-4AE1-9810-0A9D63A209B4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Госпошлина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Лист1!$F$2</c:f>
              <c:numCache>
                <c:formatCode>0.0%</c:formatCode>
                <c:ptCount val="1"/>
                <c:pt idx="0">
                  <c:v>1.0149999999999999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72-4AE1-9810-0A9D63A209B4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Аренда имущества</c:v>
                </c:pt>
              </c:strCache>
            </c:strRef>
          </c:tx>
          <c:spPr>
            <a:solidFill>
              <a:srgbClr val="6666FF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Лист1!$G$2</c:f>
              <c:numCache>
                <c:formatCode>0.0%</c:formatCode>
                <c:ptCount val="1"/>
                <c:pt idx="0">
                  <c:v>0.98709999999999998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D72-4AE1-9810-0A9D63A209B4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Продажа имущества</c:v>
                </c:pt>
              </c:strCache>
            </c:strRef>
          </c:tx>
          <c:spPr>
            <a:solidFill>
              <a:srgbClr val="FF00FF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9D72-4AE1-9810-0A9D63A209B4}"/>
              </c:ext>
            </c:extLst>
          </c:dPt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Лист1!$H$2</c:f>
              <c:numCache>
                <c:formatCode>0.0%</c:formatCode>
                <c:ptCount val="1"/>
                <c:pt idx="0">
                  <c:v>0.72299999999999998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D72-4AE1-9810-0A9D63A209B4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Штрафы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Лист1!$I$2</c:f>
              <c:numCache>
                <c:formatCode>0.0%</c:formatCode>
                <c:ptCount val="1"/>
                <c:pt idx="0">
                  <c:v>1.0238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D72-4AE1-9810-0A9D63A209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7322240"/>
        <c:axId val="67323776"/>
        <c:axId val="0"/>
      </c:bar3DChart>
      <c:catAx>
        <c:axId val="67322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7323776"/>
        <c:crosses val="autoZero"/>
        <c:auto val="1"/>
        <c:lblAlgn val="ctr"/>
        <c:lblOffset val="100"/>
        <c:noMultiLvlLbl val="0"/>
      </c:catAx>
      <c:valAx>
        <c:axId val="67323776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67322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034742171504758"/>
          <c:y val="0"/>
          <c:w val="0.25731281180397947"/>
          <c:h val="1"/>
        </c:manualLayout>
      </c:layout>
      <c:overlay val="0"/>
      <c:txPr>
        <a:bodyPr/>
        <a:lstStyle/>
        <a:p>
          <a:pPr>
            <a:defRPr sz="15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589589373645145E-2"/>
          <c:y val="0.22197949334133368"/>
          <c:w val="0.53419909025138956"/>
          <c:h val="0.69971719888211659"/>
        </c:manualLayout>
      </c:layout>
      <c:pie3D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5743908436681164"/>
          <c:y val="0.18633234608362498"/>
          <c:w val="0.33131706378466147"/>
          <c:h val="0.77101123320697751"/>
        </c:manualLayout>
      </c:layout>
      <c:overlay val="0"/>
      <c:txPr>
        <a:bodyPr anchor="t"/>
        <a:lstStyle/>
        <a:p>
          <a:pPr>
            <a:defRPr sz="11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Безвозмездные поступления </a:t>
            </a:r>
            <a:r>
              <a:rPr lang="ru-RU" dirty="0" smtClean="0"/>
              <a:t>2020</a:t>
            </a:r>
            <a:endParaRPr lang="ru-RU" dirty="0"/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 2017</c:v>
                </c:pt>
              </c:strCache>
            </c:strRef>
          </c:tx>
          <c:dPt>
            <c:idx val="0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1-B2B3-45E7-8DB8-23EDE654BE75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B2B3-45E7-8DB8-23EDE654BE75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5-B2B3-45E7-8DB8-23EDE654BE75}"/>
              </c:ext>
            </c:extLst>
          </c:dPt>
          <c:dPt>
            <c:idx val="3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7-B2B3-45E7-8DB8-23EDE654BE75}"/>
              </c:ext>
            </c:extLst>
          </c:dPt>
          <c:dPt>
            <c:idx val="4"/>
            <c:bubble3D val="0"/>
            <c:spPr>
              <a:solidFill>
                <a:srgbClr val="CC99FF"/>
              </a:solidFill>
            </c:spPr>
            <c:extLst>
              <c:ext xmlns:c16="http://schemas.microsoft.com/office/drawing/2014/chart" uri="{C3380CC4-5D6E-409C-BE32-E72D297353CC}">
                <c16:uniqueId val="{00000009-B2B3-45E7-8DB8-23EDE654BE75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B-B2B3-45E7-8DB8-23EDE654BE75}"/>
              </c:ext>
            </c:extLst>
          </c:dPt>
          <c:dLbls>
            <c:dLbl>
              <c:idx val="0"/>
              <c:layout>
                <c:manualLayout>
                  <c:x val="-0.1260756852561552"/>
                  <c:y val="-0.16075829537458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B3-45E7-8DB8-23EDE654BE75}"/>
                </c:ext>
              </c:extLst>
            </c:dLbl>
            <c:dLbl>
              <c:idx val="1"/>
              <c:layout>
                <c:manualLayout>
                  <c:x val="2.975954385130624E-2"/>
                  <c:y val="-9.598401103581083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2B3-45E7-8DB8-23EDE654BE75}"/>
                </c:ext>
              </c:extLst>
            </c:dLbl>
            <c:dLbl>
              <c:idx val="2"/>
              <c:layout>
                <c:manualLayout>
                  <c:x val="4.4437689685569721E-2"/>
                  <c:y val="5.544985742324930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2B3-45E7-8DB8-23EDE654BE75}"/>
                </c:ext>
              </c:extLst>
            </c:dLbl>
            <c:dLbl>
              <c:idx val="3"/>
              <c:layout>
                <c:manualLayout>
                  <c:x val="1.9153505269923311E-2"/>
                  <c:y val="0.1039949264896494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2B3-45E7-8DB8-23EDE654BE75}"/>
                </c:ext>
              </c:extLst>
            </c:dLbl>
            <c:dLbl>
              <c:idx val="4"/>
              <c:layout>
                <c:manualLayout>
                  <c:x val="-0.10380985705638107"/>
                  <c:y val="0.1806176628522758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2B3-45E7-8DB8-23EDE654BE75}"/>
                </c:ext>
              </c:extLst>
            </c:dLbl>
            <c:dLbl>
              <c:idx val="5"/>
              <c:layout>
                <c:manualLayout>
                  <c:x val="2.7227893681595124E-2"/>
                  <c:y val="0.1980585490501056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2B3-45E7-8DB8-23EDE654BE75}"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дотация</c:v>
                </c:pt>
                <c:pt idx="1">
                  <c:v>субвенции</c:v>
                </c:pt>
                <c:pt idx="2">
                  <c:v>субсидия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1</c:v>
                </c:pt>
                <c:pt idx="1">
                  <c:v>0.99950000000000006</c:v>
                </c:pt>
                <c:pt idx="2">
                  <c:v>0.87560000000000004</c:v>
                </c:pt>
                <c:pt idx="3">
                  <c:v>0.98050000000000004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2B3-45E7-8DB8-23EDE654BE7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2178121500590953"/>
          <c:y val="0.18197353071880903"/>
          <c:w val="0.24321570708135234"/>
          <c:h val="0.43151501684997962"/>
        </c:manualLayout>
      </c:layout>
      <c:overlay val="0"/>
      <c:txPr>
        <a:bodyPr anchor="t"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579462676683325E-2"/>
          <c:y val="0.24111880289163301"/>
          <c:w val="0.39288202204001627"/>
          <c:h val="0.7110713752111844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План, млн. руб.</c:v>
                </c:pt>
                <c:pt idx="1">
                  <c:v>Факт, млн. руб.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55.03</c:v>
                </c:pt>
                <c:pt idx="1">
                  <c:v>56.83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3D-4610-9624-4C970DCD335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План, млн. руб.</c:v>
                </c:pt>
                <c:pt idx="1">
                  <c:v>Факт, млн. руб.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3.9</c:v>
                </c:pt>
                <c:pt idx="1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3D-4610-9624-4C970DCD335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План, млн. руб.</c:v>
                </c:pt>
                <c:pt idx="1">
                  <c:v>Факт, млн. руб.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195.4</c:v>
                </c:pt>
                <c:pt idx="1">
                  <c:v>193.36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3D-4610-9624-4C970DCD335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57572352"/>
        <c:axId val="57586432"/>
        <c:axId val="57506432"/>
      </c:bar3DChart>
      <c:catAx>
        <c:axId val="57572352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high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7586432"/>
        <c:crosses val="autoZero"/>
        <c:auto val="1"/>
        <c:lblAlgn val="ctr"/>
        <c:lblOffset val="100"/>
        <c:noMultiLvlLbl val="0"/>
      </c:catAx>
      <c:valAx>
        <c:axId val="57586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7572352"/>
        <c:crosses val="autoZero"/>
        <c:crossBetween val="between"/>
      </c:valAx>
      <c:serAx>
        <c:axId val="575064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5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7586432"/>
        <c:crosses val="autoZero"/>
      </c:serAx>
    </c:plotArea>
    <c:legend>
      <c:legendPos val="r"/>
      <c:overlay val="0"/>
      <c:txPr>
        <a:bodyPr/>
        <a:lstStyle/>
        <a:p>
          <a:pPr>
            <a:defRPr sz="15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Удельный вес, </a:t>
            </a:r>
            <a:r>
              <a:rPr lang="ru-RU" dirty="0"/>
              <a:t>%</a:t>
            </a:r>
          </a:p>
        </c:rich>
      </c:tx>
      <c:layout>
        <c:manualLayout>
          <c:xMode val="edge"/>
          <c:yMode val="edge"/>
          <c:x val="0.4473611111111111"/>
          <c:y val="8.3333333333333367E-3"/>
        </c:manualLayout>
      </c:layout>
      <c:overlay val="0"/>
    </c:title>
    <c:autoTitleDeleted val="0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4798775153105853E-2"/>
          <c:y val="0.18488724665083353"/>
          <c:w val="0.78082494896471277"/>
          <c:h val="0.731445354318258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Расходы, %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00FF"/>
              </a:solidFill>
            </c:spPr>
            <c:extLst>
              <c:ext xmlns:c16="http://schemas.microsoft.com/office/drawing/2014/chart" uri="{C3380CC4-5D6E-409C-BE32-E72D297353CC}">
                <c16:uniqueId val="{00000001-4E5D-4C1D-BA81-A839D5F27C15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4E5D-4C1D-BA81-A839D5F27C15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</c:spPr>
            <c:extLst>
              <c:ext xmlns:c16="http://schemas.microsoft.com/office/drawing/2014/chart" uri="{C3380CC4-5D6E-409C-BE32-E72D297353CC}">
                <c16:uniqueId val="{00000005-4E5D-4C1D-BA81-A839D5F27C15}"/>
              </c:ext>
            </c:extLst>
          </c:dPt>
          <c:dPt>
            <c:idx val="4"/>
            <c:bubble3D val="0"/>
            <c:spPr>
              <a:solidFill>
                <a:srgbClr val="00FF00"/>
              </a:solidFill>
            </c:spPr>
            <c:extLst>
              <c:ext xmlns:c16="http://schemas.microsoft.com/office/drawing/2014/chart" uri="{C3380CC4-5D6E-409C-BE32-E72D297353CC}">
                <c16:uniqueId val="{00000007-4E5D-4C1D-BA81-A839D5F27C15}"/>
              </c:ext>
            </c:extLst>
          </c:dPt>
          <c:dPt>
            <c:idx val="8"/>
            <c:bubble3D val="0"/>
            <c:spPr>
              <a:solidFill>
                <a:srgbClr val="6666FF"/>
              </a:solidFill>
              <a:ln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4E5D-4C1D-BA81-A839D5F27C15}"/>
              </c:ext>
            </c:extLst>
          </c:dPt>
          <c:dPt>
            <c:idx val="9"/>
            <c:bubble3D val="0"/>
            <c:spPr>
              <a:solidFill>
                <a:srgbClr val="CC99FF"/>
              </a:solidFill>
            </c:spPr>
            <c:extLst>
              <c:ext xmlns:c16="http://schemas.microsoft.com/office/drawing/2014/chart" uri="{C3380CC4-5D6E-409C-BE32-E72D297353CC}">
                <c16:uniqueId val="{0000000B-4E5D-4C1D-BA81-A839D5F27C15}"/>
              </c:ext>
            </c:extLst>
          </c:dPt>
          <c:dPt>
            <c:idx val="10"/>
            <c:bubble3D val="0"/>
            <c:explosion val="0"/>
            <c:extLst>
              <c:ext xmlns:c16="http://schemas.microsoft.com/office/drawing/2014/chart" uri="{C3380CC4-5D6E-409C-BE32-E72D297353CC}">
                <c16:uniqueId val="{0000000E-76BE-4D32-B16A-68D527938F57}"/>
              </c:ext>
            </c:extLst>
          </c:dPt>
          <c:dPt>
            <c:idx val="11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4E5D-4C1D-BA81-A839D5F27C15}"/>
              </c:ext>
            </c:extLst>
          </c:dPt>
          <c:dPt>
            <c:idx val="1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F-76BE-4D32-B16A-68D527938F57}"/>
              </c:ext>
            </c:extLst>
          </c:dPt>
          <c:dLbls>
            <c:dLbl>
              <c:idx val="0"/>
              <c:layout>
                <c:manualLayout>
                  <c:x val="8.8320392242636575E-2"/>
                  <c:y val="-2.06496062992125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5D-4C1D-BA81-A839D5F27C15}"/>
                </c:ext>
              </c:extLst>
            </c:dLbl>
            <c:dLbl>
              <c:idx val="2"/>
              <c:layout>
                <c:manualLayout>
                  <c:x val="4.1188696898998789E-2"/>
                  <c:y val="-6.7926946631671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E5D-4C1D-BA81-A839D5F27C15}"/>
                </c:ext>
              </c:extLst>
            </c:dLbl>
            <c:dLbl>
              <c:idx val="3"/>
              <c:layout>
                <c:manualLayout>
                  <c:x val="2.605515456401284E-2"/>
                  <c:y val="7.9052055993000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5D-4C1D-BA81-A839D5F27C15}"/>
                </c:ext>
              </c:extLst>
            </c:dLbl>
            <c:dLbl>
              <c:idx val="6"/>
              <c:layout>
                <c:manualLayout>
                  <c:x val="-0.1162433775639157"/>
                  <c:y val="7.1149168853893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E5D-4C1D-BA81-A839D5F27C15}"/>
                </c:ext>
              </c:extLst>
            </c:dLbl>
            <c:dLbl>
              <c:idx val="7"/>
              <c:layout>
                <c:manualLayout>
                  <c:x val="-9.4537826868863792E-2"/>
                  <c:y val="-2.1932852143482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E5D-4C1D-BA81-A839D5F27C15}"/>
                </c:ext>
              </c:extLst>
            </c:dLbl>
            <c:dLbl>
              <c:idx val="8"/>
              <c:layout>
                <c:manualLayout>
                  <c:x val="5.2833552055993001E-2"/>
                  <c:y val="-6.4179790026246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E5D-4C1D-BA81-A839D5F27C15}"/>
                </c:ext>
              </c:extLst>
            </c:dLbl>
            <c:dLbl>
              <c:idx val="11"/>
              <c:layout>
                <c:manualLayout>
                  <c:x val="-0.10931776757072033"/>
                  <c:y val="-1.3023403324584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E5D-4C1D-BA81-A839D5F27C1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Лист1!$A$2:$A$14</c:f>
              <c:strCache>
                <c:ptCount val="13"/>
                <c:pt idx="0">
                  <c:v>0102</c:v>
                </c:pt>
                <c:pt idx="1">
                  <c:v>0104</c:v>
                </c:pt>
                <c:pt idx="2">
                  <c:v>0106</c:v>
                </c:pt>
                <c:pt idx="3">
                  <c:v>0111</c:v>
                </c:pt>
                <c:pt idx="4">
                  <c:v>0113</c:v>
                </c:pt>
                <c:pt idx="5">
                  <c:v>0203</c:v>
                </c:pt>
                <c:pt idx="6">
                  <c:v>0300</c:v>
                </c:pt>
                <c:pt idx="7">
                  <c:v>0409</c:v>
                </c:pt>
                <c:pt idx="8">
                  <c:v>0503</c:v>
                </c:pt>
                <c:pt idx="9">
                  <c:v>0505</c:v>
                </c:pt>
                <c:pt idx="10">
                  <c:v>0700</c:v>
                </c:pt>
                <c:pt idx="11">
                  <c:v>1000</c:v>
                </c:pt>
                <c:pt idx="12">
                  <c:v>1100</c:v>
                </c:pt>
              </c:strCache>
            </c:strRef>
          </c:cat>
          <c:val>
            <c:numRef>
              <c:f>Лист1!$B$2:$B$14</c:f>
              <c:numCache>
                <c:formatCode>0.00%</c:formatCode>
                <c:ptCount val="13"/>
                <c:pt idx="0">
                  <c:v>6.1999999999999998E-3</c:v>
                </c:pt>
                <c:pt idx="1">
                  <c:v>5.0700000000000002E-2</c:v>
                </c:pt>
                <c:pt idx="2">
                  <c:v>1.9699999999999999E-2</c:v>
                </c:pt>
                <c:pt idx="3">
                  <c:v>0</c:v>
                </c:pt>
                <c:pt idx="4">
                  <c:v>1.6199999999999999E-2</c:v>
                </c:pt>
                <c:pt idx="5">
                  <c:v>1.2999999999999999E-3</c:v>
                </c:pt>
                <c:pt idx="6">
                  <c:v>1.8800000000000001E-2</c:v>
                </c:pt>
                <c:pt idx="7">
                  <c:v>2.1899999999999999E-2</c:v>
                </c:pt>
                <c:pt idx="8">
                  <c:v>4.4699999999999997E-2</c:v>
                </c:pt>
                <c:pt idx="9">
                  <c:v>1.3899999999999999E-2</c:v>
                </c:pt>
                <c:pt idx="10">
                  <c:v>0.78400000000000003</c:v>
                </c:pt>
                <c:pt idx="11">
                  <c:v>1.0800000000000001E-2</c:v>
                </c:pt>
                <c:pt idx="12">
                  <c:v>1.18E-2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4E5D-4C1D-BA81-A839D5F27C1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2424990278992905"/>
          <c:y val="3.7553368328958892E-2"/>
          <c:w val="0.10013305628463109"/>
          <c:h val="0.94524059492563428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406198914406359"/>
          <c:y val="4.2593473259385992E-2"/>
          <c:w val="0.49660975169425686"/>
          <c:h val="0.767138477950721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Комплексное развитие муниципального образования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Лист1!$B$2</c:f>
              <c:numCache>
                <c:formatCode>0.0%</c:formatCode>
                <c:ptCount val="1"/>
                <c:pt idx="0">
                  <c:v>0.998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74-4C78-AE34-CD413C562B3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Защита населения чрезвычайных ситуаций, обеспечение пожарной безопасности, 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Лист1!$C$2</c:f>
              <c:numCache>
                <c:formatCode>0.0%</c:formatCode>
                <c:ptCount val="1"/>
                <c:pt idx="0">
                  <c:v>0.84599999999999997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74-4C78-AE34-CD413C562B3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Основные направления развития культуры, физической культуры и спорта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Лист1!$D$2</c:f>
              <c:numCache>
                <c:formatCode>0.0%</c:formatCode>
                <c:ptCount val="1"/>
                <c:pt idx="0">
                  <c:v>0.999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74-4C78-AE34-CD413C562B3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Формирование комфортной и современной городской среды 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Исполнение плана</c:v>
                </c:pt>
              </c:strCache>
            </c:strRef>
          </c:cat>
          <c:val>
            <c:numRef>
              <c:f>Лист1!$E$2</c:f>
              <c:numCache>
                <c:formatCode>0.0%</c:formatCode>
                <c:ptCount val="1"/>
                <c:pt idx="0">
                  <c:v>0.999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874-4C78-AE34-CD413C562B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5426816"/>
        <c:axId val="115428352"/>
        <c:axId val="0"/>
      </c:bar3DChart>
      <c:catAx>
        <c:axId val="115426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5428352"/>
        <c:crosses val="autoZero"/>
        <c:auto val="1"/>
        <c:lblAlgn val="ctr"/>
        <c:lblOffset val="100"/>
        <c:noMultiLvlLbl val="0"/>
      </c:catAx>
      <c:valAx>
        <c:axId val="115428352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1154268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097925131334776"/>
          <c:y val="3.5075768286570047E-3"/>
          <c:w val="0.30180575174186997"/>
          <c:h val="0.87736142967465514"/>
        </c:manualLayout>
      </c:layout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0.30822</cdr:x>
      <cdr:y>0.29441</cdr:y>
    </cdr:from>
    <cdr:to>
      <cdr:x>0.44315</cdr:x>
      <cdr:y>0.55504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8852" y="10328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0.30822</cdr:x>
      <cdr:y>0.29441</cdr:y>
    </cdr:from>
    <cdr:to>
      <cdr:x>0.44315</cdr:x>
      <cdr:y>0.55504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8818" y="1138900"/>
          <a:ext cx="914426" cy="1008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0.30822</cdr:x>
      <cdr:y>0.29441</cdr:y>
    </cdr:from>
    <cdr:to>
      <cdr:x>0.44315</cdr:x>
      <cdr:y>0.55504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8852" y="10328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0.29751</cdr:x>
      <cdr:y>0.27922</cdr:y>
    </cdr:from>
    <cdr:to>
      <cdr:x>0.43244</cdr:x>
      <cdr:y>0.53985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16224" y="1080120"/>
          <a:ext cx="914426" cy="1008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ECFA2-31F0-449E-A1E9-4E7B23A6E629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43179-3E6A-49C0-822E-1358885E5C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68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43179-3E6A-49C0-822E-1358885E5CD6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266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hyperlink" Target="http://www.google.ru/url?sa=i&amp;rct=j&amp;q=&amp;esrc=s&amp;source=images&amp;cd=&amp;cad=rja&amp;uact=8&amp;docid=uvw1mKRFFyw9DM&amp;tbnid=HBaMo5yfEUAcaM:&amp;ved=0CAUQjRw&amp;url=http://vk.com/pages?oid=-20205030&amp;p=%D0%94%D0%BE%D1%82%D0%B0%D1%86%D0%B8%D1%8F_%D0%BC%D1%8D%D1%80%D0%B8%D0%B8_%D0%B3._%D0%9C%D0%BE%D1%81%D0%BA%D0%B2%D1%8B&amp;ei=ABl1U_ChDPT24QSG3oGwDg&amp;bvm=bv.66917471,d.bGE&amp;psig=AFQjCNHMzVo70hdx7twVgknRccXN_hEhnQ&amp;ust=140026932903563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url?sa=i&amp;rct=j&amp;q=&amp;esrc=s&amp;source=images&amp;cd=&amp;cad=rja&amp;uact=8&amp;docid=GXwZSpx09o9rzM&amp;tbnid=1BQP4QGD8xoobM:&amp;ved=0CAUQjRw&amp;url=http://nord-news.ru/news/2012/04/02/?newsid=28418&amp;ei=kBl1U-HZK4WK4gSB0IH4Bw&amp;bvm=bv.66917471,d.bGE&amp;psig=AFQjCNEXtXMsQuw1IAkJxHbHtVhAdbobyQ&amp;ust=1400269570568088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://www.google.ru/url?sa=i&amp;rct=j&amp;q=&amp;esrc=s&amp;source=images&amp;cd=&amp;cad=rja&amp;uact=8&amp;docid=UInUUnjX2kUnSM&amp;tbnid=Ejygf_zBRRoKmM:&amp;ved=0CAUQjRw&amp;url=http://novostey.com/business/news570462.html&amp;ei=RBl1U4ntO6fa4QTaioGADw&amp;bvm=bv.66917471,d.bGE&amp;psig=AFQjCNH88JS4gJpunidHdV3z0ROJu4wWjQ&amp;ust=1400269490807558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hyperlink" Target="http://www.google.ru/url?sa=i&amp;rct=j&amp;q=&amp;esrc=s&amp;source=images&amp;cd=&amp;cad=rja&amp;uact=8&amp;docid=H1HuRebhBcQTMM&amp;tbnid=I6BZUOWpo8I9mM:&amp;ved=0CAUQjRw&amp;url=http://zoo-farm.ru/page/10/&amp;ei=wwp1U4CmEq3Q4QTQ14D4DA&amp;bvm=bv.66917471,d.bGE&amp;psig=AFQjCNEpS9ZbQpF_XhFXI_Pp_q8cjDlAPQ&amp;ust=140026575562236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hyperlink" Target="http://www.google.ru/url?sa=i&amp;rct=j&amp;q=&amp;esrc=s&amp;source=images&amp;cd=&amp;cad=rja&amp;uact=8&amp;docid=xa5Il0SqaDCgoM&amp;tbnid=SKp-DNgtVxy4lM:&amp;ved=0CAUQjRw&amp;url=http://go32.ru/news/incidents/4683-rybalka-na-desne-oboshlas-yunym-brakoneram-solidnym-shtrafom.html&amp;ei=gAt1U9DzIurm4QTBmIHoDw&amp;bvm=bv.66917471,d.bGE&amp;psig=AFQjCNE8W5krL_3d41w2ymWpvGY2be4NTw&amp;ust=140026594393552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1484784"/>
            <a:ext cx="6192688" cy="3528392"/>
          </a:xfrm>
        </p:spPr>
        <p:txBody>
          <a:bodyPr anchor="ctr"/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ОТЧЕТ ОБ ИСПОЛНЕНИИ БЮДЖЕТА ГОРОДСКОГО ОКРУГА ЗАТО п. ГОРНЫЙ за 2020 год</a:t>
            </a: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08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2627025"/>
              </p:ext>
            </p:extLst>
          </p:nvPr>
        </p:nvGraphicFramePr>
        <p:xfrm>
          <a:off x="539553" y="1196752"/>
          <a:ext cx="8064896" cy="496224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085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6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802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вес, %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8196">
                <a:tc>
                  <a:txBody>
                    <a:bodyPr/>
                    <a:lstStyle/>
                    <a:p>
                      <a:r>
                        <a:rPr lang="ru-RU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исполнения имущества, находящегося</a:t>
                      </a:r>
                      <a:r>
                        <a:rPr lang="ru-RU" sz="1800" b="1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муниципальной собственности</a:t>
                      </a:r>
                      <a:endParaRPr lang="ru-RU" sz="18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3 250,0</a:t>
                      </a:r>
                      <a:endParaRPr lang="ru-RU" sz="18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3 208,08</a:t>
                      </a:r>
                      <a:endParaRPr lang="ru-RU" sz="18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</a:t>
                      </a:r>
                      <a:endParaRPr lang="ru-RU" sz="18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85,7</a:t>
                      </a:r>
                      <a:endParaRPr lang="ru-RU" sz="18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4841">
                <a:tc>
                  <a:txBody>
                    <a:bodyPr/>
                    <a:lstStyle/>
                    <a:p>
                      <a:r>
                        <a:rPr lang="ru-RU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 при пользовании природными ресурсами</a:t>
                      </a:r>
                      <a:endParaRPr lang="ru-RU" sz="18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3,99</a:t>
                      </a:r>
                      <a:endParaRPr lang="ru-RU" sz="18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94,9</a:t>
                      </a:r>
                      <a:endParaRPr lang="ru-RU" sz="18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8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9775">
                <a:tc>
                  <a:txBody>
                    <a:bodyPr/>
                    <a:lstStyle/>
                    <a:p>
                      <a:r>
                        <a:rPr lang="ru-RU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</a:t>
                      </a:r>
                      <a:r>
                        <a:rPr lang="ru-RU" sz="1800" b="1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услуг (работ), компенсация затрат </a:t>
                      </a:r>
                      <a:endParaRPr lang="ru-RU" sz="18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478,0</a:t>
                      </a:r>
                      <a:endParaRPr lang="ru-RU" sz="18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345,62</a:t>
                      </a:r>
                      <a:endParaRPr lang="ru-RU" sz="18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72,3</a:t>
                      </a:r>
                      <a:endParaRPr lang="ru-RU" sz="18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</a:t>
                      </a:r>
                      <a:endParaRPr lang="ru-RU" sz="18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5664">
                <a:tc>
                  <a:txBody>
                    <a:bodyPr/>
                    <a:lstStyle/>
                    <a:p>
                      <a:r>
                        <a:rPr lang="ru-RU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  <a:endParaRPr lang="ru-RU" sz="18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183,3</a:t>
                      </a:r>
                      <a:endParaRPr lang="ru-RU" sz="18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187,66</a:t>
                      </a:r>
                      <a:endParaRPr lang="ru-RU" sz="18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102,4</a:t>
                      </a:r>
                      <a:endParaRPr lang="ru-RU" sz="18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8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741">
                <a:tc>
                  <a:txBody>
                    <a:bodyPr/>
                    <a:lstStyle/>
                    <a:p>
                      <a:r>
                        <a:rPr lang="ru-RU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8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3 915,5</a:t>
                      </a:r>
                      <a:endParaRPr lang="ru-RU" sz="18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i="1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3 745,35</a:t>
                      </a:r>
                      <a:endParaRPr lang="ru-RU" sz="18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i="1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105,2</a:t>
                      </a:r>
                      <a:endParaRPr lang="ru-RU" sz="18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312776" cy="1008112"/>
          </a:xfrm>
        </p:spPr>
        <p:txBody>
          <a:bodyPr anchor="ctr">
            <a:normAutofit/>
          </a:bodyPr>
          <a:lstStyle/>
          <a:p>
            <a:pPr algn="ctr"/>
            <a:r>
              <a:rPr lang="ru-RU" sz="3100" b="1" dirty="0">
                <a:solidFill>
                  <a:srgbClr val="002060"/>
                </a:solidFill>
                <a:cs typeface="Times New Roman" panose="02020603050405020304" pitchFamily="18" charset="0"/>
              </a:rPr>
              <a:t>Поступление</a:t>
            </a: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неналоговых доходов</a:t>
            </a:r>
            <a:r>
              <a:rPr lang="ru-RU" sz="2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                                       </a:t>
            </a:r>
            <a:r>
              <a:rPr lang="ru-RU" sz="2000" b="1" dirty="0">
                <a:ln w="3200">
                  <a:solidFill>
                    <a:srgbClr val="C6E7FC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n w="3200">
                  <a:solidFill>
                    <a:srgbClr val="C6E7FC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тыс</a:t>
            </a:r>
            <a:r>
              <a:rPr lang="ru-RU" sz="2000" b="1" dirty="0">
                <a:ln w="3200">
                  <a:solidFill>
                    <a:srgbClr val="C6E7FC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r>
              <a:rPr lang="ru-RU" sz="28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   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20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43490" y="1027664"/>
            <a:ext cx="7024744" cy="6011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Распределение неналоговых доходов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9738129"/>
              </p:ext>
            </p:extLst>
          </p:nvPr>
        </p:nvGraphicFramePr>
        <p:xfrm>
          <a:off x="827584" y="1700808"/>
          <a:ext cx="770485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776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76672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Анализ </a:t>
            </a:r>
            <a:r>
              <a:rPr lang="ru-RU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исполнения плана по налоговым и неналоговым доходам  местного бюджета за 2020 год</a:t>
            </a:r>
            <a:endParaRPr lang="ru-RU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653136"/>
            <a:ext cx="7992888" cy="1853952"/>
          </a:xfrm>
        </p:spPr>
        <p:txBody>
          <a:bodyPr anchor="ctr"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Наименьший процент исполнения сложился по доходам от оказания платных услуг (работ), компенсации затрат – 72,93%. </a:t>
            </a:r>
            <a:br>
              <a:rPr lang="ru-RU" sz="2000" b="1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Наилучшие показатели по исполнению доходной базы местного бюджета сложились по  налогу на имущество (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109,85</a:t>
            </a:r>
            <a:r>
              <a:rPr lang="ru-RU" sz="2000" b="1" cap="none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% от  годового  плана),  налога на доходы  физических  лиц (103,59% от  годового  плана).</a:t>
            </a:r>
            <a:endParaRPr lang="ru-RU" sz="20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046733944"/>
              </p:ext>
            </p:extLst>
          </p:nvPr>
        </p:nvGraphicFramePr>
        <p:xfrm>
          <a:off x="683568" y="1123003"/>
          <a:ext cx="7560840" cy="3674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023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052736"/>
            <a:ext cx="6777317" cy="3528391"/>
          </a:xfrm>
        </p:spPr>
        <p:txBody>
          <a:bodyPr>
            <a:normAutofit fontScale="92500" lnSpcReduction="10000"/>
          </a:bodyPr>
          <a:lstStyle/>
          <a:p>
            <a:pPr marL="68580" lvl="0" indent="0" algn="just">
              <a:lnSpc>
                <a:spcPct val="110000"/>
              </a:lnSpc>
              <a:buClr>
                <a:srgbClr val="94C600"/>
              </a:buClr>
              <a:buNone/>
            </a:pPr>
            <a:r>
              <a:rPr lang="ru-RU" sz="15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8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8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от безвозмездных поступлений состоят </a:t>
            </a:r>
            <a:r>
              <a:rPr lang="ru-RU" sz="18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следующих поступлений:</a:t>
            </a:r>
          </a:p>
          <a:p>
            <a:pPr lvl="0" algn="just">
              <a:lnSpc>
                <a:spcPct val="110000"/>
              </a:lnSpc>
              <a:buClr>
                <a:srgbClr val="94C600"/>
              </a:buClr>
            </a:pPr>
            <a:r>
              <a:rPr lang="ru-RU" sz="18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(на выравнивание бюджетной обеспеченности, на поддержку мер по обеспечению сбалансированности бюджетов)</a:t>
            </a:r>
          </a:p>
          <a:p>
            <a:pPr lvl="0" algn="just">
              <a:lnSpc>
                <a:spcPct val="110000"/>
              </a:lnSpc>
              <a:buClr>
                <a:srgbClr val="94C600"/>
              </a:buClr>
            </a:pPr>
            <a:r>
              <a:rPr lang="ru-RU" sz="18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бюджетам городских округов, связанные с особым режимом безопасности функционирования закрытых административно-территориальных образований  </a:t>
            </a:r>
            <a:endParaRPr lang="ru-RU" sz="1800" dirty="0">
              <a:solidFill>
                <a:srgbClr val="3E3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0000"/>
              </a:lnSpc>
              <a:buClr>
                <a:srgbClr val="94C600"/>
              </a:buClr>
            </a:pPr>
            <a:r>
              <a:rPr lang="ru-RU" sz="18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бюджетам субъектов Российской Федерации и муниципальных учреждений </a:t>
            </a:r>
          </a:p>
          <a:p>
            <a:pPr lvl="0" algn="just">
              <a:lnSpc>
                <a:spcPct val="110000"/>
              </a:lnSpc>
              <a:buClr>
                <a:srgbClr val="94C600"/>
              </a:buClr>
            </a:pPr>
            <a:r>
              <a:rPr lang="ru-RU" sz="18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бюджетам городских округов</a:t>
            </a:r>
          </a:p>
          <a:p>
            <a:pPr lvl="0" algn="just">
              <a:lnSpc>
                <a:spcPct val="110000"/>
              </a:lnSpc>
              <a:buClr>
                <a:srgbClr val="94C600"/>
              </a:buClr>
            </a:pPr>
            <a:r>
              <a:rPr lang="ru-RU" sz="18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иных межбюджетных трансфертов</a:t>
            </a:r>
          </a:p>
          <a:p>
            <a:pPr lvl="0">
              <a:buClr>
                <a:srgbClr val="94C600"/>
              </a:buClr>
            </a:pPr>
            <a:endParaRPr lang="ru-RU" sz="1500" dirty="0" smtClean="0">
              <a:solidFill>
                <a:srgbClr val="3E3D2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3. Безвозмездные поступления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://cs413427.vk.me/v413427393/6c7f/vMY_64OER1w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869160"/>
            <a:ext cx="200749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novostey.com/i4/2014/01/09/6dfa3e2ac8926a4360b5a8eb67e673f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869160"/>
            <a:ext cx="185620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nord-news.ru/img/newsimages/20120402/1_ace3b4cebd9d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869160"/>
            <a:ext cx="194421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23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7349395"/>
              </p:ext>
            </p:extLst>
          </p:nvPr>
        </p:nvGraphicFramePr>
        <p:xfrm>
          <a:off x="323528" y="692690"/>
          <a:ext cx="8568952" cy="590466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767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8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19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96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1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6168"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План, </a:t>
                      </a:r>
                    </a:p>
                    <a:p>
                      <a:pPr algn="ct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Факт,</a:t>
                      </a:r>
                    </a:p>
                    <a:p>
                      <a:pPr algn="ct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руб.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вес, %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168"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бюджетам бюджетной системы Российской Федерации</a:t>
                      </a:r>
                      <a:endParaRPr lang="ru-RU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59 111,0</a:t>
                      </a:r>
                      <a:endParaRPr lang="ru-RU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59 111,0</a:t>
                      </a:r>
                      <a:endParaRPr lang="ru-RU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30,6</a:t>
                      </a:r>
                      <a:endParaRPr lang="ru-RU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8296">
                <a:tc>
                  <a:txBody>
                    <a:bodyPr/>
                    <a:lstStyle/>
                    <a:p>
                      <a:r>
                        <a:rPr kumimoji="0" lang="ru-RU" sz="15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дотации на выравнивание бюджетной обеспеченности</a:t>
                      </a:r>
                      <a:endParaRPr lang="ru-RU" sz="14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28 370,0</a:t>
                      </a:r>
                      <a:endParaRPr lang="ru-RU" sz="1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28 370,0</a:t>
                      </a:r>
                      <a:endParaRPr lang="ru-RU" sz="1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14,7</a:t>
                      </a:r>
                      <a:endParaRPr lang="ru-RU" sz="1400" b="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1062"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дотации бюджетам городских округов,</a:t>
                      </a:r>
                      <a:r>
                        <a:rPr lang="ru-RU" sz="14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связанные с особым режимом безопасности функционирования ЗАТО</a:t>
                      </a:r>
                      <a:endParaRPr lang="ru-RU" sz="14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30 741,0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30 741,0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15,9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610"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бюджетам бюджетной системы</a:t>
                      </a:r>
                      <a:endParaRPr lang="ru-RU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109 730,5</a:t>
                      </a:r>
                      <a:endParaRPr lang="ru-RU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  <a:r>
                        <a:rPr lang="ru-RU" sz="1400" b="1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672,95</a:t>
                      </a:r>
                      <a:endParaRPr lang="ru-RU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99,95</a:t>
                      </a:r>
                      <a:endParaRPr lang="ru-RU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56,7</a:t>
                      </a:r>
                      <a:endParaRPr lang="ru-RU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6168"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субвенции на осуществление первичного воинского учета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347,6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347,6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6168"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субвенции бюджетам субъектов Российской Федерации и муниципальных учреждений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109 382,9</a:t>
                      </a:r>
                      <a:endParaRPr kumimoji="0" lang="ru-RU" sz="1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109 325,35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99,94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56,5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181"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городских округов</a:t>
                      </a:r>
                      <a:endParaRPr lang="ru-RU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14 255,3</a:t>
                      </a:r>
                      <a:endParaRPr lang="ru-RU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12 482,16</a:t>
                      </a:r>
                      <a:endParaRPr lang="ru-RU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87,56</a:t>
                      </a:r>
                      <a:endParaRPr lang="ru-RU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</a:t>
                      </a:r>
                      <a:endParaRPr lang="ru-RU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6168"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трансферты, передаваемые</a:t>
                      </a:r>
                      <a:r>
                        <a:rPr lang="ru-RU" sz="14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бюджету городского округа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12 332,1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12 092,71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98,05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6,2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71062">
                <a:tc>
                  <a:txBody>
                    <a:bodyPr/>
                    <a:lstStyle/>
                    <a:p>
                      <a:r>
                        <a:rPr lang="ru-RU" sz="1400" b="1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остатков субсидий, субвенций и иных межбюджетных трансфертов, имеющих целевое значение</a:t>
                      </a:r>
                      <a:endParaRPr lang="ru-RU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- 297,71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9610">
                <a:tc>
                  <a:txBody>
                    <a:bodyPr/>
                    <a:lstStyle/>
                    <a:p>
                      <a:r>
                        <a:rPr lang="ru-RU" sz="1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195 428,9</a:t>
                      </a:r>
                      <a:endParaRPr lang="ru-RU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193 358,82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98,94</a:t>
                      </a:r>
                      <a:endParaRPr lang="ru-RU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"/>
            <a:ext cx="8568952" cy="692691"/>
          </a:xfrm>
        </p:spPr>
        <p:txBody>
          <a:bodyPr anchor="ctr">
            <a:noAutofit/>
          </a:bodyPr>
          <a:lstStyle/>
          <a:p>
            <a:pPr algn="ctr"/>
            <a:r>
              <a:rPr lang="ru-RU" sz="31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Доходы от безвозмездных  поступлений</a:t>
            </a:r>
            <a:endParaRPr lang="ru-RU" sz="31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18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9815734"/>
              </p:ext>
            </p:extLst>
          </p:nvPr>
        </p:nvGraphicFramePr>
        <p:xfrm>
          <a:off x="1042988" y="1989138"/>
          <a:ext cx="6777037" cy="384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 anchor="ctr"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безвозмездных поступлений</a:t>
            </a:r>
            <a:endParaRPr lang="ru-RU" sz="2800" dirty="0">
              <a:solidFill>
                <a:srgbClr val="002060"/>
              </a:solidFill>
              <a:effectLst/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0745211"/>
              </p:ext>
            </p:extLst>
          </p:nvPr>
        </p:nvGraphicFramePr>
        <p:xfrm>
          <a:off x="1043608" y="1988840"/>
          <a:ext cx="770485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6863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1893891"/>
              </p:ext>
            </p:extLst>
          </p:nvPr>
        </p:nvGraphicFramePr>
        <p:xfrm>
          <a:off x="1042988" y="2060848"/>
          <a:ext cx="6777037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1008112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Анализ поступления доходов в местный бюджет</a:t>
            </a:r>
            <a:br>
              <a:rPr lang="ru-RU" sz="27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за  2020 год</a:t>
            </a:r>
            <a:r>
              <a:rPr lang="ru-RU" sz="2700" b="1" dirty="0" smtClean="0"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0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7024744" cy="745152"/>
          </a:xfrm>
        </p:spPr>
        <p:txBody>
          <a:bodyPr anchor="ctr"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4. Расходы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05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5845531"/>
              </p:ext>
            </p:extLst>
          </p:nvPr>
        </p:nvGraphicFramePr>
        <p:xfrm>
          <a:off x="251521" y="1052735"/>
          <a:ext cx="8712967" cy="559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35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6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97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1489"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</a:t>
                      </a:r>
                    </a:p>
                    <a:p>
                      <a:pPr algn="ctr"/>
                      <a:r>
                        <a:rPr lang="ru-RU" sz="1400" dirty="0" smtClean="0"/>
                        <a:t>тыс.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 </a:t>
                      </a:r>
                    </a:p>
                    <a:p>
                      <a:pPr algn="ctr"/>
                      <a:r>
                        <a:rPr lang="ru-RU" sz="1400" dirty="0" smtClean="0"/>
                        <a:t>тыс.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</a:t>
                      </a:r>
                    </a:p>
                    <a:p>
                      <a:pPr algn="ctr"/>
                      <a:r>
                        <a:rPr lang="ru-RU" sz="1400" dirty="0" smtClean="0"/>
                        <a:t>исполнения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92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1500" dirty="0" smtClean="0"/>
                        <a:t>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92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0102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Содержание главы ЗАТО п. Горный 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1 521,3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1 514,3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99,5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0,62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7234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0104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Расходы на содержание администрации городского округа ЗАТО п. Горный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13 294,56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12 647,61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95,1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5,07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7234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0106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Обеспечение деятельности финансового органа и органа (финансово-бюджетного) надзора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5 046,76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4 918,7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97,5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1,97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92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0111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Резервный</a:t>
                      </a:r>
                      <a:r>
                        <a:rPr lang="ru-RU" sz="1500" baseline="0" dirty="0" smtClean="0">
                          <a:latin typeface="+mn-lt"/>
                          <a:cs typeface="Times New Roman" panose="02020603050405020304" pitchFamily="18" charset="0"/>
                        </a:rPr>
                        <a:t> фонд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500,0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-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-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92891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0113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Другие общегосударственные вопросы по выполнению обязательств городского</a:t>
                      </a:r>
                      <a:r>
                        <a:rPr lang="ru-RU" sz="1500" baseline="0" dirty="0" smtClean="0">
                          <a:latin typeface="+mn-lt"/>
                          <a:cs typeface="Times New Roman" panose="02020603050405020304" pitchFamily="18" charset="0"/>
                        </a:rPr>
                        <a:t> округа ЗАТО п. Горный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4 806,5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4 038,8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84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1,62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7234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0203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Национальная оборона (осуществление</a:t>
                      </a:r>
                      <a:r>
                        <a:rPr lang="ru-RU" sz="1500" baseline="0" dirty="0" smtClean="0">
                          <a:latin typeface="+mn-lt"/>
                          <a:cs typeface="Times New Roman" panose="02020603050405020304" pitchFamily="18" charset="0"/>
                        </a:rPr>
                        <a:t> первичного воинского учета)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347,6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347,6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0,13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67234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0300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 (гражданская оборона, ЕДДС)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5 095,46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4 692,52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92,1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1,88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64807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Осуществление расходов по разделам и подразделам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68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8914289"/>
              </p:ext>
            </p:extLst>
          </p:nvPr>
        </p:nvGraphicFramePr>
        <p:xfrm>
          <a:off x="179511" y="1149814"/>
          <a:ext cx="8712968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1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6007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План, </a:t>
                      </a:r>
                    </a:p>
                    <a:p>
                      <a:pPr algn="ctr"/>
                      <a:r>
                        <a:rPr lang="ru-RU" sz="1400" dirty="0" smtClean="0"/>
                        <a:t>тыс.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Факт, </a:t>
                      </a:r>
                    </a:p>
                    <a:p>
                      <a:pPr algn="ctr"/>
                      <a:r>
                        <a:rPr lang="ru-RU" sz="1400" dirty="0" smtClean="0"/>
                        <a:t>тыс. 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</a:t>
                      </a:r>
                    </a:p>
                    <a:p>
                      <a:pPr algn="ctr"/>
                      <a:r>
                        <a:rPr lang="ru-RU" sz="1400" dirty="0" smtClean="0"/>
                        <a:t>исполнения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Удельный вес, 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534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771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0409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Дорожное хозяйство (дорожный фонд)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5 695,66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5 452,54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95,7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2,19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534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0503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kumimoji="0" lang="ru-RU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11 153,58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11 153,58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4,47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5486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0505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Другие вопросы в области жилищно-коммунального хозяйства (уличное освещение, формирование комфортной городской среды </a:t>
                      </a:r>
                      <a:r>
                        <a:rPr lang="ru-RU" sz="1500" baseline="0" dirty="0" smtClean="0">
                          <a:latin typeface="+mn-lt"/>
                          <a:cs typeface="Times New Roman" panose="02020603050405020304" pitchFamily="18" charset="0"/>
                        </a:rPr>
                        <a:t> и пр.</a:t>
                      </a:r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4 074,33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3 464,8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85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1,39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82248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0700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Образование (обеспечение деятельности начального общего, основного общего, среднего общего  и дополнительного образования)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198 668,97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195 461,71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98,4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78,4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1868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1000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Социальная политика (пенсионное обеспечение и иные</a:t>
                      </a:r>
                      <a:r>
                        <a:rPr lang="ru-RU" sz="1500" baseline="0" dirty="0" smtClean="0">
                          <a:latin typeface="+mn-lt"/>
                          <a:cs typeface="Times New Roman" panose="02020603050405020304" pitchFamily="18" charset="0"/>
                        </a:rPr>
                        <a:t> выплаты населению</a:t>
                      </a:r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)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2 769,58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2 688,2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97,1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1,08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534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1100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3 341,48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2 941,43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88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1,18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534">
                <a:tc gridSpan="2">
                  <a:txBody>
                    <a:bodyPr/>
                    <a:lstStyle/>
                    <a:p>
                      <a:r>
                        <a:rPr lang="ru-RU" sz="1500" b="1" dirty="0" smtClean="0">
                          <a:latin typeface="+mn-lt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5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256 315,78</a:t>
                      </a:r>
                      <a:endParaRPr lang="ru-RU" sz="15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249 321,79</a:t>
                      </a:r>
                      <a:endParaRPr lang="ru-RU" sz="15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97,3</a:t>
                      </a:r>
                      <a:endParaRPr lang="ru-RU" sz="15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/>
                        <a:t>100,0</a:t>
                      </a:r>
                      <a:endParaRPr lang="ru-RU" sz="15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1" y="188640"/>
            <a:ext cx="8712968" cy="96117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Осуществление расходов по разделам и </a:t>
            </a:r>
            <a:r>
              <a:rPr lang="ru-RU" sz="2800" b="1" dirty="0" smtClean="0">
                <a:solidFill>
                  <a:srgbClr val="002060"/>
                </a:solidFill>
              </a:rPr>
              <a:t>подразделам (</a:t>
            </a:r>
            <a:r>
              <a:rPr lang="ru-RU" sz="2800" b="1" dirty="0">
                <a:solidFill>
                  <a:srgbClr val="002060"/>
                </a:solidFill>
              </a:rPr>
              <a:t>продолжение</a:t>
            </a:r>
            <a:r>
              <a:rPr lang="ru-RU" sz="2800" b="1" dirty="0" smtClean="0">
                <a:solidFill>
                  <a:srgbClr val="002060"/>
                </a:solidFill>
              </a:rPr>
              <a:t>)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47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446" y="1556792"/>
            <a:ext cx="8096250" cy="424847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1964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40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/>
            </a:r>
            <a:br>
              <a:rPr lang="ru-RU" sz="140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ru-RU" sz="14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/>
            </a:r>
            <a:br>
              <a:rPr lang="ru-RU" sz="14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ru-RU" sz="140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/>
            </a:r>
            <a:br>
              <a:rPr lang="ru-RU" sz="140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ru-RU" sz="14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/>
            </a:r>
            <a:br>
              <a:rPr lang="ru-RU" sz="14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ru-RU" sz="140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/>
            </a:r>
            <a:br>
              <a:rPr lang="ru-RU" sz="140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ru-RU" sz="14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/>
            </a:r>
            <a:br>
              <a:rPr lang="ru-RU" sz="14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ru-RU" sz="140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/>
            </a:r>
            <a:br>
              <a:rPr lang="ru-RU" sz="140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ru-RU" sz="14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/>
            </a:r>
            <a:br>
              <a:rPr lang="ru-RU" sz="14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ru-RU" sz="14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/>
            </a:r>
            <a:br>
              <a:rPr lang="ru-RU" sz="14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ru-RU" sz="140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/>
            </a:r>
            <a:br>
              <a:rPr lang="ru-RU" sz="140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ru-RU" sz="14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/>
            </a:r>
            <a:br>
              <a:rPr lang="ru-RU" sz="14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ru-RU" sz="140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/>
            </a:r>
            <a:br>
              <a:rPr lang="ru-RU" sz="140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ru-RU" sz="14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/>
            </a:r>
            <a:br>
              <a:rPr lang="ru-RU" sz="14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ru-RU" sz="1400" b="1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Уважаемый Виктор Андреевич! </a:t>
            </a:r>
            <a:br>
              <a:rPr lang="ru-RU" sz="1400" b="1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ru-RU" sz="1400" b="1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От всего нашего коллектива хотим поздравить Вас с днем рождения! Пусть Вас всегда сопровождают по жизни успех, здоровье и счастье в личной жизни. Пусть Вас никогда не перестают ценить и уважать, а будут лишь брать пример с такого мудрого мужчины. Оставайтесь таким же терпеливым, отважным, справедливым. И пусть Вас любят, ценят, уважают, благодарят за всё и всегда </a:t>
            </a:r>
            <a:r>
              <a:rPr lang="ru-RU" sz="1400" b="1" i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понимают.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/>
            </a:r>
            <a:br>
              <a:rPr lang="ru-RU" sz="140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ru-RU" sz="14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/>
            </a:r>
            <a:br>
              <a:rPr lang="ru-RU" sz="140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ru-RU" sz="1600" b="1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/>
            </a:r>
            <a:br>
              <a:rPr lang="ru-RU" sz="1600" b="1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ru-RU" sz="1600" b="1" i="1" dirty="0"/>
              <a:t/>
            </a:r>
            <a:br>
              <a:rPr lang="ru-RU" sz="1600" b="1" i="1" dirty="0"/>
            </a:br>
            <a:endParaRPr lang="ru-RU" sz="1600" b="1" i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56" y="5949279"/>
            <a:ext cx="7925487" cy="43204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805265"/>
            <a:ext cx="8110496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89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5976937"/>
              </p:ext>
            </p:extLst>
          </p:nvPr>
        </p:nvGraphicFramePr>
        <p:xfrm>
          <a:off x="457200" y="1524000"/>
          <a:ext cx="8229600" cy="4857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Распределение расходов </a:t>
            </a:r>
            <a:r>
              <a:rPr lang="ru-RU" sz="2800" b="1" dirty="0">
                <a:solidFill>
                  <a:srgbClr val="002060"/>
                </a:solidFill>
              </a:rPr>
              <a:t>по разделам и подразделам</a:t>
            </a:r>
            <a:r>
              <a:rPr lang="ru-RU" sz="2800" b="1" dirty="0" smtClean="0">
                <a:solidFill>
                  <a:srgbClr val="002060"/>
                </a:solidFill>
              </a:rPr>
              <a:t> за 2020 год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25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792090"/>
          </a:xfrm>
        </p:spPr>
        <p:txBody>
          <a:bodyPr anchor="t">
            <a:no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Сведения об исполнении целевых программ </a:t>
            </a:r>
            <a:br>
              <a:rPr lang="ru-RU" sz="2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ru-RU" sz="2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за 2020 год</a:t>
            </a:r>
            <a:endParaRPr lang="ru-RU" sz="26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202265"/>
              </p:ext>
            </p:extLst>
          </p:nvPr>
        </p:nvGraphicFramePr>
        <p:xfrm>
          <a:off x="323528" y="1196751"/>
          <a:ext cx="8568952" cy="5112568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5040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39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муниципальной 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 </a:t>
                      </a: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городского округа ЗАТО п.</a:t>
                      </a:r>
                      <a:r>
                        <a:rPr lang="ru-RU" sz="15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Горный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исполнения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627" marR="51627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8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Противодействие коррупции в городском округе ЗАТО п. Горный на 2018-2023 годы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627" marR="5162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627" marR="51627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77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комплексного социально-экономического развития городского округа ЗАТО п. Горный на 2018-2022</a:t>
                      </a:r>
                      <a:r>
                        <a:rPr lang="ru-RU" sz="15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годы в области территориальное планирование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627" marR="5162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27 757,37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27 757,37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627" marR="51627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77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Построение и развитие аппаратно-программного комплекса «Безопасный город» на территории городского округа ЗАТО п. Горный на 2019-2023</a:t>
                      </a:r>
                      <a:r>
                        <a:rPr lang="ru-RU" sz="15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годы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627" marR="5162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413 332,33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413 332,33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627" marR="51627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9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Терроризм и экстремизм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627" marR="5162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100 000,00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83 013,00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83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627" marR="51627" marT="0" marB="0" anchor="ctr"/>
                </a:tc>
                <a:extLst>
                  <a:ext uri="{0D108BD9-81ED-4DB2-BD59-A6C34878D82A}">
                    <a16:rowId xmlns:a16="http://schemas.microsoft.com/office/drawing/2014/main" val="3479154841"/>
                  </a:ext>
                </a:extLst>
              </a:tr>
              <a:tr h="17754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Комплексное развитие социальной инфраструктуры городского округа ЗАТО</a:t>
                      </a:r>
                      <a:r>
                        <a:rPr lang="ru-RU" sz="15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 п. Горный 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на 2018-2034 годы, подпрограмма «Развитие образования городского округа ЗАТО п. Горный на 2019-2023 годы» (дошкольное, общее, дополнительное) в области национальной безопасности и правоохранительной деятельности	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	</a:t>
                      </a: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260 764,52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260 684,52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51627" marR="51627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529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1520" y="188640"/>
            <a:ext cx="8640960" cy="1008112"/>
          </a:xfrm>
          <a:prstGeom prst="rect">
            <a:avLst/>
          </a:prstGeom>
        </p:spPr>
        <p:txBody>
          <a:bodyPr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Сведения об исполнении целевых программ </a:t>
            </a:r>
          </a:p>
          <a:p>
            <a:pPr algn="ctr"/>
            <a:r>
              <a:rPr lang="ru-RU" sz="26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за 2020 год (продолжение)</a:t>
            </a:r>
            <a:endParaRPr lang="ru-RU" sz="2600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69906"/>
              </p:ext>
            </p:extLst>
          </p:nvPr>
        </p:nvGraphicFramePr>
        <p:xfrm>
          <a:off x="251521" y="1196751"/>
          <a:ext cx="8640961" cy="5112569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5170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4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3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32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89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муниципальной 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 </a:t>
                      </a: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городского округа ЗАТО п.</a:t>
                      </a:r>
                      <a:r>
                        <a:rPr lang="ru-RU" sz="15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Горный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исполнения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627" marR="51627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9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комфортной городской среды</a:t>
                      </a:r>
                      <a:r>
                        <a:rPr lang="ru-RU" sz="1500" b="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5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городском округе ЗАТО п. Горный на 2018-2023 годы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156 007,53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156 003,00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51627" marR="51627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84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комплексного социально-экономического развития городского округа ЗАТО п. Горный на 2018-2022 годы в области дошкольного образования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627" marR="5162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4 800 000,00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4 800 000,00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64,5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627" marR="51627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73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Комплексное развитие социальной инфраструктуры городского округа ЗАТО</a:t>
                      </a:r>
                      <a:r>
                        <a:rPr lang="ru-RU" sz="15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 п. Горный 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на 2018-2034 годы, подпрограмма «Развитие образования городского округа ЗАТО п. Горный на 2019-2023 годы»  в области дошкольного образования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627" marR="5162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30 000,00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29 998,50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99,99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627" marR="51627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14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Программа комплексного социально-экономического развития городского округа ЗАТО п. Горный на 2018-2022 годы в области общего образования</a:t>
                      </a:r>
                      <a:endParaRPr kumimoji="0" lang="ru-RU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627" marR="51627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8 752 242,63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8 752 242,63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627" marR="51627" marT="0" marB="0" anchor="ctr"/>
                </a:tc>
                <a:extLst>
                  <a:ext uri="{0D108BD9-81ED-4DB2-BD59-A6C34878D82A}">
                    <a16:rowId xmlns:a16="http://schemas.microsoft.com/office/drawing/2014/main" val="2033122810"/>
                  </a:ext>
                </a:extLst>
              </a:tr>
              <a:tr h="12473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Комплексное развитие социальной инфраструктуры городского округа ЗАТО п. Горный на 2018-2034 годы, подпрограмма «Развитие образования городского округа ЗАТО п. Горный на 2019-2023 годы»  в области общего образования</a:t>
                      </a:r>
                      <a:endParaRPr lang="ru-RU" sz="15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102 594,00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75 594,00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73,7</a:t>
                      </a:r>
                    </a:p>
                  </a:txBody>
                  <a:tcPr marL="51627" marR="51627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124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61" y="332657"/>
            <a:ext cx="8644877" cy="1008111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129360"/>
              </p:ext>
            </p:extLst>
          </p:nvPr>
        </p:nvGraphicFramePr>
        <p:xfrm>
          <a:off x="323528" y="1412777"/>
          <a:ext cx="8568954" cy="5139782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4824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50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32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48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муниципальной </a:t>
                      </a: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 </a:t>
                      </a: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городского округа ЗАТО п.</a:t>
                      </a:r>
                      <a:r>
                        <a:rPr lang="ru-RU" sz="15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Горный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исполнения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627" marR="51627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20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Комплексное развитие социальной инфраструктуры городского округа ЗАТО п. Горный на 2018-2034 годы, подпрограмма «Доступная среда городского округа ЗАТО п. Горный на 2019-2023 годы»  в области социальное обеспечения населения</a:t>
                      </a:r>
                      <a:endParaRPr kumimoji="0" lang="ru-RU" sz="1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131 161,40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131 161,40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627" marR="51627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96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Комплексное развитие транспортной инфраструктуры городского округа ЗАТО п. Горный на 2019-2023 годы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77 515,00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73 513,57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51627" marR="51627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72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Комплексное развитие систем коммунальной инфраструктуры городского округа ЗАТО п. Горный на 2019-2023 годы</a:t>
                      </a: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1 182 924,08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1 181 494,90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51627" marR="51627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96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a:t>Комплексное развитие социальной инфраструктуры городского округа ЗАТО п. Горный на 2018-2034 годы, подпрограмма «Развитие физической культуры и спорта в городском округе ЗАТО п. Горный на 2019-2023 годы»</a:t>
                      </a:r>
                      <a:endParaRPr lang="ru-RU" sz="15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530 000,00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529 997,87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51627" marR="51627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70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5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50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5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ru-RU" sz="15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574 298,86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16 524 793,09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1627" marR="51627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</a:p>
                  </a:txBody>
                  <a:tcPr marL="51627" marR="51627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799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5000"/>
    </mc:Choice>
    <mc:Fallback xmlns="">
      <p:transition spd="slow" advClick="0" advTm="35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+mj-lt"/>
                <a:cs typeface="Times New Roman" panose="02020603050405020304" pitchFamily="18" charset="0"/>
              </a:rPr>
              <a:t>Анализ </a:t>
            </a:r>
            <a:r>
              <a:rPr lang="ru-RU" sz="2400" b="1" dirty="0" smtClean="0">
                <a:latin typeface="+mj-lt"/>
                <a:cs typeface="Times New Roman" panose="02020603050405020304" pitchFamily="18" charset="0"/>
              </a:rPr>
              <a:t>исполнения плана по целевым программным расходам местного бюджета за 2020 год</a:t>
            </a:r>
            <a:endParaRPr lang="ru-RU" sz="2400" dirty="0">
              <a:latin typeface="+mj-lt"/>
            </a:endParaRPr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323528" y="5301169"/>
            <a:ext cx="8640960" cy="97501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18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целом исполнение целевых муниципальных программ в 2020 году составило 99,7%</a:t>
            </a:r>
            <a:endParaRPr lang="ru-RU" sz="18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304966175"/>
              </p:ext>
            </p:extLst>
          </p:nvPr>
        </p:nvGraphicFramePr>
        <p:xfrm>
          <a:off x="611560" y="1484783"/>
          <a:ext cx="8064896" cy="3888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629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8218160" cy="523264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На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городского округа ЗАТО п. Горный расположено 6 муниципальных образовательных учреждений: МДОУ детский сад № 5, МДОУ «Детский сад № 6», МДОУ ЦРР – детский сад № 17, МОУ «СОШ № 1», МОУ «СОШ № 2», МОУ ДО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ДШИ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4 учреждения органа власти: Комитет по финансам, Контрольно-счетный орган, Дума и Администрация.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Фактическая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работников органов местного самоуправления и муниципальных учреждений составила 354 человека, из них по органам власти 43 человека, в учреждениях образования 311 человек.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доходов в бюджет городского округа ЗАТО п. Горный за текущий год составило 99,8% от плана, что на 3,13% больше аналогичного показателя прошлого года. В основном это связано с поступлением в местный бюджет налога на доходы физических лиц. 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Исполнение по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расходам составило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97,3% от плана,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аналогично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показателя прошлого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года. 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Бюджет городского округа ЗАТО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Горный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исполнен в соответствии с решением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Думы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ЗАТО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Горный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18.12.2019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бюджете городского округа ЗАТО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Горный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2021-2022 годов».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5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1016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Заключение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" name="Picture 3" descr="C:\Program Files (x86)\Microsoft Office\MEDIA\OFFICE14\Lines\BD21315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6011577"/>
            <a:ext cx="4219575" cy="56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88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0"/>
    </mc:Choice>
    <mc:Fallback xmlns="">
      <p:transition spd="slow" advClick="0" advTm="50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78972" y="3297758"/>
            <a:ext cx="5298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  <a:endParaRPr lang="ru-RU" sz="5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52155" y="2480122"/>
            <a:ext cx="3351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</a:t>
            </a:r>
            <a:endParaRPr lang="ru-RU" sz="5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23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3000">
        <p:cut/>
      </p:transition>
    </mc:Choice>
    <mc:Fallback xmlns="">
      <p:transition advClick="0" advTm="3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финансам администрации ЗАТО п. Горный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июля 2021 года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62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363272" cy="4320480"/>
          </a:xfrm>
        </p:spPr>
        <p:txBody>
          <a:bodyPr anchor="ctr"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Представляем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вашему вниманию Отчет об исполнении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городского округа ЗАТО п. Горный за 2020 год (далее – Отчет)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«Отчет» предназначен для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жителей,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осветить основные характеристики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ЗАТО п. Горный (далее – местный бюджет)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его исполнения за период 2020 года.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	Надеемся, что представление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бюджета в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понятной для жителей форме повысит уровень общественного участия граждан в бюджетном процессе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образования.</a:t>
            </a:r>
          </a:p>
          <a:p>
            <a:pPr marL="0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июля 2021 года                                                                         Комитет по финансам администрации ЗАТО п. Горный </a:t>
            </a:r>
            <a:endParaRPr lang="ru-RU" sz="15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920880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Уважаемые жители городского округа ЗАТО п. Горный!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33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136904" cy="4979640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городского округа ЗАТО п. Горный на 2020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и 2022 годов утвержден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Думы городского округа ЗАТО п. Горный от 18 декабря 2019 года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40. Исполнение в 2020 году составило: по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доходам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253 934,3 тыс. руб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расходам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249 321,78 тыс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6858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решение о бюджете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прошедший период вносились семь раз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Плановые показатели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году составили: по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доходам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254 373,0 тыс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руб., по расходам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256 315,8 тыс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858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Дефицит бюджета по итогам исполнения составил 1 910,07 тыс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рублей.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2020 год в местный бюджет поступило доходов в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253 934,3 тыс. руб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что составляет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99,8%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годовых плановых показателей.</a:t>
            </a:r>
          </a:p>
          <a:p>
            <a:pPr marL="6858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Расходная часть местного бюджета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2020 год исполнена в сумме 249 321,78 тыс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руб., что составляет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97,3%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плановых показателей. 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024744" cy="88916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Основные показатели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1" name="Picture 3" descr="C:\Program Files (x86)\Microsoft Office\MEDIA\OFFICE14\Lines\BD21315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726782"/>
            <a:ext cx="4219575" cy="56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31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27584" y="1313403"/>
            <a:ext cx="6777317" cy="3155737"/>
          </a:xfrm>
        </p:spPr>
        <p:txBody>
          <a:bodyPr>
            <a:normAutofit lnSpcReduction="10000"/>
          </a:bodyPr>
          <a:lstStyle/>
          <a:p>
            <a:pPr marL="6858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бюджета состоят из следующих поступлений: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доходы физических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товары (работы, услуги), реализуемые на территории Российской Федерации (акцизы)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совокупный доход (единый налог на вмененный доход для отдельных видов деятельности) 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имущество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(налог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имущество физических лиц,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налог)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384784" cy="74515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1. Налоговые доходы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02778"/>
            <a:ext cx="2016224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509120"/>
            <a:ext cx="2232248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469140"/>
            <a:ext cx="180020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812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4689757"/>
              </p:ext>
            </p:extLst>
          </p:nvPr>
        </p:nvGraphicFramePr>
        <p:xfrm>
          <a:off x="467545" y="1196754"/>
          <a:ext cx="8280921" cy="502032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096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1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594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 исполнения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вес, %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204">
                <a:tc>
                  <a:txBody>
                    <a:bodyPr/>
                    <a:lstStyle/>
                    <a:p>
                      <a:r>
                        <a:rPr lang="ru-RU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прибыль,</a:t>
                      </a:r>
                      <a:r>
                        <a:rPr lang="ru-RU" sz="1800" b="1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доходы (НДФЛ)</a:t>
                      </a:r>
                      <a:endParaRPr lang="ru-RU" sz="18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53 412,8</a:t>
                      </a:r>
                      <a:endParaRPr lang="ru-RU" sz="18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55 328,05</a:t>
                      </a:r>
                      <a:endParaRPr lang="ru-RU" sz="18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103,6</a:t>
                      </a:r>
                      <a:endParaRPr lang="ru-RU" sz="18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97,399</a:t>
                      </a:r>
                      <a:endParaRPr lang="ru-RU" sz="18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9962">
                <a:tc>
                  <a:txBody>
                    <a:bodyPr/>
                    <a:lstStyle/>
                    <a:p>
                      <a:r>
                        <a:rPr lang="ru-RU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товары (работы, услуги)</a:t>
                      </a:r>
                      <a:endParaRPr lang="ru-RU" sz="18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355,09</a:t>
                      </a:r>
                      <a:endParaRPr lang="ru-RU" sz="18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348,58</a:t>
                      </a:r>
                      <a:endParaRPr lang="ru-RU" sz="18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98,1</a:t>
                      </a:r>
                      <a:endParaRPr lang="ru-RU" sz="18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RU" sz="18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4448">
                <a:tc>
                  <a:txBody>
                    <a:bodyPr/>
                    <a:lstStyle/>
                    <a:p>
                      <a:r>
                        <a:rPr lang="ru-RU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  <a:endParaRPr lang="ru-RU" sz="18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1 192,4</a:t>
                      </a:r>
                      <a:endParaRPr lang="ru-RU" sz="18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1 078,12</a:t>
                      </a:r>
                      <a:endParaRPr lang="ru-RU" sz="18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90,4</a:t>
                      </a:r>
                      <a:endParaRPr lang="ru-RU" sz="18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ru-RU" sz="18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3677">
                <a:tc>
                  <a:txBody>
                    <a:bodyPr/>
                    <a:lstStyle/>
                    <a:p>
                      <a:r>
                        <a:rPr lang="ru-RU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</a:t>
                      </a:r>
                      <a:endParaRPr lang="ru-RU" sz="18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68,0</a:t>
                      </a:r>
                      <a:endParaRPr lang="ru-RU" sz="18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74,69</a:t>
                      </a:r>
                      <a:endParaRPr lang="ru-RU" sz="18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109,8</a:t>
                      </a:r>
                      <a:endParaRPr lang="ru-RU" sz="18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8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9873">
                <a:tc>
                  <a:txBody>
                    <a:bodyPr/>
                    <a:lstStyle/>
                    <a:p>
                      <a:r>
                        <a:rPr lang="ru-RU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18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</a:t>
                      </a:r>
                      <a:endParaRPr lang="ru-RU" sz="18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0,68</a:t>
                      </a:r>
                      <a:endParaRPr lang="ru-RU" sz="18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228,2</a:t>
                      </a:r>
                      <a:endParaRPr lang="ru-RU" sz="18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ru-RU" sz="18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5946">
                <a:tc>
                  <a:txBody>
                    <a:bodyPr/>
                    <a:lstStyle/>
                    <a:p>
                      <a:pPr algn="ctr"/>
                      <a:endParaRPr lang="ru-RU" sz="1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ru-RU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55 028,59</a:t>
                      </a:r>
                      <a:endParaRPr lang="ru-RU" sz="18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56 830,12</a:t>
                      </a:r>
                      <a:endParaRPr lang="ru-RU" sz="18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103,3</a:t>
                      </a:r>
                      <a:endParaRPr lang="ru-RU" sz="18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"/>
            <a:ext cx="8280920" cy="1196753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Поступление налоговых доходов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тыс. рублей</a:t>
            </a:r>
            <a:endParaRPr lang="ru-RU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90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3301500"/>
              </p:ext>
            </p:extLst>
          </p:nvPr>
        </p:nvGraphicFramePr>
        <p:xfrm>
          <a:off x="683568" y="836712"/>
          <a:ext cx="7848872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7024744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Распределение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smtClean="0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налоговых доходов</a:t>
            </a:r>
            <a:endParaRPr lang="ru-RU" sz="3100" b="1" dirty="0">
              <a:solidFill>
                <a:srgbClr val="002060"/>
              </a:solidFill>
              <a:effectLst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74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77748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858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бюджета состоят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следующих поступлений: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 имущества находящегося в муниципальной собственности (арендная плата за (от) сдачи в аренду муниципального имущества)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платежи при пользовании природными ресурсами</a:t>
            </a:r>
          </a:p>
          <a:p>
            <a:pPr lvl="0" algn="just">
              <a:buClr>
                <a:srgbClr val="4584D3"/>
              </a:buClr>
            </a:pP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оказания платных услуг, компенсации затрат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 санкции и возмещение ущерба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9492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2. Неналоговые </a:t>
            </a:r>
            <a:r>
              <a:rPr lang="ru-RU" dirty="0">
                <a:solidFill>
                  <a:srgbClr val="002060"/>
                </a:solidFill>
                <a:cs typeface="Times New Roman" panose="02020603050405020304" pitchFamily="18" charset="0"/>
              </a:rPr>
              <a:t>доходы</a:t>
            </a:r>
          </a:p>
        </p:txBody>
      </p:sp>
      <p:pic>
        <p:nvPicPr>
          <p:cNvPr id="2052" name="Picture 4" descr="http://zoo-farm.ru/wp-content/uploads/2012/07/kak-vzyat-zemelnyj-uchastok-v-arend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09120"/>
            <a:ext cx="2088232" cy="17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go32.ru/uploads/posts/2012-12/1355291163_ynie-brakonieri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09120"/>
            <a:ext cx="2160240" cy="180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arenda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1" y="4509120"/>
            <a:ext cx="2088232" cy="1800200"/>
          </a:xfrm>
          <a:prstGeom prst="rect">
            <a:avLst/>
          </a:prstGeom>
        </p:spPr>
      </p:pic>
      <p:pic>
        <p:nvPicPr>
          <p:cNvPr id="9" name="Рисунок 8" descr="f1369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7984" y="4509120"/>
            <a:ext cx="2016224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26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1000"/>
    </mc:Choice>
    <mc:Fallback xmlns="">
      <p:transition spd="slow" advClick="0" advTm="21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3922</TotalTime>
  <Words>1422</Words>
  <Application>Microsoft Office PowerPoint</Application>
  <PresentationFormat>Экран (4:3)</PresentationFormat>
  <Paragraphs>382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Calibri</vt:lpstr>
      <vt:lpstr>Cambria</vt:lpstr>
      <vt:lpstr>Cambria Math</vt:lpstr>
      <vt:lpstr>Rockwell</vt:lpstr>
      <vt:lpstr>Times New Roman</vt:lpstr>
      <vt:lpstr>verdana</vt:lpstr>
      <vt:lpstr>Wingdings 2</vt:lpstr>
      <vt:lpstr>Бумажная</vt:lpstr>
      <vt:lpstr>ОТЧЕТ ОБ ИСПОЛНЕНИИ БЮДЖЕТА ГОРОДСКОГО ОКРУГА ЗАТО п. ГОРНЫЙ за 2020 год</vt:lpstr>
      <vt:lpstr>             Уважаемый Виктор Андреевич!  От всего нашего коллектива хотим поздравить Вас с днем рождения! Пусть Вас всегда сопровождают по жизни успех, здоровье и счастье в личной жизни. Пусть Вас никогда не перестают ценить и уважать, а будут лишь брать пример с такого мудрого мужчины. Оставайтесь таким же терпеливым, отважным, справедливым. И пусть Вас любят, ценят, уважают, благодарят за всё и всегда понимают.    </vt:lpstr>
      <vt:lpstr>Презентация PowerPoint</vt:lpstr>
      <vt:lpstr>Уважаемые жители городского округа ЗАТО п. Горный!</vt:lpstr>
      <vt:lpstr>Основные показатели</vt:lpstr>
      <vt:lpstr>1. Налоговые доходы</vt:lpstr>
      <vt:lpstr> Поступление налоговых доходов                                                                                                                                                         тыс. рублей</vt:lpstr>
      <vt:lpstr>Распределение налоговых доходов</vt:lpstr>
      <vt:lpstr>2. Неналоговые доходы</vt:lpstr>
      <vt:lpstr>Поступление неналоговых доходов                                                                                                        тыс. рублей    </vt:lpstr>
      <vt:lpstr>Презентация PowerPoint</vt:lpstr>
      <vt:lpstr>               Наименьший процент исполнения сложился по доходам от оказания платных услуг (работ), компенсации затрат – 72,93%.                 Наилучшие показатели по исполнению доходной базы местного бюджета сложились по  налогу на имущество (109,85% от  годового  плана),  налога на доходы  физических  лиц (103,59% от  годового  плана).</vt:lpstr>
      <vt:lpstr>3. Безвозмездные поступления</vt:lpstr>
      <vt:lpstr>Доходы от безвозмездных  поступлений</vt:lpstr>
      <vt:lpstr>Распределение безвозмездных поступлений</vt:lpstr>
      <vt:lpstr>Анализ поступления доходов в местный бюджет  за  2020 год  </vt:lpstr>
      <vt:lpstr>4. Расходы</vt:lpstr>
      <vt:lpstr>Осуществление расходов по разделам и подразделам</vt:lpstr>
      <vt:lpstr>Осуществление расходов по разделам и подразделам (продолжение)</vt:lpstr>
      <vt:lpstr>Распределение расходов по разделам и подразделам за 2020 год</vt:lpstr>
      <vt:lpstr>Сведения об исполнении целевых программ  за 2020 год</vt:lpstr>
      <vt:lpstr>Презентация PowerPoint</vt:lpstr>
      <vt:lpstr>Презентация PowerPoint</vt:lpstr>
      <vt:lpstr>Презентация PowerPoint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</cp:lastModifiedBy>
  <cp:revision>570</cp:revision>
  <dcterms:created xsi:type="dcterms:W3CDTF">2014-05-15T13:46:29Z</dcterms:created>
  <dcterms:modified xsi:type="dcterms:W3CDTF">2022-04-28T03:35:28Z</dcterms:modified>
</cp:coreProperties>
</file>