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194694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66663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74073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11241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00613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5F6538-8BC9-4170-8A24-D8477E119E06}" type="datetimeFigureOut">
              <a:rPr lang="ru-RU" smtClean="0"/>
              <a:t>17.03.2022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298248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5F6538-8BC9-4170-8A24-D8477E119E06}" type="datetimeFigureOut">
              <a:rPr lang="ru-RU" smtClean="0"/>
              <a:t>17.03.2022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38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5F6538-8BC9-4170-8A24-D8477E119E06}" type="datetimeFigureOut">
              <a:rPr lang="ru-RU" smtClean="0"/>
              <a:t>17.03.2022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213575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5F6538-8BC9-4170-8A24-D8477E119E06}" type="datetimeFigureOut">
              <a:rPr lang="ru-RU" smtClean="0"/>
              <a:t>17.03.2022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378391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5F6538-8BC9-4170-8A24-D8477E119E06}" type="datetimeFigureOut">
              <a:rPr lang="ru-RU" smtClean="0"/>
              <a:t>17.03.2022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66718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5F6538-8BC9-4170-8A24-D8477E119E06}" type="datetimeFigureOut">
              <a:rPr lang="ru-RU" smtClean="0"/>
              <a:t>17.03.2022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EE67AB-0BCD-4DBB-B7DB-6EC476B61D5E}" type="slidenum">
              <a:rPr lang="ru-RU" smtClean="0"/>
              <a:t>‹#›</a:t>
            </a:fld>
            <a:endParaRPr lang="ru-RU"/>
          </a:p>
        </p:txBody>
      </p:sp>
    </p:spTree>
    <p:extLst>
      <p:ext uri="{BB962C8B-B14F-4D97-AF65-F5344CB8AC3E}">
        <p14:creationId xmlns:p14="http://schemas.microsoft.com/office/powerpoint/2010/main" val="416810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F6538-8BC9-4170-8A24-D8477E119E06}" type="datetimeFigureOut">
              <a:rPr lang="ru-RU" smtClean="0"/>
              <a:t>17.03.2022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E67AB-0BCD-4DBB-B7DB-6EC476B61D5E}" type="slidenum">
              <a:rPr lang="ru-RU" smtClean="0"/>
              <a:t>‹#›</a:t>
            </a:fld>
            <a:endParaRPr lang="ru-RU"/>
          </a:p>
        </p:txBody>
      </p:sp>
    </p:spTree>
    <p:extLst>
      <p:ext uri="{BB962C8B-B14F-4D97-AF65-F5344CB8AC3E}">
        <p14:creationId xmlns:p14="http://schemas.microsoft.com/office/powerpoint/2010/main" val="403773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9658"/>
            <a:ext cx="10515600" cy="6698342"/>
          </a:xfrm>
        </p:spPr>
        <p:txBody>
          <a:bodyPr>
            <a:normAutofit/>
          </a:bodyPr>
          <a:lstStyle/>
          <a:p>
            <a:pPr algn="ctr"/>
            <a:r>
              <a:rPr lang="ru-RU" sz="5400" dirty="0" smtClean="0">
                <a:latin typeface="Times New Roman" panose="02020603050405020304" pitchFamily="18" charset="0"/>
                <a:cs typeface="Times New Roman" panose="02020603050405020304" pitchFamily="18" charset="0"/>
              </a:rPr>
              <a:t>Способы достижения планового показателя по охвату детей дополнительным образованием</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85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3828" y="0"/>
            <a:ext cx="12525828" cy="681473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3657600" lvl="8" indent="0">
              <a:buNone/>
            </a:pPr>
            <a:r>
              <a:rPr lang="ru-RU" dirty="0"/>
              <a:t>	</a:t>
            </a:r>
            <a:r>
              <a:rPr lang="ru-RU" dirty="0" smtClean="0"/>
              <a:t>	</a:t>
            </a:r>
          </a:p>
          <a:p>
            <a:pPr marL="3657600" lvl="8" indent="0">
              <a:buNone/>
            </a:pPr>
            <a:endParaRPr lang="ru-RU" dirty="0"/>
          </a:p>
          <a:p>
            <a:pPr marL="3657600" lvl="8" indent="0">
              <a:buNone/>
            </a:pPr>
            <a:endParaRPr lang="ru-RU" dirty="0" smtClean="0"/>
          </a:p>
          <a:p>
            <a:pPr marL="3657600" lvl="8" indent="0">
              <a:buNone/>
            </a:pPr>
            <a:endParaRPr lang="ru-RU" dirty="0"/>
          </a:p>
          <a:p>
            <a:pPr marL="3657600" lvl="8" indent="0">
              <a:buNone/>
            </a:pPr>
            <a:r>
              <a:rPr lang="ru-RU" dirty="0" smtClean="0"/>
              <a:t>			</a:t>
            </a:r>
            <a:r>
              <a:rPr lang="ru-RU" sz="2800" dirty="0" smtClean="0"/>
              <a:t>«Если бы у меня был только час, чтобы			 спасти мир, я потратил бы 55 минут</a:t>
            </a:r>
          </a:p>
          <a:p>
            <a:pPr marL="3657600" lvl="8" indent="0">
              <a:buNone/>
            </a:pPr>
            <a:r>
              <a:rPr lang="ru-RU" sz="2800" dirty="0"/>
              <a:t>	</a:t>
            </a:r>
            <a:r>
              <a:rPr lang="ru-RU" sz="2800" dirty="0" smtClean="0"/>
              <a:t>		 на то, чтобы понять проблему,</a:t>
            </a:r>
          </a:p>
          <a:p>
            <a:pPr marL="3657600" lvl="8" indent="0">
              <a:buNone/>
            </a:pPr>
            <a:r>
              <a:rPr lang="ru-RU" sz="2800" dirty="0"/>
              <a:t>	</a:t>
            </a:r>
            <a:r>
              <a:rPr lang="ru-RU" sz="2800" dirty="0" smtClean="0"/>
              <a:t>		 и 5 минут на то, чтобы найти 					 решение»</a:t>
            </a:r>
          </a:p>
          <a:p>
            <a:pPr marL="3657600" lvl="8" indent="0">
              <a:buNone/>
            </a:pPr>
            <a:endParaRPr lang="ru-RU" sz="2800" dirty="0"/>
          </a:p>
          <a:p>
            <a:pPr marL="3657600" lvl="8" indent="0">
              <a:buNone/>
            </a:pPr>
            <a:endParaRPr lang="ru-RU" sz="2800" dirty="0" smtClean="0"/>
          </a:p>
          <a:p>
            <a:pPr marL="3657600" lvl="8" indent="0">
              <a:buNone/>
            </a:pPr>
            <a:r>
              <a:rPr lang="ru-RU" sz="2800" dirty="0"/>
              <a:t>	</a:t>
            </a:r>
            <a:r>
              <a:rPr lang="ru-RU" sz="2800" dirty="0" smtClean="0"/>
              <a:t>						А. </a:t>
            </a:r>
            <a:r>
              <a:rPr lang="ru-RU" sz="2800" dirty="0"/>
              <a:t>Э</a:t>
            </a:r>
            <a:r>
              <a:rPr lang="ru-RU" sz="2800" dirty="0" smtClean="0"/>
              <a:t>йнштейн</a:t>
            </a:r>
          </a:p>
          <a:p>
            <a:pPr marL="3657600" lvl="8" indent="0">
              <a:buNone/>
            </a:pPr>
            <a:endParaRPr lang="ru-RU" dirty="0"/>
          </a:p>
          <a:p>
            <a:pPr marL="3657600" lvl="8" indent="0">
              <a:buNone/>
            </a:pPr>
            <a:endParaRPr lang="ru-RU" dirty="0"/>
          </a:p>
        </p:txBody>
      </p:sp>
      <p:sp>
        <p:nvSpPr>
          <p:cNvPr id="4" name="Текст 3"/>
          <p:cNvSpPr>
            <a:spLocks noGrp="1"/>
          </p:cNvSpPr>
          <p:nvPr>
            <p:ph type="body" sz="half" idx="2"/>
          </p:nvPr>
        </p:nvSpPr>
        <p:spPr>
          <a:xfrm rot="20564914">
            <a:off x="707657" y="1102388"/>
            <a:ext cx="4092785" cy="522294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ru-RU" dirty="0" smtClean="0"/>
              <a:t>						</a:t>
            </a:r>
            <a:endParaRPr lang="ru-RU" dirty="0"/>
          </a:p>
        </p:txBody>
      </p:sp>
      <p:pic>
        <p:nvPicPr>
          <p:cNvPr id="1026" name="Picture 2" descr="https://interesnyefakty.org/wp-content/uploads/foto-ejnshtejna-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61541">
            <a:off x="686625" y="1119037"/>
            <a:ext cx="4126139" cy="5243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71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ru-RU" dirty="0"/>
          </a:p>
        </p:txBody>
      </p:sp>
      <p:sp>
        <p:nvSpPr>
          <p:cNvPr id="4" name="Текст 3"/>
          <p:cNvSpPr>
            <a:spLocks noGrp="1"/>
          </p:cNvSpPr>
          <p:nvPr>
            <p:ph type="body" sz="half" idx="2"/>
          </p:nvPr>
        </p:nvSpPr>
        <p:spPr>
          <a:xfrm>
            <a:off x="0" y="0"/>
            <a:ext cx="5617029" cy="68579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endParaRPr lang="ru-RU" dirty="0" smtClean="0"/>
          </a:p>
          <a:p>
            <a:endParaRPr lang="ru-RU" sz="2000" b="1" i="1" dirty="0">
              <a:solidFill>
                <a:srgbClr val="7030A0"/>
              </a:solidFill>
              <a:latin typeface="Times New Roman" panose="02020603050405020304" pitchFamily="18" charset="0"/>
              <a:cs typeface="Times New Roman" panose="02020603050405020304" pitchFamily="18" charset="0"/>
            </a:endParaRPr>
          </a:p>
          <a:p>
            <a:pPr algn="ctr"/>
            <a:endParaRPr lang="ru-RU" sz="3200" dirty="0" smtClean="0">
              <a:latin typeface="Times New Roman" panose="02020603050405020304" pitchFamily="18" charset="0"/>
              <a:cs typeface="Times New Roman" panose="02020603050405020304" pitchFamily="18" charset="0"/>
            </a:endParaRPr>
          </a:p>
          <a:p>
            <a:pPr algn="ctr"/>
            <a:r>
              <a:rPr lang="ru-RU" sz="5800" dirty="0" smtClean="0">
                <a:latin typeface="Times New Roman" panose="02020603050405020304" pitchFamily="18" charset="0"/>
                <a:cs typeface="Times New Roman" panose="02020603050405020304" pitchFamily="18" charset="0"/>
              </a:rPr>
              <a:t>Низкий уровень вовлеченности детей в дополнительное образование</a:t>
            </a:r>
            <a:endParaRPr lang="ru-RU" sz="5800" dirty="0">
              <a:latin typeface="Times New Roman" panose="02020603050405020304" pitchFamily="18" charset="0"/>
              <a:cs typeface="Times New Roman" panose="02020603050405020304" pitchFamily="18" charset="0"/>
            </a:endParaRPr>
          </a:p>
        </p:txBody>
      </p:sp>
      <p:pic>
        <p:nvPicPr>
          <p:cNvPr id="11" name="Рисунок 10"/>
          <p:cNvPicPr>
            <a:picLocks noGrp="1" noChangeAspect="1"/>
          </p:cNvPicPr>
          <p:nvPr>
            <p:ph type="pic" idx="1"/>
          </p:nvPr>
        </p:nvPicPr>
        <p:blipFill>
          <a:blip r:embed="rId2"/>
          <a:srcRect l="488" r="488"/>
          <a:stretch>
            <a:fillRect/>
          </a:stretch>
        </p:blipFill>
        <p:spPr>
          <a:xfrm>
            <a:off x="5617029" y="0"/>
            <a:ext cx="6574972" cy="6857999"/>
          </a:xfrm>
          <a:prstGeom prst="rect">
            <a:avLst/>
          </a:prstGeom>
        </p:spPr>
      </p:pic>
    </p:spTree>
    <p:extLst>
      <p:ext uri="{BB962C8B-B14F-4D97-AF65-F5344CB8AC3E}">
        <p14:creationId xmlns:p14="http://schemas.microsoft.com/office/powerpoint/2010/main" val="414561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566057"/>
          </a:xfrm>
        </p:spPr>
        <p:txBody>
          <a:bodyPr>
            <a:normAutofit fontScale="90000"/>
          </a:bodyPr>
          <a:lstStyle/>
          <a:p>
            <a:r>
              <a:rPr lang="ru-RU" sz="2200" b="1" i="1" dirty="0" smtClean="0">
                <a:solidFill>
                  <a:srgbClr val="7030A0"/>
                </a:solidFill>
                <a:latin typeface="Times New Roman" panose="02020603050405020304" pitchFamily="18" charset="0"/>
                <a:cs typeface="Times New Roman" panose="02020603050405020304" pitchFamily="18" charset="0"/>
              </a:rPr>
              <a:t/>
            </a:r>
            <a:br>
              <a:rPr lang="ru-RU" sz="2200" b="1" i="1" dirty="0" smtClean="0">
                <a:solidFill>
                  <a:srgbClr val="7030A0"/>
                </a:solidFill>
                <a:latin typeface="Times New Roman" panose="02020603050405020304" pitchFamily="18" charset="0"/>
                <a:cs typeface="Times New Roman" panose="02020603050405020304" pitchFamily="18" charset="0"/>
              </a:rPr>
            </a:br>
            <a:r>
              <a:rPr lang="ru-RU" sz="2200" b="1" i="1" dirty="0">
                <a:solidFill>
                  <a:srgbClr val="7030A0"/>
                </a:solidFill>
                <a:latin typeface="Times New Roman" panose="02020603050405020304" pitchFamily="18" charset="0"/>
                <a:cs typeface="Times New Roman" panose="02020603050405020304" pitchFamily="18" charset="0"/>
              </a:rPr>
              <a:t/>
            </a:r>
            <a:br>
              <a:rPr lang="ru-RU" sz="2200" b="1" i="1" dirty="0">
                <a:solidFill>
                  <a:srgbClr val="7030A0"/>
                </a:solidFill>
                <a:latin typeface="Times New Roman" panose="02020603050405020304" pitchFamily="18" charset="0"/>
                <a:cs typeface="Times New Roman" panose="02020603050405020304" pitchFamily="18" charset="0"/>
              </a:rPr>
            </a:br>
            <a:r>
              <a:rPr lang="ru-RU" sz="2200" b="1" i="1" dirty="0" smtClean="0">
                <a:solidFill>
                  <a:srgbClr val="7030A0"/>
                </a:solidFill>
                <a:latin typeface="Times New Roman" panose="02020603050405020304" pitchFamily="18" charset="0"/>
                <a:cs typeface="Times New Roman" panose="02020603050405020304" pitchFamily="18" charset="0"/>
              </a:rPr>
              <a:t/>
            </a:r>
            <a:br>
              <a:rPr lang="ru-RU" sz="2200" b="1" i="1" dirty="0" smtClean="0">
                <a:solidFill>
                  <a:srgbClr val="7030A0"/>
                </a:solidFill>
                <a:latin typeface="Times New Roman" panose="02020603050405020304" pitchFamily="18" charset="0"/>
                <a:cs typeface="Times New Roman" panose="02020603050405020304" pitchFamily="18" charset="0"/>
              </a:rPr>
            </a:br>
            <a:r>
              <a:rPr lang="ru-RU" sz="2200" b="1" i="1" dirty="0">
                <a:solidFill>
                  <a:srgbClr val="7030A0"/>
                </a:solidFill>
                <a:latin typeface="Times New Roman" panose="02020603050405020304" pitchFamily="18" charset="0"/>
                <a:cs typeface="Times New Roman" panose="02020603050405020304" pitchFamily="18" charset="0"/>
              </a:rPr>
              <a:t/>
            </a:r>
            <a:br>
              <a:rPr lang="ru-RU" sz="2200" b="1" i="1" dirty="0">
                <a:solidFill>
                  <a:srgbClr val="7030A0"/>
                </a:solidFill>
                <a:latin typeface="Times New Roman" panose="02020603050405020304" pitchFamily="18" charset="0"/>
                <a:cs typeface="Times New Roman" panose="02020603050405020304" pitchFamily="18" charset="0"/>
              </a:rPr>
            </a:br>
            <a:endParaRPr lang="ru-RU" dirty="0"/>
          </a:p>
        </p:txBody>
      </p:sp>
      <p:sp>
        <p:nvSpPr>
          <p:cNvPr id="3" name="Текст 2"/>
          <p:cNvSpPr>
            <a:spLocks noGrp="1"/>
          </p:cNvSpPr>
          <p:nvPr>
            <p:ph type="body" idx="1"/>
          </p:nvPr>
        </p:nvSpPr>
        <p:spPr>
          <a:xfrm>
            <a:off x="0" y="348342"/>
            <a:ext cx="12192000" cy="6509657"/>
          </a:xfrm>
        </p:spPr>
        <p:txBody>
          <a:bodyPr/>
          <a:lstStyle/>
          <a:p>
            <a:endParaRPr lang="ru-RU" b="1" i="1" dirty="0">
              <a:solidFill>
                <a:srgbClr val="7030A0"/>
              </a:solidFill>
              <a:latin typeface="Times New Roman" panose="02020603050405020304" pitchFamily="18" charset="0"/>
              <a:cs typeface="Times New Roman" panose="02020603050405020304" pitchFamily="18" charset="0"/>
            </a:endParaRPr>
          </a:p>
          <a:p>
            <a:pPr algn="ctr"/>
            <a:r>
              <a:rPr lang="ru-RU" sz="4000" b="1" dirty="0" smtClean="0">
                <a:solidFill>
                  <a:schemeClr val="tx1"/>
                </a:solidFill>
                <a:latin typeface="Times New Roman" panose="02020603050405020304" pitchFamily="18" charset="0"/>
                <a:cs typeface="Times New Roman" panose="02020603050405020304" pitchFamily="18" charset="0"/>
              </a:rPr>
              <a:t>ЗАДАЧИ:</a:t>
            </a:r>
          </a:p>
          <a:p>
            <a:pPr marL="457200" indent="-457200">
              <a:buAutoNum type="arabicPeriod"/>
            </a:pPr>
            <a:r>
              <a:rPr lang="ru-RU" sz="4400" dirty="0" smtClean="0">
                <a:solidFill>
                  <a:schemeClr val="tx1"/>
                </a:solidFill>
                <a:latin typeface="Times New Roman" panose="02020603050405020304" pitchFamily="18" charset="0"/>
                <a:cs typeface="Times New Roman" panose="02020603050405020304" pitchFamily="18" charset="0"/>
              </a:rPr>
              <a:t>Выявить причины низкого уровня охвата детей дополнительным образованием</a:t>
            </a:r>
          </a:p>
          <a:p>
            <a:pPr marL="457200" indent="-457200">
              <a:buAutoNum type="arabicPeriod"/>
            </a:pPr>
            <a:r>
              <a:rPr lang="ru-RU" sz="4400" dirty="0" smtClean="0">
                <a:solidFill>
                  <a:schemeClr val="tx1"/>
                </a:solidFill>
                <a:latin typeface="Times New Roman" panose="02020603050405020304" pitchFamily="18" charset="0"/>
                <a:cs typeface="Times New Roman" panose="02020603050405020304" pitchFamily="18" charset="0"/>
              </a:rPr>
              <a:t> Определить способы достижения планового показателя по охвату детей дополнительным образованием</a:t>
            </a:r>
          </a:p>
        </p:txBody>
      </p:sp>
    </p:spTree>
    <p:extLst>
      <p:ext uri="{BB962C8B-B14F-4D97-AF65-F5344CB8AC3E}">
        <p14:creationId xmlns:p14="http://schemas.microsoft.com/office/powerpoint/2010/main" val="414398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normAutofit fontScale="90000"/>
          </a:bodyPr>
          <a:lstStyle/>
          <a:p>
            <a:pPr algn="ctr">
              <a:lnSpc>
                <a:spcPct val="150000"/>
              </a:lnSpc>
            </a:pPr>
            <a:r>
              <a:rPr lang="ru-RU" b="1" dirty="0" smtClean="0">
                <a:latin typeface="Times New Roman" panose="02020603050405020304" pitchFamily="18" charset="0"/>
                <a:cs typeface="Times New Roman" panose="02020603050405020304" pitchFamily="18" charset="0"/>
              </a:rPr>
              <a:t>ПРИЧИНЫ:</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нежелание родителей регистрироваться в системе дополнительного образования детей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отсутствие программ дополнительного образования, которые бы удовлетворяли потребностям ребенка и родителей</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не информированность родителей о дополнительном образовании</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семейное неблагополучие</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87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fontScale="90000"/>
          </a:bodyPr>
          <a:lstStyle/>
          <a:p>
            <a:pPr algn="ctr">
              <a:lnSpc>
                <a:spcPct val="150000"/>
              </a:lnSpc>
            </a:pPr>
            <a:r>
              <a:rPr lang="ru-RU" sz="3600" b="1" dirty="0" smtClean="0">
                <a:latin typeface="Times New Roman" panose="02020603050405020304" pitchFamily="18" charset="0"/>
                <a:cs typeface="Times New Roman" panose="02020603050405020304" pitchFamily="18" charset="0"/>
              </a:rPr>
              <a:t>РЕШЕНИЯ:</a:t>
            </a: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1. Создание рабочей группы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2. Проведение совещаний рабочей группы (1 раз в неделю) с целью подведения итогов работы за неделю (достижение поставленных задач)</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3. Проведение анализа работы системы дополнительного образования детей (актуальность программ, фактическое посещение детьми занятий, определение фактической нагрузки педагогов доп. образования, корректировка графиков работы педагогов доп. образования)</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977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ru-RU" sz="2400" b="1" dirty="0" smtClean="0">
                <a:latin typeface="Times New Roman" panose="02020603050405020304" pitchFamily="18" charset="0"/>
                <a:cs typeface="Times New Roman" panose="02020603050405020304" pitchFamily="18" charset="0"/>
              </a:rPr>
              <a:t>СПОСОБЫ:</a:t>
            </a: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Опрос родителей и детей на предмет выявления потребностей направлений работы дополнительного образования</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Разработка и внедрение краткосрочных программ дополнительного образования, которые удовлетворяют потребностям детей и родителей</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Сверка детей, зарегистрированных в системе «Навигатор» и записанных на программу (удаление дублей, корректировка данных)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Выявление причин отсутствия детей в системе «Навигатор» и/ или не записанных на программу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Работа с классными руководителями</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Индивидуальная работа с родителями (законными представителями)</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Стрелка вниз 2"/>
          <p:cNvSpPr/>
          <p:nvPr/>
        </p:nvSpPr>
        <p:spPr>
          <a:xfrm>
            <a:off x="5611367" y="1059542"/>
            <a:ext cx="484632" cy="44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5611367" y="2119084"/>
            <a:ext cx="484632" cy="44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5611367" y="3066140"/>
            <a:ext cx="484632" cy="44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5611367" y="4013196"/>
            <a:ext cx="484632" cy="44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11367" y="4735280"/>
            <a:ext cx="484632" cy="44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32165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 y="0"/>
            <a:ext cx="12192001" cy="6662465"/>
          </a:xfrm>
          <a:prstGeom prst="rect">
            <a:avLst/>
          </a:prstGeom>
        </p:spPr>
        <p:txBody>
          <a:bodyPr wrap="square">
            <a:spAutoFit/>
          </a:bodyPr>
          <a:lstStyle/>
          <a:p>
            <a:pPr algn="ctr">
              <a:lnSpc>
                <a:spcPct val="107000"/>
              </a:lnSpc>
              <a:spcAft>
                <a:spcPts val="0"/>
              </a:spcAft>
            </a:pP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лучшего понимания всех возможностей Навигатора были выделены </a:t>
            </a:r>
            <a:r>
              <a:rPr lang="ru-RU" sz="20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десять </a:t>
            </a: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преимуществ для родителей:</a:t>
            </a:r>
            <a:endParaRPr lang="ru-RU"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Собственный личный кабинет, в котором хранится и отображается информация об отложенных и ранее просмотренных программах, оформленных заявках на программы обучения, списаниях и остатке денежных средств по сертификату персонифицированного финансирования.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Подача заявки на получение сертификата дополнительного образования (учета).</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Запись ребенка на программы дополнительного образования.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Предоставление полной и актуальной информации об образовательных учреждениях Забайкальского края.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Обширная библиотека образовательных программ дополнительного образования Забайкальского края в одном месте с актуальными и полными данными (цель и задачи; ожидаемые результаты; информация о преподавателе; расписание занятий и прочее).</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Наличие фотографий и видеоматериалов в одном формате, показывающих деятельность по программам изнутри.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Разнообразные системы поиска, каталогизации, фильтрации, сортировки и рекомендаций программ, в том числе в виде картографического расположения.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Возможность просмотров отзывов и оценок программ дополнительного образования, а также их публикация самими родителями.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9.     Участие в оценке программ дополнительного образования через заполнение анкеты для родителей.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Консультационная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поддержка в онлайн-режиме.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533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229798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58</Words>
  <Application>Microsoft Office PowerPoint</Application>
  <PresentationFormat>Широкоэкранный</PresentationFormat>
  <Paragraphs>35</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Способы достижения планового показателя по охвату детей дополнительным образованием</vt:lpstr>
      <vt:lpstr>Презентация PowerPoint</vt:lpstr>
      <vt:lpstr>Презентация PowerPoint</vt:lpstr>
      <vt:lpstr>    </vt:lpstr>
      <vt:lpstr>ПРИЧИНЫ: - нежелание родителей регистрироваться в системе дополнительного образования детей  - отсутствие программ дополнительного образования, которые бы удовлетворяли потребностям ребенка и родителей - не информированность родителей о дополнительном образовании - семейное неблагополучие</vt:lpstr>
      <vt:lpstr>РЕШЕНИЯ: 1. Создание рабочей группы  2. Проведение совещаний рабочей группы (1 раз в неделю) с целью подведения итогов работы за неделю (достижение поставленных задач) 3. Проведение анализа работы системы дополнительного образования детей (актуальность программ, фактическое посещение детьми занятий, определение фактической нагрузки педагогов доп. образования, корректировка графиков работы педагогов доп. образования)  </vt:lpstr>
      <vt:lpstr>СПОСОБЫ: Опрос родителей и детей на предмет выявления потребностей направлений работы дополнительного образования   Разработка и внедрение краткосрочных программ дополнительного образования, которые удовлетворяют потребностям детей и родителей  Сверка детей, зарегистрированных в системе «Навигатор» и записанных на программу (удаление дублей, корректировка данных)   Выявление причин отсутствия детей в системе «Навигатор» и/ или не записанных на программу   Работа с классными руководителями  Индивидуальная работа с родителями (законными представителями)    </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Способы достижения планового показателя по охвату детей дополнительным образованием</dc:title>
  <dc:creator>Вход</dc:creator>
  <cp:lastModifiedBy>Образование</cp:lastModifiedBy>
  <cp:revision>18</cp:revision>
  <cp:lastPrinted>2022-03-17T07:09:52Z</cp:lastPrinted>
  <dcterms:created xsi:type="dcterms:W3CDTF">2022-03-16T13:51:04Z</dcterms:created>
  <dcterms:modified xsi:type="dcterms:W3CDTF">2022-03-17T07:10:06Z</dcterms:modified>
</cp:coreProperties>
</file>