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sldIdLst>
    <p:sldId id="256" r:id="rId2"/>
    <p:sldId id="257" r:id="rId3"/>
    <p:sldId id="314" r:id="rId4"/>
    <p:sldId id="258" r:id="rId5"/>
    <p:sldId id="261" r:id="rId6"/>
    <p:sldId id="263" r:id="rId7"/>
    <p:sldId id="274" r:id="rId8"/>
    <p:sldId id="315" r:id="rId9"/>
    <p:sldId id="316" r:id="rId10"/>
    <p:sldId id="317" r:id="rId11"/>
    <p:sldId id="318" r:id="rId12"/>
    <p:sldId id="300" r:id="rId13"/>
    <p:sldId id="309" r:id="rId14"/>
    <p:sldId id="310" r:id="rId15"/>
    <p:sldId id="319" r:id="rId16"/>
    <p:sldId id="320" r:id="rId17"/>
    <p:sldId id="321" r:id="rId18"/>
    <p:sldId id="322" r:id="rId19"/>
    <p:sldId id="339" r:id="rId20"/>
    <p:sldId id="338" r:id="rId21"/>
    <p:sldId id="337" r:id="rId22"/>
    <p:sldId id="336" r:id="rId23"/>
    <p:sldId id="335" r:id="rId24"/>
    <p:sldId id="334" r:id="rId25"/>
    <p:sldId id="333" r:id="rId26"/>
    <p:sldId id="332" r:id="rId27"/>
  </p:sldIdLst>
  <p:sldSz cx="9144000" cy="5145088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97" d="100"/>
          <a:sy n="97" d="100"/>
        </p:scale>
        <p:origin x="100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560"/>
            <a:ext cx="9036496" cy="3735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3296" y="405384"/>
            <a:ext cx="7277056" cy="2949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4620"/>
              </a:spcAft>
            </a:pPr>
            <a:r>
              <a:rPr lang="ru" sz="1500" b="1" dirty="0" smtClean="0">
                <a:solidFill>
                  <a:srgbClr val="10253F"/>
                </a:solidFill>
                <a:latin typeface="Times New Roman"/>
              </a:rPr>
              <a:t>АДМИНИСТРАЦИЯ ГОРОДСКОГО ОКРУГА ЗАТО П. ГОРНЫЙ</a:t>
            </a:r>
            <a:endParaRPr lang="ru" sz="1500" b="1" dirty="0">
              <a:solidFill>
                <a:srgbClr val="10253F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8512" y="995082"/>
            <a:ext cx="4782312" cy="172147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50000"/>
              </a:lnSpc>
              <a:spcBef>
                <a:spcPts val="4620"/>
              </a:spcBef>
            </a:pPr>
            <a:r>
              <a:rPr lang="ru" sz="2000" b="1" dirty="0" smtClean="0">
                <a:solidFill>
                  <a:srgbClr val="FFFFFF"/>
                </a:solidFill>
                <a:latin typeface="Times New Roman"/>
              </a:rPr>
              <a:t>ГОСУДАРСТВЕННЫЕ СТРАТЕГИИ В СФЕРЕ ОБРАЗОВАНИЯ И НОВАЯ ОБРАЗОВАТЕЛЬНАЯ РЕАЛЬНОСТЬ: ЗАДАЧИ И ПРИОРИТЕТЫ РАЗВИТИЯ В 2022-2023 УЧЕБНОМ ГОДУ</a:t>
            </a:r>
            <a:endParaRPr lang="ru" sz="2000" b="1" i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9928" y="4489704"/>
            <a:ext cx="7326568" cy="2225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Bef>
                <a:spcPts val="7980"/>
              </a:spcBef>
            </a:pPr>
            <a:r>
              <a:rPr lang="ru" sz="1500" b="1" dirty="0" smtClean="0">
                <a:solidFill>
                  <a:srgbClr val="10253F"/>
                </a:solidFill>
                <a:latin typeface="Times New Roman"/>
              </a:rPr>
              <a:t>Филатова Л.А., </a:t>
            </a:r>
            <a:r>
              <a:rPr lang="ru" sz="1500" dirty="0" smtClean="0">
                <a:solidFill>
                  <a:srgbClr val="10253F"/>
                </a:solidFill>
                <a:latin typeface="Times New Roman"/>
              </a:rPr>
              <a:t>начальник отдела по образованию администрации городского округа ЗАТО п. Горный</a:t>
            </a:r>
            <a:endParaRPr lang="ru" sz="1500" dirty="0">
              <a:solidFill>
                <a:srgbClr val="203B5C"/>
              </a:solidFill>
              <a:latin typeface="Times New Roman"/>
            </a:endParaRPr>
          </a:p>
        </p:txBody>
      </p:sp>
      <p:pic>
        <p:nvPicPr>
          <p:cNvPr id="1026" name="Picture 2" descr="C:\Users\Образование\Desktop\Coat_of_Arms_of_Gorny_(Chita_oblast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59" y="9158"/>
            <a:ext cx="422141" cy="5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2264"/>
            <a:ext cx="255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/>
            <a:r>
              <a:rPr lang="ru" b="1" dirty="0">
                <a:solidFill>
                  <a:srgbClr val="10253F"/>
                </a:solidFill>
                <a:latin typeface="Times New Roman"/>
              </a:rPr>
              <a:t>РЕЗУЛЬТАТЫ ГИА-11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994"/>
              </p:ext>
            </p:extLst>
          </p:nvPr>
        </p:nvGraphicFramePr>
        <p:xfrm>
          <a:off x="107505" y="540544"/>
          <a:ext cx="9000999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участников</a:t>
                      </a:r>
                      <a:r>
                        <a:rPr lang="ru-RU" sz="1400" baseline="0" dirty="0" smtClean="0"/>
                        <a:t> ГИА - 11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учащихся, набравших от 55 до 100 баллов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География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сдавали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Английский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Информатика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обществознание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27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15295"/>
              </p:ext>
            </p:extLst>
          </p:nvPr>
        </p:nvGraphicFramePr>
        <p:xfrm>
          <a:off x="107505" y="540544"/>
          <a:ext cx="9000999" cy="41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90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участников</a:t>
                      </a:r>
                      <a:r>
                        <a:rPr lang="ru-RU" sz="1400" baseline="0" dirty="0" smtClean="0"/>
                        <a:t> ГИА - 11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учащихся, не прошедшие</a:t>
                      </a:r>
                      <a:r>
                        <a:rPr lang="ru-RU" sz="1400" baseline="0" dirty="0" smtClean="0"/>
                        <a:t> ГИА -11 по предметам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 проф.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Английский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Обществознание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r>
                        <a:rPr lang="ru-RU" sz="1400" baseline="0" dirty="0" smtClean="0"/>
                        <a:t> (базовый уровень)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Информатика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9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9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1840" y="52264"/>
            <a:ext cx="255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/>
            <a:r>
              <a:rPr lang="ru" b="1" dirty="0">
                <a:solidFill>
                  <a:srgbClr val="10253F"/>
                </a:solidFill>
                <a:latin typeface="Times New Roman"/>
              </a:rPr>
              <a:t>РЕЗУЛЬТАТЫ ГИА-11</a:t>
            </a:r>
          </a:p>
        </p:txBody>
      </p:sp>
    </p:spTree>
    <p:extLst>
      <p:ext uri="{BB962C8B-B14F-4D97-AF65-F5344CB8AC3E}">
        <p14:creationId xmlns:p14="http://schemas.microsoft.com/office/powerpoint/2010/main" val="83851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72141"/>
              </p:ext>
            </p:extLst>
          </p:nvPr>
        </p:nvGraphicFramePr>
        <p:xfrm>
          <a:off x="179512" y="0"/>
          <a:ext cx="8229596" cy="456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9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9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9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9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40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ctr"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предметам 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ГИА-11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vert="vert27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57,95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59,88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53,25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50,38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«СОШ № 1»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сдавали</a:t>
                      </a:r>
                      <a:endParaRPr lang="ru-RU" sz="1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9" marR="8669" marT="866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«СОШ № 1»</a:t>
                      </a:r>
                    </a:p>
                    <a:p>
                      <a:pPr algn="l" fontAlgn="b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  <a:p>
                      <a:pPr algn="l" fontAlgn="b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" marR="8669" marT="866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979712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483768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15816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91880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04048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72200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876256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028384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52320" y="3508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609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Порядок выдачи медали «За особые успехи в учении», утв.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от 23.06.2014 г. № 685 (в редакции приказа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России от 22.03.2021 № 114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медаль вручается ОДНОВРЕМЕННО с выдачей аттестата о среднем общем образовании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C8CC~1\AppData\Local\Temp\FineReader12.0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168"/>
            <a:ext cx="9108504" cy="4156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1971586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Выдано аттестатов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среднем общем образовании с отличием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- 0 (2021 г. – 5)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Выдано медалей 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особые успехи в учении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- 0 ( 2021 г. – 5)</a:t>
            </a:r>
          </a:p>
        </p:txBody>
      </p:sp>
    </p:spTree>
    <p:extLst>
      <p:ext uri="{BB962C8B-B14F-4D97-AF65-F5344CB8AC3E}">
        <p14:creationId xmlns:p14="http://schemas.microsoft.com/office/powerpoint/2010/main" val="130454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609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МИНИСТЕРСТВА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ОБРАЗОВАНИЯ, НАУКИ И МОЛОДЕЖНОЙ ПОЛИТИКИ ЗАБАЙКАЛЬСКОГО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22 апреля 2014 года N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388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МЕДАЛЯХ ЗА ОСОБЫЕ УСПЕХИ В УЧЕНИИ "ГОРДОСТЬ ЗАБАЙКАЛЬЯ"</a:t>
            </a:r>
          </a:p>
        </p:txBody>
      </p:sp>
      <p:pic>
        <p:nvPicPr>
          <p:cNvPr id="13314" name="Picture 2" descr="C:\Users\Образование\Desktop\25281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44758"/>
            <a:ext cx="6012160" cy="42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44758"/>
            <a:ext cx="3131840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Медаль за особые успехи в учении «Гордость Забайкалья» получили 4 обучающихся, из них: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– серебро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2- золото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Медаль за особые успехи в учении «Гордость Забайкалья» получили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обучающихся, из них: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золото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1- серебро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1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originals/dc/e9/48/dce94826a1a7de08206bf4e0481807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460432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07904" y="628328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общего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fontAlgn="base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МОУ «СОШ № 1» – 46% (941 учащихся)</a:t>
            </a:r>
          </a:p>
          <a:p>
            <a:pPr algn="ctr" fontAlgn="base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МОУ «СОШ № 2» – 32 % (35 учащихся)</a:t>
            </a:r>
          </a:p>
          <a:p>
            <a:pPr algn="ctr" fontAlgn="base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7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56320"/>
            <a:ext cx="3888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планируют, чтобы педагог составлял только: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учебного предмета, курса, модуля;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журнал учета успеваемости;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журнал внеурочной деятельности;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план воспитательной работы; 5) характеристика на детей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Федеральный закон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14.07.2022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556320"/>
            <a:ext cx="40324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Документарная нагрузка педагогов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s://catherineasquithgallery.com/uploads/posts/2021-03/1614558381_33-p-chelovechki-na-belom-fone-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4552"/>
            <a:ext cx="287464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23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84312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 педагога и наставника. Правительство должно разработать план мероприятий. Регионам также посоветовали проводить мероприятия в честь Года педагога и наставника.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указ Президента от 27.06.2022№ 401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72344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педагога и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postila.ru/data/ee/ea/70/be/eeea70becd7f28cc433a09b78eeb68934ac7ce862e652090bcb6d921ddfab4f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97" y="2140496"/>
            <a:ext cx="2630795" cy="244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98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060376"/>
            <a:ext cx="415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 сентября по 24 октября пройдут осенние ВПР за прошлый год. Работы напишут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5-9 классы. Для учеников 10-11 классов новых сроков ВПР не установили.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ВПК, проведенные весной, повторно проводить не нужно.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56320"/>
            <a:ext cx="2718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ВПР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4927" y="3348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28.03.2022№ 467 </a:t>
            </a:r>
          </a:p>
        </p:txBody>
      </p:sp>
      <p:pic>
        <p:nvPicPr>
          <p:cNvPr id="5" name="Рисунок 4" descr="https://catherineasquithgallery.com/uploads/posts/2021-02/1613545431_71-p-kartinki-na-belom-fone-dlya-prezentatsii-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99642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8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3/1614791874_25-p-fon-dlya-delovoi-prezentatsii-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" y="1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44008" y="556320"/>
            <a:ext cx="4014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в 1-х и 5-х классах начнется обучение по ООП, разработанным по новым ФГОС НОО и ООО.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обучение по программам, разработанным по ФГОС НОО (утв. в 2009 году), ООО (утв. в 2010 году) и ФК ГОС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076600"/>
            <a:ext cx="3942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приказы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31.05.2021№ 286 и № 287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-91752"/>
            <a:ext cx="42680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и </a:t>
            </a:r>
          </a:p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ООО </a:t>
            </a:r>
          </a:p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ФГОС - 2021</a:t>
            </a:r>
          </a:p>
        </p:txBody>
      </p:sp>
      <p:pic>
        <p:nvPicPr>
          <p:cNvPr id="6" name="Рисунок 5" descr="https://kartinkin.net/uploads/posts/2022-03/1646408933_17-kartinkin-net-p-kartinki-dlya-prezentatsii-chelovechki-bez-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78" y="3868688"/>
            <a:ext cx="1584176" cy="12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5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128" y="274320"/>
            <a:ext cx="6184392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 dirty="0" smtClean="0">
                <a:solidFill>
                  <a:srgbClr val="10253F"/>
                </a:solidFill>
                <a:latin typeface="Times New Roman"/>
              </a:rPr>
              <a:t>ПРИОРИТЕТЫ ГОСУДАРСТВЕННОЙ ПОЛИТИКИ </a:t>
            </a:r>
            <a:r>
              <a:rPr lang="ru" sz="1500" b="1" dirty="0">
                <a:solidFill>
                  <a:srgbClr val="10253F"/>
                </a:solidFill>
                <a:latin typeface="Times New Roman"/>
              </a:rPr>
              <a:t>В СФЕРЕ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52905"/>
              </p:ext>
            </p:extLst>
          </p:nvPr>
        </p:nvGraphicFramePr>
        <p:xfrm>
          <a:off x="1691678" y="844352"/>
          <a:ext cx="7301953" cy="2639568"/>
        </p:xfrm>
        <a:graphic>
          <a:graphicData uri="http://schemas.openxmlformats.org/drawingml/2006/table">
            <a:tbl>
              <a:tblPr/>
              <a:tblGrid>
                <a:gridCol w="149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7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6152"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</a:t>
                      </a:r>
                      <a:r>
                        <a:rPr lang="ru" sz="950" b="1" baseline="0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 национальных целях развития Российской Федерации на период до 2030 года»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baseline="0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Указ Президента РФ от 21.07.2020 г. № 474</a:t>
                      </a:r>
                      <a:r>
                        <a:rPr lang="ru" sz="950" b="1" baseline="0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 </a:t>
                      </a:r>
                      <a:endParaRPr lang="ru" sz="95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3D7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 стратегии национальной безопасности Российской Федерации»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Указ</a:t>
                      </a:r>
                      <a:r>
                        <a:rPr lang="ru" sz="950" b="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Президента РФ от 02.07.2021 г. № 400</a:t>
                      </a:r>
                      <a:endParaRPr lang="ru" sz="950" b="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3D7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 мерах по обеспечению ускоренного развития отрасли информационных технологий в РФ»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Указ Президента</a:t>
                      </a:r>
                      <a:r>
                        <a:rPr lang="ru" sz="950" b="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РФ от 02.03.2022 г. № 83</a:t>
                      </a:r>
                      <a:endParaRPr lang="ru" sz="950" b="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A4D0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«Об объявлении в РФ Десятилетия науки и технологий»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" sz="95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5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Указ Президента</a:t>
                      </a:r>
                      <a:r>
                        <a:rPr lang="ru" sz="950" b="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РФ от 27.06.2022 г. № 401</a:t>
                      </a:r>
                      <a:endParaRPr lang="ru" sz="95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A4D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4">
                <a:tc gridSpan="2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152"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 проведении в РФ Года педагога и наставника»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5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Указ Президента</a:t>
                      </a:r>
                      <a:r>
                        <a:rPr lang="ru" sz="950" b="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РФ от 27.06.2022 г. № 401</a:t>
                      </a:r>
                      <a:endParaRPr lang="ru" sz="95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A4D0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«Об утверждении Концепции развития дополнительного образования детей»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5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Распоряжение правительства РФ от 31.03.2022 г. № 678-р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A3C6C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«Об образовании в российской Федерации»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5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Федеральный закон от 29.12.2012 г. № 273-ФЗ (с изм. и доп.,</a:t>
                      </a:r>
                      <a:r>
                        <a:rPr lang="ru" sz="950" b="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вступ. в силу с 25.07.2022 г.)</a:t>
                      </a:r>
                      <a:endParaRPr lang="ru" sz="95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A3C6C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«О российском</a:t>
                      </a:r>
                      <a:r>
                        <a:rPr lang="ru" sz="950" b="1" baseline="0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 движении детей и молодежи»</a:t>
                      </a: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endParaRPr lang="ru" sz="950" b="1" baseline="0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032"/>
                        </a:lnSpc>
                      </a:pPr>
                      <a:r>
                        <a:rPr lang="ru" sz="95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Федеральный закон от 14.07.2022</a:t>
                      </a:r>
                      <a:r>
                        <a:rPr lang="ru" sz="950" b="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г. № 261-ФЗ</a:t>
                      </a:r>
                      <a:endParaRPr lang="ru" sz="95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A2B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772144" y="4888992"/>
            <a:ext cx="97536" cy="1310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50">
                <a:solidFill>
                  <a:srgbClr val="8F8F8F"/>
                </a:solidFill>
                <a:latin typeface="Times New Roman"/>
              </a:rPr>
              <a:t>2</a:t>
            </a:r>
          </a:p>
        </p:txBody>
      </p:sp>
      <p:pic>
        <p:nvPicPr>
          <p:cNvPr id="11" name="Рисунок 10" descr="https://postila.ru/data/ee/ea/70/be/eeea70becd7f28cc433a09b78eeb68934ac7ce862e652090bcb6d921ddfab4f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" y="1060376"/>
            <a:ext cx="1652462" cy="2277161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3/1614791874_25-p-fon-dlya-delovoi-prezentatsii-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4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44008" y="448092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понедельники будут начинаться с церемонии поднятия флага и исполнения гимна РФ.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задача педагогов – организовать изучение государственных символов России в рамках урочной и внеурочной деятельности. 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15.04.2022№ 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844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Госсимволы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</p:txBody>
      </p:sp>
      <p:pic>
        <p:nvPicPr>
          <p:cNvPr id="5" name="Рисунок 4" descr="https://ilmen.minobr63.ru/wp-content/uploads/10133905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6270"/>
            <a:ext cx="3945890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46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485493_3-p-fon-dlya-slaidov-v-prezentatsiyu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586591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проводить занятия «Разговоры о важном» для всех классов – с 1-го по 11-й.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будут проходить в рамках отдельной программы по внеурочной деятельности в объеме 34 часа за учебный год.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– еженедельно по понедельникам первым уроком.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занятие должно состояться 5 сентября 2022 года.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17.06.2022№ 03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4272"/>
            <a:ext cx="3888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</a:t>
            </a:r>
          </a:p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важном»</a:t>
            </a:r>
          </a:p>
        </p:txBody>
      </p:sp>
      <p:pic>
        <p:nvPicPr>
          <p:cNvPr id="5" name="Рисунок 4" descr="https://postila.ru/data/ee/ea/70/be/eeea70becd7f28cc433a09b78eeb68934ac7ce862e652090bcb6d921ddfab4f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609"/>
            <a:ext cx="2555776" cy="1979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539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485493_3-p-fon-dlya-slaidov-v-prezentatsiyu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-794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48092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единое образовательное пространство.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будут размещать шаблоны документов и программ, регламентов и календарно-тематических планов, кейсы лучших практик, мероприятий и событий. С сентября 2022 года Проект запустят в пилотных школах. Остальные пройдут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самодиогностику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Концепция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 descr="https://postila.ru/data/91/4d/e8/e0/914de8e05ca1f30646d123445753d34730222ef5e999d3b8a7e086e3402d73f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32318"/>
            <a:ext cx="3150493" cy="25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81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485493_3-p-fon-dlya-slaidov-v-prezentatsiyu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96552" y="55632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</a:p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школа»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002090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 – портал контента ЦОС. В систему интегрируют электронный дневник, журнал, расписание, облако для файлов, библиотеку контента с курсами и т.д. Система заработает в 2 этапа: – до 01.01.23. Его объем работ определят в скором времени; – до 01.07.23, который позволит пользоваться всеми опциями.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от 13.07.2022№ 1241 </a:t>
            </a:r>
          </a:p>
        </p:txBody>
      </p:sp>
      <p:pic>
        <p:nvPicPr>
          <p:cNvPr id="5" name="Picture 2" descr="https://catherineasquithgallery.com/uploads/posts/2021-02/1613545939_32-p-belii-chelovechek-dlya-prezentatsii-prozra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52664"/>
            <a:ext cx="1259632" cy="14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59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485493_3-p-fon-dlya-slaidov-v-prezentatsiyu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" y="1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2264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2022-2023 учебный год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поэтапного перехода на новые ФГОС общего образования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качественного образования и обеспечить достижение соответствующих показателей при оценке механизмов управления качеством образования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работы по наставничеству в образовательных организациях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стабильного функционирования школьных спортивных клубов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школьных театров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нового движения детей и молодежи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" y="413837"/>
            <a:ext cx="827584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" y="1154912"/>
            <a:ext cx="827584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" y="1934647"/>
            <a:ext cx="827584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1209"/>
            <a:ext cx="827584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18457"/>
            <a:ext cx="827584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8192"/>
            <a:ext cx="827584" cy="67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83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485493_3-p-fon-dlya-slaidov-v-prezentatsiyu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24272"/>
            <a:ext cx="817239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2022-2023 учебный год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развитие деятельности советников по воспитательной работе в школе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сети профильных классов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проекта «Школа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горячего питания обучающихся начальной школы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в соответствии с требованиями СП 3.1/2.4.3598-20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цифровому контенту ГИС «Моя школа»</a:t>
            </a:r>
          </a:p>
        </p:txBody>
      </p:sp>
      <p:pic>
        <p:nvPicPr>
          <p:cNvPr id="4" name="Рисунок 3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" y="322604"/>
            <a:ext cx="708857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" y="1024941"/>
            <a:ext cx="708857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4" y="1765974"/>
            <a:ext cx="708857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4" y="2572543"/>
            <a:ext cx="708857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4" y="3341151"/>
            <a:ext cx="708857" cy="6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atherineasquithgallery.com/uploads/posts/2021-02/1613545942_44-p-belii-chelovechek-dlya-prezentatsii-prozra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4" y="4120145"/>
            <a:ext cx="708857" cy="67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347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485493_3-p-fon-dlya-slaidov-v-prezentatsiyu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759990"/>
            <a:ext cx="5526360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1050"/>
              </a:spcAft>
            </a:pPr>
            <a:r>
              <a:rPr lang="ru" sz="2800" b="1" spc="-50" dirty="0">
                <a:solidFill>
                  <a:srgbClr val="E46C0A"/>
                </a:solidFill>
                <a:latin typeface="Times New Roman"/>
              </a:rPr>
              <a:t>СПАСИБО ЗА ВНИМАНИЕ</a:t>
            </a:r>
            <a:r>
              <a:rPr lang="ru" sz="2800" b="1" spc="-50" dirty="0" smtClean="0">
                <a:solidFill>
                  <a:srgbClr val="E46C0A"/>
                </a:solidFill>
                <a:latin typeface="Times New Roman"/>
              </a:rPr>
              <a:t>!</a:t>
            </a:r>
            <a:endParaRPr lang="ru" sz="2800" b="1" spc="-50" dirty="0">
              <a:solidFill>
                <a:srgbClr val="E46C0A"/>
              </a:solidFill>
              <a:latin typeface="Times New Roman"/>
            </a:endParaRPr>
          </a:p>
          <a:p>
            <a:pPr indent="0" algn="ctr">
              <a:spcAft>
                <a:spcPts val="1050"/>
              </a:spcAft>
            </a:pPr>
            <a:r>
              <a:rPr lang="ru" sz="2800" b="1" spc="-50" dirty="0">
                <a:solidFill>
                  <a:srgbClr val="E46C0A"/>
                </a:solidFill>
                <a:latin typeface="Times New Roman"/>
              </a:rPr>
              <a:t>Успехов в работе!</a:t>
            </a:r>
          </a:p>
          <a:p>
            <a:pPr indent="0" algn="ctr"/>
            <a:r>
              <a:rPr lang="ru" sz="2800" b="1" spc="-50" dirty="0">
                <a:solidFill>
                  <a:srgbClr val="E46C0A"/>
                </a:solidFill>
                <a:latin typeface="Times New Roman"/>
              </a:rPr>
              <a:t>С новым учебным годом!</a:t>
            </a:r>
          </a:p>
        </p:txBody>
      </p:sp>
    </p:spTree>
    <p:extLst>
      <p:ext uri="{BB962C8B-B14F-4D97-AF65-F5344CB8AC3E}">
        <p14:creationId xmlns:p14="http://schemas.microsoft.com/office/powerpoint/2010/main" val="66385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545845_20-p-belii-chelovechek-dlya-prezentatsii-prozra-2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56320"/>
            <a:ext cx="2880321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196280"/>
            <a:ext cx="6336704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КЛЮЧЕВЫЕ СТРАТЕГИИ РАЗВИТИЯ СИСТЕМЫ ОБРАЗОВАНИЯ</a:t>
            </a:r>
          </a:p>
          <a:p>
            <a:pPr algn="ctr"/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400" dirty="0"/>
              <a:t> </a:t>
            </a:r>
            <a:r>
              <a:rPr lang="ru-RU" sz="1400" dirty="0" smtClean="0"/>
              <a:t>-     качество общего образования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/>
              <a:t>воспитание гармонично развитой и социально ответственной личности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/>
              <a:t>выявление, поддержка и развитие способностей и талантов у детей и молодежи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/>
              <a:t> самоопределение и профессиональная ориентация обучающихся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азвитие дополнительного образования детей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/>
              <a:t>признание особого статуса педагогических работников,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наставников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/>
              <a:t>цифровая </a:t>
            </a:r>
            <a:r>
              <a:rPr lang="ru-RU" sz="1400" dirty="0"/>
              <a:t>т</a:t>
            </a:r>
            <a:r>
              <a:rPr lang="ru-RU" sz="1400" dirty="0" smtClean="0"/>
              <a:t>рансформация и достижение «цифровой зрелости» образования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/>
              <a:t>усиление роли науки и технологий в решении важнейших задач развития общества и страны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9900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49936"/>
            <a:ext cx="7455728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300" b="1" dirty="0">
                <a:solidFill>
                  <a:srgbClr val="10253F"/>
                </a:solidFill>
                <a:latin typeface="Times New Roman"/>
              </a:rPr>
              <a:t>СИСТЕМА ОБРАЗОВАНИЯ </a:t>
            </a:r>
            <a:r>
              <a:rPr lang="ru" sz="1300" b="1" dirty="0" smtClean="0">
                <a:solidFill>
                  <a:srgbClr val="10253F"/>
                </a:solidFill>
                <a:latin typeface="Times New Roman"/>
              </a:rPr>
              <a:t>ГОРОДСКОГО ОКРУГА ЗАТО П. ГОРНЫЙ В 2022-2023 </a:t>
            </a:r>
            <a:r>
              <a:rPr lang="ru" sz="1300" b="1" dirty="0">
                <a:solidFill>
                  <a:srgbClr val="10253F"/>
                </a:solidFill>
                <a:latin typeface="Times New Roman"/>
              </a:rPr>
              <a:t>УЧЕБНОМУ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5630" y="972312"/>
            <a:ext cx="7334385" cy="478536"/>
          </a:xfrm>
          <a:prstGeom prst="rect">
            <a:avLst/>
          </a:prstGeom>
          <a:solidFill>
            <a:srgbClr val="C3D7A0"/>
          </a:solidFill>
        </p:spPr>
        <p:txBody>
          <a:bodyPr lIns="0" tIns="0" rIns="0" bIns="0">
            <a:noAutofit/>
          </a:bodyPr>
          <a:lstStyle/>
          <a:p>
            <a:pPr algn="ctr">
              <a:spcAft>
                <a:spcPts val="210"/>
              </a:spcAft>
            </a:pPr>
            <a:r>
              <a:rPr lang="ru" sz="1700" b="1" dirty="0" smtClean="0">
                <a:solidFill>
                  <a:srgbClr val="10253F"/>
                </a:solidFill>
                <a:latin typeface="Times New Roman"/>
              </a:rPr>
              <a:t>6    образовательных организаций</a:t>
            </a:r>
          </a:p>
          <a:p>
            <a:pPr indent="0" algn="ctr">
              <a:spcAft>
                <a:spcPts val="210"/>
              </a:spcAft>
            </a:pPr>
            <a:endParaRPr lang="ru" sz="1700" b="1" dirty="0">
              <a:solidFill>
                <a:srgbClr val="10253F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669192"/>
            <a:ext cx="2131648" cy="949040"/>
          </a:xfrm>
          <a:prstGeom prst="rect">
            <a:avLst/>
          </a:prstGeom>
          <a:solidFill>
            <a:srgbClr val="A4D0A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48"/>
              </a:lnSpc>
            </a:pPr>
            <a:endParaRPr lang="ru" sz="1200" b="1" dirty="0" smtClean="0">
              <a:solidFill>
                <a:srgbClr val="10253F"/>
              </a:solidFill>
              <a:latin typeface="Times New Roman"/>
            </a:endParaRPr>
          </a:p>
          <a:p>
            <a:pPr indent="0" algn="ctr">
              <a:lnSpc>
                <a:spcPts val="1248"/>
              </a:lnSpc>
            </a:pPr>
            <a:r>
              <a:rPr lang="ru" sz="1400" b="1" dirty="0" smtClean="0">
                <a:solidFill>
                  <a:srgbClr val="10253F"/>
                </a:solidFill>
                <a:latin typeface="Times New Roman"/>
              </a:rPr>
              <a:t>2</a:t>
            </a:r>
            <a:endParaRPr lang="ru" sz="1400" b="1" dirty="0">
              <a:solidFill>
                <a:srgbClr val="10253F"/>
              </a:solidFill>
              <a:latin typeface="Times New Roman"/>
            </a:endParaRPr>
          </a:p>
          <a:p>
            <a:pPr indent="0" algn="ctr">
              <a:lnSpc>
                <a:spcPts val="1248"/>
              </a:lnSpc>
            </a:pPr>
            <a:r>
              <a:rPr lang="ru" sz="1400" b="1" dirty="0" smtClean="0">
                <a:solidFill>
                  <a:srgbClr val="10253F"/>
                </a:solidFill>
                <a:latin typeface="Times New Roman"/>
              </a:rPr>
              <a:t>общеобразовательных организации</a:t>
            </a:r>
            <a:endParaRPr lang="ru" sz="1400" b="1" dirty="0">
              <a:solidFill>
                <a:srgbClr val="10253F"/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669192"/>
            <a:ext cx="1883272" cy="949040"/>
          </a:xfrm>
          <a:prstGeom prst="rect">
            <a:avLst/>
          </a:prstGeom>
          <a:solidFill>
            <a:srgbClr val="A3C6C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24"/>
              </a:lnSpc>
            </a:pPr>
            <a:endParaRPr lang="ru" sz="1400" b="1" dirty="0" smtClean="0">
              <a:solidFill>
                <a:srgbClr val="10253F"/>
              </a:solidFill>
              <a:latin typeface="Times New Roman"/>
            </a:endParaRPr>
          </a:p>
          <a:p>
            <a:pPr indent="0" algn="ctr">
              <a:lnSpc>
                <a:spcPts val="1224"/>
              </a:lnSpc>
            </a:pPr>
            <a:r>
              <a:rPr lang="ru" sz="1400" b="1" dirty="0" smtClean="0">
                <a:solidFill>
                  <a:srgbClr val="10253F"/>
                </a:solidFill>
                <a:latin typeface="Times New Roman"/>
              </a:rPr>
              <a:t>3</a:t>
            </a:r>
            <a:endParaRPr lang="ru" sz="1400" b="1" dirty="0">
              <a:solidFill>
                <a:srgbClr val="10253F"/>
              </a:solidFill>
              <a:latin typeface="Times New Roman"/>
            </a:endParaRPr>
          </a:p>
          <a:p>
            <a:pPr marL="165100" indent="0" algn="ctr">
              <a:lnSpc>
                <a:spcPts val="1224"/>
              </a:lnSpc>
            </a:pPr>
            <a:r>
              <a:rPr lang="ru" sz="1400" b="1" dirty="0">
                <a:solidFill>
                  <a:srgbClr val="10253F"/>
                </a:solidFill>
                <a:latin typeface="Times New Roman"/>
              </a:rPr>
              <a:t>дошкольных</a:t>
            </a:r>
          </a:p>
          <a:p>
            <a:pPr indent="0" algn="ctr">
              <a:lnSpc>
                <a:spcPts val="1224"/>
              </a:lnSpc>
            </a:pPr>
            <a:r>
              <a:rPr lang="ru" sz="1400" b="1" dirty="0">
                <a:solidFill>
                  <a:srgbClr val="10253F"/>
                </a:solidFill>
                <a:latin typeface="Times New Roman"/>
              </a:rPr>
              <a:t>образовательных</a:t>
            </a:r>
          </a:p>
          <a:p>
            <a:pPr marL="165100" indent="0" algn="ctr">
              <a:lnSpc>
                <a:spcPts val="1224"/>
              </a:lnSpc>
            </a:pPr>
            <a:r>
              <a:rPr lang="ru" sz="1400" b="1" dirty="0" smtClean="0">
                <a:solidFill>
                  <a:srgbClr val="10253F"/>
                </a:solidFill>
                <a:latin typeface="Times New Roman"/>
              </a:rPr>
              <a:t>организации</a:t>
            </a:r>
            <a:endParaRPr lang="ru" sz="1400" b="1" dirty="0">
              <a:solidFill>
                <a:srgbClr val="10253F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669192"/>
            <a:ext cx="2497856" cy="949040"/>
          </a:xfrm>
          <a:prstGeom prst="rect">
            <a:avLst/>
          </a:prstGeom>
          <a:solidFill>
            <a:srgbClr val="A3C6C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48"/>
              </a:lnSpc>
            </a:pPr>
            <a:endParaRPr lang="ru" sz="1400" b="1" dirty="0" smtClean="0">
              <a:solidFill>
                <a:srgbClr val="10253F"/>
              </a:solidFill>
              <a:latin typeface="Times New Roman"/>
            </a:endParaRPr>
          </a:p>
          <a:p>
            <a:pPr indent="0" algn="ctr">
              <a:lnSpc>
                <a:spcPts val="1248"/>
              </a:lnSpc>
            </a:pPr>
            <a:r>
              <a:rPr lang="ru" sz="1400" b="1" dirty="0" smtClean="0">
                <a:solidFill>
                  <a:srgbClr val="10253F"/>
                </a:solidFill>
                <a:latin typeface="Times New Roman"/>
              </a:rPr>
              <a:t>1</a:t>
            </a:r>
            <a:endParaRPr lang="ru" sz="1400" b="1" dirty="0">
              <a:solidFill>
                <a:srgbClr val="10253F"/>
              </a:solidFill>
              <a:latin typeface="Times New Roman"/>
            </a:endParaRPr>
          </a:p>
          <a:p>
            <a:pPr indent="215900" algn="ctr">
              <a:lnSpc>
                <a:spcPts val="1248"/>
              </a:lnSpc>
            </a:pPr>
            <a:r>
              <a:rPr lang="ru" sz="1400" b="1" dirty="0" smtClean="0">
                <a:solidFill>
                  <a:srgbClr val="10253F"/>
                </a:solidFill>
                <a:latin typeface="Times New Roman"/>
              </a:rPr>
              <a:t>организация </a:t>
            </a:r>
            <a:r>
              <a:rPr lang="ru" sz="1400" b="1" dirty="0">
                <a:solidFill>
                  <a:srgbClr val="10253F"/>
                </a:solidFill>
                <a:latin typeface="Times New Roman"/>
              </a:rPr>
              <a:t>дополнительного образования детей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12352" y="4898136"/>
            <a:ext cx="88392" cy="1310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b="1">
                <a:solidFill>
                  <a:srgbClr val="8F8F8F"/>
                </a:solidFill>
                <a:latin typeface="Times New Roman"/>
              </a:rPr>
              <a:t>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5631" y="3173760"/>
            <a:ext cx="2131648" cy="1487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945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учащийся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 1» – 918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 2» - 27 + 5 воспитанников в детском саду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50421" y="3148608"/>
            <a:ext cx="2131648" cy="1512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445 воспитанников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 5 – 115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 6-114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 17-216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5210" y="3148608"/>
            <a:ext cx="2384805" cy="1512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314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95736" y="2644552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70526" y="2644552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308304" y="2667396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kartinkin.net/uploads/posts/2022-03/1646408917_8-kartinkin-net-p-kartinki-dlya-prezentatsii-chelovechki-bez-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8199"/>
            <a:ext cx="1018947" cy="124731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624" y="274320"/>
            <a:ext cx="693420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2520"/>
              </a:spcAft>
            </a:pPr>
            <a:r>
              <a:rPr lang="ru" sz="1500" b="1" dirty="0">
                <a:solidFill>
                  <a:srgbClr val="10253F"/>
                </a:solidFill>
                <a:latin typeface="Times New Roman"/>
              </a:rPr>
              <a:t>ЧИСЛЕННОСТЬ ПЕРВОКЛАССНИКОВ И УЧАЩИХСЯ </a:t>
            </a:r>
            <a:r>
              <a:rPr lang="ru" sz="1500" b="1" dirty="0" smtClean="0">
                <a:solidFill>
                  <a:srgbClr val="10253F"/>
                </a:solidFill>
                <a:latin typeface="Times New Roman"/>
              </a:rPr>
              <a:t>9</a:t>
            </a:r>
            <a:r>
              <a:rPr lang="ru" sz="1500" b="1" dirty="0">
                <a:solidFill>
                  <a:srgbClr val="10253F"/>
                </a:solidFill>
                <a:latin typeface="Times New Roman"/>
              </a:rPr>
              <a:t>, 11 КЛАССОВ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29383"/>
              </p:ext>
            </p:extLst>
          </p:nvPr>
        </p:nvGraphicFramePr>
        <p:xfrm>
          <a:off x="374904" y="929640"/>
          <a:ext cx="7941512" cy="2167128"/>
        </p:xfrm>
        <a:graphic>
          <a:graphicData uri="http://schemas.openxmlformats.org/drawingml/2006/table">
            <a:tbl>
              <a:tblPr/>
              <a:tblGrid>
                <a:gridCol w="210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solidFill>
                      <a:srgbClr val="4E81B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>
                          <a:solidFill>
                            <a:srgbClr val="FFFFFF"/>
                          </a:solidFill>
                          <a:latin typeface="Times New Roman"/>
                        </a:rPr>
                        <a:t>2020-2021</a:t>
                      </a:r>
                    </a:p>
                  </a:txBody>
                  <a:tcPr marL="0" marR="0" marT="0" marB="0" anchor="ctr">
                    <a:solidFill>
                      <a:srgbClr val="4E81B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2021-2022</a:t>
                      </a:r>
                    </a:p>
                  </a:txBody>
                  <a:tcPr marL="0" marR="0" marT="0" marB="0" anchor="ctr">
                    <a:solidFill>
                      <a:srgbClr val="4E81B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2022-2023</a:t>
                      </a:r>
                      <a:endParaRPr lang="ru" sz="1500" b="1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4E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14300" indent="0"/>
                      <a:r>
                        <a:rPr lang="ru" sz="1500" b="1">
                          <a:solidFill>
                            <a:srgbClr val="10253F"/>
                          </a:solidFill>
                          <a:latin typeface="Times New Roman"/>
                        </a:rPr>
                        <a:t>1 класс</a:t>
                      </a: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123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126 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116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14300" indent="0"/>
                      <a:r>
                        <a:rPr lang="ru" sz="1500" b="1">
                          <a:solidFill>
                            <a:srgbClr val="10253F"/>
                          </a:solidFill>
                          <a:latin typeface="Times New Roman"/>
                        </a:rPr>
                        <a:t>9 класс</a:t>
                      </a:r>
                    </a:p>
                  </a:txBody>
                  <a:tcPr marL="0" marR="0" marT="0" marB="0" anchor="ctr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78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79   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90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114300" indent="0"/>
                      <a:r>
                        <a:rPr lang="ru" sz="1500" b="1">
                          <a:solidFill>
                            <a:srgbClr val="10253F"/>
                          </a:solidFill>
                          <a:latin typeface="Times New Roman"/>
                        </a:rPr>
                        <a:t>11 класс</a:t>
                      </a: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40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44 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37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1D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114300" indent="0"/>
                      <a:endParaRPr lang="ru" sz="15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114300" indent="0"/>
                      <a:r>
                        <a:rPr lang="ru" sz="15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Всего </a:t>
                      </a:r>
                      <a:r>
                        <a:rPr lang="ru" sz="1500" b="1" dirty="0">
                          <a:solidFill>
                            <a:srgbClr val="10253F"/>
                          </a:solidFill>
                          <a:latin typeface="Times New Roman"/>
                        </a:rPr>
                        <a:t>учащихся в </a:t>
                      </a:r>
                      <a:r>
                        <a:rPr lang="ru" sz="15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ОО</a:t>
                      </a:r>
                    </a:p>
                    <a:p>
                      <a:pPr marL="114300" indent="0"/>
                      <a:r>
                        <a:rPr lang="ru" sz="15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на 1 сентября</a:t>
                      </a:r>
                      <a:endParaRPr lang="ru" sz="15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5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993</a:t>
                      </a:r>
                      <a:endParaRPr lang="ru" sz="15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5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991 </a:t>
                      </a:r>
                      <a:endParaRPr lang="ru" sz="15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5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945</a:t>
                      </a:r>
                      <a:endParaRPr lang="ru" sz="15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1600" y="4882896"/>
            <a:ext cx="94488" cy="1310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50">
                <a:solidFill>
                  <a:srgbClr val="8F8F8F"/>
                </a:solidFill>
                <a:latin typeface="Times New Roman"/>
              </a:rPr>
              <a:t>6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868144" y="1348408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868144" y="1725172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868144" y="2068488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88846" y="2068488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84368" y="1348408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880176" y="1747663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12360" y="2644552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s://catherineasquithgallery.com/uploads/posts/2021-02/1613545897_38-p-belii-chelovechek-dlya-prezentatsii-prozra-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96768"/>
            <a:ext cx="19621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48" y="274320"/>
            <a:ext cx="7352112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890"/>
              </a:spcAft>
            </a:pPr>
            <a:r>
              <a:rPr lang="ru" sz="1500" b="1" dirty="0">
                <a:solidFill>
                  <a:srgbClr val="10253F"/>
                </a:solidFill>
                <a:latin typeface="Times New Roman"/>
              </a:rPr>
              <a:t>ПЕДАГОГИЧЕСКИЕ КАДРЫ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34970"/>
              </p:ext>
            </p:extLst>
          </p:nvPr>
        </p:nvGraphicFramePr>
        <p:xfrm>
          <a:off x="164592" y="819912"/>
          <a:ext cx="5991584" cy="3398520"/>
        </p:xfrm>
        <a:graphic>
          <a:graphicData uri="http://schemas.openxmlformats.org/drawingml/2006/table">
            <a:tbl>
              <a:tblPr/>
              <a:tblGrid>
                <a:gridCol w="662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976"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420"/>
                        </a:spcAft>
                      </a:pPr>
                      <a:r>
                        <a:rPr lang="ru" sz="13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Численность педагогических работников</a:t>
                      </a:r>
                    </a:p>
                    <a:p>
                      <a:pPr indent="0" algn="ctr"/>
                      <a:r>
                        <a:rPr lang="ru" sz="13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(чел.)</a:t>
                      </a:r>
                    </a:p>
                  </a:txBody>
                  <a:tcPr marL="0" marR="0" marT="0" marB="0" anchor="ctr">
                    <a:solidFill>
                      <a:srgbClr val="4E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2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endParaRPr sz="2700"/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 algn="ctr"/>
                      <a:r>
                        <a:rPr lang="ru" sz="1300" b="1" dirty="0">
                          <a:solidFill>
                            <a:srgbClr val="10253F"/>
                          </a:solidFill>
                          <a:latin typeface="Times New Roman"/>
                        </a:rPr>
                        <a:t>2020/2021 </a:t>
                      </a: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>
                          <a:solidFill>
                            <a:srgbClr val="10253F"/>
                          </a:solidFill>
                          <a:latin typeface="Times New Roman"/>
                        </a:rPr>
                        <a:t>2021/2022</a:t>
                      </a: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2022/2023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88900" indent="0"/>
                      <a:endParaRPr lang="ru" sz="13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88900" indent="0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ОО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79 </a:t>
                      </a:r>
                      <a:endParaRPr lang="ru" sz="12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79</a:t>
                      </a:r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</a:t>
                      </a:r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88900" indent="0"/>
                      <a:endParaRPr lang="ru" sz="13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88900" indent="0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ДОО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56</a:t>
                      </a:r>
                      <a:endParaRPr lang="ru" sz="12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</a:t>
                      </a:r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</a:t>
                      </a:r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88900" indent="0"/>
                      <a:endParaRPr lang="ru" sz="13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88900" indent="0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ДОД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14</a:t>
                      </a:r>
                      <a:endParaRPr lang="ru" sz="12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 </a:t>
                      </a:r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1D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76">
                <a:tc>
                  <a:txBody>
                    <a:bodyPr/>
                    <a:lstStyle/>
                    <a:p>
                      <a:pPr marL="88900" indent="0"/>
                      <a:endParaRPr lang="ru" sz="13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marL="88900" indent="0"/>
                      <a:r>
                        <a:rPr lang="ru" sz="13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итого</a:t>
                      </a:r>
                      <a:endParaRPr lang="ru" sz="13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200" b="1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149</a:t>
                      </a:r>
                      <a:endParaRPr lang="ru" sz="1200" b="1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/>
                      <a:r>
                        <a:rPr lang="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</a:t>
                      </a:r>
                      <a:endParaRPr lang="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/>
                      <a:r>
                        <a:rPr lang="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3707904" y="3796680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24128" y="2140496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08304" y="3307566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32984" y="3796680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https://catherineasquithgallery.com/uploads/posts/2021-02/1613545897_38-p-belii-chelovechek-dlya-prezentatsii-prozra-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8" y="1852464"/>
            <a:ext cx="2349228" cy="2160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5724128" y="3796680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072" y="161544"/>
            <a:ext cx="7761304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2100"/>
              </a:spcAft>
            </a:pPr>
            <a:r>
              <a:rPr lang="ru" sz="1300" b="1" dirty="0">
                <a:solidFill>
                  <a:srgbClr val="10253F"/>
                </a:solidFill>
                <a:latin typeface="Times New Roman"/>
              </a:rPr>
              <a:t>РЕЗУЛЬТАТЫ ГИА-9 В </a:t>
            </a:r>
            <a:r>
              <a:rPr lang="ru" sz="1300" b="1" dirty="0" smtClean="0">
                <a:solidFill>
                  <a:srgbClr val="10253F"/>
                </a:solidFill>
                <a:latin typeface="Times New Roman"/>
              </a:rPr>
              <a:t>2022 </a:t>
            </a:r>
            <a:r>
              <a:rPr lang="ru" sz="1300" b="1" dirty="0">
                <a:solidFill>
                  <a:srgbClr val="10253F"/>
                </a:solidFill>
                <a:latin typeface="Times New Roman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6448" y="1780456"/>
            <a:ext cx="8601456" cy="539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40"/>
              </a:lnSpc>
              <a:spcBef>
                <a:spcPts val="1260"/>
              </a:spcBef>
            </a:pPr>
            <a:endParaRPr lang="ru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87968" y="4937760"/>
            <a:ext cx="152400" cy="1310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50">
                <a:solidFill>
                  <a:srgbClr val="8F8F8F"/>
                </a:solidFill>
                <a:latin typeface="Times New Roman"/>
              </a:rPr>
              <a:t>17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80347"/>
              </p:ext>
            </p:extLst>
          </p:nvPr>
        </p:nvGraphicFramePr>
        <p:xfrm>
          <a:off x="206448" y="556320"/>
          <a:ext cx="6806565" cy="3888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Предмет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Сдавали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всего </a:t>
                      </a:r>
                      <a:r>
                        <a:rPr lang="ru-RU" sz="1100" dirty="0">
                          <a:effectLst/>
                        </a:rPr>
                        <a:t>человек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не сдавших экзамены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 балл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ОГЭ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ГВЭ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ОГЭ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ГВЭ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Биология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2264"/>
            <a:ext cx="388683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2100"/>
              </a:spcAft>
            </a:pPr>
            <a:r>
              <a:rPr lang="ru" sz="1600" b="1" dirty="0">
                <a:solidFill>
                  <a:srgbClr val="10253F"/>
                </a:solidFill>
                <a:latin typeface="Times New Roman"/>
              </a:rPr>
              <a:t>РЕЗУЛЬТАТЫ ГИА-9 В 2022 </a:t>
            </a:r>
            <a:r>
              <a:rPr lang="ru" sz="1600" b="1" dirty="0" smtClean="0">
                <a:solidFill>
                  <a:srgbClr val="10253F"/>
                </a:solidFill>
                <a:latin typeface="Times New Roman"/>
              </a:rPr>
              <a:t>ГОДУ</a:t>
            </a:r>
          </a:p>
          <a:p>
            <a:pPr indent="0" algn="ctr">
              <a:spcAft>
                <a:spcPts val="2100"/>
              </a:spcAft>
            </a:pPr>
            <a:r>
              <a:rPr lang="ru" sz="1600" b="1" dirty="0" smtClean="0">
                <a:solidFill>
                  <a:srgbClr val="10253F"/>
                </a:solidFill>
                <a:latin typeface="Times New Roman"/>
              </a:rPr>
              <a:t>МОУ «СОШ № 1»</a:t>
            </a:r>
            <a:endParaRPr lang="ru" sz="1600" b="1" dirty="0">
              <a:solidFill>
                <a:srgbClr val="10253F"/>
              </a:solidFill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41072"/>
              </p:ext>
            </p:extLst>
          </p:nvPr>
        </p:nvGraphicFramePr>
        <p:xfrm>
          <a:off x="323528" y="988364"/>
          <a:ext cx="7022590" cy="365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Предмет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Сдавали всего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не сдавших экзамены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Средняя оценка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ОГЭ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ГВЭ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ОГЭ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ГВЭ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Биология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07" marR="6260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64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62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>
              <a:spcAft>
                <a:spcPts val="2100"/>
              </a:spcAft>
            </a:pPr>
            <a:r>
              <a:rPr lang="ru" b="1" dirty="0">
                <a:solidFill>
                  <a:srgbClr val="10253F"/>
                </a:solidFill>
                <a:latin typeface="Times New Roman"/>
              </a:rPr>
              <a:t>РЕЗУЛЬТАТЫ ГИА-9 В 2022 ГОДУ</a:t>
            </a:r>
          </a:p>
          <a:p>
            <a:pPr indent="0" algn="ctr">
              <a:spcAft>
                <a:spcPts val="2100"/>
              </a:spcAft>
            </a:pPr>
            <a:r>
              <a:rPr lang="ru" b="1" dirty="0">
                <a:solidFill>
                  <a:srgbClr val="10253F"/>
                </a:solidFill>
                <a:latin typeface="Times New Roman"/>
              </a:rPr>
              <a:t>МОУ «СОШ № </a:t>
            </a:r>
            <a:r>
              <a:rPr lang="ru" b="1" dirty="0" smtClean="0">
                <a:solidFill>
                  <a:srgbClr val="10253F"/>
                </a:solidFill>
                <a:latin typeface="Times New Roman"/>
              </a:rPr>
              <a:t>2»</a:t>
            </a:r>
          </a:p>
          <a:p>
            <a:pPr indent="0" algn="ctr">
              <a:spcAft>
                <a:spcPts val="2100"/>
              </a:spcAft>
            </a:pPr>
            <a:endParaRPr lang="ru" b="1" dirty="0">
              <a:solidFill>
                <a:srgbClr val="10253F"/>
              </a:solidFill>
              <a:latin typeface="Times New Roman"/>
            </a:endParaRPr>
          </a:p>
          <a:p>
            <a:pPr indent="0" algn="ctr">
              <a:spcAft>
                <a:spcPts val="2100"/>
              </a:spcAft>
            </a:pPr>
            <a:endParaRPr lang="ru" b="1" dirty="0" smtClean="0">
              <a:solidFill>
                <a:srgbClr val="10253F"/>
              </a:solidFill>
              <a:latin typeface="Times New Roman"/>
            </a:endParaRPr>
          </a:p>
          <a:p>
            <a:pPr indent="0" algn="ctr">
              <a:spcAft>
                <a:spcPts val="2100"/>
              </a:spcAft>
            </a:pPr>
            <a:endParaRPr lang="ru" b="1" dirty="0">
              <a:solidFill>
                <a:srgbClr val="10253F"/>
              </a:solidFill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9898"/>
              </p:ext>
            </p:extLst>
          </p:nvPr>
        </p:nvGraphicFramePr>
        <p:xfrm>
          <a:off x="395537" y="1204392"/>
          <a:ext cx="7013688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Сдавали всего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не сдавших экзамены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оценка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64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1523</Words>
  <Application>Microsoft Office PowerPoint</Application>
  <PresentationFormat>Произвольный</PresentationFormat>
  <Paragraphs>527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НЕГАТИВНЫХ ТРЕНДАХ В БЮДЖЕТНОЙ ОБЕСПЕЧЕННОСТИ ЗАБАЙКАЛЬСКОГО КРАЯ</dc:title>
  <dc:subject/>
  <dc:creator>Il Ak</dc:creator>
  <cp:keywords/>
  <cp:lastModifiedBy>Вход</cp:lastModifiedBy>
  <cp:revision>94</cp:revision>
  <cp:lastPrinted>2022-08-28T08:59:17Z</cp:lastPrinted>
  <dcterms:modified xsi:type="dcterms:W3CDTF">2022-08-29T14:31:42Z</dcterms:modified>
</cp:coreProperties>
</file>