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sldIdLst>
    <p:sldId id="397" r:id="rId2"/>
    <p:sldId id="452" r:id="rId3"/>
    <p:sldId id="431" r:id="rId4"/>
    <p:sldId id="453" r:id="rId5"/>
    <p:sldId id="434" r:id="rId6"/>
    <p:sldId id="438" r:id="rId7"/>
    <p:sldId id="442" r:id="rId8"/>
    <p:sldId id="441" r:id="rId9"/>
    <p:sldId id="440" r:id="rId10"/>
    <p:sldId id="439" r:id="rId11"/>
    <p:sldId id="444" r:id="rId12"/>
    <p:sldId id="446" r:id="rId13"/>
    <p:sldId id="447" r:id="rId14"/>
    <p:sldId id="451" r:id="rId15"/>
    <p:sldId id="450" r:id="rId16"/>
  </p:sldIdLst>
  <p:sldSz cx="10693400" cy="7561263"/>
  <p:notesSz cx="6797675" cy="9926638"/>
  <p:defaultTextStyle>
    <a:defPPr>
      <a:defRPr lang="ru-RU"/>
    </a:defPPr>
    <a:lvl1pPr algn="l" defTabSz="1041400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1pPr>
    <a:lvl2pPr marL="520700" indent="-63500" algn="l" defTabSz="1041400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2pPr>
    <a:lvl3pPr marL="1041400" indent="-127000" algn="l" defTabSz="1041400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3pPr>
    <a:lvl4pPr marL="1563688" indent="-192088" algn="l" defTabSz="1041400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4pPr>
    <a:lvl5pPr marL="2084388" indent="-255588" algn="l" defTabSz="1041400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22CB"/>
    <a:srgbClr val="08549A"/>
    <a:srgbClr val="FFFF66"/>
    <a:srgbClr val="F4F49A"/>
    <a:srgbClr val="0456A0"/>
    <a:srgbClr val="078729"/>
    <a:srgbClr val="09A732"/>
    <a:srgbClr val="003300"/>
    <a:srgbClr val="243E5E"/>
    <a:srgbClr val="69B8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96" autoAdjust="0"/>
    <p:restoredTop sz="96429" autoAdjust="0"/>
  </p:normalViewPr>
  <p:slideViewPr>
    <p:cSldViewPr>
      <p:cViewPr>
        <p:scale>
          <a:sx n="100" d="100"/>
          <a:sy n="100" d="100"/>
        </p:scale>
        <p:origin x="-1344" y="-72"/>
      </p:cViewPr>
      <p:guideLst>
        <p:guide orient="horz" pos="2382"/>
        <p:guide orient="horz" pos="1116"/>
        <p:guide orient="horz" pos="348"/>
        <p:guide orient="horz" pos="4470"/>
        <p:guide pos="3368"/>
        <p:guide pos="828"/>
        <p:guide pos="1824"/>
        <p:guide pos="6011"/>
        <p:guide pos="6457"/>
        <p:guide pos="60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45873" cy="496653"/>
          </a:xfrm>
          <a:prstGeom prst="rect">
            <a:avLst/>
          </a:prstGeom>
        </p:spPr>
        <p:txBody>
          <a:bodyPr vert="horz" lIns="91968" tIns="45985" rIns="91968" bIns="45985" rtlCol="0"/>
          <a:lstStyle>
            <a:lvl1pPr algn="l" defTabSz="1048707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199" y="0"/>
            <a:ext cx="2945873" cy="496653"/>
          </a:xfrm>
          <a:prstGeom prst="rect">
            <a:avLst/>
          </a:prstGeom>
        </p:spPr>
        <p:txBody>
          <a:bodyPr vert="horz" lIns="91968" tIns="45985" rIns="91968" bIns="45985" rtlCol="0"/>
          <a:lstStyle>
            <a:lvl1pPr algn="r" defTabSz="1048707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C72A9EF-3447-4FE4-948D-EA79ADFFD23A}" type="datetimeFigureOut">
              <a:rPr lang="ru-RU"/>
              <a:pPr>
                <a:defRPr/>
              </a:pPr>
              <a:t>10.02.2023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63588" y="741363"/>
            <a:ext cx="5270500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968" tIns="45985" rIns="91968" bIns="45985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49" y="4715794"/>
            <a:ext cx="5438783" cy="4466666"/>
          </a:xfrm>
          <a:prstGeom prst="rect">
            <a:avLst/>
          </a:prstGeom>
        </p:spPr>
        <p:txBody>
          <a:bodyPr vert="horz" lIns="91968" tIns="45985" rIns="91968" bIns="45985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3" y="9428391"/>
            <a:ext cx="2945873" cy="496653"/>
          </a:xfrm>
          <a:prstGeom prst="rect">
            <a:avLst/>
          </a:prstGeom>
        </p:spPr>
        <p:txBody>
          <a:bodyPr vert="horz" lIns="91968" tIns="45985" rIns="91968" bIns="45985" rtlCol="0" anchor="b"/>
          <a:lstStyle>
            <a:lvl1pPr algn="l" defTabSz="1048707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199" y="9428391"/>
            <a:ext cx="2945873" cy="496653"/>
          </a:xfrm>
          <a:prstGeom prst="rect">
            <a:avLst/>
          </a:prstGeom>
        </p:spPr>
        <p:txBody>
          <a:bodyPr vert="horz" lIns="91968" tIns="45985" rIns="91968" bIns="45985" rtlCol="0" anchor="b"/>
          <a:lstStyle>
            <a:lvl1pPr algn="r" defTabSz="1048707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833B139-4247-4B62-835B-8FAB20A2667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17120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1041400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0700" algn="l" defTabSz="1041400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1400" algn="l" defTabSz="1041400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3688" algn="l" defTabSz="1041400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4388" algn="l" defTabSz="1041400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6719" algn="l" defTabSz="104268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064" algn="l" defTabSz="104268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49408" algn="l" defTabSz="104268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0751" algn="l" defTabSz="104268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63588" y="741363"/>
            <a:ext cx="5270500" cy="3727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105070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8448" indent="-287865" defTabSz="105070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51458" indent="-230292" defTabSz="105070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12041" indent="-230292" defTabSz="105070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72625" indent="-230292" defTabSz="105070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33208" indent="-230292" defTabSz="105070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93791" indent="-230292" defTabSz="105070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54375" indent="-230292" defTabSz="105070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14958" indent="-230292" defTabSz="105070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195B07E0-E04F-4CB7-89AF-6C9320CBB04E}" type="slidenum">
              <a:rPr lang="ru-RU" altLang="ru-RU" smtClean="0">
                <a:solidFill>
                  <a:srgbClr val="000000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-01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8" y="1588"/>
            <a:ext cx="10691812" cy="755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005" y="3708625"/>
            <a:ext cx="9089390" cy="1620771"/>
          </a:xfrm>
        </p:spPr>
        <p:txBody>
          <a:bodyPr>
            <a:normAutofit/>
          </a:bodyPr>
          <a:lstStyle>
            <a:lvl1pPr>
              <a:defRPr sz="57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4010" y="5364807"/>
            <a:ext cx="7485380" cy="1932323"/>
          </a:xfrm>
        </p:spPr>
        <p:txBody>
          <a:bodyPr>
            <a:normAutofit/>
          </a:bodyPr>
          <a:lstStyle>
            <a:lvl1pPr marL="0" indent="0" algn="ctr">
              <a:buNone/>
              <a:defRPr sz="3200" b="0">
                <a:solidFill>
                  <a:schemeClr val="bg1"/>
                </a:solidFill>
                <a:latin typeface="+mj-lt"/>
              </a:defRPr>
            </a:lvl1pPr>
            <a:lvl2pPr marL="5213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6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0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67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494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07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 rtlCol="0">
            <a:normAutofit/>
          </a:bodyPr>
          <a:lstStyle>
            <a:lvl1pPr marL="0" indent="0">
              <a:buNone/>
              <a:defRPr sz="3700"/>
            </a:lvl1pPr>
            <a:lvl2pPr marL="521344" indent="0">
              <a:buNone/>
              <a:defRPr sz="3200"/>
            </a:lvl2pPr>
            <a:lvl3pPr marL="1042688" indent="0">
              <a:buNone/>
              <a:defRPr sz="2700"/>
            </a:lvl3pPr>
            <a:lvl4pPr marL="1564032" indent="0">
              <a:buNone/>
              <a:defRPr sz="2300"/>
            </a:lvl4pPr>
            <a:lvl5pPr marL="2085376" indent="0">
              <a:buNone/>
              <a:defRPr sz="2300"/>
            </a:lvl5pPr>
            <a:lvl6pPr marL="2606719" indent="0">
              <a:buNone/>
              <a:defRPr sz="2300"/>
            </a:lvl6pPr>
            <a:lvl7pPr marL="3128064" indent="0">
              <a:buNone/>
              <a:defRPr sz="2300"/>
            </a:lvl7pPr>
            <a:lvl8pPr marL="3649408" indent="0">
              <a:buNone/>
              <a:defRPr sz="2300"/>
            </a:lvl8pPr>
            <a:lvl9pPr marL="4170751" indent="0">
              <a:buNone/>
              <a:defRPr sz="23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344" indent="0">
              <a:buNone/>
              <a:defRPr sz="1400"/>
            </a:lvl2pPr>
            <a:lvl3pPr marL="1042688" indent="0">
              <a:buNone/>
              <a:defRPr sz="1100"/>
            </a:lvl3pPr>
            <a:lvl4pPr marL="1564032" indent="0">
              <a:buNone/>
              <a:defRPr sz="1000"/>
            </a:lvl4pPr>
            <a:lvl5pPr marL="2085376" indent="0">
              <a:buNone/>
              <a:defRPr sz="1000"/>
            </a:lvl5pPr>
            <a:lvl6pPr marL="2606719" indent="0">
              <a:buNone/>
              <a:defRPr sz="1000"/>
            </a:lvl6pPr>
            <a:lvl7pPr marL="3128064" indent="0">
              <a:buNone/>
              <a:defRPr sz="1000"/>
            </a:lvl7pPr>
            <a:lvl8pPr marL="3649408" indent="0">
              <a:buNone/>
              <a:defRPr sz="1000"/>
            </a:lvl8pPr>
            <a:lvl9pPr marL="4170751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6DE4C-75FE-4CFB-8318-09888615FF6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5C9FB-284B-476E-BEC2-6199047C386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067112" y="334306"/>
            <a:ext cx="2812588" cy="71131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5639" y="334306"/>
            <a:ext cx="8263250" cy="71131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5EDE2-2AC9-4699-BF94-9A099A22979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5925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8" y="1588"/>
            <a:ext cx="10691812" cy="755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9"/>
          <p:cNvSpPr txBox="1"/>
          <p:nvPr userDrawn="1"/>
        </p:nvSpPr>
        <p:spPr>
          <a:xfrm>
            <a:off x="6931025" y="5653088"/>
            <a:ext cx="1079500" cy="415925"/>
          </a:xfrm>
          <a:prstGeom prst="rect">
            <a:avLst/>
          </a:prstGeom>
          <a:noFill/>
        </p:spPr>
        <p:txBody>
          <a:bodyPr lIns="91408" tIns="45704" rIns="91408" bIns="45704"/>
          <a:lstStyle/>
          <a:p>
            <a:pPr defTabSz="104268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2028" y="1771652"/>
            <a:ext cx="8561139" cy="5324475"/>
          </a:xfrm>
        </p:spPr>
        <p:txBody>
          <a:bodyPr/>
          <a:lstStyle>
            <a:lvl1pPr marL="363410" indent="0">
              <a:buFontTx/>
              <a:buNone/>
              <a:defRPr b="1">
                <a:latin typeface="+mj-lt"/>
              </a:defRPr>
            </a:lvl1pPr>
            <a:lvl2pPr marL="360235" indent="3175">
              <a:defRPr>
                <a:latin typeface="+mj-lt"/>
              </a:defRPr>
            </a:lvl2pPr>
            <a:lvl3pPr marL="628428" indent="-260258">
              <a:tabLst/>
              <a:defRPr>
                <a:latin typeface="+mj-lt"/>
              </a:defRPr>
            </a:lvl3pPr>
            <a:lvl4pPr marL="0" indent="360235">
              <a:lnSpc>
                <a:spcPts val="1800"/>
              </a:lnSpc>
              <a:spcBef>
                <a:spcPts val="400"/>
              </a:spcBef>
              <a:defRPr>
                <a:latin typeface="+mj-lt"/>
              </a:defRPr>
            </a:lvl4pPr>
            <a:lvl5pPr>
              <a:lnSpc>
                <a:spcPts val="1800"/>
              </a:lnSpc>
              <a:spcBef>
                <a:spcPts val="400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962026" y="552454"/>
            <a:ext cx="8580438" cy="1219199"/>
          </a:xfrm>
        </p:spPr>
        <p:txBody>
          <a:bodyPr/>
          <a:lstStyle>
            <a:lvl1pPr marL="0" marR="0" indent="0" defTabSz="104268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4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F161EB-B02B-4984-8317-04E6BAF2732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691813" cy="755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2028" y="1771652"/>
            <a:ext cx="8561139" cy="5324475"/>
          </a:xfrm>
        </p:spPr>
        <p:txBody>
          <a:bodyPr/>
          <a:lstStyle>
            <a:lvl1pPr marL="363410" indent="0">
              <a:buFontTx/>
              <a:buNone/>
              <a:defRPr b="1">
                <a:latin typeface="+mj-lt"/>
              </a:defRPr>
            </a:lvl1pPr>
            <a:lvl2pPr marL="363410" indent="0">
              <a:defRPr>
                <a:latin typeface="+mj-lt"/>
              </a:defRPr>
            </a:lvl2pPr>
            <a:lvl3pPr marL="628428" indent="-260258">
              <a:defRPr>
                <a:latin typeface="+mj-lt"/>
              </a:defRPr>
            </a:lvl3pPr>
            <a:lvl4pPr marL="0" indent="360235">
              <a:defRPr>
                <a:latin typeface="+mj-lt"/>
              </a:defRPr>
            </a:lvl4pPr>
            <a:lvl5pPr marL="1434593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961197" y="552454"/>
            <a:ext cx="8581268" cy="1219199"/>
          </a:xfrm>
        </p:spPr>
        <p:txBody>
          <a:bodyPr/>
          <a:lstStyle>
            <a:lvl1pPr marL="0" marR="0" indent="0" defTabSz="104268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4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8ABF21-60E0-48AA-A017-3925B3E1373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691813" cy="755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8" y="1116335"/>
            <a:ext cx="8561139" cy="2232248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028" y="3781425"/>
            <a:ext cx="8561139" cy="3314700"/>
          </a:xfrm>
        </p:spPr>
        <p:txBody>
          <a:bodyPr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34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268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0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53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671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80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494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07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B51044-49EC-41B8-A8D6-D973B1ACBD6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8" y="1588"/>
            <a:ext cx="10691812" cy="755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6" y="552451"/>
            <a:ext cx="8580438" cy="121920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62026" y="1771650"/>
            <a:ext cx="4234282" cy="517733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9960" y="1771650"/>
            <a:ext cx="4262505" cy="517733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6" name="Номер слайда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697F0C-A0C1-4936-A110-C4E08F771BE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6" y="552450"/>
            <a:ext cx="9196705" cy="12192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027" y="1771650"/>
            <a:ext cx="4297419" cy="626250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344" indent="0">
              <a:buNone/>
              <a:defRPr sz="2300" b="1"/>
            </a:lvl2pPr>
            <a:lvl3pPr marL="1042688" indent="0">
              <a:buNone/>
              <a:defRPr sz="2100" b="1"/>
            </a:lvl3pPr>
            <a:lvl4pPr marL="1564032" indent="0">
              <a:buNone/>
              <a:defRPr sz="1800" b="1"/>
            </a:lvl4pPr>
            <a:lvl5pPr marL="2085376" indent="0">
              <a:buNone/>
              <a:defRPr sz="1800" b="1"/>
            </a:lvl5pPr>
            <a:lvl6pPr marL="2606719" indent="0">
              <a:buNone/>
              <a:defRPr sz="1800" b="1"/>
            </a:lvl6pPr>
            <a:lvl7pPr marL="3128064" indent="0">
              <a:buNone/>
              <a:defRPr sz="1800" b="1"/>
            </a:lvl7pPr>
            <a:lvl8pPr marL="3649408" indent="0">
              <a:buNone/>
              <a:defRPr sz="1800" b="1"/>
            </a:lvl8pPr>
            <a:lvl9pPr marL="4170751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962027" y="2397901"/>
            <a:ext cx="4297419" cy="4698224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346703" y="1771650"/>
            <a:ext cx="4195762" cy="626250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344" indent="0">
              <a:buNone/>
              <a:defRPr sz="2300" b="1"/>
            </a:lvl2pPr>
            <a:lvl3pPr marL="1042688" indent="0">
              <a:buNone/>
              <a:defRPr sz="2100" b="1"/>
            </a:lvl3pPr>
            <a:lvl4pPr marL="1564032" indent="0">
              <a:buNone/>
              <a:defRPr sz="1800" b="1"/>
            </a:lvl4pPr>
            <a:lvl5pPr marL="2085376" indent="0">
              <a:buNone/>
              <a:defRPr sz="1800" b="1"/>
            </a:lvl5pPr>
            <a:lvl6pPr marL="2606719" indent="0">
              <a:buNone/>
              <a:defRPr sz="1800" b="1"/>
            </a:lvl6pPr>
            <a:lvl7pPr marL="3128064" indent="0">
              <a:buNone/>
              <a:defRPr sz="1800" b="1"/>
            </a:lvl7pPr>
            <a:lvl8pPr marL="3649408" indent="0">
              <a:buNone/>
              <a:defRPr sz="1800" b="1"/>
            </a:lvl8pPr>
            <a:lvl9pPr marL="4170751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346703" y="2412479"/>
            <a:ext cx="4195762" cy="4683646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04D183-096C-4EA8-8E6D-DDE51C0E05E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8" y="1588"/>
            <a:ext cx="10691812" cy="755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6" y="552451"/>
            <a:ext cx="9196705" cy="121920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278E7C-D6C5-4324-976D-85813DC01FD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578975" y="6475413"/>
            <a:ext cx="663575" cy="719137"/>
          </a:xfrm>
        </p:spPr>
        <p:txBody>
          <a:bodyPr/>
          <a:lstStyle>
            <a:lvl1pPr algn="ctr">
              <a:defRPr sz="2700" i="0" smtClean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C13F4700-713C-42BC-9109-607208DF136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3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673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344" indent="0">
              <a:buNone/>
              <a:defRPr sz="1400"/>
            </a:lvl2pPr>
            <a:lvl3pPr marL="1042688" indent="0">
              <a:buNone/>
              <a:defRPr sz="1100"/>
            </a:lvl3pPr>
            <a:lvl4pPr marL="1564032" indent="0">
              <a:buNone/>
              <a:defRPr sz="1000"/>
            </a:lvl4pPr>
            <a:lvl5pPr marL="2085376" indent="0">
              <a:buNone/>
              <a:defRPr sz="1000"/>
            </a:lvl5pPr>
            <a:lvl6pPr marL="2606719" indent="0">
              <a:buNone/>
              <a:defRPr sz="1000"/>
            </a:lvl6pPr>
            <a:lvl7pPr marL="3128064" indent="0">
              <a:buNone/>
              <a:defRPr sz="1000"/>
            </a:lvl7pPr>
            <a:lvl8pPr marL="3649408" indent="0">
              <a:buNone/>
              <a:defRPr sz="1000"/>
            </a:lvl8pPr>
            <a:lvl9pPr marL="4170751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3A3EAC-F5E9-4424-94B4-C1621A0BCD5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954088" y="539750"/>
            <a:ext cx="8588375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269" tIns="52135" rIns="104269" bIns="5213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954088" y="1763713"/>
            <a:ext cx="8588375" cy="533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269" tIns="52135" rIns="104269" bIns="5213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4988" y="7008813"/>
            <a:ext cx="2495550" cy="401637"/>
          </a:xfrm>
          <a:prstGeom prst="rect">
            <a:avLst/>
          </a:prstGeom>
        </p:spPr>
        <p:txBody>
          <a:bodyPr vert="horz" lIns="104269" tIns="52135" rIns="104269" bIns="52135" rtlCol="0" anchor="ctr"/>
          <a:lstStyle>
            <a:lvl1pPr algn="l" defTabSz="1042688" fontAlgn="auto">
              <a:spcBef>
                <a:spcPts val="0"/>
              </a:spcBef>
              <a:spcAft>
                <a:spcPts val="0"/>
              </a:spcAft>
              <a:defRPr sz="14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52838" y="7008813"/>
            <a:ext cx="3387725" cy="401637"/>
          </a:xfrm>
          <a:prstGeom prst="rect">
            <a:avLst/>
          </a:prstGeom>
        </p:spPr>
        <p:txBody>
          <a:bodyPr vert="horz" lIns="104269" tIns="52135" rIns="104269" bIns="52135" rtlCol="0" anchor="ctr"/>
          <a:lstStyle>
            <a:lvl1pPr algn="ctr" defTabSz="1042688" fontAlgn="auto">
              <a:spcBef>
                <a:spcPts val="0"/>
              </a:spcBef>
              <a:spcAft>
                <a:spcPts val="0"/>
              </a:spcAft>
              <a:defRPr sz="14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734550" y="6661150"/>
            <a:ext cx="725488" cy="696913"/>
          </a:xfrm>
          <a:prstGeom prst="rect">
            <a:avLst/>
          </a:prstGeom>
        </p:spPr>
        <p:txBody>
          <a:bodyPr vert="horz" lIns="104269" tIns="52135" rIns="104269" bIns="52135" rtlCol="0" anchor="ctr">
            <a:normAutofit/>
          </a:bodyPr>
          <a:lstStyle>
            <a:lvl1pPr algn="ctr" defTabSz="1042688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 sz="2700"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7C159D74-AD40-4CF9-82D7-134B4AF79B5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0" r:id="rId6"/>
    <p:sldLayoutId id="2147483666" r:id="rId7"/>
    <p:sldLayoutId id="2147483667" r:id="rId8"/>
    <p:sldLayoutId id="2147483659" r:id="rId9"/>
    <p:sldLayoutId id="2147483658" r:id="rId10"/>
    <p:sldLayoutId id="2147483657" r:id="rId11"/>
    <p:sldLayoutId id="2147483656" r:id="rId12"/>
    <p:sldLayoutId id="2147483668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1041400" rtl="0" eaLnBrk="1" fontAlgn="base" hangingPunct="1">
        <a:lnSpc>
          <a:spcPts val="5200"/>
        </a:lnSpc>
        <a:spcBef>
          <a:spcPct val="0"/>
        </a:spcBef>
        <a:spcAft>
          <a:spcPct val="0"/>
        </a:spcAft>
        <a:defRPr sz="4200" b="1" kern="1200">
          <a:solidFill>
            <a:srgbClr val="005AA9"/>
          </a:solidFill>
          <a:latin typeface="+mj-lt"/>
          <a:ea typeface="+mj-ea"/>
          <a:cs typeface="+mj-cs"/>
        </a:defRPr>
      </a:lvl1pPr>
      <a:lvl2pPr algn="l" defTabSz="1041400" rtl="0" eaLnBrk="1" fontAlgn="base" hangingPunct="1">
        <a:lnSpc>
          <a:spcPts val="5200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2pPr>
      <a:lvl3pPr algn="l" defTabSz="1041400" rtl="0" eaLnBrk="1" fontAlgn="base" hangingPunct="1">
        <a:lnSpc>
          <a:spcPts val="5200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3pPr>
      <a:lvl4pPr algn="l" defTabSz="1041400" rtl="0" eaLnBrk="1" fontAlgn="base" hangingPunct="1">
        <a:lnSpc>
          <a:spcPts val="5200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4pPr>
      <a:lvl5pPr algn="l" defTabSz="1041400" rtl="0" eaLnBrk="1" fontAlgn="base" hangingPunct="1">
        <a:lnSpc>
          <a:spcPts val="5200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5pPr>
      <a:lvl6pPr marL="457200" algn="l" defTabSz="1041400" rtl="0" eaLnBrk="1" fontAlgn="base" hangingPunct="1">
        <a:lnSpc>
          <a:spcPts val="5200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6pPr>
      <a:lvl7pPr marL="914400" algn="l" defTabSz="1041400" rtl="0" eaLnBrk="1" fontAlgn="base" hangingPunct="1">
        <a:lnSpc>
          <a:spcPts val="5200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7pPr>
      <a:lvl8pPr marL="1371600" algn="l" defTabSz="1041400" rtl="0" eaLnBrk="1" fontAlgn="base" hangingPunct="1">
        <a:lnSpc>
          <a:spcPts val="5200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8pPr>
      <a:lvl9pPr marL="1828800" algn="l" defTabSz="1041400" rtl="0" eaLnBrk="1" fontAlgn="base" hangingPunct="1">
        <a:lnSpc>
          <a:spcPts val="5200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9pPr>
    </p:titleStyle>
    <p:bodyStyle>
      <a:lvl1pPr marL="361950" algn="l" defTabSz="1041400" rtl="0" eaLnBrk="1" fontAlgn="base" hangingPunct="1">
        <a:spcBef>
          <a:spcPct val="20000"/>
        </a:spcBef>
        <a:spcAft>
          <a:spcPct val="0"/>
        </a:spcAft>
        <a:buFont typeface="+mj-lt"/>
        <a:defRPr sz="3700" kern="1200">
          <a:solidFill>
            <a:srgbClr val="005AA9"/>
          </a:solidFill>
          <a:latin typeface="+mj-lt"/>
          <a:ea typeface="+mn-ea"/>
          <a:cs typeface="+mn-cs"/>
        </a:defRPr>
      </a:lvl1pPr>
      <a:lvl2pPr marL="361950" algn="l" defTabSz="1041400" rtl="0" eaLnBrk="1" fontAlgn="base" hangingPunct="1">
        <a:spcBef>
          <a:spcPct val="20000"/>
        </a:spcBef>
        <a:spcAft>
          <a:spcPct val="0"/>
        </a:spcAft>
        <a:buFont typeface="Arial" charset="0"/>
        <a:defRPr sz="2400" kern="1200">
          <a:solidFill>
            <a:srgbClr val="504F53"/>
          </a:solidFill>
          <a:latin typeface="+mj-lt"/>
          <a:ea typeface="+mn-ea"/>
          <a:cs typeface="+mn-cs"/>
        </a:defRPr>
      </a:lvl2pPr>
      <a:lvl3pPr marL="711200" indent="-258763" algn="l" defTabSz="10414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504F53"/>
          </a:solidFill>
          <a:latin typeface="+mj-lt"/>
          <a:ea typeface="+mn-ea"/>
          <a:cs typeface="+mn-cs"/>
        </a:defRPr>
      </a:lvl3pPr>
      <a:lvl4pPr indent="358775" algn="just" defTabSz="1041400" rtl="0" eaLnBrk="1" fontAlgn="base" hangingPunct="1">
        <a:lnSpc>
          <a:spcPts val="1800"/>
        </a:lnSpc>
        <a:spcBef>
          <a:spcPts val="400"/>
        </a:spcBef>
        <a:spcAft>
          <a:spcPct val="0"/>
        </a:spcAft>
        <a:buFont typeface="Arial" charset="0"/>
        <a:defRPr sz="1600" kern="1200">
          <a:solidFill>
            <a:srgbClr val="504F53"/>
          </a:solidFill>
          <a:latin typeface="+mj-lt"/>
          <a:ea typeface="+mn-ea"/>
          <a:cs typeface="+mn-cs"/>
        </a:defRPr>
      </a:lvl4pPr>
      <a:lvl5pPr marL="1433513" algn="l" defTabSz="1041400" rtl="0" eaLnBrk="1" fontAlgn="base" hangingPunct="1">
        <a:lnSpc>
          <a:spcPts val="1800"/>
        </a:lnSpc>
        <a:spcBef>
          <a:spcPts val="400"/>
        </a:spcBef>
        <a:spcAft>
          <a:spcPct val="0"/>
        </a:spcAft>
        <a:buFont typeface="Arial" charset="0"/>
        <a:defRPr sz="1400" kern="1200">
          <a:solidFill>
            <a:srgbClr val="8D8C90"/>
          </a:solidFill>
          <a:latin typeface="+mj-lt"/>
          <a:ea typeface="+mn-ea"/>
          <a:cs typeface="+mn-cs"/>
        </a:defRPr>
      </a:lvl5pPr>
      <a:lvl6pPr marL="2867392" indent="-260672" algn="l" defTabSz="104268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8735" indent="-260672" algn="l" defTabSz="104268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080" indent="-260672" algn="l" defTabSz="104268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1424" indent="-260672" algn="l" defTabSz="104268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268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344" algn="l" defTabSz="104268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688" algn="l" defTabSz="104268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032" algn="l" defTabSz="104268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376" algn="l" defTabSz="104268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6719" algn="l" defTabSz="104268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064" algn="l" defTabSz="104268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49408" algn="l" defTabSz="104268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0751" algn="l" defTabSz="104268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4392" y="5271881"/>
            <a:ext cx="568087" cy="2142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TextBox 42"/>
          <p:cNvSpPr txBox="1">
            <a:spLocks noChangeArrowheads="1"/>
          </p:cNvSpPr>
          <p:nvPr/>
        </p:nvSpPr>
        <p:spPr bwMode="auto">
          <a:xfrm>
            <a:off x="555888" y="6372919"/>
            <a:ext cx="9347443" cy="413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287" tIns="52144" rIns="104287" bIns="52144">
            <a:spAutoFit/>
          </a:bodyPr>
          <a:lstStyle>
            <a:lvl1pPr defTabSz="912813" eaLnBrk="0" hangingPunct="0">
              <a:spcBef>
                <a:spcPct val="20000"/>
              </a:spcBef>
              <a:buFont typeface="+mj-lt"/>
              <a:defRPr sz="3200">
                <a:solidFill>
                  <a:srgbClr val="005AA9"/>
                </a:solidFill>
                <a:latin typeface="Calibri" pitchFamily="34" charset="0"/>
              </a:defRPr>
            </a:lvl1pPr>
            <a:lvl2pPr marL="742950" indent="-285750" defTabSz="912813" eaLnBrk="0" hangingPunct="0">
              <a:spcBef>
                <a:spcPct val="20000"/>
              </a:spcBef>
              <a:buFont typeface="Arial" pitchFamily="34" charset="0"/>
              <a:defRPr sz="2100">
                <a:solidFill>
                  <a:srgbClr val="504F53"/>
                </a:solidFill>
                <a:latin typeface="Calibri" pitchFamily="34" charset="0"/>
              </a:defRPr>
            </a:lvl2pPr>
            <a:lvl3pPr marL="1143000" indent="-228600" defTabSz="912813" eaLnBrk="0" hangingPunct="0">
              <a:spcBef>
                <a:spcPct val="20000"/>
              </a:spcBef>
              <a:buFont typeface="Arial" pitchFamily="34" charset="0"/>
              <a:buChar char="•"/>
              <a:defRPr sz="2100">
                <a:solidFill>
                  <a:srgbClr val="504F53"/>
                </a:solidFill>
                <a:latin typeface="Calibri" pitchFamily="34" charset="0"/>
              </a:defRPr>
            </a:lvl3pPr>
            <a:lvl4pPr marL="1600200" indent="-228600" algn="just" defTabSz="912813" eaLnBrk="0" hangingPunct="0">
              <a:lnSpc>
                <a:spcPts val="1575"/>
              </a:lnSpc>
              <a:spcBef>
                <a:spcPts val="350"/>
              </a:spcBef>
              <a:buFont typeface="Arial" pitchFamily="34" charset="0"/>
              <a:defRPr sz="1400">
                <a:solidFill>
                  <a:srgbClr val="504F53"/>
                </a:solidFill>
                <a:latin typeface="Calibri" pitchFamily="34" charset="0"/>
              </a:defRPr>
            </a:lvl4pPr>
            <a:lvl5pPr marL="2057400" indent="-228600" defTabSz="912813" eaLnBrk="0" hangingPunct="0">
              <a:lnSpc>
                <a:spcPts val="1575"/>
              </a:lnSpc>
              <a:spcBef>
                <a:spcPts val="350"/>
              </a:spcBef>
              <a:buFont typeface="Arial" pitchFamily="34" charset="0"/>
              <a:defRPr sz="1200">
                <a:solidFill>
                  <a:srgbClr val="8D8C90"/>
                </a:solidFill>
                <a:latin typeface="Calibri" pitchFamily="34" charset="0"/>
              </a:defRPr>
            </a:lvl5pPr>
            <a:lvl6pPr marL="2514600" indent="-228600" defTabSz="912813" eaLnBrk="0" fontAlgn="base" hangingPunct="0">
              <a:lnSpc>
                <a:spcPts val="1575"/>
              </a:lnSpc>
              <a:spcBef>
                <a:spcPts val="350"/>
              </a:spcBef>
              <a:spcAft>
                <a:spcPct val="0"/>
              </a:spcAft>
              <a:buFont typeface="Arial" pitchFamily="34" charset="0"/>
              <a:defRPr sz="1200">
                <a:solidFill>
                  <a:srgbClr val="8D8C90"/>
                </a:solidFill>
                <a:latin typeface="Calibri" pitchFamily="34" charset="0"/>
              </a:defRPr>
            </a:lvl6pPr>
            <a:lvl7pPr marL="2971800" indent="-228600" defTabSz="912813" eaLnBrk="0" fontAlgn="base" hangingPunct="0">
              <a:lnSpc>
                <a:spcPts val="1575"/>
              </a:lnSpc>
              <a:spcBef>
                <a:spcPts val="350"/>
              </a:spcBef>
              <a:spcAft>
                <a:spcPct val="0"/>
              </a:spcAft>
              <a:buFont typeface="Arial" pitchFamily="34" charset="0"/>
              <a:defRPr sz="1200">
                <a:solidFill>
                  <a:srgbClr val="8D8C90"/>
                </a:solidFill>
                <a:latin typeface="Calibri" pitchFamily="34" charset="0"/>
              </a:defRPr>
            </a:lvl7pPr>
            <a:lvl8pPr marL="3429000" indent="-228600" defTabSz="912813" eaLnBrk="0" fontAlgn="base" hangingPunct="0">
              <a:lnSpc>
                <a:spcPts val="1575"/>
              </a:lnSpc>
              <a:spcBef>
                <a:spcPts val="350"/>
              </a:spcBef>
              <a:spcAft>
                <a:spcPct val="0"/>
              </a:spcAft>
              <a:buFont typeface="Arial" pitchFamily="34" charset="0"/>
              <a:defRPr sz="1200">
                <a:solidFill>
                  <a:srgbClr val="8D8C90"/>
                </a:solidFill>
                <a:latin typeface="Calibri" pitchFamily="34" charset="0"/>
              </a:defRPr>
            </a:lvl8pPr>
            <a:lvl9pPr marL="3886200" indent="-228600" defTabSz="912813" eaLnBrk="0" fontAlgn="base" hangingPunct="0">
              <a:lnSpc>
                <a:spcPts val="1575"/>
              </a:lnSpc>
              <a:spcBef>
                <a:spcPts val="350"/>
              </a:spcBef>
              <a:spcAft>
                <a:spcPct val="0"/>
              </a:spcAft>
              <a:buFont typeface="Arial" pitchFamily="34" charset="0"/>
              <a:defRPr sz="1200">
                <a:solidFill>
                  <a:srgbClr val="8D8C90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</a:t>
            </a:r>
            <a:r>
              <a:rPr lang="en-US" alt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23 </a:t>
            </a:r>
            <a:r>
              <a:rPr lang="ru-RU" alt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год</a:t>
            </a:r>
            <a:endParaRPr lang="ru-RU" altLang="ru-R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606" name="TextBox 4"/>
          <p:cNvSpPr txBox="1">
            <a:spLocks noChangeArrowheads="1"/>
          </p:cNvSpPr>
          <p:nvPr/>
        </p:nvSpPr>
        <p:spPr bwMode="auto">
          <a:xfrm>
            <a:off x="2070622" y="5004767"/>
            <a:ext cx="6809886" cy="1015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8" tIns="45704" rIns="91408" bIns="45704">
            <a:spAutoFit/>
          </a:bodyPr>
          <a:lstStyle>
            <a:lvl1pPr eaLnBrk="0" hangingPunct="0">
              <a:spcBef>
                <a:spcPct val="20000"/>
              </a:spcBef>
              <a:buFont typeface="+mj-lt"/>
              <a:defRPr sz="3200">
                <a:solidFill>
                  <a:srgbClr val="005AA9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defRPr sz="2100">
                <a:solidFill>
                  <a:srgbClr val="504F53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100">
                <a:solidFill>
                  <a:srgbClr val="504F53"/>
                </a:solidFill>
                <a:latin typeface="Calibri" pitchFamily="34" charset="0"/>
              </a:defRPr>
            </a:lvl3pPr>
            <a:lvl4pPr marL="1600200" indent="-228600" algn="just" eaLnBrk="0" hangingPunct="0">
              <a:lnSpc>
                <a:spcPts val="1575"/>
              </a:lnSpc>
              <a:spcBef>
                <a:spcPts val="350"/>
              </a:spcBef>
              <a:buFont typeface="Arial" pitchFamily="34" charset="0"/>
              <a:defRPr sz="1400">
                <a:solidFill>
                  <a:srgbClr val="504F53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ts val="1575"/>
              </a:lnSpc>
              <a:spcBef>
                <a:spcPts val="350"/>
              </a:spcBef>
              <a:buFont typeface="Arial" pitchFamily="34" charset="0"/>
              <a:defRPr sz="1200">
                <a:solidFill>
                  <a:srgbClr val="8D8C90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ts val="1575"/>
              </a:lnSpc>
              <a:spcBef>
                <a:spcPts val="350"/>
              </a:spcBef>
              <a:spcAft>
                <a:spcPct val="0"/>
              </a:spcAft>
              <a:buFont typeface="Arial" pitchFamily="34" charset="0"/>
              <a:defRPr sz="1200">
                <a:solidFill>
                  <a:srgbClr val="8D8C90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ts val="1575"/>
              </a:lnSpc>
              <a:spcBef>
                <a:spcPts val="350"/>
              </a:spcBef>
              <a:spcAft>
                <a:spcPct val="0"/>
              </a:spcAft>
              <a:buFont typeface="Arial" pitchFamily="34" charset="0"/>
              <a:defRPr sz="1200">
                <a:solidFill>
                  <a:srgbClr val="8D8C90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ts val="1575"/>
              </a:lnSpc>
              <a:spcBef>
                <a:spcPts val="350"/>
              </a:spcBef>
              <a:spcAft>
                <a:spcPct val="0"/>
              </a:spcAft>
              <a:buFont typeface="Arial" pitchFamily="34" charset="0"/>
              <a:defRPr sz="1200">
                <a:solidFill>
                  <a:srgbClr val="8D8C90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ts val="1575"/>
              </a:lnSpc>
              <a:spcBef>
                <a:spcPts val="350"/>
              </a:spcBef>
              <a:spcAft>
                <a:spcPct val="0"/>
              </a:spcAft>
              <a:buFont typeface="Arial" pitchFamily="34" charset="0"/>
              <a:defRPr sz="1200">
                <a:solidFill>
                  <a:srgbClr val="8D8C90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Отдел  учета налогоплательщиков УФНС </a:t>
            </a:r>
            <a:r>
              <a:rPr lang="ru-RU" alt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России по Забайкальскому краю</a:t>
            </a:r>
            <a:br>
              <a:rPr lang="ru-RU" alt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endParaRPr lang="ru-RU" altLang="ru-R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607" name="TextBox 42"/>
          <p:cNvSpPr txBox="1">
            <a:spLocks noChangeArrowheads="1"/>
          </p:cNvSpPr>
          <p:nvPr/>
        </p:nvSpPr>
        <p:spPr bwMode="auto">
          <a:xfrm>
            <a:off x="829032" y="3520511"/>
            <a:ext cx="9310833" cy="9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8" tIns="45704" rIns="91408" bIns="4570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ru-RU" sz="2800" dirty="0" smtClean="0">
                <a:solidFill>
                  <a:schemeClr val="bg1"/>
                </a:solidFill>
                <a:cs typeface="Arial" pitchFamily="34" charset="0"/>
              </a:rPr>
              <a:t>Получение сведений о своих счетах  через личный кабинет налогоплательщика</a:t>
            </a:r>
            <a:endParaRPr lang="ru-RU" sz="28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900314" y="2762569"/>
            <a:ext cx="9150502" cy="307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8" tIns="45704" rIns="91408" bIns="45704">
            <a:spAutoFit/>
          </a:bodyPr>
          <a:lstStyle>
            <a:lvl1pPr eaLnBrk="0" hangingPunct="0">
              <a:spcBef>
                <a:spcPct val="20000"/>
              </a:spcBef>
              <a:buFont typeface="+mj-lt"/>
              <a:defRPr sz="3200">
                <a:solidFill>
                  <a:srgbClr val="005AA9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defRPr sz="2100">
                <a:solidFill>
                  <a:srgbClr val="504F53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100">
                <a:solidFill>
                  <a:srgbClr val="504F53"/>
                </a:solidFill>
                <a:latin typeface="Calibri" pitchFamily="34" charset="0"/>
              </a:defRPr>
            </a:lvl3pPr>
            <a:lvl4pPr marL="1600200" indent="-228600" algn="just" eaLnBrk="0" hangingPunct="0">
              <a:lnSpc>
                <a:spcPts val="1575"/>
              </a:lnSpc>
              <a:spcBef>
                <a:spcPts val="350"/>
              </a:spcBef>
              <a:buFont typeface="Arial" pitchFamily="34" charset="0"/>
              <a:defRPr sz="1400">
                <a:solidFill>
                  <a:srgbClr val="504F53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ts val="1575"/>
              </a:lnSpc>
              <a:spcBef>
                <a:spcPts val="350"/>
              </a:spcBef>
              <a:buFont typeface="Arial" pitchFamily="34" charset="0"/>
              <a:defRPr sz="1200">
                <a:solidFill>
                  <a:srgbClr val="8D8C90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ts val="1575"/>
              </a:lnSpc>
              <a:spcBef>
                <a:spcPts val="350"/>
              </a:spcBef>
              <a:spcAft>
                <a:spcPct val="0"/>
              </a:spcAft>
              <a:buFont typeface="Arial" pitchFamily="34" charset="0"/>
              <a:defRPr sz="1200">
                <a:solidFill>
                  <a:srgbClr val="8D8C90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ts val="1575"/>
              </a:lnSpc>
              <a:spcBef>
                <a:spcPts val="350"/>
              </a:spcBef>
              <a:spcAft>
                <a:spcPct val="0"/>
              </a:spcAft>
              <a:buFont typeface="Arial" pitchFamily="34" charset="0"/>
              <a:defRPr sz="1200">
                <a:solidFill>
                  <a:srgbClr val="8D8C90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ts val="1575"/>
              </a:lnSpc>
              <a:spcBef>
                <a:spcPts val="350"/>
              </a:spcBef>
              <a:spcAft>
                <a:spcPct val="0"/>
              </a:spcAft>
              <a:buFont typeface="Arial" pitchFamily="34" charset="0"/>
              <a:defRPr sz="1200">
                <a:solidFill>
                  <a:srgbClr val="8D8C90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ts val="1575"/>
              </a:lnSpc>
              <a:spcBef>
                <a:spcPts val="350"/>
              </a:spcBef>
              <a:spcAft>
                <a:spcPct val="0"/>
              </a:spcAft>
              <a:buFont typeface="Arial" pitchFamily="34" charset="0"/>
              <a:defRPr sz="1200">
                <a:solidFill>
                  <a:srgbClr val="8D8C90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УФНС России по Забайкальскому краю</a:t>
            </a:r>
            <a:endParaRPr lang="ru-RU" altLang="ru-RU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7870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086" y="3348583"/>
            <a:ext cx="5121265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F161EB-B02B-4984-8317-04E6BAF27329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66180" y="426914"/>
            <a:ext cx="95770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dirty="0" smtClean="0"/>
              <a:t>Результат в виде справки формата</a:t>
            </a:r>
            <a:r>
              <a:rPr lang="en-US" sz="1800" dirty="0" smtClean="0"/>
              <a:t> PDF</a:t>
            </a:r>
            <a:r>
              <a:rPr lang="ru-RU" sz="1800" dirty="0" smtClean="0"/>
              <a:t>, подписанной  электронно-цифровой подписью МИ ФНС России по ЦОД,  отражается на экране и доступен для скачивания</a:t>
            </a:r>
            <a:endParaRPr lang="ru-RU" sz="1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086" y="1260351"/>
            <a:ext cx="5832038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Стрелка вправо 1"/>
          <p:cNvSpPr/>
          <p:nvPr/>
        </p:nvSpPr>
        <p:spPr>
          <a:xfrm>
            <a:off x="954212" y="1073243"/>
            <a:ext cx="2952328" cy="740271"/>
          </a:xfrm>
          <a:prstGeom prst="righ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solidFill>
                  <a:schemeClr val="tx1"/>
                </a:solidFill>
              </a:rPr>
              <a:t>Можно скачать справку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22164" y="5796854"/>
            <a:ext cx="92046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 smtClean="0">
                <a:solidFill>
                  <a:srgbClr val="FF0000"/>
                </a:solidFill>
              </a:rPr>
              <a:t>ВАЖНО:  </a:t>
            </a:r>
            <a:r>
              <a:rPr lang="ru-RU" sz="1800" dirty="0" smtClean="0"/>
              <a:t>Справка, сформированная в формате </a:t>
            </a:r>
            <a:r>
              <a:rPr lang="en-US" sz="1800" dirty="0" smtClean="0"/>
              <a:t>PDF</a:t>
            </a:r>
            <a:r>
              <a:rPr lang="ru-RU" sz="1800" dirty="0" smtClean="0"/>
              <a:t> через личный кабинет  физического лица  и подписанная  </a:t>
            </a:r>
            <a:r>
              <a:rPr lang="ru-RU" sz="1800" dirty="0"/>
              <a:t>электронно-цифровой подписью </a:t>
            </a:r>
            <a:r>
              <a:rPr lang="ru-RU" sz="1800" dirty="0" smtClean="0"/>
              <a:t>МИ ФНС России по ЦОД  имеет такую же юридическую </a:t>
            </a:r>
            <a:r>
              <a:rPr lang="ru-RU" sz="1800" dirty="0"/>
              <a:t>силу, как и бумажная копия, подписанная должностным лицом налогового </a:t>
            </a:r>
            <a:r>
              <a:rPr lang="ru-RU" sz="1800" dirty="0" smtClean="0"/>
              <a:t>органа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60191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F161EB-B02B-4984-8317-04E6BAF27329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10282" y="426915"/>
            <a:ext cx="897292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dirty="0" smtClean="0"/>
              <a:t>Результат </a:t>
            </a:r>
            <a:r>
              <a:rPr lang="ru-RU" sz="1800" dirty="0"/>
              <a:t>в виде </a:t>
            </a:r>
            <a:r>
              <a:rPr lang="ru-RU" sz="1800" dirty="0" smtClean="0"/>
              <a:t> электронного файла  формата </a:t>
            </a:r>
            <a:r>
              <a:rPr lang="en-US" sz="1800" dirty="0" smtClean="0"/>
              <a:t>XML</a:t>
            </a:r>
            <a:endParaRPr lang="ru-RU" sz="1800" dirty="0" smtClean="0"/>
          </a:p>
          <a:p>
            <a:pPr algn="ctr"/>
            <a:r>
              <a:rPr lang="ru-RU" sz="1800" dirty="0" smtClean="0"/>
              <a:t> отражается на экране                                  и  доступен  для скачивания </a:t>
            </a:r>
          </a:p>
          <a:p>
            <a:pPr algn="ctr"/>
            <a:endParaRPr lang="ru-RU" sz="1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220" y="1910705"/>
            <a:ext cx="7277367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06141" y="5508823"/>
            <a:ext cx="957706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dirty="0" smtClean="0"/>
              <a:t>В имени файла отражается  ИНН  физического лиц   и дата формирования справки  </a:t>
            </a:r>
          </a:p>
          <a:p>
            <a:pPr algn="ctr"/>
            <a:endParaRPr lang="ru-RU" sz="1800" dirty="0" smtClean="0"/>
          </a:p>
          <a:p>
            <a:pPr algn="ctr"/>
            <a:r>
              <a:rPr lang="ru-RU" sz="1800" dirty="0" smtClean="0"/>
              <a:t>Образец имени файла :</a:t>
            </a:r>
          </a:p>
          <a:p>
            <a:pPr algn="ctr"/>
            <a:r>
              <a:rPr lang="en-US" sz="1600" dirty="0" smtClean="0"/>
              <a:t>UT_SVSCH9F_753400</a:t>
            </a:r>
            <a:r>
              <a:rPr lang="ru-RU" sz="1600" dirty="0" smtClean="0"/>
              <a:t>12345</a:t>
            </a:r>
            <a:r>
              <a:rPr lang="en-US" sz="1600" dirty="0" smtClean="0"/>
              <a:t>7_7500_10012023_F1E0C394-14E6-553D-E053-0B211DAC9BE4.XML"</a:t>
            </a:r>
            <a:endParaRPr lang="ru-RU" sz="1600" dirty="0" smtClean="0"/>
          </a:p>
          <a:p>
            <a:pPr algn="ctr"/>
            <a:endParaRPr lang="ru-RU" sz="1800" dirty="0"/>
          </a:p>
        </p:txBody>
      </p:sp>
      <p:sp>
        <p:nvSpPr>
          <p:cNvPr id="2" name="Стрелка вниз 1"/>
          <p:cNvSpPr/>
          <p:nvPr/>
        </p:nvSpPr>
        <p:spPr>
          <a:xfrm>
            <a:off x="6940882" y="1044327"/>
            <a:ext cx="477767" cy="864096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трелка вниз 2"/>
          <p:cNvSpPr/>
          <p:nvPr/>
        </p:nvSpPr>
        <p:spPr>
          <a:xfrm>
            <a:off x="2250356" y="1044327"/>
            <a:ext cx="504056" cy="864096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438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F161EB-B02B-4984-8317-04E6BAF27329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63524" y="426915"/>
            <a:ext cx="101712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/>
              <a:t>Получение сведений о своих счетах  через мобильную версию Личного кабинета налогоплательщика</a:t>
            </a:r>
            <a:endParaRPr lang="ru-RU" sz="22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62682" y="579315"/>
            <a:ext cx="89729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8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8597800" y="3204567"/>
            <a:ext cx="15624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800" dirty="0" smtClean="0">
                <a:solidFill>
                  <a:prstClr val="black"/>
                </a:solidFill>
              </a:rPr>
              <a:t>Далее выбираем пункт меню </a:t>
            </a:r>
            <a:endParaRPr lang="ru-RU" sz="1800" dirty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380" y="1428750"/>
            <a:ext cx="2401826" cy="5544616"/>
          </a:xfrm>
          <a:prstGeom prst="rect">
            <a:avLst/>
          </a:prstGeom>
          <a:noFill/>
          <a:ln w="9525">
            <a:solidFill>
              <a:srgbClr val="0B22CB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трелка вправо 2"/>
          <p:cNvSpPr/>
          <p:nvPr/>
        </p:nvSpPr>
        <p:spPr>
          <a:xfrm>
            <a:off x="378148" y="6383138"/>
            <a:ext cx="2434904" cy="936104"/>
          </a:xfrm>
          <a:prstGeom prst="righ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24685" y="6656305"/>
            <a:ext cx="1874872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lvl="0" algn="ctr"/>
            <a:r>
              <a:rPr lang="ru-RU" sz="1800" dirty="0">
                <a:solidFill>
                  <a:prstClr val="black"/>
                </a:solidFill>
              </a:rPr>
              <a:t>ИНФОРМАЦИЯ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8668" y="1416554"/>
            <a:ext cx="2927107" cy="5569007"/>
          </a:xfrm>
          <a:prstGeom prst="rect">
            <a:avLst/>
          </a:prstGeom>
          <a:noFill/>
          <a:ln w="9525">
            <a:solidFill>
              <a:srgbClr val="0B22CB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496697" y="3440756"/>
            <a:ext cx="193084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800" dirty="0" smtClean="0">
                <a:solidFill>
                  <a:prstClr val="black"/>
                </a:solidFill>
              </a:rPr>
              <a:t>Входим в  мобильную версию Личного кабинета налогоплательщика и на главной странице экрана  выбираем  раздел</a:t>
            </a:r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8" name="Стрелка влево 7"/>
          <p:cNvSpPr/>
          <p:nvPr/>
        </p:nvSpPr>
        <p:spPr>
          <a:xfrm>
            <a:off x="7722964" y="3825868"/>
            <a:ext cx="2736304" cy="1224136"/>
          </a:xfrm>
          <a:prstGeom prst="lef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1800" dirty="0" smtClean="0">
              <a:solidFill>
                <a:prstClr val="black"/>
              </a:solidFill>
            </a:endParaRPr>
          </a:p>
          <a:p>
            <a:pPr lvl="0" algn="ctr"/>
            <a:r>
              <a:rPr lang="ru-RU" sz="2000" dirty="0" smtClean="0">
                <a:solidFill>
                  <a:prstClr val="black"/>
                </a:solidFill>
              </a:rPr>
              <a:t>Сведения </a:t>
            </a:r>
            <a:r>
              <a:rPr lang="ru-RU" sz="2000" dirty="0">
                <a:solidFill>
                  <a:prstClr val="black"/>
                </a:solidFill>
              </a:rPr>
              <a:t>о банковских </a:t>
            </a:r>
            <a:r>
              <a:rPr lang="ru-RU" sz="2000" dirty="0" smtClean="0">
                <a:solidFill>
                  <a:prstClr val="black"/>
                </a:solidFill>
              </a:rPr>
              <a:t>счетах</a:t>
            </a:r>
            <a:endParaRPr lang="ru-RU" sz="2000" dirty="0">
              <a:solidFill>
                <a:prstClr val="black"/>
              </a:solidFill>
            </a:endParaRP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3850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F161EB-B02B-4984-8317-04E6BAF27329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38187" y="356102"/>
            <a:ext cx="94769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dirty="0" smtClean="0"/>
              <a:t>В появившемся  меню можно просмотреть следующую информацию о своих счетах  либо направить запрос для получения сведений о счетах в виде файла:  </a:t>
            </a:r>
            <a:endParaRPr lang="ru-RU" sz="1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4372" y="1044326"/>
            <a:ext cx="2696716" cy="5615855"/>
          </a:xfrm>
          <a:prstGeom prst="rect">
            <a:avLst/>
          </a:prstGeom>
          <a:noFill/>
          <a:ln w="9525">
            <a:solidFill>
              <a:srgbClr val="0B22CB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89950" y="4356695"/>
            <a:ext cx="1921358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700" dirty="0" smtClean="0"/>
              <a:t>Для получения информации о своих счетах  в виде файла  выбираем  раздел  </a:t>
            </a:r>
            <a:endParaRPr lang="ru-RU" sz="1700" dirty="0"/>
          </a:p>
        </p:txBody>
      </p:sp>
      <p:sp>
        <p:nvSpPr>
          <p:cNvPr id="2" name="Стрелка вправо 1"/>
          <p:cNvSpPr/>
          <p:nvPr/>
        </p:nvSpPr>
        <p:spPr>
          <a:xfrm>
            <a:off x="450156" y="5678973"/>
            <a:ext cx="2520280" cy="1224136"/>
          </a:xfrm>
          <a:prstGeom prst="rightArrow">
            <a:avLst>
              <a:gd name="adj1" fmla="val 50000"/>
              <a:gd name="adj2" fmla="val 62450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Запрос сведений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2684" y="1086430"/>
            <a:ext cx="2952328" cy="5616624"/>
          </a:xfrm>
          <a:prstGeom prst="rect">
            <a:avLst/>
          </a:prstGeom>
          <a:noFill/>
          <a:ln w="9525">
            <a:solidFill>
              <a:srgbClr val="0B22CB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8083004" y="2682347"/>
            <a:ext cx="1800200" cy="4016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700" dirty="0" smtClean="0"/>
              <a:t>Далее  выбираем  вид справки о счетах:</a:t>
            </a:r>
          </a:p>
          <a:p>
            <a:pPr algn="ctr"/>
            <a:endParaRPr lang="ru-RU" sz="1200" dirty="0" smtClean="0"/>
          </a:p>
          <a:p>
            <a:pPr marL="285750" indent="-285750" algn="ctr">
              <a:buFont typeface="Arial" pitchFamily="34" charset="0"/>
              <a:buChar char="•"/>
            </a:pPr>
            <a:r>
              <a:rPr lang="ru-RU" sz="1700" dirty="0" smtClean="0"/>
              <a:t> форма 9Ф - сведения об открытых счетах</a:t>
            </a:r>
          </a:p>
          <a:p>
            <a:pPr marL="285750" indent="-285750" algn="ctr">
              <a:buFont typeface="Arial" pitchFamily="34" charset="0"/>
              <a:buChar char="•"/>
            </a:pPr>
            <a:endParaRPr lang="ru-RU" sz="1200" dirty="0" smtClean="0"/>
          </a:p>
          <a:p>
            <a:pPr marL="285750" indent="-285750" algn="ctr">
              <a:buFont typeface="Arial" pitchFamily="34" charset="0"/>
              <a:buChar char="•"/>
            </a:pPr>
            <a:r>
              <a:rPr lang="ru-RU" sz="1700" dirty="0" smtClean="0"/>
              <a:t>форма  67Ф – сведения обо всех банковских счетах</a:t>
            </a:r>
            <a:endParaRPr lang="ru-RU" sz="1700" dirty="0"/>
          </a:p>
        </p:txBody>
      </p:sp>
      <p:sp>
        <p:nvSpPr>
          <p:cNvPr id="3" name="Стрелка влево 2"/>
          <p:cNvSpPr/>
          <p:nvPr/>
        </p:nvSpPr>
        <p:spPr>
          <a:xfrm>
            <a:off x="7578948" y="4368568"/>
            <a:ext cx="792088" cy="1275678"/>
          </a:xfrm>
          <a:prstGeom prst="lef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3792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F161EB-B02B-4984-8317-04E6BAF27329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50156" y="4784483"/>
            <a:ext cx="1800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dirty="0" smtClean="0"/>
              <a:t>Подтверждаем  отправку запроса на получение сведений о счетах</a:t>
            </a:r>
            <a:endParaRPr lang="ru-RU" sz="1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38188" y="394649"/>
            <a:ext cx="97210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dirty="0" smtClean="0"/>
              <a:t>Заявление формирует  запрос на получение сведений о счетах в формате</a:t>
            </a:r>
            <a:r>
              <a:rPr lang="en-US" sz="1800" dirty="0" smtClean="0"/>
              <a:t> PDF </a:t>
            </a:r>
            <a:r>
              <a:rPr lang="ru-RU" sz="1800" dirty="0" smtClean="0"/>
              <a:t>и </a:t>
            </a:r>
            <a:r>
              <a:rPr lang="en-US" sz="1800" dirty="0" smtClean="0"/>
              <a:t> XML</a:t>
            </a:r>
            <a:endParaRPr lang="ru-RU" sz="18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0356" y="948647"/>
            <a:ext cx="3187849" cy="6280254"/>
          </a:xfrm>
          <a:prstGeom prst="rect">
            <a:avLst/>
          </a:prstGeom>
          <a:noFill/>
          <a:ln w="9525">
            <a:solidFill>
              <a:srgbClr val="0B22CB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Стрелка вправо 1"/>
          <p:cNvSpPr/>
          <p:nvPr/>
        </p:nvSpPr>
        <p:spPr>
          <a:xfrm>
            <a:off x="470148" y="6372919"/>
            <a:ext cx="2284264" cy="844100"/>
          </a:xfrm>
          <a:prstGeom prst="righ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620" y="948647"/>
            <a:ext cx="3024336" cy="6216360"/>
          </a:xfrm>
          <a:prstGeom prst="rect">
            <a:avLst/>
          </a:prstGeom>
          <a:noFill/>
          <a:ln w="9525">
            <a:solidFill>
              <a:srgbClr val="0B22CB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8700665" y="3073111"/>
            <a:ext cx="180031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dirty="0" smtClean="0"/>
              <a:t>Запрос направляется в налоговый орган по месту жительства  физического лица </a:t>
            </a:r>
            <a:endParaRPr lang="ru-RU" sz="1800" dirty="0"/>
          </a:p>
        </p:txBody>
      </p:sp>
      <p:sp>
        <p:nvSpPr>
          <p:cNvPr id="3" name="Стрелка влево 2"/>
          <p:cNvSpPr/>
          <p:nvPr/>
        </p:nvSpPr>
        <p:spPr>
          <a:xfrm>
            <a:off x="7938988" y="4644726"/>
            <a:ext cx="1296144" cy="1016919"/>
          </a:xfrm>
          <a:prstGeom prst="lef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9186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F161EB-B02B-4984-8317-04E6BAF27329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06140" y="324247"/>
            <a:ext cx="102251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Поступление ответа из  налогового органа отслеживаем в разделе «Сообщения»</a:t>
            </a:r>
            <a:endParaRPr lang="ru-RU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437" y="900286"/>
            <a:ext cx="3005871" cy="6062911"/>
          </a:xfrm>
          <a:prstGeom prst="rect">
            <a:avLst/>
          </a:prstGeom>
          <a:noFill/>
          <a:ln w="9525">
            <a:solidFill>
              <a:srgbClr val="0B22CB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676" y="900286"/>
            <a:ext cx="2983260" cy="6062911"/>
          </a:xfrm>
          <a:prstGeom prst="rect">
            <a:avLst/>
          </a:prstGeom>
          <a:noFill/>
          <a:ln w="9525">
            <a:solidFill>
              <a:srgbClr val="0B22CB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51285" y="1915150"/>
            <a:ext cx="13681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dirty="0" smtClean="0"/>
              <a:t>Выбираем  нужный   запрос на получение сведений о счетах</a:t>
            </a:r>
            <a:endParaRPr lang="ru-RU" sz="1800" dirty="0"/>
          </a:p>
        </p:txBody>
      </p:sp>
      <p:sp>
        <p:nvSpPr>
          <p:cNvPr id="2" name="Стрелка вправо 1"/>
          <p:cNvSpPr/>
          <p:nvPr/>
        </p:nvSpPr>
        <p:spPr>
          <a:xfrm>
            <a:off x="551285" y="3577936"/>
            <a:ext cx="1823616" cy="640978"/>
          </a:xfrm>
          <a:prstGeom prst="rightArrow">
            <a:avLst>
              <a:gd name="adj1" fmla="val 50000"/>
              <a:gd name="adj2" fmla="val 46228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227020" y="3492599"/>
            <a:ext cx="183594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dirty="0" smtClean="0"/>
              <a:t>Полученный ответ   (справку  о счетах)  можно скачать в формате  </a:t>
            </a:r>
            <a:r>
              <a:rPr lang="en-US" sz="1800" dirty="0" smtClean="0"/>
              <a:t>PDF </a:t>
            </a:r>
            <a:r>
              <a:rPr lang="ru-RU" sz="1800" dirty="0" smtClean="0"/>
              <a:t>или </a:t>
            </a:r>
            <a:r>
              <a:rPr lang="en-US" sz="1800" dirty="0" smtClean="0"/>
              <a:t>XML</a:t>
            </a:r>
            <a:endParaRPr lang="ru-RU" sz="1800" dirty="0"/>
          </a:p>
        </p:txBody>
      </p:sp>
      <p:sp>
        <p:nvSpPr>
          <p:cNvPr id="3" name="Стрелка влево 2"/>
          <p:cNvSpPr/>
          <p:nvPr/>
        </p:nvSpPr>
        <p:spPr>
          <a:xfrm>
            <a:off x="6858868" y="3932197"/>
            <a:ext cx="1584176" cy="576064"/>
          </a:xfrm>
          <a:prstGeom prst="lef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702292" y="837456"/>
            <a:ext cx="1440160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130676" y="2916535"/>
            <a:ext cx="1152128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546500" y="6372919"/>
            <a:ext cx="1008112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5525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F161EB-B02B-4984-8317-04E6BAF27329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10196" y="756295"/>
            <a:ext cx="8866510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 smtClean="0"/>
              <a:t>	</a:t>
            </a:r>
          </a:p>
          <a:p>
            <a:pPr algn="ctr" defTabSz="628650"/>
            <a:r>
              <a:rPr lang="ru-RU" sz="1800" dirty="0"/>
              <a:t>	</a:t>
            </a:r>
            <a:r>
              <a:rPr lang="ru-RU" sz="2400" b="1" dirty="0" smtClean="0">
                <a:solidFill>
                  <a:srgbClr val="FF0000"/>
                </a:solidFill>
              </a:rPr>
              <a:t>ВАЖНО  УЧИТЫВАТЬ СЛЕДУЮЩЕЕ:</a:t>
            </a:r>
          </a:p>
          <a:p>
            <a:pPr defTabSz="628650"/>
            <a:endParaRPr lang="ru-RU" sz="1800" dirty="0" smtClean="0"/>
          </a:p>
          <a:p>
            <a:pPr algn="just" defTabSz="628650"/>
            <a:r>
              <a:rPr lang="ru-RU" sz="1800" dirty="0"/>
              <a:t>	</a:t>
            </a:r>
            <a:r>
              <a:rPr lang="ru-RU" sz="1800" dirty="0" smtClean="0"/>
              <a:t>Сведения </a:t>
            </a:r>
            <a:r>
              <a:rPr lang="ru-RU" sz="1800" dirty="0"/>
              <a:t>о счетах (вкладах) физических лиц представляются банками в налоговые органы в соответствии с пунктом 1.1 статьи 86 Налогового кодекса Российской Федерации </a:t>
            </a:r>
            <a:r>
              <a:rPr lang="ru-RU" sz="1800" dirty="0">
                <a:solidFill>
                  <a:srgbClr val="0B22CB"/>
                </a:solidFill>
              </a:rPr>
              <a:t>с 1 июля 2014 года </a:t>
            </a:r>
            <a:r>
              <a:rPr lang="ru-RU" sz="1800" dirty="0"/>
              <a:t>(Федеральный закон от 28.06.2013 № 134-ФЗ «О внесении изменений в отдельные законодательные акты Российской Федерации в части противодействия незаконным финансовым операциям»). </a:t>
            </a:r>
            <a:r>
              <a:rPr lang="ru-RU" sz="1800" dirty="0">
                <a:solidFill>
                  <a:srgbClr val="0B22CB"/>
                </a:solidFill>
              </a:rPr>
              <a:t>Информацией о ранее открытых физическими лицами счетах в банках (если такие счета не закрывались, либо по ним не было изменений) налоговые органы не располагают.</a:t>
            </a:r>
          </a:p>
          <a:p>
            <a:pPr algn="just" defTabSz="628650"/>
            <a:r>
              <a:rPr lang="ru-RU" sz="1800" dirty="0"/>
              <a:t>	Таким образом, налоговые органы не являются первоисточником информации о счетах налогоплательщиков, а, следовательно, не могут в полной мере отвечать за степень ее актуальности и достоверности при предоставлении третьим лицам</a:t>
            </a:r>
            <a:r>
              <a:rPr lang="ru-RU" sz="1800" dirty="0" smtClean="0"/>
              <a:t>.</a:t>
            </a:r>
          </a:p>
          <a:p>
            <a:pPr algn="just" defTabSz="628650"/>
            <a:r>
              <a:rPr lang="ru-RU" sz="1800" dirty="0" smtClean="0"/>
              <a:t>	При </a:t>
            </a:r>
            <a:r>
              <a:rPr lang="ru-RU" sz="1800" dirty="0"/>
              <a:t>возникновении вопросов, касающихся  корректности  формируемых налоговыми органами сведений о банковских счетах, рекомендуется обращаться непосредственно в банки, представившие такие сведения в налоговые </a:t>
            </a:r>
            <a:r>
              <a:rPr lang="ru-RU" sz="1800" dirty="0" smtClean="0"/>
              <a:t>органы.</a:t>
            </a:r>
            <a:endParaRPr lang="ru-RU" sz="1800" dirty="0"/>
          </a:p>
          <a:p>
            <a:pPr algn="ctr"/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940760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201" y="1856410"/>
            <a:ext cx="8604955" cy="1835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9734550" y="6661150"/>
            <a:ext cx="725488" cy="696913"/>
          </a:xfrm>
        </p:spPr>
        <p:txBody>
          <a:bodyPr/>
          <a:lstStyle/>
          <a:p>
            <a:pPr>
              <a:defRPr/>
            </a:pPr>
            <a:fld id="{31F161EB-B02B-4984-8317-04E6BAF27329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50157" y="408344"/>
            <a:ext cx="9937104" cy="6900679"/>
          </a:xfrm>
          <a:prstGeom prst="rect">
            <a:avLst/>
          </a:prstGeom>
          <a:noFill/>
          <a:ln w="31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7" tIns="52144" rIns="104287" bIns="52144" anchor="ctr"/>
          <a:lstStyle/>
          <a:p>
            <a:pPr algn="ctr" defTabSz="1042504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66180" y="468263"/>
            <a:ext cx="9793089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/>
              <a:t>Получение сведений через Интернет- версию Личного кабинета ФЛ</a:t>
            </a:r>
          </a:p>
          <a:p>
            <a:pPr algn="ctr"/>
            <a:r>
              <a:rPr lang="ru-RU" sz="1800" dirty="0" smtClean="0"/>
              <a:t> </a:t>
            </a:r>
          </a:p>
          <a:p>
            <a:pPr algn="ctr"/>
            <a:r>
              <a:rPr lang="ru-RU" sz="1800" dirty="0" smtClean="0"/>
              <a:t> Входим </a:t>
            </a:r>
            <a:r>
              <a:rPr lang="ru-RU" sz="1800" dirty="0"/>
              <a:t>в Личный кабинет налогоплательщика – физического лица </a:t>
            </a:r>
            <a:r>
              <a:rPr lang="ru-RU" sz="1800" dirty="0" smtClean="0"/>
              <a:t> на сайте ФНС России  </a:t>
            </a:r>
            <a:r>
              <a:rPr lang="ru-RU" sz="1800" u="sng" dirty="0">
                <a:solidFill>
                  <a:srgbClr val="0070C0"/>
                </a:solidFill>
              </a:rPr>
              <a:t>https://</a:t>
            </a:r>
            <a:r>
              <a:rPr lang="ru-RU" sz="1800" u="sng" dirty="0" smtClean="0">
                <a:solidFill>
                  <a:srgbClr val="0070C0"/>
                </a:solidFill>
              </a:rPr>
              <a:t>www.nalog.gov.ru</a:t>
            </a:r>
            <a:r>
              <a:rPr lang="ru-RU" sz="1800" dirty="0" smtClean="0">
                <a:solidFill>
                  <a:srgbClr val="0070C0"/>
                </a:solidFill>
              </a:rPr>
              <a:t>   </a:t>
            </a:r>
            <a:r>
              <a:rPr lang="ru-RU" sz="1800" dirty="0" smtClean="0"/>
              <a:t>с главной </a:t>
            </a:r>
            <a:r>
              <a:rPr lang="ru-RU" sz="1800" dirty="0"/>
              <a:t>страницы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46300" y="2626015"/>
            <a:ext cx="1656184" cy="75017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718408" y="3734003"/>
            <a:ext cx="504056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Вводим логин ( свой ИНН) и пароль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226" y="4140671"/>
            <a:ext cx="8136904" cy="2972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995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F161EB-B02B-4984-8317-04E6BAF27329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06239" y="324247"/>
            <a:ext cx="940901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800" b="1" dirty="0" smtClean="0"/>
              <a:t>Как </a:t>
            </a:r>
            <a:r>
              <a:rPr lang="ru-RU" sz="1800" b="1" dirty="0" smtClean="0"/>
              <a:t> сгенерировать  </a:t>
            </a:r>
            <a:r>
              <a:rPr lang="ru-RU" sz="1800" b="1" smtClean="0"/>
              <a:t>или проверить электронно-цифровую </a:t>
            </a:r>
            <a:r>
              <a:rPr lang="ru-RU" sz="1800" b="1" dirty="0" smtClean="0"/>
              <a:t>подпись. </a:t>
            </a:r>
          </a:p>
          <a:p>
            <a:pPr lvl="0" algn="ctr"/>
            <a:endParaRPr lang="ru-RU" sz="1200" dirty="0" smtClean="0"/>
          </a:p>
          <a:p>
            <a:pPr algn="ctr"/>
            <a:r>
              <a:rPr lang="ru-RU" sz="1700" dirty="0" smtClean="0"/>
              <a:t>В ходим </a:t>
            </a:r>
            <a:r>
              <a:rPr lang="ru-RU" sz="1700" dirty="0"/>
              <a:t>в свой профиль </a:t>
            </a:r>
            <a:r>
              <a:rPr lang="ru-RU" sz="1700" dirty="0" smtClean="0"/>
              <a:t>(значок в правом верхнем углу  </a:t>
            </a:r>
            <a:r>
              <a:rPr lang="ru-RU" sz="1700" dirty="0"/>
              <a:t>на стартовой странице возле  Вашей фамилии, имени , отчества и ИНН</a:t>
            </a:r>
            <a:r>
              <a:rPr lang="ru-RU" sz="1700" dirty="0" smtClean="0"/>
              <a:t>)   и выбираем  пункт  «Настройки профиля » </a:t>
            </a:r>
            <a:endParaRPr lang="ru-RU" sz="17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94172" y="6516935"/>
            <a:ext cx="91169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800" b="1" dirty="0" smtClean="0"/>
              <a:t>Электронно-цифровая   подпись  необходима  для </a:t>
            </a:r>
            <a:r>
              <a:rPr lang="ru-RU" sz="1800" b="1" dirty="0"/>
              <a:t>подписания  </a:t>
            </a:r>
            <a:r>
              <a:rPr lang="ru-RU" sz="1800" b="1" dirty="0" smtClean="0"/>
              <a:t>Заявлений </a:t>
            </a:r>
          </a:p>
          <a:p>
            <a:pPr lvl="0" algn="ctr"/>
            <a:r>
              <a:rPr lang="ru-RU" sz="1800" b="1" dirty="0" smtClean="0"/>
              <a:t> и </a:t>
            </a:r>
            <a:r>
              <a:rPr lang="ru-RU" sz="1800" b="1" dirty="0"/>
              <a:t>других </a:t>
            </a:r>
            <a:r>
              <a:rPr lang="ru-RU" sz="1800" b="1" dirty="0" smtClean="0"/>
              <a:t>документов, направляемых в налоговый орган. </a:t>
            </a:r>
            <a:endParaRPr lang="ru-RU" sz="1800" b="1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452" y="1586516"/>
            <a:ext cx="6768752" cy="1587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4492" y="3407990"/>
            <a:ext cx="5753100" cy="280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594172" y="3630810"/>
            <a:ext cx="2880320" cy="1661993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ru-RU" sz="1700" dirty="0" smtClean="0">
                <a:solidFill>
                  <a:prstClr val="black"/>
                </a:solidFill>
              </a:rPr>
              <a:t>В разделе «Электронная подпись»  генерируем электронно-цифровую подпись  (ЭЦП)  и запоминаем пароль   от ключа </a:t>
            </a:r>
            <a:r>
              <a:rPr lang="ru-RU" sz="1700" dirty="0">
                <a:solidFill>
                  <a:prstClr val="black"/>
                </a:solidFill>
              </a:rPr>
              <a:t>Э</a:t>
            </a:r>
            <a:r>
              <a:rPr lang="ru-RU" sz="1700" dirty="0" smtClean="0">
                <a:solidFill>
                  <a:prstClr val="black"/>
                </a:solidFill>
              </a:rPr>
              <a:t>ЦП</a:t>
            </a:r>
            <a:endParaRPr lang="ru-RU" sz="1700" dirty="0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52054" y="5508823"/>
            <a:ext cx="3816424" cy="877163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ru-RU" sz="1700" dirty="0" smtClean="0">
                <a:solidFill>
                  <a:prstClr val="black"/>
                </a:solidFill>
              </a:rPr>
              <a:t>Информация о сертификате ранее сгенерированной ЭЦП  отражается  внизу экрана</a:t>
            </a:r>
            <a:endParaRPr lang="ru-RU" sz="1700" dirty="0">
              <a:solidFill>
                <a:prstClr val="black"/>
              </a:solidFill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3546500" y="4860751"/>
            <a:ext cx="936104" cy="288032"/>
          </a:xfrm>
          <a:prstGeom prst="righ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 flipV="1">
            <a:off x="4482604" y="5724847"/>
            <a:ext cx="936104" cy="360040"/>
          </a:xfrm>
          <a:prstGeom prst="righ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8515052" y="1401465"/>
            <a:ext cx="288032" cy="978781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712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F161EB-B02B-4984-8317-04E6BAF27329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06239" y="596192"/>
            <a:ext cx="911693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Как просмотреть  или запросить сведения о своих счетах </a:t>
            </a:r>
          </a:p>
          <a:p>
            <a:pPr algn="ctr"/>
            <a:endParaRPr lang="ru-RU" sz="2000" dirty="0" smtClean="0"/>
          </a:p>
          <a:p>
            <a:pPr algn="ctr"/>
            <a:r>
              <a:rPr lang="ru-RU" sz="2000" dirty="0" smtClean="0"/>
              <a:t>Входим </a:t>
            </a:r>
            <a:r>
              <a:rPr lang="ru-RU" sz="2000" dirty="0"/>
              <a:t>в свой профиль </a:t>
            </a:r>
            <a:r>
              <a:rPr lang="ru-RU" sz="2000" dirty="0" smtClean="0"/>
              <a:t>(значок в правом верхнем углу  </a:t>
            </a:r>
            <a:r>
              <a:rPr lang="ru-RU" sz="2000" dirty="0"/>
              <a:t>на стартовой странице возле  Вашей фамилии, имени , отчества и ИНН</a:t>
            </a:r>
            <a:r>
              <a:rPr lang="ru-RU" sz="2000" dirty="0" smtClean="0"/>
              <a:t>)  и выбираем пункт «Сведения»</a:t>
            </a:r>
            <a:endParaRPr lang="ru-RU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228" y="2340471"/>
            <a:ext cx="8319355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794972" y="3492599"/>
            <a:ext cx="1080120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292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F161EB-B02B-4984-8317-04E6BAF27329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10196" y="426915"/>
            <a:ext cx="9289031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dirty="0" smtClean="0"/>
              <a:t>Далее выбираем пункт  «Счета»  и задаем условия выбора.  </a:t>
            </a:r>
          </a:p>
          <a:p>
            <a:pPr algn="ctr"/>
            <a:endParaRPr lang="ru-RU" sz="1800" dirty="0" smtClean="0"/>
          </a:p>
          <a:p>
            <a:pPr algn="ctr"/>
            <a:r>
              <a:rPr lang="ru-RU" sz="1800" dirty="0" smtClean="0"/>
              <a:t>Можно </a:t>
            </a:r>
            <a:r>
              <a:rPr lang="ru-RU" sz="1800" dirty="0"/>
              <a:t>задать разные условия поиска счетов: период открытия счетов</a:t>
            </a:r>
            <a:r>
              <a:rPr lang="ru-RU" sz="1800" dirty="0" smtClean="0"/>
              <a:t>,  </a:t>
            </a:r>
            <a:r>
              <a:rPr lang="ru-RU" sz="1800" dirty="0"/>
              <a:t>показать  только открытые или все </a:t>
            </a:r>
            <a:r>
              <a:rPr lang="ru-RU" sz="1800" dirty="0" smtClean="0"/>
              <a:t>счета, задать наименование банка</a:t>
            </a:r>
            <a:r>
              <a:rPr lang="ru-RU" sz="2000" dirty="0" smtClean="0"/>
              <a:t>. </a:t>
            </a:r>
            <a:endParaRPr lang="ru-RU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36" y="1764407"/>
            <a:ext cx="8547496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239739" y="6222015"/>
            <a:ext cx="332728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dirty="0" smtClean="0"/>
              <a:t>Интересующие </a:t>
            </a:r>
            <a:r>
              <a:rPr lang="ru-RU" sz="1800" dirty="0"/>
              <a:t>сведения  можно  скачать в  файл в формате </a:t>
            </a:r>
            <a:r>
              <a:rPr lang="en-US" sz="1800" dirty="0" smtClean="0"/>
              <a:t>EXCEL</a:t>
            </a:r>
            <a:endParaRPr lang="ru-RU" sz="1800" dirty="0" smtClean="0"/>
          </a:p>
        </p:txBody>
      </p:sp>
      <p:sp>
        <p:nvSpPr>
          <p:cNvPr id="9" name="Прямоугольник 8"/>
          <p:cNvSpPr/>
          <p:nvPr/>
        </p:nvSpPr>
        <p:spPr>
          <a:xfrm>
            <a:off x="5346700" y="6300911"/>
            <a:ext cx="43204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dirty="0" smtClean="0"/>
              <a:t>Интересующие </a:t>
            </a:r>
            <a:r>
              <a:rPr lang="ru-RU" sz="1800" dirty="0"/>
              <a:t>сведения  </a:t>
            </a:r>
            <a:r>
              <a:rPr lang="ru-RU" sz="1800" dirty="0" smtClean="0"/>
              <a:t>можно  сформировать в виде справки с ЭЦП или  в виде файла   формата </a:t>
            </a:r>
            <a:r>
              <a:rPr lang="en-US" sz="1800" dirty="0" smtClean="0"/>
              <a:t>XML</a:t>
            </a:r>
            <a:endParaRPr lang="ru-RU" sz="1800" dirty="0" smtClean="0"/>
          </a:p>
        </p:txBody>
      </p:sp>
      <p:sp>
        <p:nvSpPr>
          <p:cNvPr id="3" name="Стрелка вверх 2"/>
          <p:cNvSpPr/>
          <p:nvPr/>
        </p:nvSpPr>
        <p:spPr>
          <a:xfrm>
            <a:off x="3906540" y="5364807"/>
            <a:ext cx="504056" cy="864096"/>
          </a:xfrm>
          <a:prstGeom prst="up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верх 9"/>
          <p:cNvSpPr/>
          <p:nvPr/>
        </p:nvSpPr>
        <p:spPr>
          <a:xfrm>
            <a:off x="7866980" y="5436815"/>
            <a:ext cx="504056" cy="864096"/>
          </a:xfrm>
          <a:prstGeom prst="up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178348" y="2700511"/>
            <a:ext cx="1440160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3545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F161EB-B02B-4984-8317-04E6BAF27329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97930" y="415680"/>
            <a:ext cx="97930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dirty="0" smtClean="0"/>
              <a:t>Для получения справки необходимо сформировать запрос, выбрав тип  интересующих сведений</a:t>
            </a:r>
            <a:endParaRPr lang="ru-RU" sz="1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236" y="1149011"/>
            <a:ext cx="7992888" cy="3263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39317" y="4951794"/>
            <a:ext cx="2952328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1800" dirty="0" smtClean="0"/>
              <a:t>подписать запрос   при помощи своей электронной подписи </a:t>
            </a:r>
            <a:endParaRPr lang="ru-RU" sz="1800" dirty="0"/>
          </a:p>
        </p:txBody>
      </p:sp>
      <p:sp>
        <p:nvSpPr>
          <p:cNvPr id="2" name="Стрелка вправо 1"/>
          <p:cNvSpPr/>
          <p:nvPr/>
        </p:nvSpPr>
        <p:spPr>
          <a:xfrm>
            <a:off x="639745" y="2980140"/>
            <a:ext cx="2076300" cy="895454"/>
          </a:xfrm>
          <a:prstGeom prst="righ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94172" y="3235344"/>
            <a:ext cx="216744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Выбор типа справки </a:t>
            </a:r>
            <a:endParaRPr lang="ru-RU" sz="16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524" y="5508823"/>
            <a:ext cx="5544616" cy="1344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5121064" y="4916145"/>
            <a:ext cx="360040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1800" dirty="0" smtClean="0"/>
              <a:t>нажать кнопку «Далее»  </a:t>
            </a:r>
            <a:endParaRPr lang="ru-RU" sz="1800" dirty="0"/>
          </a:p>
        </p:txBody>
      </p:sp>
      <p:sp>
        <p:nvSpPr>
          <p:cNvPr id="3" name="Стрелка вверх 2"/>
          <p:cNvSpPr/>
          <p:nvPr/>
        </p:nvSpPr>
        <p:spPr>
          <a:xfrm>
            <a:off x="8443044" y="4412025"/>
            <a:ext cx="504056" cy="808766"/>
          </a:xfrm>
          <a:prstGeom prst="up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2106340" y="5921288"/>
            <a:ext cx="1865517" cy="667655"/>
          </a:xfrm>
          <a:prstGeom prst="righ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6698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F161EB-B02B-4984-8317-04E6BAF27329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38188" y="426915"/>
            <a:ext cx="936103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Запрос  сформирован, подписан, ему присвоен номер , </a:t>
            </a:r>
          </a:p>
          <a:p>
            <a:pPr algn="ctr"/>
            <a:r>
              <a:rPr lang="ru-RU" sz="2000" dirty="0" smtClean="0"/>
              <a:t> и он  отправлен в  налоговый орган</a:t>
            </a:r>
            <a:endParaRPr lang="ru-RU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036" y="1404367"/>
            <a:ext cx="7056784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60239" y="5940871"/>
            <a:ext cx="866903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Отслеживаем статус  обработки  запроса в разделе  «СООБЩЕНИЯ»: </a:t>
            </a:r>
          </a:p>
          <a:p>
            <a:pPr algn="ctr"/>
            <a:r>
              <a:rPr lang="ru-RU" sz="2000" dirty="0" smtClean="0"/>
              <a:t>(статус: создан, отправлен, получен ответ) </a:t>
            </a:r>
            <a:endParaRPr lang="ru-RU" dirty="0"/>
          </a:p>
        </p:txBody>
      </p:sp>
      <p:sp>
        <p:nvSpPr>
          <p:cNvPr id="2" name="Стрелка влево 1"/>
          <p:cNvSpPr/>
          <p:nvPr/>
        </p:nvSpPr>
        <p:spPr>
          <a:xfrm>
            <a:off x="7578948" y="2508473"/>
            <a:ext cx="2736304" cy="792088"/>
          </a:xfrm>
          <a:prstGeom prst="lef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Запрос отправлен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трелка вверх 2"/>
          <p:cNvSpPr/>
          <p:nvPr/>
        </p:nvSpPr>
        <p:spPr>
          <a:xfrm>
            <a:off x="7362925" y="4870834"/>
            <a:ext cx="576064" cy="1008112"/>
          </a:xfrm>
          <a:prstGeom prst="up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471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F161EB-B02B-4984-8317-04E6BAF27329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10283" y="426915"/>
            <a:ext cx="85689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dirty="0" smtClean="0"/>
              <a:t>Просмотр  результатов обработки запроса в разделе «СООБЩЕНИЯ»</a:t>
            </a:r>
            <a:endParaRPr lang="ru-RU" sz="1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982" y="972319"/>
            <a:ext cx="6401155" cy="2443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75" y="4212679"/>
            <a:ext cx="5976664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Стрелка влево 1"/>
          <p:cNvSpPr/>
          <p:nvPr/>
        </p:nvSpPr>
        <p:spPr>
          <a:xfrm>
            <a:off x="5706740" y="2916535"/>
            <a:ext cx="3096344" cy="576064"/>
          </a:xfrm>
          <a:prstGeom prst="lef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solidFill>
                  <a:schemeClr val="tx1"/>
                </a:solidFill>
              </a:rPr>
              <a:t>Ответ получен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95424" y="3566348"/>
            <a:ext cx="91877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dirty="0" smtClean="0"/>
              <a:t>В Истории обработки  запроса  можно скачать  полученный ответ (ответ поступает  в двух вариантах : </a:t>
            </a:r>
            <a:r>
              <a:rPr lang="ru-RU" sz="1800" dirty="0"/>
              <a:t>в виде справки формата</a:t>
            </a:r>
            <a:r>
              <a:rPr lang="en-US" sz="1800" dirty="0"/>
              <a:t> </a:t>
            </a:r>
            <a:r>
              <a:rPr lang="en-US" sz="1800" dirty="0" smtClean="0"/>
              <a:t>PDF</a:t>
            </a:r>
            <a:r>
              <a:rPr lang="ru-RU" sz="1800" dirty="0" smtClean="0"/>
              <a:t> и в виде файла формата</a:t>
            </a:r>
            <a:r>
              <a:rPr lang="en-US" sz="1800" dirty="0" smtClean="0"/>
              <a:t> XML)</a:t>
            </a:r>
            <a:r>
              <a:rPr lang="ru-RU" sz="1800" dirty="0" smtClean="0"/>
              <a:t> </a:t>
            </a:r>
            <a:endParaRPr lang="ru-RU" sz="1800" dirty="0"/>
          </a:p>
        </p:txBody>
      </p:sp>
      <p:sp>
        <p:nvSpPr>
          <p:cNvPr id="3" name="Стрелка влево 2"/>
          <p:cNvSpPr/>
          <p:nvPr/>
        </p:nvSpPr>
        <p:spPr>
          <a:xfrm>
            <a:off x="6642844" y="6084887"/>
            <a:ext cx="3024336" cy="936104"/>
          </a:xfrm>
          <a:prstGeom prst="lef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solidFill>
                  <a:schemeClr val="tx1"/>
                </a:solidFill>
              </a:rPr>
              <a:t>Файлы для скачивания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34332" y="972319"/>
            <a:ext cx="1296144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13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1112,8 Аналитиченский отдел_111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11112,8 Аналитиченский отдел_1111</Template>
  <TotalTime>2500</TotalTime>
  <Words>611</Words>
  <Application>Microsoft Office PowerPoint</Application>
  <PresentationFormat>Произвольный</PresentationFormat>
  <Paragraphs>86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11112,8 Аналитиченский отдел_1111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Максимова Надежда Валерьевна</dc:creator>
  <cp:lastModifiedBy>Дутова Елизавета Алексеевна</cp:lastModifiedBy>
  <cp:revision>179</cp:revision>
  <cp:lastPrinted>2023-01-11T00:41:23Z</cp:lastPrinted>
  <dcterms:created xsi:type="dcterms:W3CDTF">2020-09-10T07:46:08Z</dcterms:created>
  <dcterms:modified xsi:type="dcterms:W3CDTF">2023-02-10T00:25:47Z</dcterms:modified>
</cp:coreProperties>
</file>