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2.xml" ContentType="application/vnd.openxmlformats-officedocument.them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howSpecialPlsOnTitleSld="0" strictFirstAndLastChar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9144000" cy="5148263"/>
  <p:notesSz cx="9144000" cy="5148263"/>
  <p:defaultTextStyle>
    <a:defPPr lvl="0">
      <a:defRPr lang="ru-RU"/>
    </a:defPPr>
    <a:lvl1pPr marL="0" lv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AB27C3FD-B452-83AF-EA4C-4BC72949B1DA}">
  <a:tblStyle styleId="{AB27C3FD-B452-83AF-EA4C-4BC72949B1DA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theme" Target="theme/theme1.xml"/><Relationship Id="rId6" Type="http://schemas.openxmlformats.org/officeDocument/2006/relationships/theme" Target="theme/theme2.xml"/><Relationship Id="rId7" Type="http://schemas.openxmlformats.org/officeDocument/2006/relationships/theme" Target="theme/theme3.xml"/><Relationship Id="rId8" Type="http://schemas.openxmlformats.org/officeDocument/2006/relationships/theme" Target="theme/theme4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presProps" Target="presProps.xml" /><Relationship Id="rId29" Type="http://schemas.openxmlformats.org/officeDocument/2006/relationships/tableStyles" Target="tableStyles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8" name="Text Placeholder 2" hidden="0"/>
          <p:cNvSpPr>
            <a:spLocks noGrp="1"/>
          </p:cNvSpPr>
          <p:nvPr isPhoto="0" userDrawn="0"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11" name="Text Placeholder 4" hidden="0"/>
          <p:cNvSpPr>
            <a:spLocks noGrp="1"/>
          </p:cNvSpPr>
          <p:nvPr isPhoto="0" userDrawn="0"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  <p:hf dt="0" ftr="0" hdr="0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Перебивоч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Перебивочный слайд</a:t>
            </a:r>
            <a:endParaRPr lang="en-US"/>
          </a:p>
        </p:txBody>
      </p:sp>
      <p:sp>
        <p:nvSpPr>
          <p:cNvPr id="8" name="Text Placeholder 7" hidden="0"/>
          <p:cNvSpPr>
            <a:spLocks noGrp="1"/>
          </p:cNvSpPr>
          <p:nvPr isPhoto="0" userDrawn="0">
            <p:ph type="body" sz="quarter" idx="10" hasCustomPrompt="1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Нумерация</a:t>
            </a:r>
            <a:endParaRPr lang="en-US"/>
          </a:p>
        </p:txBody>
      </p:sp>
    </p:spTree>
  </p:cSld>
  <p:clrMapOvr>
    <a:masterClrMapping/>
  </p:clrMapOvr>
  <p:hf dt="0" ftr="0" hdr="0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екст картинк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 Placeholder 7" hidden="0"/>
          <p:cNvSpPr>
            <a:spLocks noGrp="1"/>
          </p:cNvSpPr>
          <p:nvPr isPhoto="0" userDrawn="0"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 hidden="0"/>
          <p:cNvSpPr txBox="1"/>
          <p:nvPr isPhoto="0"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t/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15" name="Text Placeholder 7" hidden="0"/>
          <p:cNvSpPr>
            <a:spLocks noGrp="1"/>
          </p:cNvSpPr>
          <p:nvPr isPhoto="0" userDrawn="0"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3" name="Рисунок 2" hidden="0"/>
          <p:cNvSpPr>
            <a:spLocks noGrp="1"/>
          </p:cNvSpPr>
          <p:nvPr isPhoto="0" userDrawn="0">
            <p:ph type="pic" sz="quarter" idx="15" hasCustomPrompt="0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2DB00539-76DD-4291-9C68-45997AB8432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1DB53087-2C50-47AC-ACD0-434C56EF5E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2" hidden="0"/>
          <p:cNvSpPr>
            <a:spLocks noChangeArrowheads="1" noGrp="1"/>
          </p:cNvSpPr>
          <p:nvPr isPhoto="0" userDrawn="0">
            <p:ph type="sldNum" sz="quarter" idx="10" hasCustomPrompt="0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48B4-E1F6-4B7C-B5CF-B726961A650C}" type="slidenum">
              <a:rPr lang="ru-RU">
                <a:solidFill>
                  <a:srgbClr val="003274"/>
                </a:solidFill>
              </a:rPr>
              <a:t/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Заключите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7" hidden="0"/>
          <p:cNvSpPr>
            <a:spLocks noGrp="1"/>
          </p:cNvSpPr>
          <p:nvPr isPhoto="0" userDrawn="0">
            <p:ph type="body" sz="quarter" idx="11" hasCustomPrompt="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5" name="Текст 4" hidden="0"/>
          <p:cNvSpPr>
            <a:spLocks noGrp="1"/>
          </p:cNvSpPr>
          <p:nvPr isPhoto="0" userDrawn="0">
            <p:ph type="body" sz="quarter" idx="12" hasCustomPrompt="1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Дата</a:t>
            </a:r>
            <a:endParaRPr/>
          </a:p>
        </p:txBody>
      </p:sp>
      <p:sp>
        <p:nvSpPr>
          <p:cNvPr id="4" name="Текст 4" hidden="0"/>
          <p:cNvSpPr>
            <a:spLocks noGrp="1"/>
          </p:cNvSpPr>
          <p:nvPr isPhoto="0" userDrawn="0">
            <p:ph type="body" sz="quarter" idx="13" hasCustomPrompt="1"/>
          </p:nvPr>
        </p:nvSpPr>
        <p:spPr bwMode="auto"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Основная информация</a:t>
            </a:r>
            <a:endParaRPr/>
          </a:p>
        </p:txBody>
      </p:sp>
      <p:sp>
        <p:nvSpPr>
          <p:cNvPr id="6" name="Текст 4" hidden="0"/>
          <p:cNvSpPr>
            <a:spLocks noGrp="1"/>
          </p:cNvSpPr>
          <p:nvPr isPhoto="0" userDrawn="0">
            <p:ph type="body" sz="quarter" idx="14" hasCustomPrompt="1"/>
          </p:nvPr>
        </p:nvSpPr>
        <p:spPr bwMode="auto"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Текст 4" hidden="0"/>
          <p:cNvSpPr>
            <a:spLocks noGrp="1"/>
          </p:cNvSpPr>
          <p:nvPr isPhoto="0" userDrawn="0">
            <p:ph type="body" sz="quarter" idx="15" hasCustomPrompt="1"/>
          </p:nvPr>
        </p:nvSpPr>
        <p:spPr bwMode="auto">
          <a:xfrm>
            <a:off x="539750" y="3311524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</p:spTree>
  </p:cSld>
  <p:clrMapOvr>
    <a:masterClrMapping/>
  </p:clrMapOvr>
  <p:hf dt="0" ftr="0" hdr="0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1.jpg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3.xml"/><Relationship Id="rId5" Type="http://schemas.openxmlformats.org/officeDocument/2006/relationships/image" Target="../media/image4.jpg"/><Relationship Id="rId6" Type="http://schemas.openxmlformats.org/officeDocument/2006/relationships/image" Target="../media/image3.png"/></Relationships>
</file>

<file path=ppt/slideMasters/_rels/slideMaster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4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 hidden="0"/>
          <p:cNvPicPr>
            <a:picLocks noChangeAspect="1" noChangeArrowheads="1"/>
          </p:cNvPicPr>
          <p:nvPr isPhoto="0" userDrawn="1"/>
        </p:nvPicPr>
        <p:blipFill>
          <a:blip r:embed="rId4"/>
          <a:srcRect l="0" t="0" r="0"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</p:spPr>
      </p:pic>
      <p:pic>
        <p:nvPicPr>
          <p:cNvPr id="8" name="Рисунок 9" hidden="0"/>
          <p:cNvPicPr>
            <a:picLocks noChangeAspect="1"/>
          </p:cNvPicPr>
          <p:nvPr isPhoto="0" userDrawn="1"/>
        </p:nvPicPr>
        <p:blipFill>
          <a:blip r:embed="rId5"/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dt="0" ftr="0" hdr="0" sldNum="1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2980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 hidden="0"/>
          <p:cNvPicPr>
            <a:picLocks noChangeAspect="1" noChangeArrowheads="1"/>
          </p:cNvPicPr>
          <p:nvPr isPhoto="0" userDrawn="1"/>
        </p:nvPicPr>
        <p:blipFill>
          <a:blip r:embed="rId5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 hidden="0"/>
          <p:cNvPicPr>
            <a:picLocks noChangeAspect="1"/>
          </p:cNvPicPr>
          <p:nvPr isPhoto="0" userDrawn="1"/>
        </p:nvPicPr>
        <p:blipFill>
          <a:blip r:embed="rId6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 hidden="0"/>
          <p:cNvPicPr>
            <a:picLocks noChangeAspect="1"/>
          </p:cNvPicPr>
          <p:nvPr isPhoto="0" userDrawn="1"/>
        </p:nvPicPr>
        <p:blipFill>
          <a:blip r:embed="rId4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dt="0" ftr="0" hdr="0" sldNum="1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14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19.png"/><Relationship Id="rId4" Type="http://schemas.openxmlformats.org/officeDocument/2006/relationships/image" Target="../media/image20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  <a:latin typeface="Arial"/>
                <a:cs typeface="Arial"/>
              </a:rPr>
              <a:t>Государственная инспекция Забайкальского края</a:t>
            </a:r>
            <a:endParaRPr/>
          </a:p>
        </p:txBody>
      </p:sp>
      <p:sp>
        <p:nvSpPr>
          <p:cNvPr id="17" name="Текст 2" hidden="0"/>
          <p:cNvSpPr>
            <a:spLocks noGrp="1"/>
          </p:cNvSpPr>
          <p:nvPr isPhoto="0" userDrawn="0">
            <p:ph type="body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latin typeface="Arial"/>
                <a:cs typeface="Arial"/>
              </a:rPr>
              <a:t>Итоговое совещание</a:t>
            </a:r>
            <a:endParaRPr/>
          </a:p>
        </p:txBody>
      </p:sp>
      <p:sp>
        <p:nvSpPr>
          <p:cNvPr id="18" name="Текст 3" hidden="0"/>
          <p:cNvSpPr>
            <a:spLocks noGrp="1"/>
          </p:cNvSpPr>
          <p:nvPr isPhoto="0" userDrawn="0">
            <p:ph type="body" sz="quarter" idx="11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b="1" u="none">
                <a:solidFill>
                  <a:srgbClr val="FF0000"/>
                </a:solidFill>
                <a:latin typeface="Arial"/>
                <a:cs typeface="Arial"/>
              </a:rPr>
              <a:t>Дашибалов Баясхалан Александрович</a:t>
            </a:r>
            <a:endParaRPr/>
          </a:p>
        </p:txBody>
      </p:sp>
      <p:sp>
        <p:nvSpPr>
          <p:cNvPr id="19" name="Текст 4" hidden="0"/>
          <p:cNvSpPr>
            <a:spLocks noGrp="1"/>
          </p:cNvSpPr>
          <p:nvPr isPhoto="0" userDrawn="0">
            <p:ph type="body" sz="quarter" idx="1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  <a:latin typeface="Arial"/>
                <a:cs typeface="Arial"/>
              </a:rPr>
              <a:t>Начальник Государственной инспекции Забайкальского края</a:t>
            </a:r>
            <a:endParaRPr/>
          </a:p>
        </p:txBody>
      </p:sp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185532" y="416943"/>
            <a:ext cx="731563" cy="873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 hidden="0"/>
          <p:cNvSpPr/>
          <p:nvPr isPhoto="0" userDrawn="0"/>
        </p:nvSpPr>
        <p:spPr bwMode="auto"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>
              <a:defRPr/>
            </a:pPr>
            <a:r>
              <a:rPr lang="ru-RU" sz="2000" b="1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/>
              </a:rPr>
              <a:t>Выявление коренных причин методом «5 Почему?»</a:t>
            </a:r>
            <a:endParaRPr/>
          </a:p>
        </p:txBody>
      </p:sp>
      <p:pic>
        <p:nvPicPr>
          <p:cNvPr id="38" name="Рисунок 3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037251" y="98729"/>
            <a:ext cx="283682" cy="338725"/>
          </a:xfrm>
          <a:prstGeom prst="rect">
            <a:avLst/>
          </a:prstGeom>
        </p:spPr>
      </p:pic>
      <p:sp>
        <p:nvSpPr>
          <p:cNvPr id="991497654" name="Прямоугольник 5" hidden="0"/>
          <p:cNvSpPr/>
          <p:nvPr isPhoto="0" userDrawn="0"/>
        </p:nvSpPr>
        <p:spPr bwMode="auto">
          <a:xfrm>
            <a:off x="3120370" y="693862"/>
            <a:ext cx="2434655" cy="281993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400" b="1">
                <a:ln w="0"/>
                <a:solidFill>
                  <a:srgbClr val="FF0000"/>
                </a:solidFill>
                <a:latin typeface="Times New Roman"/>
                <a:cs typeface="Times New Roman"/>
              </a:rPr>
              <a:t>Проблема</a:t>
            </a:r>
            <a:endParaRPr sz="2000"/>
          </a:p>
        </p:txBody>
      </p:sp>
      <p:sp>
        <p:nvSpPr>
          <p:cNvPr id="1754086747" name="Прямоугольник: скругленные углы 8" hidden="0"/>
          <p:cNvSpPr/>
          <p:nvPr isPhoto="0" userDrawn="0"/>
        </p:nvSpPr>
        <p:spPr bwMode="auto">
          <a:xfrm>
            <a:off x="252661" y="931660"/>
            <a:ext cx="8457498" cy="39848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Times New Roman"/>
                <a:cs typeface="Times New Roman"/>
              </a:rPr>
              <a:t>Длительный срок рассмотрения заявлений</a:t>
            </a:r>
            <a:endParaRPr/>
          </a:p>
        </p:txBody>
      </p:sp>
      <p:sp>
        <p:nvSpPr>
          <p:cNvPr id="1913710328" name="Стрелка: вниз 12" hidden="0"/>
          <p:cNvSpPr/>
          <p:nvPr isPhoto="0" userDrawn="0"/>
        </p:nvSpPr>
        <p:spPr bwMode="auto">
          <a:xfrm>
            <a:off x="148847" y="1443858"/>
            <a:ext cx="2099666" cy="43898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  <a:latin typeface="Times New Roman"/>
                <a:cs typeface="Times New Roman"/>
              </a:rPr>
              <a:t>Почему?</a:t>
            </a:r>
            <a:endParaRPr/>
          </a:p>
        </p:txBody>
      </p:sp>
      <p:sp>
        <p:nvSpPr>
          <p:cNvPr id="469568804" name="Стрелка: вниз 13" hidden="0"/>
          <p:cNvSpPr/>
          <p:nvPr isPhoto="0" userDrawn="0"/>
        </p:nvSpPr>
        <p:spPr bwMode="auto">
          <a:xfrm>
            <a:off x="6795545" y="1446500"/>
            <a:ext cx="2099666" cy="43898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2">
              <a:defRPr/>
            </a:pPr>
            <a:r>
              <a:rPr lang="ru-RU" sz="1400" b="1">
                <a:solidFill>
                  <a:srgbClr val="0070C0"/>
                </a:solidFill>
                <a:latin typeface="Times New Roman"/>
                <a:cs typeface="Times New Roman"/>
              </a:rPr>
              <a:t>Почему?</a:t>
            </a:r>
            <a:endParaRPr/>
          </a:p>
        </p:txBody>
      </p:sp>
      <p:sp>
        <p:nvSpPr>
          <p:cNvPr id="1243525422" name="Стрелка: вниз 15" hidden="0"/>
          <p:cNvSpPr/>
          <p:nvPr isPhoto="0" userDrawn="0"/>
        </p:nvSpPr>
        <p:spPr bwMode="auto">
          <a:xfrm>
            <a:off x="3428991" y="1432183"/>
            <a:ext cx="2099666" cy="43898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  <a:latin typeface="Times New Roman"/>
                <a:cs typeface="Times New Roman"/>
              </a:rPr>
              <a:t>Почему?</a:t>
            </a:r>
            <a:endParaRPr/>
          </a:p>
        </p:txBody>
      </p:sp>
      <p:sp>
        <p:nvSpPr>
          <p:cNvPr id="363498166" name="Прямоугольник: скругленные углы 16" hidden="0"/>
          <p:cNvSpPr/>
          <p:nvPr isPhoto="0" userDrawn="0"/>
        </p:nvSpPr>
        <p:spPr bwMode="auto">
          <a:xfrm>
            <a:off x="71406" y="1974364"/>
            <a:ext cx="1973179" cy="74264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>
                <a:solidFill>
                  <a:schemeClr val="tx1"/>
                </a:solidFill>
                <a:latin typeface="Times New Roman"/>
                <a:cs typeface="Times New Roman"/>
              </a:rPr>
              <a:t>Большой срок проверки представленных документов и оформления результатов проверки</a:t>
            </a:r>
            <a:endParaRPr/>
          </a:p>
        </p:txBody>
      </p:sp>
      <p:sp>
        <p:nvSpPr>
          <p:cNvPr id="267327654" name="Прямоугольник: скругленные углы 19" hidden="0"/>
          <p:cNvSpPr/>
          <p:nvPr isPhoto="0" userDrawn="0"/>
        </p:nvSpPr>
        <p:spPr bwMode="auto">
          <a:xfrm>
            <a:off x="6923936" y="1946892"/>
            <a:ext cx="1842883" cy="55375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100" b="1">
                <a:solidFill>
                  <a:schemeClr val="tx1"/>
                </a:solidFill>
                <a:latin typeface="Times New Roman"/>
                <a:cs typeface="Times New Roman"/>
              </a:rPr>
              <a:t>Длительный срок согласования и подписания решения</a:t>
            </a:r>
            <a:endParaRPr/>
          </a:p>
        </p:txBody>
      </p:sp>
      <p:sp>
        <p:nvSpPr>
          <p:cNvPr id="1716737946" name="Стрелка: вниз 20" hidden="0"/>
          <p:cNvSpPr/>
          <p:nvPr isPhoto="0" userDrawn="0"/>
        </p:nvSpPr>
        <p:spPr bwMode="auto">
          <a:xfrm>
            <a:off x="687722" y="2840261"/>
            <a:ext cx="669566" cy="6625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41965857" name="Прямоугольник 25" hidden="0"/>
          <p:cNvSpPr/>
          <p:nvPr isPhoto="0" userDrawn="0"/>
        </p:nvSpPr>
        <p:spPr bwMode="auto">
          <a:xfrm>
            <a:off x="5115538" y="3359948"/>
            <a:ext cx="2099702" cy="25151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200" b="1">
                <a:ln w="0"/>
                <a:solidFill>
                  <a:srgbClr val="00B050"/>
                </a:solidFill>
                <a:latin typeface="Times New Roman"/>
                <a:cs typeface="Times New Roman"/>
              </a:rPr>
              <a:t>Коренная причина</a:t>
            </a:r>
            <a:endParaRPr/>
          </a:p>
        </p:txBody>
      </p:sp>
      <p:sp>
        <p:nvSpPr>
          <p:cNvPr id="1005972633" name="Прямоугольник 30" hidden="0"/>
          <p:cNvSpPr/>
          <p:nvPr isPhoto="0" userDrawn="0"/>
        </p:nvSpPr>
        <p:spPr bwMode="auto">
          <a:xfrm>
            <a:off x="1257886" y="4248805"/>
            <a:ext cx="2099702" cy="25151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200" b="1">
                <a:ln w="0"/>
                <a:solidFill>
                  <a:srgbClr val="00B050"/>
                </a:solidFill>
                <a:latin typeface="Times New Roman"/>
                <a:cs typeface="Times New Roman"/>
              </a:rPr>
              <a:t>Коренная причина</a:t>
            </a:r>
            <a:endParaRPr/>
          </a:p>
        </p:txBody>
      </p:sp>
      <p:sp>
        <p:nvSpPr>
          <p:cNvPr id="1142734528" name="Прямоугольник: скругленные углы 31" hidden="0"/>
          <p:cNvSpPr/>
          <p:nvPr isPhoto="0" userDrawn="0"/>
        </p:nvSpPr>
        <p:spPr bwMode="auto">
          <a:xfrm>
            <a:off x="75816" y="3576660"/>
            <a:ext cx="1995852" cy="56910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>
                <a:solidFill>
                  <a:schemeClr val="tx1"/>
                </a:solidFill>
                <a:latin typeface="Times New Roman"/>
                <a:cs typeface="Times New Roman"/>
              </a:rPr>
              <a:t>Допущение ошибок при составлении заключения</a:t>
            </a:r>
            <a:endParaRPr/>
          </a:p>
        </p:txBody>
      </p:sp>
      <p:sp>
        <p:nvSpPr>
          <p:cNvPr id="1393058717" name="Прямоугольник: скругленные углы 33" hidden="0"/>
          <p:cNvSpPr/>
          <p:nvPr isPhoto="0" userDrawn="0"/>
        </p:nvSpPr>
        <p:spPr bwMode="auto">
          <a:xfrm>
            <a:off x="6963474" y="2828316"/>
            <a:ext cx="1861126" cy="39522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>
                <a:solidFill>
                  <a:schemeClr val="tx1"/>
                </a:solidFill>
                <a:latin typeface="Times New Roman"/>
                <a:cs typeface="Times New Roman"/>
              </a:rPr>
              <a:t>Подготовка документов на бумажном носителе</a:t>
            </a:r>
            <a:endParaRPr/>
          </a:p>
        </p:txBody>
      </p:sp>
      <p:sp>
        <p:nvSpPr>
          <p:cNvPr id="2077695400" name="Прямоугольник: скругленные углы 31" hidden="0"/>
          <p:cNvSpPr/>
          <p:nvPr isPhoto="0" userDrawn="0"/>
        </p:nvSpPr>
        <p:spPr bwMode="auto">
          <a:xfrm>
            <a:off x="3428991" y="1924246"/>
            <a:ext cx="2251071" cy="37222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>
                <a:solidFill>
                  <a:schemeClr val="tx1"/>
                </a:solidFill>
                <a:latin typeface="Times New Roman"/>
                <a:cs typeface="Times New Roman"/>
              </a:rPr>
              <a:t>Допущение ошибок при проведении подсчета кворума</a:t>
            </a:r>
            <a:endParaRPr/>
          </a:p>
        </p:txBody>
      </p:sp>
      <p:sp>
        <p:nvSpPr>
          <p:cNvPr id="961876421" name="Прямоугольник: скругленные углы 39" hidden="0"/>
          <p:cNvSpPr/>
          <p:nvPr isPhoto="0" userDrawn="0"/>
        </p:nvSpPr>
        <p:spPr bwMode="auto">
          <a:xfrm>
            <a:off x="928661" y="4485555"/>
            <a:ext cx="2786081" cy="58890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/>
                <a:cs typeface="Times New Roman"/>
              </a:rPr>
              <a:t>Отсутствие типовых формулировок, необходимых для описания оснований для непринятия к учету бюллетеней</a:t>
            </a:r>
            <a:endParaRPr/>
          </a:p>
        </p:txBody>
      </p:sp>
      <p:sp>
        <p:nvSpPr>
          <p:cNvPr id="1951763821" name="Прямоугольник: скругленные углы 40" hidden="0"/>
          <p:cNvSpPr/>
          <p:nvPr isPhoto="0" userDrawn="0"/>
        </p:nvSpPr>
        <p:spPr bwMode="auto">
          <a:xfrm>
            <a:off x="2357421" y="2859883"/>
            <a:ext cx="2357453" cy="142875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>
                <a:solidFill>
                  <a:schemeClr val="tx1"/>
                </a:solidFill>
                <a:latin typeface="Times New Roman"/>
                <a:cs typeface="Times New Roman"/>
              </a:rPr>
              <a:t>Законодателем не определен порядок проведения проверки представленных документов, критерии ничтожности не определены, не описаны условия, при которых бюллетени проголосовавших собственников не учитываются при подсчете голосов</a:t>
            </a:r>
            <a:endParaRPr/>
          </a:p>
        </p:txBody>
      </p:sp>
      <p:sp>
        <p:nvSpPr>
          <p:cNvPr id="394033854" name="Стрелка: вниз 20" hidden="0"/>
          <p:cNvSpPr/>
          <p:nvPr isPhoto="0" userDrawn="0"/>
        </p:nvSpPr>
        <p:spPr bwMode="auto">
          <a:xfrm rot="1015269">
            <a:off x="3339891" y="2380560"/>
            <a:ext cx="703963" cy="47422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624724489" name="Стрелка: вниз 20" hidden="0"/>
          <p:cNvSpPr/>
          <p:nvPr isPhoto="0" userDrawn="0"/>
        </p:nvSpPr>
        <p:spPr bwMode="auto">
          <a:xfrm rot="20067399">
            <a:off x="5084190" y="2466516"/>
            <a:ext cx="693513" cy="8761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192027957" name="Прямоугольник: скругленные углы 40" hidden="0"/>
          <p:cNvSpPr/>
          <p:nvPr isPhoto="0" userDrawn="0"/>
        </p:nvSpPr>
        <p:spPr bwMode="auto">
          <a:xfrm>
            <a:off x="5010786" y="3717138"/>
            <a:ext cx="2204419" cy="43953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/>
                <a:cs typeface="Times New Roman"/>
              </a:rPr>
              <a:t>Проведение подсчётов традиционными способами</a:t>
            </a:r>
            <a:endParaRPr/>
          </a:p>
        </p:txBody>
      </p:sp>
      <p:sp>
        <p:nvSpPr>
          <p:cNvPr id="725123868" name="Прямоугольник 45" hidden="0"/>
          <p:cNvSpPr/>
          <p:nvPr isPhoto="0" userDrawn="0"/>
        </p:nvSpPr>
        <p:spPr bwMode="auto">
          <a:xfrm>
            <a:off x="6914817" y="2513001"/>
            <a:ext cx="2099702" cy="25151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200" b="1">
                <a:ln w="0"/>
                <a:solidFill>
                  <a:srgbClr val="00B050"/>
                </a:solidFill>
                <a:latin typeface="Times New Roman"/>
                <a:cs typeface="Times New Roman"/>
              </a:rPr>
              <a:t>Коренная причина</a:t>
            </a:r>
            <a:endParaRPr/>
          </a:p>
        </p:txBody>
      </p:sp>
      <p:sp>
        <p:nvSpPr>
          <p:cNvPr id="1216442650" name="Стрелка: вниз 20" hidden="0"/>
          <p:cNvSpPr/>
          <p:nvPr isPhoto="0" userDrawn="0"/>
        </p:nvSpPr>
        <p:spPr bwMode="auto">
          <a:xfrm rot="18055870">
            <a:off x="2169393" y="2268489"/>
            <a:ext cx="527212" cy="6514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Заголовок 1" hidden="0"/>
          <p:cNvSpPr txBox="1"/>
          <p:nvPr isPhoto="0" userDrawn="0"/>
        </p:nvSpPr>
        <p:spPr bwMode="auto">
          <a:xfrm>
            <a:off x="558818" y="176199"/>
            <a:ext cx="7714908" cy="6821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2300">
                <a:solidFill>
                  <a:schemeClr val="bg2">
                    <a:lumMod val="25000"/>
                  </a:schemeClr>
                </a:solidFill>
              </a:rPr>
              <a:t>Подготовка к плану действий </a:t>
            </a:r>
            <a:endParaRPr/>
          </a:p>
        </p:txBody>
      </p:sp>
      <p:pic>
        <p:nvPicPr>
          <p:cNvPr id="9" name="Рисунок 8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583638" y="351904"/>
            <a:ext cx="283682" cy="338725"/>
          </a:xfrm>
          <a:prstGeom prst="rect">
            <a:avLst/>
          </a:prstGeom>
        </p:spPr>
      </p:pic>
      <p:graphicFrame>
        <p:nvGraphicFramePr>
          <p:cNvPr id="82969699" name="Таблица 49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357156" y="1620749"/>
          <a:ext cx="8496942" cy="3269409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1800000"/>
                <a:gridCol w="1598776"/>
                <a:gridCol w="1699388"/>
                <a:gridCol w="1699389"/>
                <a:gridCol w="1699389"/>
              </a:tblGrid>
              <a:tr h="58961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/>
                        <a:t>Проблема</a:t>
                      </a:r>
                      <a:endParaRPr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/>
                        <a:t>Решить полностью</a:t>
                      </a:r>
                      <a:endParaRPr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/>
                        <a:t>Решить частично </a:t>
                      </a:r>
                      <a:endParaRPr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/>
                        <a:t>Решение не планируется</a:t>
                      </a:r>
                      <a:endParaRPr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/>
                        <a:t>Другое</a:t>
                      </a:r>
                      <a:endParaRPr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563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Отсутствие типовых формулировок</a:t>
                      </a: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563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Проведение подсчетов традиционными способами</a:t>
                      </a:r>
                      <a:endParaRPr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563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Длительный срок подписания и согласования документов</a:t>
                      </a: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02002966" name="Picture 2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4429123" y="2359815"/>
            <a:ext cx="346718" cy="2614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39161863" name="Picture 2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2786049" y="4170074"/>
            <a:ext cx="346718" cy="2614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68998873" name="Picture 2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4439593" y="3288510"/>
            <a:ext cx="346718" cy="26144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13715" y="372421"/>
            <a:ext cx="5642441" cy="458184"/>
          </a:xfrm>
        </p:spPr>
        <p:txBody>
          <a:bodyPr/>
          <a:lstStyle/>
          <a:p>
            <a:pPr>
              <a:defRPr/>
            </a:pPr>
            <a:r>
              <a:rPr lang="ru-RU">
                <a:latin typeface="+mj-lt"/>
                <a:cs typeface="Times New Roman"/>
              </a:rPr>
              <a:t>Целевая карта процесса</a:t>
            </a:r>
            <a:endParaRPr/>
          </a:p>
        </p:txBody>
      </p:sp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530628" y="372421"/>
            <a:ext cx="283682" cy="338725"/>
          </a:xfrm>
          <a:prstGeom prst="rect">
            <a:avLst/>
          </a:prstGeom>
        </p:spPr>
      </p:pic>
      <p:pic>
        <p:nvPicPr>
          <p:cNvPr id="1415557389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-82610" y="830604"/>
            <a:ext cx="9188823" cy="4358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01556" y="373946"/>
            <a:ext cx="6750997" cy="330200"/>
          </a:xfrm>
        </p:spPr>
        <p:txBody>
          <a:bodyPr/>
          <a:lstStyle/>
          <a:p>
            <a:pPr lvl="0"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План мероприятий по реализации проекта </a:t>
            </a:r>
            <a:endParaRPr lang="ru-RU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3" hidden="0"/>
          <p:cNvSpPr>
            <a:spLocks noChangeArrowheads="1"/>
          </p:cNvSpPr>
          <p:nvPr isPhoto="0" userDrawn="0"/>
        </p:nvSpPr>
        <p:spPr bwMode="auto">
          <a:xfrm>
            <a:off x="628650" y="1531937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643272" y="317552"/>
            <a:ext cx="283682" cy="338725"/>
          </a:xfrm>
          <a:prstGeom prst="rect">
            <a:avLst/>
          </a:prstGeom>
        </p:spPr>
      </p:pic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0" y="751992"/>
            <a:ext cx="9144000" cy="3644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39750" y="1778008"/>
            <a:ext cx="5508152" cy="1012910"/>
          </a:xfrm>
        </p:spPr>
        <p:txBody>
          <a:bodyPr/>
          <a:lstStyle/>
          <a:p>
            <a:pPr>
              <a:defRPr/>
            </a:pPr>
            <a:r>
              <a:rPr lang="ru-RU" sz="3200"/>
              <a:t>Реализация мероприятий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779410" name="Text Placeholder 7" hidden="0"/>
          <p:cNvSpPr>
            <a:spLocks noGrp="1"/>
          </p:cNvSpPr>
          <p:nvPr isPhoto="0" userDrawn="0">
            <p:ph type="body" sz="quarter" idx="14" hasCustomPrompt="1"/>
          </p:nvPr>
        </p:nvSpPr>
        <p:spPr bwMode="auto">
          <a:xfrm>
            <a:off x="109593" y="4345781"/>
            <a:ext cx="2846755" cy="40231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>
              <a:defRPr/>
            </a:pPr>
            <a:r>
              <a:rPr sz="2000" b="1">
                <a:latin typeface="Times New Roman"/>
                <a:ea typeface="Times New Roman"/>
                <a:cs typeface="Times New Roman"/>
              </a:rPr>
              <a:t>БЫЛО</a:t>
            </a:r>
            <a:endParaRPr/>
          </a:p>
        </p:txBody>
      </p:sp>
      <p:sp>
        <p:nvSpPr>
          <p:cNvPr id="3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Реализация плана мероприятий</a:t>
            </a:r>
            <a:endParaRPr/>
          </a:p>
        </p:txBody>
      </p:sp>
      <p:sp>
        <p:nvSpPr>
          <p:cNvPr id="6" name="Заголовок 2" hidden="0"/>
          <p:cNvSpPr txBox="1"/>
          <p:nvPr isPhoto="0" userDrawn="0"/>
        </p:nvSpPr>
        <p:spPr bwMode="auto">
          <a:xfrm>
            <a:off x="539750" y="954087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9" name="Рисунок 8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583637" y="398515"/>
            <a:ext cx="283682" cy="338725"/>
          </a:xfrm>
          <a:prstGeom prst="rect">
            <a:avLst/>
          </a:prstGeom>
        </p:spPr>
      </p:pic>
      <p:pic>
        <p:nvPicPr>
          <p:cNvPr id="1035352905" name="Рисунок 103535290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67906" y="904873"/>
            <a:ext cx="2928937" cy="3274219"/>
          </a:xfrm>
          <a:prstGeom prst="rect">
            <a:avLst/>
          </a:prstGeom>
        </p:spPr>
      </p:pic>
      <p:pic>
        <p:nvPicPr>
          <p:cNvPr id="833132285" name="Рисунок 83313228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3198017" y="904872"/>
            <a:ext cx="5966809" cy="3428821"/>
          </a:xfrm>
          <a:prstGeom prst="rect">
            <a:avLst/>
          </a:prstGeom>
        </p:spPr>
      </p:pic>
      <p:sp>
        <p:nvSpPr>
          <p:cNvPr id="101850602" name="Text Placeholder 7" hidden="0"/>
          <p:cNvSpPr>
            <a:spLocks noGrp="1"/>
          </p:cNvSpPr>
          <p:nvPr isPhoto="0" userDrawn="0"/>
        </p:nvSpPr>
        <p:spPr bwMode="auto">
          <a:xfrm>
            <a:off x="5110217" y="4345780"/>
            <a:ext cx="2846754" cy="40231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sz="2000" b="1">
                <a:latin typeface="Times New Roman"/>
                <a:ea typeface="Times New Roman"/>
                <a:cs typeface="Times New Roman"/>
              </a:rPr>
              <a:t>СТАЛО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4809803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Реализация плана мероприятий</a:t>
            </a:r>
            <a:endParaRPr/>
          </a:p>
        </p:txBody>
      </p:sp>
      <p:sp>
        <p:nvSpPr>
          <p:cNvPr id="855533153" name="Заголовок 2" hidden="0"/>
          <p:cNvSpPr txBox="1"/>
          <p:nvPr isPhoto="0" userDrawn="0"/>
        </p:nvSpPr>
        <p:spPr bwMode="auto">
          <a:xfrm>
            <a:off x="539749" y="954086"/>
            <a:ext cx="6561137" cy="330199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666905370" name="Рисунок 8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583636" y="398514"/>
            <a:ext cx="283681" cy="338724"/>
          </a:xfrm>
          <a:prstGeom prst="rect">
            <a:avLst/>
          </a:prstGeom>
        </p:spPr>
      </p:pic>
      <p:sp>
        <p:nvSpPr>
          <p:cNvPr id="51480018" name="TextBox 51480017" hidden="0"/>
          <p:cNvSpPr txBox="1"/>
          <p:nvPr isPhoto="0" userDrawn="0"/>
        </p:nvSpPr>
        <p:spPr bwMode="auto">
          <a:xfrm>
            <a:off x="3644530" y="4323379"/>
            <a:ext cx="5097998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/>
              <a:t>Скрипт с описанием оснований для непринятия бюллетеней к учету </a:t>
            </a:r>
            <a:endParaRPr/>
          </a:p>
        </p:txBody>
      </p:sp>
      <p:pic>
        <p:nvPicPr>
          <p:cNvPr id="13" name="Рисунок 1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39552" y="737238"/>
            <a:ext cx="3159439" cy="4363315"/>
          </a:xfrm>
          <a:prstGeom prst="rect">
            <a:avLst/>
          </a:prstGeom>
        </p:spPr>
      </p:pic>
      <p:pic>
        <p:nvPicPr>
          <p:cNvPr id="15" name="Рисунок 1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4436897" y="795284"/>
            <a:ext cx="3159439" cy="3537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1601282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Реализация плана мероприятий</a:t>
            </a:r>
            <a:endParaRPr/>
          </a:p>
        </p:txBody>
      </p:sp>
      <p:sp>
        <p:nvSpPr>
          <p:cNvPr id="673352272" name="Заголовок 2" hidden="0"/>
          <p:cNvSpPr txBox="1"/>
          <p:nvPr isPhoto="0" userDrawn="0"/>
        </p:nvSpPr>
        <p:spPr bwMode="auto">
          <a:xfrm>
            <a:off x="539749" y="954086"/>
            <a:ext cx="6561137" cy="330199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1113487960" name="Рисунок 8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583636" y="398514"/>
            <a:ext cx="283681" cy="338724"/>
          </a:xfrm>
          <a:prstGeom prst="rect">
            <a:avLst/>
          </a:prstGeom>
        </p:spPr>
      </p:pic>
      <p:pic>
        <p:nvPicPr>
          <p:cNvPr id="1613931714" name="Рисунок 161393171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442123" y="811950"/>
            <a:ext cx="5607843" cy="3464719"/>
          </a:xfrm>
          <a:prstGeom prst="rect">
            <a:avLst/>
          </a:prstGeom>
        </p:spPr>
      </p:pic>
      <p:pic>
        <p:nvPicPr>
          <p:cNvPr id="922257835" name="Рисунок 92225783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35797" y="775492"/>
            <a:ext cx="3033555" cy="4194175"/>
          </a:xfrm>
          <a:prstGeom prst="rect">
            <a:avLst/>
          </a:prstGeom>
        </p:spPr>
      </p:pic>
      <p:sp>
        <p:nvSpPr>
          <p:cNvPr id="1365090908" name="TextBox 1365090907" hidden="0"/>
          <p:cNvSpPr txBox="1"/>
          <p:nvPr isPhoto="0" userDrawn="0"/>
        </p:nvSpPr>
        <p:spPr bwMode="auto">
          <a:xfrm>
            <a:off x="406031" y="4221938"/>
            <a:ext cx="8036790" cy="91443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/>
              <a:t> Создание, согласование, подписание и регистрации решений о внесении изменений в реестр лицензий с использованием системы электронного документооборота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Заголовок 2" hidden="0"/>
          <p:cNvSpPr txBox="1"/>
          <p:nvPr isPhoto="0" userDrawn="0"/>
        </p:nvSpPr>
        <p:spPr bwMode="auto">
          <a:xfrm>
            <a:off x="345253" y="404265"/>
            <a:ext cx="6561138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23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/>
              <a:t>Достижение целевых показателей</a:t>
            </a:r>
            <a:endParaRPr/>
          </a:p>
        </p:txBody>
      </p:sp>
      <p:sp>
        <p:nvSpPr>
          <p:cNvPr id="10" name="Прямоугольник 9" hidden="0"/>
          <p:cNvSpPr/>
          <p:nvPr isPhoto="0" userDrawn="0"/>
        </p:nvSpPr>
        <p:spPr bwMode="auto">
          <a:xfrm>
            <a:off x="4557092" y="1191104"/>
            <a:ext cx="2539217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</a:rPr>
              <a:t>Эффективность</a:t>
            </a:r>
            <a:r>
              <a:rPr lang="ru-RU" sz="1000" b="1"/>
              <a:t> </a:t>
            </a:r>
            <a:r>
              <a:rPr lang="ru-RU" sz="1000" b="1">
                <a:solidFill>
                  <a:schemeClr val="tx1"/>
                </a:solidFill>
              </a:rPr>
              <a:t>по проекту – 100%</a:t>
            </a:r>
            <a:endParaRPr/>
          </a:p>
        </p:txBody>
      </p:sp>
      <p:sp>
        <p:nvSpPr>
          <p:cNvPr id="22" name="Прямоугольник 21" hidden="0"/>
          <p:cNvSpPr/>
          <p:nvPr isPhoto="0" userDrawn="0"/>
        </p:nvSpPr>
        <p:spPr bwMode="auto">
          <a:xfrm>
            <a:off x="1769051" y="1191104"/>
            <a:ext cx="2523744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</a:rPr>
              <a:t>Выполнение плана мероприятий составило 100%</a:t>
            </a:r>
            <a:endParaRPr/>
          </a:p>
        </p:txBody>
      </p:sp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622709" y="395740"/>
            <a:ext cx="283682" cy="338725"/>
          </a:xfrm>
          <a:prstGeom prst="rect">
            <a:avLst/>
          </a:prstGeom>
        </p:spPr>
      </p:pic>
      <p:graphicFrame>
        <p:nvGraphicFramePr>
          <p:cNvPr id="1525647075" name="Таблица 1525647074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345252" y="2142083"/>
          <a:ext cx="8423681" cy="1815076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{AB27C3FD-B452-83AF-EA4C-4BC72949B1DA}</a:tableStyleId>
              </a:tblPr>
              <a:tblGrid>
                <a:gridCol w="2160000"/>
                <a:gridCol w="1209473"/>
                <a:gridCol w="1684736"/>
                <a:gridCol w="1684736"/>
                <a:gridCol w="1684736"/>
              </a:tblGrid>
              <a:tr h="65683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Текущий, </a:t>
                      </a:r>
                      <a:b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календ. дн.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Целевой, </a:t>
                      </a:r>
                      <a:b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календ. дн.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Фактический, </a:t>
                      </a:r>
                      <a:b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календ. дн.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Эффективность,</a:t>
                      </a:r>
                      <a:b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sz="1200"/>
                    </a:p>
                  </a:txBody>
                  <a:tcPr/>
                </a:tc>
              </a:tr>
              <a:tr h="615463"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/>
                        <a:t>Срок рассмотрения заявления и </a:t>
                      </a:r>
                      <a:br>
                        <a:rPr sz="1400" b="0"/>
                      </a:br>
                      <a:r>
                        <a:rPr sz="1400" b="0"/>
                        <a:t>срок проверки представляемых документов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/>
                        <a:t>12-14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/>
                        <a:t>9-11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/>
                        <a:t>9-11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/>
                        <a:t>100</a:t>
                      </a:r>
                      <a:endParaRPr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 hidden="0"/>
          <p:cNvSpPr>
            <a:spLocks noGrp="1"/>
          </p:cNvSpPr>
          <p:nvPr isPhoto="0" userDrawn="0">
            <p:ph type="body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Спасибо</a:t>
            </a:r>
            <a:endParaRPr/>
          </a:p>
          <a:p>
            <a:pPr>
              <a:defRPr/>
            </a:pPr>
            <a:r>
              <a:rPr lang="ru-RU"/>
              <a:t>за внимание</a:t>
            </a:r>
            <a:endParaRPr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31.10.2023</a:t>
            </a:r>
            <a:endParaRPr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latin typeface="Arial"/>
                <a:ea typeface="Arial"/>
                <a:cs typeface="Arial"/>
              </a:rPr>
              <a:t>Тел.: +7 (3022) 28 27 02</a:t>
            </a:r>
            <a:br>
              <a:rPr lang="ru-RU">
                <a:latin typeface="Arial"/>
                <a:ea typeface="Arial"/>
                <a:cs typeface="Arial"/>
              </a:rPr>
            </a:br>
            <a:r>
              <a:rPr lang="ru-RU" sz="1100" b="0" i="0" u="none" strike="noStrike" cap="none" spc="0">
                <a:solidFill>
                  <a:srgbClr val="333333"/>
                </a:solidFill>
                <a:latin typeface="Arial"/>
                <a:ea typeface="Arial"/>
                <a:cs typeface="Arial"/>
              </a:rPr>
              <a:t>E-mail: </a:t>
            </a:r>
            <a:r>
              <a:rPr lang="en-US" sz="1100" b="0" i="0" u="none" strike="noStrike" cap="none" spc="0">
                <a:solidFill>
                  <a:srgbClr val="333333"/>
                </a:solidFill>
                <a:latin typeface="Arial"/>
                <a:ea typeface="Arial"/>
                <a:cs typeface="Arial"/>
              </a:rPr>
              <a:t>hrustov@gosins.e-zab.ru</a:t>
            </a:r>
            <a:endParaRPr>
              <a:latin typeface="Arial"/>
              <a:ea typeface="Arial"/>
              <a:cs typeface="Arial"/>
            </a:endParaRPr>
          </a:p>
        </p:txBody>
      </p:sp>
      <p:sp>
        <p:nvSpPr>
          <p:cNvPr id="5" name="Текст 4" hidden="0"/>
          <p:cNvSpPr>
            <a:spLocks noGrp="1"/>
          </p:cNvSpPr>
          <p:nvPr isPhoto="0" userDrawn="0">
            <p:ph type="body" sz="quarter" idx="14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Хрустов Ярослав Андреевич</a:t>
            </a:r>
            <a:endParaRPr/>
          </a:p>
        </p:txBody>
      </p:sp>
      <p:sp>
        <p:nvSpPr>
          <p:cNvPr id="6" name="Текст 5" hidden="0"/>
          <p:cNvSpPr>
            <a:spLocks noGrp="1"/>
          </p:cNvSpPr>
          <p:nvPr isPhoto="0" userDrawn="0">
            <p:ph type="body" sz="quarter" idx="15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Главный государственный инспектор </a:t>
            </a:r>
            <a:br>
              <a:rPr lang="ru-RU"/>
            </a:br>
            <a:r>
              <a:rPr lang="ru-RU"/>
              <a:t>отдела лицензирования и капитального ремонта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79464" y="1671652"/>
            <a:ext cx="7419079" cy="1012909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</a:rPr>
              <a:t>Оптимизация процесса принятия решений о внесении изменений </a:t>
            </a:r>
            <a:br>
              <a:rPr lang="ru-RU">
                <a:solidFill>
                  <a:srgbClr val="FF0000"/>
                </a:solidFill>
              </a:rPr>
            </a:br>
            <a:r>
              <a:rPr lang="ru-RU">
                <a:solidFill>
                  <a:srgbClr val="FF0000"/>
                </a:solidFill>
              </a:rPr>
              <a:t>в реестр лицензий Забайкальского края</a:t>
            </a:r>
            <a:endParaRPr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sz="quarter" idx="10" hasCustomPrompt="0"/>
          </p:nvPr>
        </p:nvSpPr>
        <p:spPr bwMode="auto">
          <a:xfrm>
            <a:off x="539749" y="910934"/>
            <a:ext cx="5508151" cy="576063"/>
          </a:xfrm>
        </p:spPr>
        <p:txBody>
          <a:bodyPr/>
          <a:lstStyle/>
          <a:p>
            <a:pPr>
              <a:defRPr/>
            </a:pPr>
            <a:r>
              <a:rPr lang="ru-RU"/>
              <a:t>Проект: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Организационно-распорядительные документы </a:t>
            </a:r>
            <a:endParaRPr/>
          </a:p>
        </p:txBody>
      </p:sp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669777" y="363935"/>
            <a:ext cx="283682" cy="338725"/>
          </a:xfrm>
          <a:prstGeom prst="rect">
            <a:avLst/>
          </a:prstGeom>
        </p:spPr>
      </p:pic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4499992" y="1010610"/>
            <a:ext cx="3096344" cy="3935589"/>
          </a:xfrm>
          <a:prstGeom prst="rect">
            <a:avLst/>
          </a:prstGeom>
        </p:spPr>
      </p:pic>
      <p:pic>
        <p:nvPicPr>
          <p:cNvPr id="8" name="Рисунок 7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857166" y="1100774"/>
            <a:ext cx="2922746" cy="4137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 hidden="0"/>
          <p:cNvSpPr>
            <a:spLocks noGrp="1"/>
          </p:cNvSpPr>
          <p:nvPr isPhoto="0" userDrawn="0">
            <p:ph type="body" sz="quarter" idx="14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Команда проекта</a:t>
            </a:r>
            <a:endParaRPr/>
          </a:p>
        </p:txBody>
      </p:sp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696281" y="370560"/>
            <a:ext cx="283682" cy="338725"/>
          </a:xfrm>
          <a:prstGeom prst="rect">
            <a:avLst/>
          </a:prstGeom>
        </p:spPr>
      </p:pic>
      <p:sp>
        <p:nvSpPr>
          <p:cNvPr id="651996661" name="TextBox 651996660" hidden="0"/>
          <p:cNvSpPr txBox="1"/>
          <p:nvPr isPhoto="0" userDrawn="0"/>
        </p:nvSpPr>
        <p:spPr bwMode="auto">
          <a:xfrm>
            <a:off x="459684" y="1142769"/>
            <a:ext cx="8005788" cy="33833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/>
              <a:t>Владелец процесса: </a:t>
            </a:r>
            <a:br>
              <a:rPr lang="ru-RU"/>
            </a:br>
            <a:r>
              <a:rPr lang="ru-RU"/>
              <a:t>- заместитель начальника Инспекции – </a:t>
            </a:r>
            <a:r>
              <a:rPr lang="ru-RU" u="sng"/>
              <a:t>Владимир Васильевич Илькив</a:t>
            </a:r>
            <a:br>
              <a:rPr lang="ru-RU"/>
            </a:br>
            <a:br>
              <a:rPr lang="ru-RU"/>
            </a:br>
            <a:r>
              <a:rPr lang="ru-RU"/>
              <a:t>Руководитель проекта: </a:t>
            </a:r>
            <a:br>
              <a:rPr lang="ru-RU"/>
            </a:br>
            <a:r>
              <a:rPr lang="ru-RU"/>
              <a:t>- начальник отдела лицензирования и капитального ремонта </a:t>
            </a:r>
            <a:br>
              <a:rPr lang="ru-RU"/>
            </a:br>
            <a:r>
              <a:rPr lang="ru-RU" u="sng"/>
              <a:t>Маргарита Владимировна Прокушева</a:t>
            </a:r>
            <a:br>
              <a:rPr lang="ru-RU"/>
            </a:br>
            <a:br>
              <a:rPr lang="ru-RU"/>
            </a:br>
            <a:r>
              <a:rPr lang="ru-RU"/>
              <a:t>Команда проекта: </a:t>
            </a:r>
            <a:br>
              <a:rPr lang="ru-RU"/>
            </a:br>
            <a:r>
              <a:rPr lang="ru-RU"/>
              <a:t>- заместитель начальника отдела лицензирования и капитального ремонта </a:t>
            </a:r>
            <a:r>
              <a:rPr lang="ru-RU" u="sng"/>
              <a:t>Анастасия Викторовна Конюкова</a:t>
            </a:r>
            <a:br>
              <a:rPr lang="ru-RU"/>
            </a:br>
            <a:r>
              <a:rPr lang="ru-RU"/>
              <a:t>- главный государственный инспектор  отдела лицензирования и капитального ремонта </a:t>
            </a:r>
            <a:r>
              <a:rPr lang="ru-RU" u="sng"/>
              <a:t>Ярослав Андреевич Хрустов</a:t>
            </a:r>
            <a:endParaRPr u="sn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Паспорт проекта </a:t>
            </a:r>
            <a:endParaRPr/>
          </a:p>
        </p:txBody>
      </p:sp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683029" y="363933"/>
            <a:ext cx="283682" cy="338725"/>
          </a:xfrm>
          <a:prstGeom prst="rect">
            <a:avLst/>
          </a:prstGeom>
        </p:spPr>
      </p:pic>
      <p:pic>
        <p:nvPicPr>
          <p:cNvPr id="2010448129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rot="0" flipH="0" flipV="0">
            <a:off x="956141" y="761998"/>
            <a:ext cx="7180960" cy="4296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 hidden="0"/>
          <p:cNvSpPr>
            <a:spLocks noGrp="1"/>
          </p:cNvSpPr>
          <p:nvPr isPhoto="0" userDrawn="0">
            <p:ph type="body" sz="quarter" idx="14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400">
                <a:latin typeface="+mn-lt"/>
                <a:cs typeface="Times New Roman"/>
              </a:rPr>
              <a:t>Текущая карта процесса</a:t>
            </a:r>
            <a:endParaRPr lang="ru-RU">
              <a:latin typeface="+mn-lt"/>
            </a:endParaRPr>
          </a:p>
        </p:txBody>
      </p:sp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610142" y="357308"/>
            <a:ext cx="283682" cy="338725"/>
          </a:xfrm>
          <a:prstGeom prst="rect">
            <a:avLst/>
          </a:prstGeom>
        </p:spPr>
      </p:pic>
      <p:pic>
        <p:nvPicPr>
          <p:cNvPr id="764355859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76293" y="761998"/>
            <a:ext cx="8515521" cy="4383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 hidden="0"/>
          <p:cNvSpPr>
            <a:spLocks noGrp="1"/>
          </p:cNvSpPr>
          <p:nvPr isPhoto="0" userDrawn="0">
            <p:ph type="body" sz="quarter" idx="14" hasCustomPrompt="0"/>
          </p:nvPr>
        </p:nvSpPr>
        <p:spPr bwMode="auto">
          <a:xfrm>
            <a:off x="539749" y="761999"/>
            <a:ext cx="8118382" cy="4255886"/>
          </a:xfrm>
        </p:spPr>
        <p:txBody>
          <a:bodyPr vertOverflow="overflow" horzOverflow="clip" vert="horz" wrap="square" lIns="0" tIns="0" rIns="0" bIns="0" numCol="1" spcCol="0" rtlCol="0" fromWordArt="0" anchor="ctr" anchorCtr="0" forceAA="0" compatLnSpc="0"/>
          <a:lstStyle/>
          <a:p>
            <a:pPr marL="217792" indent="-217792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Некорректное заполнение секретарем РК в СЭД «Дело».</a:t>
            </a:r>
            <a:endParaRPr sz="1600"/>
          </a:p>
          <a:p>
            <a:pPr marL="217792" indent="-217792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Несвоевременное размещение документов секретарем в накопитель профильного отдела.</a:t>
            </a:r>
            <a:endParaRPr sz="1600"/>
          </a:p>
          <a:p>
            <a:pPr marL="217792" indent="-217792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Необходимость постоянной проверки накопителя отдела, в связи с чем – потеря времени, связанного с подъемом с этажа на этаж.</a:t>
            </a:r>
            <a:endParaRPr sz="1600"/>
          </a:p>
          <a:p>
            <a:pPr marL="217792" indent="-217792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Перебои в работе ГИС ЖКХ.</a:t>
            </a:r>
            <a:endParaRPr sz="1600"/>
          </a:p>
          <a:p>
            <a:pPr marL="217792" indent="-217792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Длительность проверки документов (подсчет кворума и т.д.).</a:t>
            </a:r>
            <a:endParaRPr sz="1600"/>
          </a:p>
          <a:p>
            <a:pPr marL="217792" indent="-217792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Ошибки при проведении подсчета.</a:t>
            </a:r>
            <a:endParaRPr sz="1600"/>
          </a:p>
          <a:p>
            <a:pPr marL="217792" indent="-217792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Законодателем не определен порядок проведения проверки представленных документов, критерии ничтожности не определены, не описаны условия, при которых бюллетени проголосовавших собственников не учитываются при подсчете голосов.</a:t>
            </a:r>
            <a:endParaRPr sz="1600"/>
          </a:p>
          <a:p>
            <a:pPr marL="217792" indent="-217792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Отсутствие типовых формулировок, необходимых для описания оснований для непринятия к учету бюллетеней.</a:t>
            </a:r>
            <a:endParaRPr sz="1600"/>
          </a:p>
          <a:p>
            <a:pPr marL="217792" indent="-217792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Ошибки при составлении решения и заключения.</a:t>
            </a:r>
            <a:endParaRPr sz="1600" b="0" i="0" u="none" strike="noStrike" cap="none" spc="0">
              <a:solidFill>
                <a:srgbClr val="333333"/>
              </a:solidFill>
              <a:latin typeface="Arial"/>
              <a:ea typeface="Arial"/>
              <a:cs typeface="Arial"/>
            </a:endParaRPr>
          </a:p>
          <a:p>
            <a:pPr marL="217792" indent="-217792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Длительный срок подписания и согласования документов.</a:t>
            </a:r>
            <a:endParaRPr sz="1600"/>
          </a:p>
        </p:txBody>
      </p:sp>
      <p:sp>
        <p:nvSpPr>
          <p:cNvPr id="3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Текущие проблемы</a:t>
            </a:r>
            <a:endParaRPr/>
          </a:p>
        </p:txBody>
      </p:sp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623394" y="423275"/>
            <a:ext cx="283682" cy="338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13716" y="333510"/>
            <a:ext cx="5642441" cy="458184"/>
          </a:xfrm>
        </p:spPr>
        <p:txBody>
          <a:bodyPr/>
          <a:lstStyle/>
          <a:p>
            <a:pPr>
              <a:defRPr/>
            </a:pPr>
            <a:r>
              <a:rPr lang="ru-RU">
                <a:latin typeface="+mj-lt"/>
                <a:cs typeface="Times New Roman"/>
              </a:rPr>
              <a:t>Идеальная карта процесса</a:t>
            </a:r>
            <a:endParaRPr/>
          </a:p>
        </p:txBody>
      </p:sp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702907" y="393239"/>
            <a:ext cx="283682" cy="338725"/>
          </a:xfrm>
          <a:prstGeom prst="rect">
            <a:avLst/>
          </a:prstGeom>
        </p:spPr>
      </p:pic>
      <p:pic>
        <p:nvPicPr>
          <p:cNvPr id="1221576784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5518" y="1034355"/>
            <a:ext cx="8953225" cy="3015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33171" y="373946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>
                <a:latin typeface="+mn-lt"/>
              </a:rPr>
              <a:t>Пирамида проблем</a:t>
            </a:r>
            <a:endParaRPr/>
          </a:p>
        </p:txBody>
      </p:sp>
      <p:pic>
        <p:nvPicPr>
          <p:cNvPr id="13" name="Рисунок 1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663150" y="365421"/>
            <a:ext cx="283682" cy="338725"/>
          </a:xfrm>
          <a:prstGeom prst="rect">
            <a:avLst/>
          </a:prstGeom>
        </p:spPr>
      </p:pic>
      <p:grpSp>
        <p:nvGrpSpPr>
          <p:cNvPr id="1840415365" name="Схема 5" hidden="0"/>
          <p:cNvGrpSpPr/>
          <p:nvPr isPhoto="0" userDrawn="0"/>
        </p:nvGrpSpPr>
        <p:grpSpPr bwMode="auto">
          <a:xfrm>
            <a:off x="380999" y="1147762"/>
            <a:ext cx="6370319" cy="3720450"/>
            <a:chOff x="0" y="0"/>
            <a:chExt cx="0" cy="0"/>
          </a:xfrm>
        </p:grpSpPr>
        <p:sp>
          <p:nvSpPr>
            <p:cNvPr id="902633402" name="Равнобедренный треугольник 4294967295" hidden="0"/>
            <p:cNvSpPr/>
            <p:nvPr isPhoto="0" userDrawn="0"/>
          </p:nvSpPr>
          <p:spPr bwMode="auto">
            <a:xfrm>
              <a:off x="780984" y="0"/>
              <a:ext cx="4640071" cy="372045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1178919" name="Скругленный прямоугольник 4294967295" hidden="0"/>
            <p:cNvSpPr/>
            <p:nvPr isPhoto="0" userDrawn="0"/>
          </p:nvSpPr>
          <p:spPr bwMode="auto">
            <a:xfrm>
              <a:off x="3952026" y="267248"/>
              <a:ext cx="2418292" cy="880699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29" tIns="87629" rIns="87629" bIns="87629" numCol="1" spcCol="1268" anchor="ctr" anchorCtr="0">
              <a:noAutofit/>
            </a:bodyPr>
            <a:lstStyle/>
            <a:p>
              <a:pPr lvl="0" algn="ctr" defTabSz="10223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/>
                <a:t>Федеральный уровень</a:t>
              </a:r>
              <a:endParaRPr/>
            </a:p>
          </p:txBody>
        </p:sp>
        <p:sp>
          <p:nvSpPr>
            <p:cNvPr id="446656518" name="Скругленный прямоугольник 4294967295" hidden="0"/>
            <p:cNvSpPr/>
            <p:nvPr isPhoto="0" userDrawn="0"/>
          </p:nvSpPr>
          <p:spPr bwMode="auto">
            <a:xfrm>
              <a:off x="3952026" y="1302775"/>
              <a:ext cx="2418292" cy="880699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29" tIns="87629" rIns="87629" bIns="87629" numCol="1" spcCol="1268" anchor="ctr" anchorCtr="0">
              <a:noAutofit/>
            </a:bodyPr>
            <a:lstStyle/>
            <a:p>
              <a:pPr lvl="0" algn="ctr" defTabSz="10223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/>
                <a:t>Региональный уровень</a:t>
              </a:r>
              <a:endParaRPr/>
            </a:p>
          </p:txBody>
        </p:sp>
        <p:sp>
          <p:nvSpPr>
            <p:cNvPr id="244654297" name="Скругленный прямоугольник 4294967295" hidden="0"/>
            <p:cNvSpPr/>
            <p:nvPr isPhoto="0" userDrawn="0"/>
          </p:nvSpPr>
          <p:spPr bwMode="auto">
            <a:xfrm>
              <a:off x="3952026" y="2314342"/>
              <a:ext cx="2418292" cy="880699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29" tIns="87629" rIns="87629" bIns="87629" numCol="1" spcCol="1268" anchor="ctr" anchorCtr="0">
              <a:noAutofit/>
            </a:bodyPr>
            <a:lstStyle/>
            <a:p>
              <a:pPr lvl="0" algn="ctr" defTabSz="10223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/>
                <a:t>Уровень организации</a:t>
              </a:r>
              <a:endParaRPr/>
            </a:p>
          </p:txBody>
        </p:sp>
      </p:grpSp>
      <p:cxnSp>
        <p:nvCxnSpPr>
          <p:cNvPr id="327512915" name="Прямая соединительная линия 6" hidden="0"/>
          <p:cNvCxnSpPr>
            <a:cxnSpLocks/>
          </p:cNvCxnSpPr>
          <p:nvPr isPhoto="0" userDrawn="0"/>
        </p:nvCxnSpPr>
        <p:spPr bwMode="auto">
          <a:xfrm>
            <a:off x="2689859" y="2430779"/>
            <a:ext cx="1571651" cy="76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3324218" name="Прямая соединительная линия 7" hidden="0"/>
          <p:cNvCxnSpPr>
            <a:cxnSpLocks/>
          </p:cNvCxnSpPr>
          <p:nvPr isPhoto="0" userDrawn="0"/>
        </p:nvCxnSpPr>
        <p:spPr bwMode="auto">
          <a:xfrm>
            <a:off x="2004059" y="3547081"/>
            <a:ext cx="29522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0395288" name="Пятно 1 8" hidden="0"/>
          <p:cNvSpPr/>
          <p:nvPr isPhoto="0" userDrawn="0"/>
        </p:nvSpPr>
        <p:spPr bwMode="auto">
          <a:xfrm>
            <a:off x="2075040" y="3601144"/>
            <a:ext cx="809029" cy="71151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ea typeface="Arial"/>
                <a:cs typeface="Arial"/>
              </a:rPr>
              <a:t>1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Arial"/>
              <a:cs typeface="Arial"/>
            </a:endParaRPr>
          </a:p>
        </p:txBody>
      </p:sp>
      <p:sp>
        <p:nvSpPr>
          <p:cNvPr id="1105361394" name="Пятно 1 10" hidden="0"/>
          <p:cNvSpPr/>
          <p:nvPr isPhoto="0" userDrawn="0"/>
        </p:nvSpPr>
        <p:spPr bwMode="auto">
          <a:xfrm>
            <a:off x="3586538" y="3678419"/>
            <a:ext cx="766306" cy="66244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ea typeface="Arial"/>
                <a:cs typeface="Arial"/>
              </a:rPr>
              <a:t>2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Arial"/>
              <a:cs typeface="Arial"/>
            </a:endParaRPr>
          </a:p>
        </p:txBody>
      </p:sp>
      <p:sp>
        <p:nvSpPr>
          <p:cNvPr id="1719022278" name="Пятно 1 9" hidden="0"/>
          <p:cNvSpPr/>
          <p:nvPr isPhoto="0" userDrawn="0"/>
        </p:nvSpPr>
        <p:spPr bwMode="auto">
          <a:xfrm>
            <a:off x="2570370" y="4184213"/>
            <a:ext cx="647408" cy="5676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ea typeface="Arial"/>
                <a:cs typeface="Arial"/>
              </a:rPr>
              <a:t>3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Arial"/>
              <a:cs typeface="Arial"/>
            </a:endParaRPr>
          </a:p>
        </p:txBody>
      </p:sp>
      <p:sp>
        <p:nvSpPr>
          <p:cNvPr id="192348850" name="Пятно 1 11" hidden="0"/>
          <p:cNvSpPr/>
          <p:nvPr isPhoto="0" userDrawn="0"/>
        </p:nvSpPr>
        <p:spPr bwMode="auto">
          <a:xfrm>
            <a:off x="3586538" y="1940521"/>
            <a:ext cx="553553" cy="49025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ea typeface="Arial"/>
                <a:cs typeface="Arial"/>
              </a:rPr>
              <a:t>4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Arial"/>
              <a:cs typeface="Arial"/>
            </a:endParaRPr>
          </a:p>
        </p:txBody>
      </p:sp>
      <p:sp>
        <p:nvSpPr>
          <p:cNvPr id="338209720" name="Пятно 1 13" hidden="0"/>
          <p:cNvSpPr/>
          <p:nvPr isPhoto="0" userDrawn="0"/>
        </p:nvSpPr>
        <p:spPr bwMode="auto">
          <a:xfrm>
            <a:off x="2955395" y="3462103"/>
            <a:ext cx="631141" cy="731322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schemeClr val="tx1"/>
                </a:solidFill>
                <a:ea typeface="Arial"/>
                <a:cs typeface="Arial"/>
              </a:rPr>
              <a:t>5</a:t>
            </a:r>
            <a:endParaRPr/>
          </a:p>
        </p:txBody>
      </p:sp>
      <p:sp>
        <p:nvSpPr>
          <p:cNvPr id="1612281686" name="Пятно 1 14" hidden="0"/>
          <p:cNvSpPr/>
          <p:nvPr isPhoto="0" userDrawn="0"/>
        </p:nvSpPr>
        <p:spPr bwMode="auto">
          <a:xfrm>
            <a:off x="1652339" y="4193427"/>
            <a:ext cx="656319" cy="61040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prstClr val="black"/>
                </a:solidFill>
                <a:ea typeface="Arial"/>
                <a:cs typeface="Arial"/>
              </a:rPr>
              <a:t>6</a:t>
            </a:r>
            <a:endParaRPr lang="ru-RU" sz="1400" b="1" i="0" u="none" strike="noStrike" cap="none" spc="0">
              <a:ln>
                <a:noFill/>
              </a:ln>
              <a:solidFill>
                <a:srgbClr val="FF0000"/>
              </a:solidFill>
              <a:ea typeface="Arial"/>
              <a:cs typeface="Arial"/>
            </a:endParaRPr>
          </a:p>
        </p:txBody>
      </p:sp>
      <p:sp>
        <p:nvSpPr>
          <p:cNvPr id="164090386" name="Пятно 1 15" hidden="0"/>
          <p:cNvSpPr/>
          <p:nvPr isPhoto="0" userDrawn="0"/>
        </p:nvSpPr>
        <p:spPr bwMode="auto">
          <a:xfrm>
            <a:off x="2955395" y="1944422"/>
            <a:ext cx="651885" cy="4971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>
                <a:solidFill>
                  <a:prstClr val="black"/>
                </a:solidFill>
              </a:rPr>
              <a:t>7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Arial"/>
              <a:cs typeface="Arial"/>
            </a:endParaRPr>
          </a:p>
        </p:txBody>
      </p:sp>
      <p:sp>
        <p:nvSpPr>
          <p:cNvPr id="1894930042" name="Пятно 1 16" hidden="0"/>
          <p:cNvSpPr/>
          <p:nvPr isPhoto="0" userDrawn="0"/>
        </p:nvSpPr>
        <p:spPr bwMode="auto">
          <a:xfrm>
            <a:off x="4956264" y="4372457"/>
            <a:ext cx="758693" cy="54206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>
                <a:solidFill>
                  <a:prstClr val="black"/>
                </a:solidFill>
              </a:rPr>
              <a:t>8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Arial"/>
              <a:cs typeface="Arial"/>
            </a:endParaRPr>
          </a:p>
        </p:txBody>
      </p:sp>
      <p:sp>
        <p:nvSpPr>
          <p:cNvPr id="645142946" name="Пятно 1 17" hidden="0"/>
          <p:cNvSpPr/>
          <p:nvPr isPhoto="0" userDrawn="0"/>
        </p:nvSpPr>
        <p:spPr bwMode="auto">
          <a:xfrm>
            <a:off x="3296880" y="4301316"/>
            <a:ext cx="758693" cy="54206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>
                <a:solidFill>
                  <a:prstClr val="black"/>
                </a:solidFill>
              </a:rPr>
              <a:t>9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Arial"/>
              <a:cs typeface="Arial"/>
            </a:endParaRPr>
          </a:p>
        </p:txBody>
      </p:sp>
      <p:sp>
        <p:nvSpPr>
          <p:cNvPr id="1045591762" name="Пятно 1 18" hidden="0"/>
          <p:cNvSpPr/>
          <p:nvPr isPhoto="0" userDrawn="0"/>
        </p:nvSpPr>
        <p:spPr bwMode="auto">
          <a:xfrm>
            <a:off x="4083865" y="4343053"/>
            <a:ext cx="872398" cy="50032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>
                <a:solidFill>
                  <a:prstClr val="black"/>
                </a:solidFill>
              </a:rPr>
              <a:t>10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Р7-Офис/7.0.1.62</Application>
  <DocSecurity>0</DocSecurity>
  <PresentationFormat>Произвольный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Theme 1</vt:lpstr>
      <vt:lpstr>Theme 2</vt:lpstr>
      <vt:lpstr>Theme 3</vt:lpstr>
      <vt:lpstr>Theme 4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subject/>
  <dc:creator>Сычев А.В.</dc:creator>
  <cp:keywords/>
  <dc:description/>
  <dc:identifier/>
  <dc:language/>
  <cp:lastModifiedBy/>
  <cp:revision>39</cp:revision>
  <dcterms:modified xsi:type="dcterms:W3CDTF">2023-10-31T03:02:39Z</dcterms:modified>
  <cp:category/>
  <cp:contentStatus/>
  <cp:version/>
</cp:coreProperties>
</file>