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5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6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  <p:sldMasterId id="2147483649" r:id="rId2"/>
    <p:sldMasterId id="2147483650" r:id="rId3"/>
    <p:sldMasterId id="2147483651" r:id="rId4"/>
    <p:sldMasterId id="2147483652" r:id="rId5"/>
    <p:sldMasterId id="2147483653" r:id="rId6"/>
    <p:sldMasterId id="2147483654" r:id="rId7"/>
  </p:sldMasterIdLst>
  <p:notesMasterIdLst>
    <p:notesMasterId r:id="rId32"/>
  </p:notesMasterIdLst>
  <p:sldIdLst>
    <p:sldId id="256" r:id="rId8"/>
    <p:sldId id="258" r:id="rId9"/>
    <p:sldId id="264" r:id="rId10"/>
    <p:sldId id="265" r:id="rId11"/>
    <p:sldId id="280" r:id="rId12"/>
    <p:sldId id="257" r:id="rId13"/>
    <p:sldId id="268" r:id="rId14"/>
    <p:sldId id="269" r:id="rId15"/>
    <p:sldId id="270" r:id="rId16"/>
    <p:sldId id="273" r:id="rId17"/>
    <p:sldId id="282" r:id="rId18"/>
    <p:sldId id="281" r:id="rId19"/>
    <p:sldId id="274" r:id="rId20"/>
    <p:sldId id="275" r:id="rId21"/>
    <p:sldId id="272" r:id="rId22"/>
    <p:sldId id="277" r:id="rId23"/>
    <p:sldId id="328" r:id="rId24"/>
    <p:sldId id="330" r:id="rId25"/>
    <p:sldId id="331" r:id="rId26"/>
    <p:sldId id="332" r:id="rId27"/>
    <p:sldId id="334" r:id="rId28"/>
    <p:sldId id="335" r:id="rId29"/>
    <p:sldId id="333" r:id="rId30"/>
    <p:sldId id="347" r:id="rId31"/>
  </p:sldIdLst>
  <p:sldSz cx="9144000" cy="5148263"/>
  <p:notesSz cx="6797675" cy="9926638"/>
  <p:defaultTextStyle>
    <a:defPPr lvl="0">
      <a:defRPr lang="ru-RU"/>
    </a:defPPr>
    <a:lvl1pPr marL="0" lv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lvl="1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lvl="2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lvl="3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lvl="4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lvl="5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lvl="6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lvl="7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lvl="8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61">
          <p15:clr>
            <a:srgbClr val="A4A3A4"/>
          </p15:clr>
        </p15:guide>
        <p15:guide id="2" pos="340">
          <p15:clr>
            <a:srgbClr val="A4A3A4"/>
          </p15:clr>
        </p15:guide>
        <p15:guide id="3" orient="horz" pos="3028">
          <p15:clr>
            <a:srgbClr val="A4A3A4"/>
          </p15:clr>
        </p15:guide>
        <p15:guide id="4" pos="5511">
          <p15:clr>
            <a:srgbClr val="A4A3A4"/>
          </p15:clr>
        </p15:guide>
        <p15:guide id="5" orient="horz" pos="272">
          <p15:clr>
            <a:srgbClr val="A4A3A4"/>
          </p15:clr>
        </p15:guide>
        <p15:guide id="6" orient="horz" pos="2971">
          <p15:clr>
            <a:srgbClr val="A4A3A4"/>
          </p15:clr>
        </p15:guide>
        <p15:guide id="7" orient="horz" pos="930">
          <p15:clr>
            <a:srgbClr val="A4A3A4"/>
          </p15:clr>
        </p15:guide>
        <p15:guide id="8" orient="horz" pos="1337">
          <p15:clr>
            <a:srgbClr val="A4A3A4"/>
          </p15:clr>
        </p15:guide>
        <p15:guide id="9" orient="horz" pos="2086">
          <p15:clr>
            <a:srgbClr val="A4A3A4"/>
          </p15:clr>
        </p15:guide>
        <p15:guide id="10" pos="2331">
          <p15:clr>
            <a:srgbClr val="A4A3A4"/>
          </p15:clr>
        </p15:guide>
        <p15:guide id="11" pos="726">
          <p15:clr>
            <a:srgbClr val="A4A3A4"/>
          </p15:clr>
        </p15:guide>
        <p15:guide id="12" pos="875">
          <p15:clr>
            <a:srgbClr val="A4A3A4"/>
          </p15:clr>
        </p15:guide>
        <p15:guide id="13" pos="1260">
          <p15:clr>
            <a:srgbClr val="A4A3A4"/>
          </p15:clr>
        </p15:guide>
        <p15:guide id="14" pos="1410">
          <p15:clr>
            <a:srgbClr val="A4A3A4"/>
          </p15:clr>
        </p15:guide>
        <p15:guide id="15" pos="1796">
          <p15:clr>
            <a:srgbClr val="A4A3A4"/>
          </p15:clr>
        </p15:guide>
        <p15:guide id="16" pos="194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DBF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1" d="100"/>
          <a:sy n="111" d="100"/>
        </p:scale>
        <p:origin x="634" y="77"/>
      </p:cViewPr>
      <p:guideLst>
        <p:guide orient="horz" pos="261"/>
        <p:guide pos="340"/>
        <p:guide orient="horz" pos="3028"/>
        <p:guide pos="5511"/>
        <p:guide orient="horz" pos="272"/>
        <p:guide orient="horz" pos="2971"/>
        <p:guide orient="horz" pos="930"/>
        <p:guide orient="horz" pos="1337"/>
        <p:guide orient="horz" pos="2086"/>
        <p:guide pos="2331"/>
        <p:guide pos="726"/>
        <p:guide pos="875"/>
        <p:guide pos="1260"/>
        <p:guide pos="1410"/>
        <p:guide pos="1796"/>
        <p:guide pos="1944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2516AA0-42D0-4E9A-904E-E056068D8ADE}" type="doc">
      <dgm:prSet loTypeId="urn:microsoft.com/office/officeart/2005/8/layout/pyramid2" loCatId="pyramid" qsTypeId="urn:microsoft.com/office/officeart/2005/8/quickstyle/3d2" qsCatId="3D" csTypeId="urn:microsoft.com/office/officeart/2005/8/colors/accent1_2" csCatId="accent1" phldr="1"/>
      <dgm:spPr/>
    </dgm:pt>
    <dgm:pt modelId="{3FF748B2-CC95-451B-8143-C5A03F1EB111}">
      <dgm:prSet phldrT="[Текст]"/>
      <dgm:spPr/>
      <dgm:t>
        <a:bodyPr/>
        <a:lstStyle/>
        <a:p>
          <a:r>
            <a:rPr lang="ru-RU" dirty="0" smtClean="0"/>
            <a:t>Федеральный уровень</a:t>
          </a:r>
          <a:endParaRPr lang="ru-RU" dirty="0"/>
        </a:p>
      </dgm:t>
    </dgm:pt>
    <dgm:pt modelId="{F99DA536-E43B-4950-BA30-8CA9E427BA97}" type="parTrans" cxnId="{37DEBAA8-1957-44E0-95DB-E2FC8D891943}">
      <dgm:prSet/>
      <dgm:spPr/>
      <dgm:t>
        <a:bodyPr/>
        <a:lstStyle/>
        <a:p>
          <a:endParaRPr lang="ru-RU"/>
        </a:p>
      </dgm:t>
    </dgm:pt>
    <dgm:pt modelId="{674D32EE-29CD-44A6-957C-0715A8F487A7}" type="sibTrans" cxnId="{37DEBAA8-1957-44E0-95DB-E2FC8D891943}">
      <dgm:prSet/>
      <dgm:spPr/>
      <dgm:t>
        <a:bodyPr/>
        <a:lstStyle/>
        <a:p>
          <a:endParaRPr lang="ru-RU"/>
        </a:p>
      </dgm:t>
    </dgm:pt>
    <dgm:pt modelId="{B26F7618-C915-462A-BFAF-8F1E5C379A4B}">
      <dgm:prSet phldrT="[Текст]"/>
      <dgm:spPr/>
      <dgm:t>
        <a:bodyPr/>
        <a:lstStyle/>
        <a:p>
          <a:r>
            <a:rPr lang="ru-RU" dirty="0" smtClean="0"/>
            <a:t>Региональный уровень</a:t>
          </a:r>
          <a:endParaRPr lang="ru-RU" dirty="0"/>
        </a:p>
      </dgm:t>
    </dgm:pt>
    <dgm:pt modelId="{F07A516F-C219-4A59-AB1C-9F9EC1B18B82}" type="parTrans" cxnId="{EBA86250-F7EF-4722-8D65-42F973FA4D18}">
      <dgm:prSet/>
      <dgm:spPr/>
      <dgm:t>
        <a:bodyPr/>
        <a:lstStyle/>
        <a:p>
          <a:endParaRPr lang="ru-RU"/>
        </a:p>
      </dgm:t>
    </dgm:pt>
    <dgm:pt modelId="{4A4D4BC3-FDE5-47A6-9F56-565CC7A1FFA0}" type="sibTrans" cxnId="{EBA86250-F7EF-4722-8D65-42F973FA4D18}">
      <dgm:prSet/>
      <dgm:spPr/>
      <dgm:t>
        <a:bodyPr/>
        <a:lstStyle/>
        <a:p>
          <a:endParaRPr lang="ru-RU"/>
        </a:p>
      </dgm:t>
    </dgm:pt>
    <dgm:pt modelId="{CCD4CE0A-9387-4751-B631-756FA8B3A1B1}">
      <dgm:prSet phldrT="[Текст]"/>
      <dgm:spPr/>
      <dgm:t>
        <a:bodyPr/>
        <a:lstStyle/>
        <a:p>
          <a:r>
            <a:rPr lang="ru-RU" dirty="0" smtClean="0"/>
            <a:t>Уровень организации</a:t>
          </a:r>
          <a:endParaRPr lang="ru-RU" dirty="0"/>
        </a:p>
      </dgm:t>
    </dgm:pt>
    <dgm:pt modelId="{247F04F3-E4F3-4501-96E7-052FDA5D92EF}" type="parTrans" cxnId="{ED36D28C-0583-4DAF-A348-580FDDADAE86}">
      <dgm:prSet/>
      <dgm:spPr/>
      <dgm:t>
        <a:bodyPr/>
        <a:lstStyle/>
        <a:p>
          <a:endParaRPr lang="ru-RU"/>
        </a:p>
      </dgm:t>
    </dgm:pt>
    <dgm:pt modelId="{8DA91440-B118-49C5-B7A4-0D2DB838972C}" type="sibTrans" cxnId="{ED36D28C-0583-4DAF-A348-580FDDADAE86}">
      <dgm:prSet/>
      <dgm:spPr/>
      <dgm:t>
        <a:bodyPr/>
        <a:lstStyle/>
        <a:p>
          <a:endParaRPr lang="ru-RU"/>
        </a:p>
      </dgm:t>
    </dgm:pt>
    <dgm:pt modelId="{4E388B56-311A-46E5-9570-0E5542DBCD84}" type="pres">
      <dgm:prSet presAssocID="{F2516AA0-42D0-4E9A-904E-E056068D8ADE}" presName="compositeShape" presStyleCnt="0">
        <dgm:presLayoutVars>
          <dgm:dir/>
          <dgm:resizeHandles/>
        </dgm:presLayoutVars>
      </dgm:prSet>
      <dgm:spPr/>
    </dgm:pt>
    <dgm:pt modelId="{B5D2158A-EB40-4D24-8CC8-B2BFED5A76F0}" type="pres">
      <dgm:prSet presAssocID="{F2516AA0-42D0-4E9A-904E-E056068D8ADE}" presName="pyramid" presStyleLbl="node1" presStyleIdx="0" presStyleCnt="1" custScaleX="124718" custScaleY="100000" custLinFactNeighborX="1096" custLinFactNeighborY="-2551"/>
      <dgm:spPr/>
    </dgm:pt>
    <dgm:pt modelId="{9EAEA455-5A6E-410E-B4B7-AC856197C3E4}" type="pres">
      <dgm:prSet presAssocID="{F2516AA0-42D0-4E9A-904E-E056068D8ADE}" presName="theList" presStyleCnt="0"/>
      <dgm:spPr/>
    </dgm:pt>
    <dgm:pt modelId="{500CF7D1-1636-4DEB-8CDC-2F7C02C42901}" type="pres">
      <dgm:prSet presAssocID="{3FF748B2-CC95-451B-8143-C5A03F1EB111}" presName="aNode" presStyleLbl="fgAcc1" presStyleIdx="0" presStyleCnt="3" custLinFactNeighborX="35433" custLinFactNeighborY="-9700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32BACF9-1EBF-4380-93A2-375886B886CF}" type="pres">
      <dgm:prSet presAssocID="{3FF748B2-CC95-451B-8143-C5A03F1EB111}" presName="aSpace" presStyleCnt="0"/>
      <dgm:spPr/>
    </dgm:pt>
    <dgm:pt modelId="{8AB727E3-2AAC-4333-BE67-DDCC2DBAF903}" type="pres">
      <dgm:prSet presAssocID="{B26F7618-C915-462A-BFAF-8F1E5C379A4B}" presName="aNode" presStyleLbl="fgAcc1" presStyleIdx="1" presStyleCnt="3" custLinFactNeighborX="36169" custLinFactNeighborY="-5636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9539D37-E751-4F81-B040-B9AF8800B9C2}" type="pres">
      <dgm:prSet presAssocID="{B26F7618-C915-462A-BFAF-8F1E5C379A4B}" presName="aSpace" presStyleCnt="0"/>
      <dgm:spPr/>
    </dgm:pt>
    <dgm:pt modelId="{F9F5084D-E7E2-4934-B9CC-4E50C1F41F90}" type="pres">
      <dgm:prSet presAssocID="{CCD4CE0A-9387-4751-B631-756FA8B3A1B1}" presName="aNode" presStyleLbl="fgAcc1" presStyleIdx="2" presStyleCnt="3" custLinFactNeighborX="37396" custLinFactNeighborY="-3749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B3FF7C-F002-44B1-841D-E05154B2885F}" type="pres">
      <dgm:prSet presAssocID="{CCD4CE0A-9387-4751-B631-756FA8B3A1B1}" presName="aSpace" presStyleCnt="0"/>
      <dgm:spPr/>
    </dgm:pt>
  </dgm:ptLst>
  <dgm:cxnLst>
    <dgm:cxn modelId="{37DEBAA8-1957-44E0-95DB-E2FC8D891943}" srcId="{F2516AA0-42D0-4E9A-904E-E056068D8ADE}" destId="{3FF748B2-CC95-451B-8143-C5A03F1EB111}" srcOrd="0" destOrd="0" parTransId="{F99DA536-E43B-4950-BA30-8CA9E427BA97}" sibTransId="{674D32EE-29CD-44A6-957C-0715A8F487A7}"/>
    <dgm:cxn modelId="{EFD7AB33-D757-4CAA-8664-31C1C70B4255}" type="presOf" srcId="{3FF748B2-CC95-451B-8143-C5A03F1EB111}" destId="{500CF7D1-1636-4DEB-8CDC-2F7C02C42901}" srcOrd="0" destOrd="0" presId="urn:microsoft.com/office/officeart/2005/8/layout/pyramid2"/>
    <dgm:cxn modelId="{ED36D28C-0583-4DAF-A348-580FDDADAE86}" srcId="{F2516AA0-42D0-4E9A-904E-E056068D8ADE}" destId="{CCD4CE0A-9387-4751-B631-756FA8B3A1B1}" srcOrd="2" destOrd="0" parTransId="{247F04F3-E4F3-4501-96E7-052FDA5D92EF}" sibTransId="{8DA91440-B118-49C5-B7A4-0D2DB838972C}"/>
    <dgm:cxn modelId="{DECE04FB-B69A-400B-8240-6D3E8E4B3DEB}" type="presOf" srcId="{F2516AA0-42D0-4E9A-904E-E056068D8ADE}" destId="{4E388B56-311A-46E5-9570-0E5542DBCD84}" srcOrd="0" destOrd="0" presId="urn:microsoft.com/office/officeart/2005/8/layout/pyramid2"/>
    <dgm:cxn modelId="{EBA86250-F7EF-4722-8D65-42F973FA4D18}" srcId="{F2516AA0-42D0-4E9A-904E-E056068D8ADE}" destId="{B26F7618-C915-462A-BFAF-8F1E5C379A4B}" srcOrd="1" destOrd="0" parTransId="{F07A516F-C219-4A59-AB1C-9F9EC1B18B82}" sibTransId="{4A4D4BC3-FDE5-47A6-9F56-565CC7A1FFA0}"/>
    <dgm:cxn modelId="{D601EFBD-33F1-4C47-9149-2342DE5FE77E}" type="presOf" srcId="{B26F7618-C915-462A-BFAF-8F1E5C379A4B}" destId="{8AB727E3-2AAC-4333-BE67-DDCC2DBAF903}" srcOrd="0" destOrd="0" presId="urn:microsoft.com/office/officeart/2005/8/layout/pyramid2"/>
    <dgm:cxn modelId="{BAC2D72B-9236-4C55-AE1D-33B856F75230}" type="presOf" srcId="{CCD4CE0A-9387-4751-B631-756FA8B3A1B1}" destId="{F9F5084D-E7E2-4934-B9CC-4E50C1F41F90}" srcOrd="0" destOrd="0" presId="urn:microsoft.com/office/officeart/2005/8/layout/pyramid2"/>
    <dgm:cxn modelId="{85D7DDC5-D1BB-4024-A075-826685CC510D}" type="presParOf" srcId="{4E388B56-311A-46E5-9570-0E5542DBCD84}" destId="{B5D2158A-EB40-4D24-8CC8-B2BFED5A76F0}" srcOrd="0" destOrd="0" presId="urn:microsoft.com/office/officeart/2005/8/layout/pyramid2"/>
    <dgm:cxn modelId="{1AEB3816-C806-48D5-9B6C-69F3DEDFE15F}" type="presParOf" srcId="{4E388B56-311A-46E5-9570-0E5542DBCD84}" destId="{9EAEA455-5A6E-410E-B4B7-AC856197C3E4}" srcOrd="1" destOrd="0" presId="urn:microsoft.com/office/officeart/2005/8/layout/pyramid2"/>
    <dgm:cxn modelId="{8828A5A9-2136-4CC2-952A-5F756402CAB2}" type="presParOf" srcId="{9EAEA455-5A6E-410E-B4B7-AC856197C3E4}" destId="{500CF7D1-1636-4DEB-8CDC-2F7C02C42901}" srcOrd="0" destOrd="0" presId="urn:microsoft.com/office/officeart/2005/8/layout/pyramid2"/>
    <dgm:cxn modelId="{D327479D-CD0D-441B-BB4B-B6013E7EFEC6}" type="presParOf" srcId="{9EAEA455-5A6E-410E-B4B7-AC856197C3E4}" destId="{A32BACF9-1EBF-4380-93A2-375886B886CF}" srcOrd="1" destOrd="0" presId="urn:microsoft.com/office/officeart/2005/8/layout/pyramid2"/>
    <dgm:cxn modelId="{72ADEDA5-5C9B-46CA-8CBF-32C3FCD0B88D}" type="presParOf" srcId="{9EAEA455-5A6E-410E-B4B7-AC856197C3E4}" destId="{8AB727E3-2AAC-4333-BE67-DDCC2DBAF903}" srcOrd="2" destOrd="0" presId="urn:microsoft.com/office/officeart/2005/8/layout/pyramid2"/>
    <dgm:cxn modelId="{E5047B8C-B39D-4A02-9937-AD18D790BC32}" type="presParOf" srcId="{9EAEA455-5A6E-410E-B4B7-AC856197C3E4}" destId="{29539D37-E751-4F81-B040-B9AF8800B9C2}" srcOrd="3" destOrd="0" presId="urn:microsoft.com/office/officeart/2005/8/layout/pyramid2"/>
    <dgm:cxn modelId="{5DB017E1-4926-4348-A7EB-6693F7CE4427}" type="presParOf" srcId="{9EAEA455-5A6E-410E-B4B7-AC856197C3E4}" destId="{F9F5084D-E7E2-4934-B9CC-4E50C1F41F90}" srcOrd="4" destOrd="0" presId="urn:microsoft.com/office/officeart/2005/8/layout/pyramid2"/>
    <dgm:cxn modelId="{D189C39D-ED3C-4FC5-9D6F-ACD1CD3951BE}" type="presParOf" srcId="{9EAEA455-5A6E-410E-B4B7-AC856197C3E4}" destId="{F6B3FF7C-F002-44B1-841D-E05154B2885F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D2158A-EB40-4D24-8CC8-B2BFED5A76F0}">
      <dsp:nvSpPr>
        <dsp:cNvPr id="0" name=""/>
        <dsp:cNvSpPr/>
      </dsp:nvSpPr>
      <dsp:spPr>
        <a:xfrm>
          <a:off x="856771" y="0"/>
          <a:ext cx="4640072" cy="3720451"/>
        </a:xfrm>
        <a:prstGeom prst="triangl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00CF7D1-1636-4DEB-8CDC-2F7C02C42901}">
      <dsp:nvSpPr>
        <dsp:cNvPr id="0" name=""/>
        <dsp:cNvSpPr/>
      </dsp:nvSpPr>
      <dsp:spPr>
        <a:xfrm>
          <a:off x="3952026" y="267249"/>
          <a:ext cx="2418293" cy="88070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Федеральный уровень</a:t>
          </a:r>
          <a:endParaRPr lang="ru-RU" sz="2300" kern="1200" dirty="0"/>
        </a:p>
      </dsp:txBody>
      <dsp:txXfrm>
        <a:off x="3995018" y="310241"/>
        <a:ext cx="2332309" cy="794716"/>
      </dsp:txXfrm>
    </dsp:sp>
    <dsp:sp modelId="{8AB727E3-2AAC-4333-BE67-DDCC2DBAF903}">
      <dsp:nvSpPr>
        <dsp:cNvPr id="0" name=""/>
        <dsp:cNvSpPr/>
      </dsp:nvSpPr>
      <dsp:spPr>
        <a:xfrm>
          <a:off x="3952026" y="1302776"/>
          <a:ext cx="2418293" cy="88070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Региональный уровень</a:t>
          </a:r>
          <a:endParaRPr lang="ru-RU" sz="2300" kern="1200" dirty="0"/>
        </a:p>
      </dsp:txBody>
      <dsp:txXfrm>
        <a:off x="3995018" y="1345768"/>
        <a:ext cx="2332309" cy="794716"/>
      </dsp:txXfrm>
    </dsp:sp>
    <dsp:sp modelId="{F9F5084D-E7E2-4934-B9CC-4E50C1F41F90}">
      <dsp:nvSpPr>
        <dsp:cNvPr id="0" name=""/>
        <dsp:cNvSpPr/>
      </dsp:nvSpPr>
      <dsp:spPr>
        <a:xfrm>
          <a:off x="3952026" y="2314343"/>
          <a:ext cx="2418293" cy="88070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Уровень организации</a:t>
          </a:r>
          <a:endParaRPr lang="ru-RU" sz="2300" kern="1200" dirty="0"/>
        </a:p>
      </dsp:txBody>
      <dsp:txXfrm>
        <a:off x="3995018" y="2357335"/>
        <a:ext cx="2332309" cy="79471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084D8A-822D-488E-8D1C-8C90CBE022BE}" type="datetimeFigureOut">
              <a:rPr lang="ru-RU" smtClean="0"/>
              <a:pPr/>
              <a:t>15.11.2023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3663" y="744538"/>
            <a:ext cx="661035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4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F70B7F-3432-4DBE-B821-B38A127FB2D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920220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F70B7F-3432-4DBE-B821-B38A127FB2DF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78140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F70B7F-3432-4DBE-B821-B38A127FB2DF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78140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F70B7F-3432-4DBE-B821-B38A127FB2DF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21550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539749" y="2122487"/>
            <a:ext cx="5711825" cy="1189037"/>
          </a:xfrm>
          <a:prstGeom prst="rect">
            <a:avLst/>
          </a:prstGeom>
        </p:spPr>
        <p:txBody>
          <a:bodyPr lIns="0" tIns="0" rIns="0" bIns="0"/>
          <a:lstStyle>
            <a:lvl1pPr>
              <a:defRPr sz="2700" b="1">
                <a:solidFill>
                  <a:srgbClr val="404040"/>
                </a:solidFill>
                <a:latin typeface="+mn-lt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7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Arial"/>
              </a:rPr>
              <a:t>Тема презентации</a:t>
            </a:r>
            <a:endParaRPr kumimoji="0" lang="en-US" sz="27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539749" y="3798267"/>
            <a:ext cx="5711825" cy="28468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ru-RU" dirty="0">
                <a:latin typeface="Arial" pitchFamily="34" charset="0"/>
                <a:cs typeface="Arial" pitchFamily="34" charset="0"/>
              </a:rPr>
              <a:t>Наименование мероприятия </a:t>
            </a:r>
            <a:r>
              <a:rPr lang="en-US" dirty="0">
                <a:latin typeface="Arial" pitchFamily="34" charset="0"/>
                <a:cs typeface="Arial" pitchFamily="34" charset="0"/>
              </a:rPr>
              <a:t>/</a:t>
            </a:r>
            <a:r>
              <a:rPr lang="ru-RU" dirty="0">
                <a:latin typeface="Arial" pitchFamily="34" charset="0"/>
                <a:cs typeface="Arial" pitchFamily="34" charset="0"/>
              </a:rPr>
              <a:t> название площадки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539749" y="4212000"/>
            <a:ext cx="5711825" cy="218486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dirty="0">
                <a:solidFill>
                  <a:srgbClr val="333333"/>
                </a:solidFill>
                <a:latin typeface="Arial" panose="020B0604020202020204" pitchFamily="34" charset="0"/>
                <a:ea typeface="Rosatom Light" pitchFamily="34" charset="-52"/>
                <a:cs typeface="Arial" pitchFamily="34" charset="0"/>
              </a:rPr>
              <a:t>ФИО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39749" y="4428000"/>
            <a:ext cx="5711825" cy="284683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rPr>
              <a:t>Должность</a:t>
            </a:r>
          </a:p>
        </p:txBody>
      </p:sp>
    </p:spTree>
    <p:extLst>
      <p:ext uri="{BB962C8B-B14F-4D97-AF65-F5344CB8AC3E}">
        <p14:creationId xmlns:p14="http://schemas.microsoft.com/office/powerpoint/2010/main" val="87055625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еребивоч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539750" y="2298615"/>
            <a:ext cx="5508152" cy="1012910"/>
          </a:xfrm>
          <a:prstGeom prst="rect">
            <a:avLst/>
          </a:prstGeom>
        </p:spPr>
        <p:txBody>
          <a:bodyPr lIns="0" tIns="0" rIns="0" bIns="0"/>
          <a:lstStyle>
            <a:lvl1pPr>
              <a:defRPr lang="en-US" sz="4100" b="1" kern="1200" baseline="0" dirty="0">
                <a:solidFill>
                  <a:srgbClr val="404040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 err="1"/>
              <a:t>Перебивочный</a:t>
            </a:r>
            <a:r>
              <a:rPr lang="ru-RU" dirty="0"/>
              <a:t> слайд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39750" y="1239143"/>
            <a:ext cx="5508152" cy="5760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charset="0"/>
              <a:buNone/>
              <a:defRPr lang="en-US" sz="4100" b="1" kern="1200" dirty="0">
                <a:solidFill>
                  <a:srgbClr val="404040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pPr lvl="0"/>
            <a:r>
              <a:rPr lang="ru-RU" dirty="0"/>
              <a:t>Нумерация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9107450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Заключите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539749" y="1476375"/>
            <a:ext cx="4860925" cy="12740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780"/>
              </a:lnSpc>
              <a:spcBef>
                <a:spcPts val="0"/>
              </a:spcBef>
              <a:buFontTx/>
              <a:buNone/>
              <a:defRPr sz="4100" b="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2" hasCustomPrompt="1"/>
          </p:nvPr>
        </p:nvSpPr>
        <p:spPr>
          <a:xfrm>
            <a:off x="539750" y="4488543"/>
            <a:ext cx="4860925" cy="227920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50" b="1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Дата</a:t>
            </a:r>
          </a:p>
        </p:txBody>
      </p:sp>
      <p:sp>
        <p:nvSpPr>
          <p:cNvPr id="4" name="Текст 4"/>
          <p:cNvSpPr>
            <a:spLocks noGrp="1"/>
          </p:cNvSpPr>
          <p:nvPr>
            <p:ph type="body" sz="quarter" idx="13" hasCustomPrompt="1"/>
          </p:nvPr>
        </p:nvSpPr>
        <p:spPr>
          <a:xfrm>
            <a:off x="539750" y="3537857"/>
            <a:ext cx="4860925" cy="94637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Основная информация</a:t>
            </a:r>
          </a:p>
        </p:txBody>
      </p:sp>
      <p:sp>
        <p:nvSpPr>
          <p:cNvPr id="6" name="Текст 4"/>
          <p:cNvSpPr>
            <a:spLocks noGrp="1"/>
          </p:cNvSpPr>
          <p:nvPr>
            <p:ph type="body" sz="quarter" idx="14" hasCustomPrompt="1"/>
          </p:nvPr>
        </p:nvSpPr>
        <p:spPr>
          <a:xfrm>
            <a:off x="539750" y="3083605"/>
            <a:ext cx="4860925" cy="22792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ФИО</a:t>
            </a:r>
          </a:p>
        </p:txBody>
      </p:sp>
      <p:sp>
        <p:nvSpPr>
          <p:cNvPr id="8" name="Текст 4"/>
          <p:cNvSpPr>
            <a:spLocks noGrp="1"/>
          </p:cNvSpPr>
          <p:nvPr>
            <p:ph type="body" sz="quarter" idx="15" hasCustomPrompt="1"/>
          </p:nvPr>
        </p:nvSpPr>
        <p:spPr>
          <a:xfrm>
            <a:off x="539750" y="3311525"/>
            <a:ext cx="4860925" cy="22792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</p:spTree>
    <p:extLst>
      <p:ext uri="{BB962C8B-B14F-4D97-AF65-F5344CB8AC3E}">
        <p14:creationId xmlns:p14="http://schemas.microsoft.com/office/powerpoint/2010/main" val="1090501840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Заключите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539749" y="1476375"/>
            <a:ext cx="4860925" cy="12740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780"/>
              </a:lnSpc>
              <a:spcBef>
                <a:spcPts val="0"/>
              </a:spcBef>
              <a:buFontTx/>
              <a:buNone/>
              <a:defRPr sz="4100" b="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2" hasCustomPrompt="1"/>
          </p:nvPr>
        </p:nvSpPr>
        <p:spPr>
          <a:xfrm>
            <a:off x="539750" y="4488543"/>
            <a:ext cx="4860925" cy="227920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50" b="1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Дата</a:t>
            </a:r>
          </a:p>
        </p:txBody>
      </p:sp>
      <p:sp>
        <p:nvSpPr>
          <p:cNvPr id="4" name="Текст 4"/>
          <p:cNvSpPr>
            <a:spLocks noGrp="1"/>
          </p:cNvSpPr>
          <p:nvPr>
            <p:ph type="body" sz="quarter" idx="13" hasCustomPrompt="1"/>
          </p:nvPr>
        </p:nvSpPr>
        <p:spPr>
          <a:xfrm>
            <a:off x="539750" y="3537857"/>
            <a:ext cx="4860925" cy="94637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Основная информация</a:t>
            </a:r>
          </a:p>
        </p:txBody>
      </p:sp>
      <p:sp>
        <p:nvSpPr>
          <p:cNvPr id="6" name="Текст 4"/>
          <p:cNvSpPr>
            <a:spLocks noGrp="1"/>
          </p:cNvSpPr>
          <p:nvPr>
            <p:ph type="body" sz="quarter" idx="14" hasCustomPrompt="1"/>
          </p:nvPr>
        </p:nvSpPr>
        <p:spPr>
          <a:xfrm>
            <a:off x="539750" y="3083605"/>
            <a:ext cx="4860925" cy="22792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ФИО</a:t>
            </a:r>
          </a:p>
        </p:txBody>
      </p:sp>
      <p:sp>
        <p:nvSpPr>
          <p:cNvPr id="8" name="Текст 4"/>
          <p:cNvSpPr>
            <a:spLocks noGrp="1"/>
          </p:cNvSpPr>
          <p:nvPr>
            <p:ph type="body" sz="quarter" idx="15" hasCustomPrompt="1"/>
          </p:nvPr>
        </p:nvSpPr>
        <p:spPr>
          <a:xfrm>
            <a:off x="539750" y="3311525"/>
            <a:ext cx="4860925" cy="22792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</p:spTree>
    <p:extLst>
      <p:ext uri="{BB962C8B-B14F-4D97-AF65-F5344CB8AC3E}">
        <p14:creationId xmlns:p14="http://schemas.microsoft.com/office/powerpoint/2010/main" val="1090501840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еребивоч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539750" y="2298615"/>
            <a:ext cx="5508152" cy="1012910"/>
          </a:xfrm>
          <a:prstGeom prst="rect">
            <a:avLst/>
          </a:prstGeom>
        </p:spPr>
        <p:txBody>
          <a:bodyPr lIns="0" tIns="0" rIns="0" bIns="0"/>
          <a:lstStyle>
            <a:lvl1pPr>
              <a:defRPr lang="en-US" sz="4100" b="1" kern="1200" baseline="0" dirty="0">
                <a:solidFill>
                  <a:srgbClr val="404040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 err="1"/>
              <a:t>Перебивочный</a:t>
            </a:r>
            <a:r>
              <a:rPr lang="ru-RU" dirty="0"/>
              <a:t> слайд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39750" y="1239143"/>
            <a:ext cx="5508152" cy="5760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charset="0"/>
              <a:buNone/>
              <a:defRPr lang="en-US" sz="4100" b="1" kern="1200" dirty="0">
                <a:solidFill>
                  <a:srgbClr val="404040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pPr lvl="0"/>
            <a:r>
              <a:rPr lang="ru-RU" dirty="0"/>
              <a:t>Нумерация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9107450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екст 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39750" y="4568371"/>
            <a:ext cx="4014788" cy="148092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Место для указания источников и сносок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8186737" y="4579414"/>
            <a:ext cx="561975" cy="137049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DF24603-9A1B-F342-92E0-89DE32840F75}" type="slidenum">
              <a:rPr lang="en-US" sz="700" smtClean="0">
                <a:latin typeface="Arial" charset="0"/>
                <a:ea typeface="Arial" charset="0"/>
                <a:cs typeface="Arial" charset="0"/>
              </a:rPr>
              <a:pPr algn="r"/>
              <a:t>‹#›</a:t>
            </a:fld>
            <a:endParaRPr lang="en-US" sz="7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539750" y="431800"/>
            <a:ext cx="6561138" cy="330200"/>
          </a:xfrm>
          <a:prstGeom prst="rect">
            <a:avLst/>
          </a:prstGeom>
        </p:spPr>
        <p:txBody>
          <a:bodyPr lIns="0" tIns="0" rIns="0" bIns="0"/>
          <a:lstStyle>
            <a:lvl1pPr>
              <a:defRPr sz="2300" b="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39750" y="1476376"/>
            <a:ext cx="4014788" cy="246590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itchFamily="34" charset="0"/>
              <a:buNone/>
              <a:defRPr sz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ru-RU" sz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Текст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sz="quarter" idx="15"/>
          </p:nvPr>
        </p:nvSpPr>
        <p:spPr>
          <a:xfrm>
            <a:off x="4808538" y="1476375"/>
            <a:ext cx="3940175" cy="24569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00">
                <a:latin typeface="Arial" pitchFamily="34" charset="0"/>
                <a:cs typeface="Arial" pitchFamily="34" charset="0"/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291008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0701A24-D417-4C2C-8678-193C1B633C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2552"/>
            <a:ext cx="6858000" cy="1792358"/>
          </a:xfrm>
          <a:prstGeom prst="rect">
            <a:avLst/>
          </a:prstGeom>
        </p:spPr>
        <p:txBody>
          <a:bodyPr lIns="68598" tIns="34299" rIns="68598" bIns="34299"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ADE8BE72-AE62-4A26-B023-3DFAB2B725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4030"/>
            <a:ext cx="6858000" cy="1242971"/>
          </a:xfrm>
          <a:prstGeom prst="rect">
            <a:avLst/>
          </a:prstGeom>
        </p:spPr>
        <p:txBody>
          <a:bodyPr lIns="68598" tIns="34299" rIns="68598" bIns="34299"/>
          <a:lstStyle>
            <a:lvl1pPr marL="0" indent="0" algn="ctr">
              <a:buNone/>
              <a:defRPr sz="1800"/>
            </a:lvl1pPr>
            <a:lvl2pPr marL="342991" indent="0" algn="ctr">
              <a:buNone/>
              <a:defRPr sz="1500"/>
            </a:lvl2pPr>
            <a:lvl3pPr marL="685983" indent="0" algn="ctr">
              <a:buNone/>
              <a:defRPr sz="1400"/>
            </a:lvl3pPr>
            <a:lvl4pPr marL="1028974" indent="0" algn="ctr">
              <a:buNone/>
              <a:defRPr sz="1200"/>
            </a:lvl4pPr>
            <a:lvl5pPr marL="1371966" indent="0" algn="ctr">
              <a:buNone/>
              <a:defRPr sz="1200"/>
            </a:lvl5pPr>
            <a:lvl6pPr marL="1714957" indent="0" algn="ctr">
              <a:buNone/>
              <a:defRPr sz="1200"/>
            </a:lvl6pPr>
            <a:lvl7pPr marL="2057949" indent="0" algn="ctr">
              <a:buNone/>
              <a:defRPr sz="1200"/>
            </a:lvl7pPr>
            <a:lvl8pPr marL="2400940" indent="0" algn="ctr">
              <a:buNone/>
              <a:defRPr sz="1200"/>
            </a:lvl8pPr>
            <a:lvl9pPr marL="2743932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0F34FE84-9DD0-4F8C-AD06-2CCE4353BA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71678"/>
            <a:ext cx="2057400" cy="274097"/>
          </a:xfrm>
          <a:prstGeom prst="rect">
            <a:avLst/>
          </a:prstGeom>
        </p:spPr>
        <p:txBody>
          <a:bodyPr lIns="68598" tIns="34299" rIns="68598" bIns="34299"/>
          <a:lstStyle/>
          <a:p>
            <a:fld id="{2DB00539-76DD-4291-9C68-45997AB8432E}" type="datetimeFigureOut">
              <a:rPr lang="ru-RU" smtClean="0"/>
              <a:t>15.11.2023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9697C6E8-82D6-46DC-9870-C4CB0BAC3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71678"/>
            <a:ext cx="3086100" cy="274097"/>
          </a:xfrm>
          <a:prstGeom prst="rect">
            <a:avLst/>
          </a:prstGeom>
        </p:spPr>
        <p:txBody>
          <a:bodyPr lIns="68598" tIns="34299" rIns="68598" bIns="34299"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AE62BD4A-2090-46E1-92FD-5D40ABD7E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71678"/>
            <a:ext cx="2057400" cy="274097"/>
          </a:xfrm>
          <a:prstGeom prst="rect">
            <a:avLst/>
          </a:prstGeom>
        </p:spPr>
        <p:txBody>
          <a:bodyPr lIns="68598" tIns="34299" rIns="68598" bIns="34299"/>
          <a:lstStyle/>
          <a:p>
            <a:fld id="{1DB53087-2C50-47AC-ACD0-434C56EF5E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5709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еребивоч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539750" y="2298615"/>
            <a:ext cx="5508152" cy="1012910"/>
          </a:xfrm>
          <a:prstGeom prst="rect">
            <a:avLst/>
          </a:prstGeom>
        </p:spPr>
        <p:txBody>
          <a:bodyPr lIns="0" tIns="0" rIns="0" bIns="0"/>
          <a:lstStyle>
            <a:lvl1pPr>
              <a:defRPr lang="en-US" sz="4100" b="1" kern="1200" baseline="0" dirty="0">
                <a:solidFill>
                  <a:srgbClr val="404040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 err="1"/>
              <a:t>Перебивочный</a:t>
            </a:r>
            <a:r>
              <a:rPr lang="ru-RU" dirty="0"/>
              <a:t> слайд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39750" y="1239143"/>
            <a:ext cx="5508152" cy="5760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charset="0"/>
              <a:buNone/>
              <a:defRPr lang="en-US" sz="4100" b="1" kern="1200" dirty="0">
                <a:solidFill>
                  <a:srgbClr val="404040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pPr lvl="0"/>
            <a:r>
              <a:rPr lang="ru-RU" dirty="0"/>
              <a:t>Нумерация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925391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39750" y="4568371"/>
            <a:ext cx="4014788" cy="148092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Место для указания источников и сносок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8186737" y="4579414"/>
            <a:ext cx="561975" cy="137049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DF24603-9A1B-F342-92E0-89DE32840F75}" type="slidenum">
              <a:rPr lang="en-US" sz="700" smtClean="0">
                <a:latin typeface="Arial" charset="0"/>
                <a:ea typeface="Arial" charset="0"/>
                <a:cs typeface="Arial" charset="0"/>
              </a:rPr>
              <a:pPr algn="r"/>
              <a:t>‹#›</a:t>
            </a:fld>
            <a:endParaRPr lang="en-US" sz="7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539750" y="431800"/>
            <a:ext cx="6561138" cy="330200"/>
          </a:xfrm>
          <a:prstGeom prst="rect">
            <a:avLst/>
          </a:prstGeom>
        </p:spPr>
        <p:txBody>
          <a:bodyPr lIns="0" tIns="0" rIns="0" bIns="0"/>
          <a:lstStyle>
            <a:lvl1pPr>
              <a:defRPr sz="2300" b="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39750" y="1476376"/>
            <a:ext cx="4014788" cy="246590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itchFamily="34" charset="0"/>
              <a:buNone/>
              <a:defRPr sz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ru-RU" sz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Текст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sz="quarter" idx="15"/>
          </p:nvPr>
        </p:nvSpPr>
        <p:spPr>
          <a:xfrm>
            <a:off x="4808538" y="1476375"/>
            <a:ext cx="3940175" cy="24569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00">
                <a:latin typeface="Arial" pitchFamily="34" charset="0"/>
                <a:cs typeface="Arial" pitchFamily="34" charset="0"/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29994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0701A24-D417-4C2C-8678-193C1B633C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2552"/>
            <a:ext cx="6858000" cy="1792358"/>
          </a:xfrm>
          <a:prstGeom prst="rect">
            <a:avLst/>
          </a:prstGeom>
        </p:spPr>
        <p:txBody>
          <a:bodyPr lIns="68598" tIns="34299" rIns="68598" bIns="34299"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ADE8BE72-AE62-4A26-B023-3DFAB2B725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4030"/>
            <a:ext cx="6858000" cy="1242971"/>
          </a:xfrm>
          <a:prstGeom prst="rect">
            <a:avLst/>
          </a:prstGeom>
        </p:spPr>
        <p:txBody>
          <a:bodyPr lIns="68598" tIns="34299" rIns="68598" bIns="34299"/>
          <a:lstStyle>
            <a:lvl1pPr marL="0" indent="0" algn="ctr">
              <a:buNone/>
              <a:defRPr sz="1800"/>
            </a:lvl1pPr>
            <a:lvl2pPr marL="342991" indent="0" algn="ctr">
              <a:buNone/>
              <a:defRPr sz="1500"/>
            </a:lvl2pPr>
            <a:lvl3pPr marL="685983" indent="0" algn="ctr">
              <a:buNone/>
              <a:defRPr sz="1400"/>
            </a:lvl3pPr>
            <a:lvl4pPr marL="1028974" indent="0" algn="ctr">
              <a:buNone/>
              <a:defRPr sz="1200"/>
            </a:lvl4pPr>
            <a:lvl5pPr marL="1371966" indent="0" algn="ctr">
              <a:buNone/>
              <a:defRPr sz="1200"/>
            </a:lvl5pPr>
            <a:lvl6pPr marL="1714957" indent="0" algn="ctr">
              <a:buNone/>
              <a:defRPr sz="1200"/>
            </a:lvl6pPr>
            <a:lvl7pPr marL="2057949" indent="0" algn="ctr">
              <a:buNone/>
              <a:defRPr sz="1200"/>
            </a:lvl7pPr>
            <a:lvl8pPr marL="2400940" indent="0" algn="ctr">
              <a:buNone/>
              <a:defRPr sz="1200"/>
            </a:lvl8pPr>
            <a:lvl9pPr marL="2743932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0F34FE84-9DD0-4F8C-AD06-2CCE4353BA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71678"/>
            <a:ext cx="2057400" cy="274097"/>
          </a:xfrm>
          <a:prstGeom prst="rect">
            <a:avLst/>
          </a:prstGeom>
        </p:spPr>
        <p:txBody>
          <a:bodyPr lIns="68598" tIns="34299" rIns="68598" bIns="34299"/>
          <a:lstStyle/>
          <a:p>
            <a:fld id="{2DB00539-76DD-4291-9C68-45997AB8432E}" type="datetimeFigureOut">
              <a:rPr lang="ru-RU" smtClean="0"/>
              <a:pPr/>
              <a:t>15.11.2023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697C6E8-82D6-46DC-9870-C4CB0BAC3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71678"/>
            <a:ext cx="3086100" cy="274097"/>
          </a:xfrm>
          <a:prstGeom prst="rect">
            <a:avLst/>
          </a:prstGeom>
        </p:spPr>
        <p:txBody>
          <a:bodyPr lIns="68598" tIns="34299" rIns="68598" bIns="34299"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E62BD4A-2090-46E1-92FD-5D40ABD7E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71678"/>
            <a:ext cx="2057400" cy="274097"/>
          </a:xfrm>
          <a:prstGeom prst="rect">
            <a:avLst/>
          </a:prstGeom>
        </p:spPr>
        <p:txBody>
          <a:bodyPr lIns="68598" tIns="34299" rIns="68598" bIns="34299"/>
          <a:lstStyle/>
          <a:p>
            <a:fld id="{1DB53087-2C50-47AC-ACD0-434C56EF5E4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64963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Диаграммы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hart Placeholder 4"/>
          <p:cNvSpPr>
            <a:spLocks noGrp="1"/>
          </p:cNvSpPr>
          <p:nvPr>
            <p:ph type="chart" sz="quarter" idx="16"/>
          </p:nvPr>
        </p:nvSpPr>
        <p:spPr>
          <a:xfrm>
            <a:off x="539750" y="1476375"/>
            <a:ext cx="4014788" cy="18351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700"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16" name="Chart Placeholder 4"/>
          <p:cNvSpPr>
            <a:spLocks noGrp="1"/>
          </p:cNvSpPr>
          <p:nvPr>
            <p:ph type="chart" sz="quarter" idx="17"/>
          </p:nvPr>
        </p:nvSpPr>
        <p:spPr>
          <a:xfrm>
            <a:off x="4808538" y="1476375"/>
            <a:ext cx="3940175" cy="18351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700"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39750" y="4568371"/>
            <a:ext cx="4014788" cy="148092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Место для указания источников и сносок</a:t>
            </a:r>
            <a:endParaRPr lang="en-US" dirty="0"/>
          </a:p>
        </p:txBody>
      </p:sp>
      <p:sp>
        <p:nvSpPr>
          <p:cNvPr id="17" name="Slide Number Placeholder 5"/>
          <p:cNvSpPr txBox="1">
            <a:spLocks/>
          </p:cNvSpPr>
          <p:nvPr userDrawn="1"/>
        </p:nvSpPr>
        <p:spPr>
          <a:xfrm>
            <a:off x="8186737" y="4579414"/>
            <a:ext cx="561975" cy="137049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DF24603-9A1B-F342-92E0-89DE32840F75}" type="slidenum">
              <a:rPr lang="en-US" sz="700" smtClean="0">
                <a:latin typeface="Arial" charset="0"/>
                <a:ea typeface="Arial" charset="0"/>
                <a:cs typeface="Arial" charset="0"/>
              </a:rPr>
              <a:pPr algn="r"/>
              <a:t>‹#›</a:t>
            </a:fld>
            <a:endParaRPr lang="en-US" sz="7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539750" y="431800"/>
            <a:ext cx="6561138" cy="330200"/>
          </a:xfrm>
          <a:prstGeom prst="rect">
            <a:avLst/>
          </a:prstGeom>
        </p:spPr>
        <p:txBody>
          <a:bodyPr lIns="0" tIns="0" rIns="0" bIns="0"/>
          <a:lstStyle>
            <a:lvl1pPr>
              <a:defRPr sz="2300" b="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8" hasCustomPrompt="1"/>
          </p:nvPr>
        </p:nvSpPr>
        <p:spPr>
          <a:xfrm>
            <a:off x="539750" y="3482975"/>
            <a:ext cx="4014788" cy="762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ru-RU" sz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Текст</a:t>
            </a:r>
          </a:p>
        </p:txBody>
      </p:sp>
      <p:sp>
        <p:nvSpPr>
          <p:cNvPr id="19" name="Текст 2"/>
          <p:cNvSpPr>
            <a:spLocks noGrp="1"/>
          </p:cNvSpPr>
          <p:nvPr>
            <p:ph type="body" sz="quarter" idx="19" hasCustomPrompt="1"/>
          </p:nvPr>
        </p:nvSpPr>
        <p:spPr>
          <a:xfrm>
            <a:off x="4808538" y="3479346"/>
            <a:ext cx="3940174" cy="762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ru-RU" sz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Текст</a:t>
            </a:r>
          </a:p>
        </p:txBody>
      </p:sp>
    </p:spTree>
    <p:extLst>
      <p:ext uri="{BB962C8B-B14F-4D97-AF65-F5344CB8AC3E}">
        <p14:creationId xmlns:p14="http://schemas.microsoft.com/office/powerpoint/2010/main" val="23982206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Диаграммы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8" hasCustomPrompt="1"/>
          </p:nvPr>
        </p:nvSpPr>
        <p:spPr>
          <a:xfrm>
            <a:off x="539750" y="1476375"/>
            <a:ext cx="4014788" cy="280133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7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lang="en-US" sz="12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ru-RU" dirty="0"/>
              <a:t>Контент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9" hasCustomPrompt="1"/>
          </p:nvPr>
        </p:nvSpPr>
        <p:spPr>
          <a:xfrm>
            <a:off x="4808539" y="1476375"/>
            <a:ext cx="3940174" cy="280133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7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lang="en-US" sz="12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ru-RU" dirty="0"/>
              <a:t>Контент</a:t>
            </a:r>
            <a:endParaRPr lang="en-US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39750" y="4568371"/>
            <a:ext cx="4014788" cy="148092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Место для указания источников и сносок</a:t>
            </a:r>
            <a:endParaRPr lang="en-US" dirty="0"/>
          </a:p>
        </p:txBody>
      </p:sp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8186737" y="4579414"/>
            <a:ext cx="561975" cy="137049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DF24603-9A1B-F342-92E0-89DE32840F75}" type="slidenum">
              <a:rPr lang="en-US" sz="700" smtClean="0">
                <a:latin typeface="Arial" charset="0"/>
                <a:ea typeface="Arial" charset="0"/>
                <a:cs typeface="Arial" charset="0"/>
              </a:rPr>
              <a:pPr algn="r"/>
              <a:t>‹#›</a:t>
            </a:fld>
            <a:endParaRPr lang="en-US" sz="7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539750" y="431800"/>
            <a:ext cx="6561138" cy="330200"/>
          </a:xfrm>
          <a:prstGeom prst="rect">
            <a:avLst/>
          </a:prstGeom>
        </p:spPr>
        <p:txBody>
          <a:bodyPr lIns="0" tIns="0" rIns="0" bIns="0"/>
          <a:lstStyle>
            <a:lvl1pPr>
              <a:defRPr sz="2300" b="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85111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иаграммы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hart Placeholder 4"/>
          <p:cNvSpPr>
            <a:spLocks noGrp="1"/>
          </p:cNvSpPr>
          <p:nvPr>
            <p:ph type="chart" sz="quarter" idx="16"/>
          </p:nvPr>
        </p:nvSpPr>
        <p:spPr>
          <a:xfrm>
            <a:off x="539750" y="1476375"/>
            <a:ext cx="4014788" cy="18351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700"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16" name="Chart Placeholder 4"/>
          <p:cNvSpPr>
            <a:spLocks noGrp="1"/>
          </p:cNvSpPr>
          <p:nvPr>
            <p:ph type="chart" sz="quarter" idx="17"/>
          </p:nvPr>
        </p:nvSpPr>
        <p:spPr>
          <a:xfrm>
            <a:off x="4808538" y="1476375"/>
            <a:ext cx="3940175" cy="18351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700"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39750" y="4568371"/>
            <a:ext cx="4014788" cy="148092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Место для указания источников и сносок</a:t>
            </a:r>
            <a:endParaRPr lang="en-US" dirty="0"/>
          </a:p>
        </p:txBody>
      </p:sp>
      <p:sp>
        <p:nvSpPr>
          <p:cNvPr id="17" name="Slide Number Placeholder 5"/>
          <p:cNvSpPr txBox="1">
            <a:spLocks/>
          </p:cNvSpPr>
          <p:nvPr userDrawn="1"/>
        </p:nvSpPr>
        <p:spPr>
          <a:xfrm>
            <a:off x="8186737" y="4579414"/>
            <a:ext cx="561975" cy="137049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DF24603-9A1B-F342-92E0-89DE32840F75}" type="slidenum">
              <a:rPr lang="en-US" sz="700" smtClean="0">
                <a:latin typeface="Arial" charset="0"/>
                <a:ea typeface="Arial" charset="0"/>
                <a:cs typeface="Arial" charset="0"/>
              </a:rPr>
              <a:pPr algn="r"/>
              <a:t>‹#›</a:t>
            </a:fld>
            <a:endParaRPr lang="en-US" sz="7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539750" y="431800"/>
            <a:ext cx="6561138" cy="330200"/>
          </a:xfrm>
          <a:prstGeom prst="rect">
            <a:avLst/>
          </a:prstGeom>
        </p:spPr>
        <p:txBody>
          <a:bodyPr lIns="0" tIns="0" rIns="0" bIns="0"/>
          <a:lstStyle>
            <a:lvl1pPr>
              <a:defRPr sz="2300" b="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8" hasCustomPrompt="1"/>
          </p:nvPr>
        </p:nvSpPr>
        <p:spPr>
          <a:xfrm>
            <a:off x="539750" y="3482975"/>
            <a:ext cx="4014788" cy="762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ru-RU" sz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Текст</a:t>
            </a:r>
          </a:p>
        </p:txBody>
      </p:sp>
      <p:sp>
        <p:nvSpPr>
          <p:cNvPr id="19" name="Текст 2"/>
          <p:cNvSpPr>
            <a:spLocks noGrp="1"/>
          </p:cNvSpPr>
          <p:nvPr>
            <p:ph type="body" sz="quarter" idx="19" hasCustomPrompt="1"/>
          </p:nvPr>
        </p:nvSpPr>
        <p:spPr>
          <a:xfrm>
            <a:off x="4808538" y="3479346"/>
            <a:ext cx="3940174" cy="762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ru-RU" sz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Текст</a:t>
            </a:r>
          </a:p>
        </p:txBody>
      </p:sp>
    </p:spTree>
    <p:extLst>
      <p:ext uri="{BB962C8B-B14F-4D97-AF65-F5344CB8AC3E}">
        <p14:creationId xmlns:p14="http://schemas.microsoft.com/office/powerpoint/2010/main" val="16454096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иаграммы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8" hasCustomPrompt="1"/>
          </p:nvPr>
        </p:nvSpPr>
        <p:spPr>
          <a:xfrm>
            <a:off x="539750" y="1476375"/>
            <a:ext cx="4014788" cy="280133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7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lang="en-US" sz="12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ru-RU" dirty="0"/>
              <a:t>Контент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9" hasCustomPrompt="1"/>
          </p:nvPr>
        </p:nvSpPr>
        <p:spPr>
          <a:xfrm>
            <a:off x="4808539" y="1476375"/>
            <a:ext cx="3940174" cy="280133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7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lang="en-US" sz="12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ru-RU" dirty="0"/>
              <a:t>Контент</a:t>
            </a:r>
            <a:endParaRPr lang="en-US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39750" y="4568371"/>
            <a:ext cx="4014788" cy="148092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Место для указания источников и сносок</a:t>
            </a:r>
            <a:endParaRPr lang="en-US" dirty="0"/>
          </a:p>
        </p:txBody>
      </p:sp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8186737" y="4579414"/>
            <a:ext cx="561975" cy="137049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DF24603-9A1B-F342-92E0-89DE32840F75}" type="slidenum">
              <a:rPr lang="en-US" sz="700" smtClean="0">
                <a:latin typeface="Arial" charset="0"/>
                <a:ea typeface="Arial" charset="0"/>
                <a:cs typeface="Arial" charset="0"/>
              </a:rPr>
              <a:pPr algn="r"/>
              <a:t>‹#›</a:t>
            </a:fld>
            <a:endParaRPr lang="en-US" sz="7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539750" y="431800"/>
            <a:ext cx="6561138" cy="330200"/>
          </a:xfrm>
          <a:prstGeom prst="rect">
            <a:avLst/>
          </a:prstGeom>
        </p:spPr>
        <p:txBody>
          <a:bodyPr lIns="0" tIns="0" rIns="0" bIns="0"/>
          <a:lstStyle>
            <a:lvl1pPr>
              <a:defRPr sz="2300" b="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54760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hart Placeholder 4"/>
          <p:cNvSpPr>
            <a:spLocks noGrp="1"/>
          </p:cNvSpPr>
          <p:nvPr>
            <p:ph type="chart" sz="quarter" idx="17"/>
          </p:nvPr>
        </p:nvSpPr>
        <p:spPr>
          <a:xfrm>
            <a:off x="4808537" y="1476375"/>
            <a:ext cx="3940175" cy="250787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lang="en-US" sz="7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39750" y="1476375"/>
            <a:ext cx="4014788" cy="245845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charset="0"/>
              <a:buNone/>
              <a:defRPr lang="en-US" sz="12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39750" y="4568371"/>
            <a:ext cx="4014788" cy="148092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Место для указания источников и сносок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8186737" y="4579414"/>
            <a:ext cx="561975" cy="137049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DF24603-9A1B-F342-92E0-89DE32840F75}" type="slidenum">
              <a:rPr lang="en-US" sz="700" smtClean="0">
                <a:latin typeface="Arial" charset="0"/>
                <a:ea typeface="Arial" charset="0"/>
                <a:cs typeface="Arial" charset="0"/>
              </a:rPr>
              <a:pPr algn="r"/>
              <a:t>‹#›</a:t>
            </a:fld>
            <a:endParaRPr lang="en-US" sz="7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539750" y="431800"/>
            <a:ext cx="6561138" cy="330200"/>
          </a:xfrm>
          <a:prstGeom prst="rect">
            <a:avLst/>
          </a:prstGeom>
        </p:spPr>
        <p:txBody>
          <a:bodyPr lIns="0" tIns="0" rIns="0" bIns="0"/>
          <a:lstStyle>
            <a:lvl1pPr>
              <a:defRPr sz="2300" b="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07754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jpe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6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.png"/><Relationship Id="rId5" Type="http://schemas.openxmlformats.org/officeDocument/2006/relationships/image" Target="../media/image4.jpe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jpeg"/><Relationship Id="rId5" Type="http://schemas.openxmlformats.org/officeDocument/2006/relationships/theme" Target="../theme/theme7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9138037" cy="5152838"/>
          </a:xfrm>
          <a:prstGeom prst="rect">
            <a:avLst/>
          </a:prstGeom>
        </p:spPr>
      </p:pic>
      <p:pic>
        <p:nvPicPr>
          <p:cNvPr id="6" name="Picture 6" descr="https://www.po-mayak.ru/upload/iblock/9ec/9ecb73e54779038d188628512a145e82.jpg">
            <a:extLst>
              <a:ext uri="{FF2B5EF4-FFF2-40B4-BE49-F238E27FC236}">
                <a16:creationId xmlns:a16="http://schemas.microsoft.com/office/drawing/2014/main" xmlns="" id="{9C4DD657-A62E-4141-A8ED-4D2EFA3A76CA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62"/>
          <a:stretch/>
        </p:blipFill>
        <p:spPr bwMode="auto">
          <a:xfrm>
            <a:off x="3706801" y="434365"/>
            <a:ext cx="1137342" cy="816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9">
            <a:extLst>
              <a:ext uri="{FF2B5EF4-FFF2-40B4-BE49-F238E27FC236}">
                <a16:creationId xmlns:a16="http://schemas.microsoft.com/office/drawing/2014/main" xmlns="" id="{2E8852FB-C57F-0144-92DA-F7FDD31D993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352" y="425269"/>
            <a:ext cx="2344312" cy="825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016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81" y="0"/>
            <a:ext cx="9138037" cy="5152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73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https://www.po-mayak.ru/upload/iblock/9ec/9ecb73e54779038d188628512a145e82.jpg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5976" y="355382"/>
            <a:ext cx="435673" cy="329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244" y="359203"/>
            <a:ext cx="926594" cy="32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453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31" r:id="rId3"/>
    <p:sldLayoutId id="2147483832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https://www.po-mayak.ru/upload/iblock/9ec/9ecb73e54779038d188628512a145e82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5976" y="355382"/>
            <a:ext cx="435673" cy="329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244" y="359203"/>
            <a:ext cx="926594" cy="32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453715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https://www.po-mayak.ru/upload/iblock/9ec/9ecb73e54779038d188628512a145e82.jp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5976" y="355382"/>
            <a:ext cx="435673" cy="329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244" y="359203"/>
            <a:ext cx="926594" cy="32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453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08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https://www.po-mayak.ru/upload/iblock/9ec/9ecb73e54779038d188628512a145e82.jpg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5976" y="355382"/>
            <a:ext cx="435673" cy="329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244" y="359203"/>
            <a:ext cx="926594" cy="32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453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26" r:id="rId2"/>
    <p:sldLayoutId id="2147483829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80" y="0"/>
            <a:ext cx="9138039" cy="5152838"/>
          </a:xfrm>
          <a:prstGeom prst="rect">
            <a:avLst/>
          </a:prstGeom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xmlns="" id="{BFCFDCD3-0E65-BD46-B70A-BD77913A52B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9138037" cy="5152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332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823" r:id="rId2"/>
    <p:sldLayoutId id="2147483824" r:id="rId3"/>
    <p:sldLayoutId id="2147483825" r:id="rId4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Заголовок 1"/>
          <p:cNvSpPr>
            <a:spLocks noGrp="1"/>
          </p:cNvSpPr>
          <p:nvPr>
            <p:ph type="title"/>
          </p:nvPr>
        </p:nvSpPr>
        <p:spPr>
          <a:xfrm>
            <a:off x="539749" y="2122487"/>
            <a:ext cx="6794906" cy="1189037"/>
          </a:xfrm>
        </p:spPr>
        <p:txBody>
          <a:bodyPr/>
          <a:lstStyle/>
          <a:p>
            <a:r>
              <a:rPr lang="ru-RU" dirty="0" smtClean="0"/>
              <a:t>Государственная инспекция Забайкальского края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Текст 3"/>
          <p:cNvSpPr>
            <a:spLocks noGrp="1"/>
          </p:cNvSpPr>
          <p:nvPr>
            <p:ph type="body" sz="quarter" idx="1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b="1" dirty="0" err="1" smtClean="0">
                <a:latin typeface="Arial" pitchFamily="34" charset="0"/>
                <a:cs typeface="Arial" pitchFamily="34" charset="0"/>
              </a:rPr>
              <a:t>Заиченко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Михаил Александрович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Текст 4"/>
          <p:cNvSpPr>
            <a:spLocks noGrp="1"/>
          </p:cNvSpPr>
          <p:nvPr>
            <p:ph type="body" sz="quarter" idx="12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Начальник государственной инспекции Забайкальского края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4510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75CA5572-46EA-4D41-B4D3-D094FE775F99}"/>
              </a:ext>
            </a:extLst>
          </p:cNvPr>
          <p:cNvSpPr/>
          <p:nvPr/>
        </p:nvSpPr>
        <p:spPr>
          <a:xfrm>
            <a:off x="178717" y="267158"/>
            <a:ext cx="6871944" cy="377044"/>
          </a:xfrm>
          <a:prstGeom prst="rect">
            <a:avLst/>
          </a:prstGeom>
          <a:noFill/>
        </p:spPr>
        <p:txBody>
          <a:bodyPr wrap="square" lIns="68598" tIns="34299" rIns="68598" bIns="34299">
            <a:spAutoFit/>
          </a:bodyPr>
          <a:lstStyle/>
          <a:p>
            <a:r>
              <a:rPr lang="ru-RU" sz="2000" b="1" dirty="0" smtClean="0">
                <a:ln w="0"/>
                <a:solidFill>
                  <a:schemeClr val="bg2">
                    <a:lumMod val="2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Выявление </a:t>
            </a:r>
            <a:r>
              <a:rPr lang="ru-RU" sz="2000" b="1" dirty="0">
                <a:ln w="0"/>
                <a:solidFill>
                  <a:schemeClr val="bg2">
                    <a:lumMod val="2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коренных причин методом </a:t>
            </a:r>
            <a:r>
              <a:rPr lang="ru-RU" sz="2000" b="1" dirty="0" smtClean="0">
                <a:ln w="0"/>
                <a:solidFill>
                  <a:schemeClr val="bg2">
                    <a:lumMod val="2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«5 Почему?»</a:t>
            </a:r>
            <a:endParaRPr lang="ru-RU" sz="2000" b="1" dirty="0">
              <a:ln w="0"/>
              <a:solidFill>
                <a:schemeClr val="bg2">
                  <a:lumMod val="2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EEDCE496-60D8-4715-9130-2088FE5428BC}"/>
              </a:ext>
            </a:extLst>
          </p:cNvPr>
          <p:cNvSpPr/>
          <p:nvPr/>
        </p:nvSpPr>
        <p:spPr>
          <a:xfrm>
            <a:off x="2853173" y="815063"/>
            <a:ext cx="2099667" cy="254151"/>
          </a:xfrm>
          <a:prstGeom prst="rect">
            <a:avLst/>
          </a:prstGeom>
          <a:noFill/>
        </p:spPr>
        <p:txBody>
          <a:bodyPr wrap="square" lIns="68598" tIns="34299" rIns="68598" bIns="34299">
            <a:spAutoFit/>
          </a:bodyPr>
          <a:lstStyle/>
          <a:p>
            <a:pPr algn="ctr"/>
            <a:r>
              <a:rPr lang="ru-RU" sz="12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Проблема</a:t>
            </a: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xmlns="" id="{E50A87BD-F685-4B94-AB8D-17A0F412D906}"/>
              </a:ext>
            </a:extLst>
          </p:cNvPr>
          <p:cNvSpPr/>
          <p:nvPr/>
        </p:nvSpPr>
        <p:spPr>
          <a:xfrm>
            <a:off x="2031107" y="1871141"/>
            <a:ext cx="1424110" cy="32526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/>
            <a:r>
              <a:rPr lang="ru-RU" sz="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Большое количество обращений</a:t>
            </a:r>
            <a:endParaRPr lang="ru-RU" sz="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xmlns="" id="{A0E0F6A6-1004-4EAC-A164-D5012621027C}"/>
              </a:ext>
            </a:extLst>
          </p:cNvPr>
          <p:cNvSpPr/>
          <p:nvPr/>
        </p:nvSpPr>
        <p:spPr>
          <a:xfrm>
            <a:off x="4862341" y="1836404"/>
            <a:ext cx="1262624" cy="48807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/>
            <a:r>
              <a:rPr lang="ru-RU" sz="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регламентирован срок направления обращения на рассмотрение</a:t>
            </a:r>
            <a:endParaRPr lang="ru-RU" sz="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Стрелка: вниз 12">
            <a:extLst>
              <a:ext uri="{FF2B5EF4-FFF2-40B4-BE49-F238E27FC236}">
                <a16:creationId xmlns:a16="http://schemas.microsoft.com/office/drawing/2014/main" xmlns="" id="{FD2E184C-FAAF-46DA-B631-E3E3135816E0}"/>
              </a:ext>
            </a:extLst>
          </p:cNvPr>
          <p:cNvSpPr/>
          <p:nvPr/>
        </p:nvSpPr>
        <p:spPr>
          <a:xfrm>
            <a:off x="2125997" y="1397417"/>
            <a:ext cx="1205498" cy="438987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/>
            <a:r>
              <a:rPr lang="ru-RU" sz="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Почему?</a:t>
            </a:r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xmlns="" id="{779C4175-9E14-4BAB-8A0A-8F9F00BD6D95}"/>
              </a:ext>
            </a:extLst>
          </p:cNvPr>
          <p:cNvSpPr/>
          <p:nvPr/>
        </p:nvSpPr>
        <p:spPr>
          <a:xfrm>
            <a:off x="1938642" y="2879631"/>
            <a:ext cx="1424110" cy="51271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/>
            <a:r>
              <a:rPr lang="ru-RU" sz="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Отсутствие предупредительных работ в УО, РСО </a:t>
            </a:r>
            <a:endParaRPr lang="ru-RU" sz="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Прямоугольник: скругленные углы 31">
            <a:extLst>
              <a:ext uri="{FF2B5EF4-FFF2-40B4-BE49-F238E27FC236}">
                <a16:creationId xmlns:a16="http://schemas.microsoft.com/office/drawing/2014/main" xmlns="" id="{7794A345-0853-4A20-8635-875C6BDD7F42}"/>
              </a:ext>
            </a:extLst>
          </p:cNvPr>
          <p:cNvSpPr/>
          <p:nvPr/>
        </p:nvSpPr>
        <p:spPr>
          <a:xfrm>
            <a:off x="4982791" y="2854754"/>
            <a:ext cx="1166601" cy="53759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/>
            <a:r>
              <a:rPr lang="ru-RU" sz="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Отсутствие внутреннего приказа о регламентации процесса</a:t>
            </a:r>
            <a:endParaRPr lang="ru-RU" sz="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Прямоугольник: скругленные углы 31">
            <a:extLst>
              <a:ext uri="{FF2B5EF4-FFF2-40B4-BE49-F238E27FC236}">
                <a16:creationId xmlns:a16="http://schemas.microsoft.com/office/drawing/2014/main" xmlns="" id="{7794A345-0853-4A20-8635-875C6BDD7F42}"/>
              </a:ext>
            </a:extLst>
          </p:cNvPr>
          <p:cNvSpPr/>
          <p:nvPr/>
        </p:nvSpPr>
        <p:spPr>
          <a:xfrm>
            <a:off x="2174562" y="1076399"/>
            <a:ext cx="3717984" cy="27341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/>
            <a:r>
              <a:rPr lang="ru-RU" sz="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Длительное направление обращения заявителя на рассмотрение инспектору</a:t>
            </a:r>
            <a:endParaRPr lang="ru-RU" sz="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Стрелка: вниз 12">
            <a:extLst>
              <a:ext uri="{FF2B5EF4-FFF2-40B4-BE49-F238E27FC236}">
                <a16:creationId xmlns:a16="http://schemas.microsoft.com/office/drawing/2014/main" xmlns="" id="{FD2E184C-FAAF-46DA-B631-E3E3135816E0}"/>
              </a:ext>
            </a:extLst>
          </p:cNvPr>
          <p:cNvSpPr/>
          <p:nvPr/>
        </p:nvSpPr>
        <p:spPr>
          <a:xfrm>
            <a:off x="4914335" y="1397417"/>
            <a:ext cx="1259456" cy="438987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/>
            <a:r>
              <a:rPr lang="ru-RU" sz="9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Почему?</a:t>
            </a:r>
          </a:p>
        </p:txBody>
      </p:sp>
      <p:sp>
        <p:nvSpPr>
          <p:cNvPr id="40" name="Стрелка: вниз 12">
            <a:extLst>
              <a:ext uri="{FF2B5EF4-FFF2-40B4-BE49-F238E27FC236}">
                <a16:creationId xmlns:a16="http://schemas.microsoft.com/office/drawing/2014/main" xmlns="" id="{FD2E184C-FAAF-46DA-B631-E3E3135816E0}"/>
              </a:ext>
            </a:extLst>
          </p:cNvPr>
          <p:cNvSpPr/>
          <p:nvPr/>
        </p:nvSpPr>
        <p:spPr>
          <a:xfrm>
            <a:off x="2125997" y="2269454"/>
            <a:ext cx="1205498" cy="438987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/>
            <a:r>
              <a:rPr lang="ru-RU" sz="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Почему?</a:t>
            </a:r>
          </a:p>
        </p:txBody>
      </p:sp>
      <p:sp>
        <p:nvSpPr>
          <p:cNvPr id="42" name="Стрелка: вниз 12">
            <a:extLst>
              <a:ext uri="{FF2B5EF4-FFF2-40B4-BE49-F238E27FC236}">
                <a16:creationId xmlns:a16="http://schemas.microsoft.com/office/drawing/2014/main" xmlns="" id="{FD2E184C-FAAF-46DA-B631-E3E3135816E0}"/>
              </a:ext>
            </a:extLst>
          </p:cNvPr>
          <p:cNvSpPr/>
          <p:nvPr/>
        </p:nvSpPr>
        <p:spPr>
          <a:xfrm>
            <a:off x="4941314" y="2388612"/>
            <a:ext cx="1205498" cy="402013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/>
            <a:r>
              <a:rPr lang="ru-RU" sz="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Почему?</a:t>
            </a:r>
          </a:p>
        </p:txBody>
      </p: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xmlns="" id="{1C304827-BE5A-49A7-8C66-6C6E8DB3AD9D}"/>
              </a:ext>
            </a:extLst>
          </p:cNvPr>
          <p:cNvSpPr/>
          <p:nvPr/>
        </p:nvSpPr>
        <p:spPr>
          <a:xfrm>
            <a:off x="2191402" y="2708441"/>
            <a:ext cx="3438041" cy="254151"/>
          </a:xfrm>
          <a:prstGeom prst="rect">
            <a:avLst/>
          </a:prstGeom>
          <a:noFill/>
        </p:spPr>
        <p:txBody>
          <a:bodyPr wrap="square" lIns="68598" tIns="34299" rIns="68598" bIns="34299">
            <a:spAutoFit/>
          </a:bodyPr>
          <a:lstStyle/>
          <a:p>
            <a:pPr algn="ctr"/>
            <a:r>
              <a:rPr lang="ru-RU" sz="1200" b="1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Коренная причина</a:t>
            </a:r>
          </a:p>
        </p:txBody>
      </p:sp>
    </p:spTree>
    <p:extLst>
      <p:ext uri="{BB962C8B-B14F-4D97-AF65-F5344CB8AC3E}">
        <p14:creationId xmlns:p14="http://schemas.microsoft.com/office/powerpoint/2010/main" val="1513523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75CA5572-46EA-4D41-B4D3-D094FE775F99}"/>
              </a:ext>
            </a:extLst>
          </p:cNvPr>
          <p:cNvSpPr/>
          <p:nvPr/>
        </p:nvSpPr>
        <p:spPr>
          <a:xfrm>
            <a:off x="178716" y="266415"/>
            <a:ext cx="6929449" cy="377044"/>
          </a:xfrm>
          <a:prstGeom prst="rect">
            <a:avLst/>
          </a:prstGeom>
          <a:noFill/>
        </p:spPr>
        <p:txBody>
          <a:bodyPr wrap="square" lIns="68598" tIns="34299" rIns="68598" bIns="34299">
            <a:spAutoFit/>
          </a:bodyPr>
          <a:lstStyle/>
          <a:p>
            <a:r>
              <a:rPr lang="ru-RU" sz="2000" b="1" dirty="0" smtClean="0">
                <a:ln w="0"/>
                <a:solidFill>
                  <a:schemeClr val="bg2">
                    <a:lumMod val="2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Выявление </a:t>
            </a:r>
            <a:r>
              <a:rPr lang="ru-RU" sz="2000" b="1" dirty="0">
                <a:ln w="0"/>
                <a:solidFill>
                  <a:schemeClr val="bg2">
                    <a:lumMod val="2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коренных причин методом </a:t>
            </a:r>
            <a:r>
              <a:rPr lang="ru-RU" sz="2000" b="1" dirty="0" smtClean="0">
                <a:ln w="0"/>
                <a:solidFill>
                  <a:schemeClr val="bg2">
                    <a:lumMod val="2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«5 Почему?»</a:t>
            </a:r>
            <a:endParaRPr lang="ru-RU" sz="2000" b="1" dirty="0">
              <a:ln w="0"/>
              <a:solidFill>
                <a:schemeClr val="bg2">
                  <a:lumMod val="2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E39FDB40-549C-408D-B8A9-9AA5CA5414F0}"/>
              </a:ext>
            </a:extLst>
          </p:cNvPr>
          <p:cNvSpPr/>
          <p:nvPr/>
        </p:nvSpPr>
        <p:spPr>
          <a:xfrm>
            <a:off x="2682919" y="914140"/>
            <a:ext cx="2099667" cy="254151"/>
          </a:xfrm>
          <a:prstGeom prst="rect">
            <a:avLst/>
          </a:prstGeom>
          <a:noFill/>
        </p:spPr>
        <p:txBody>
          <a:bodyPr wrap="square" lIns="68598" tIns="34299" rIns="68598" bIns="34299">
            <a:spAutoFit/>
          </a:bodyPr>
          <a:lstStyle/>
          <a:p>
            <a:pPr algn="ctr"/>
            <a:r>
              <a:rPr lang="ru-RU" sz="12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Проблема</a:t>
            </a:r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xmlns="" id="{779C4175-9E14-4BAB-8A0A-8F9F00BD6D95}"/>
              </a:ext>
            </a:extLst>
          </p:cNvPr>
          <p:cNvSpPr/>
          <p:nvPr/>
        </p:nvSpPr>
        <p:spPr>
          <a:xfrm>
            <a:off x="6337780" y="2480207"/>
            <a:ext cx="1424110" cy="32526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/>
            <a:r>
              <a:rPr lang="ru-RU" sz="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Несовершенство программы СЭД</a:t>
            </a:r>
            <a:endParaRPr lang="ru-RU" sz="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xmlns="" id="{1C304827-BE5A-49A7-8C66-6C6E8DB3AD9D}"/>
              </a:ext>
            </a:extLst>
          </p:cNvPr>
          <p:cNvSpPr/>
          <p:nvPr/>
        </p:nvSpPr>
        <p:spPr>
          <a:xfrm>
            <a:off x="6272876" y="2192139"/>
            <a:ext cx="1565499" cy="254151"/>
          </a:xfrm>
          <a:prstGeom prst="rect">
            <a:avLst/>
          </a:prstGeom>
          <a:noFill/>
        </p:spPr>
        <p:txBody>
          <a:bodyPr wrap="square" lIns="68598" tIns="34299" rIns="68598" bIns="34299">
            <a:spAutoFit/>
          </a:bodyPr>
          <a:lstStyle/>
          <a:p>
            <a:pPr algn="ctr"/>
            <a:r>
              <a:rPr lang="ru-RU" sz="1200" b="1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Коренная причина</a:t>
            </a:r>
          </a:p>
        </p:txBody>
      </p:sp>
      <p:sp>
        <p:nvSpPr>
          <p:cNvPr id="46" name="Прямоугольник: скругленные углы 24">
            <a:extLst>
              <a:ext uri="{FF2B5EF4-FFF2-40B4-BE49-F238E27FC236}">
                <a16:creationId xmlns:a16="http://schemas.microsoft.com/office/drawing/2014/main" xmlns="" id="{72E9EF83-FBB6-4C9A-B01E-58D3807359B0}"/>
              </a:ext>
            </a:extLst>
          </p:cNvPr>
          <p:cNvSpPr/>
          <p:nvPr/>
        </p:nvSpPr>
        <p:spPr>
          <a:xfrm>
            <a:off x="2786332" y="1155940"/>
            <a:ext cx="2053087" cy="44857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/>
            <a:r>
              <a:rPr lang="ru-RU" sz="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Возвраты на доработку</a:t>
            </a:r>
            <a:endParaRPr lang="ru-RU" sz="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xmlns="" id="{EEDCE496-60D8-4715-9130-2088FE5428BC}"/>
              </a:ext>
            </a:extLst>
          </p:cNvPr>
          <p:cNvSpPr/>
          <p:nvPr/>
        </p:nvSpPr>
        <p:spPr>
          <a:xfrm>
            <a:off x="6046993" y="962464"/>
            <a:ext cx="2099667" cy="254151"/>
          </a:xfrm>
          <a:prstGeom prst="rect">
            <a:avLst/>
          </a:prstGeom>
          <a:noFill/>
        </p:spPr>
        <p:txBody>
          <a:bodyPr wrap="square" lIns="68598" tIns="34299" rIns="68598" bIns="34299">
            <a:spAutoFit/>
          </a:bodyPr>
          <a:lstStyle/>
          <a:p>
            <a:pPr algn="ctr"/>
            <a:r>
              <a:rPr lang="ru-RU" sz="12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Проблема</a:t>
            </a:r>
          </a:p>
        </p:txBody>
      </p:sp>
      <p:sp>
        <p:nvSpPr>
          <p:cNvPr id="49" name="Стрелка: вниз 12">
            <a:extLst>
              <a:ext uri="{FF2B5EF4-FFF2-40B4-BE49-F238E27FC236}">
                <a16:creationId xmlns:a16="http://schemas.microsoft.com/office/drawing/2014/main" xmlns="" id="{FD2E184C-FAAF-46DA-B631-E3E3135816E0}"/>
              </a:ext>
            </a:extLst>
          </p:cNvPr>
          <p:cNvSpPr/>
          <p:nvPr/>
        </p:nvSpPr>
        <p:spPr>
          <a:xfrm>
            <a:off x="6306185" y="1702784"/>
            <a:ext cx="1460526" cy="438987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/>
            <a:r>
              <a:rPr lang="ru-RU" sz="11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Почему?</a:t>
            </a:r>
          </a:p>
        </p:txBody>
      </p:sp>
      <p:sp>
        <p:nvSpPr>
          <p:cNvPr id="50" name="Прямоугольник: скругленные углы 31">
            <a:extLst>
              <a:ext uri="{FF2B5EF4-FFF2-40B4-BE49-F238E27FC236}">
                <a16:creationId xmlns:a16="http://schemas.microsoft.com/office/drawing/2014/main" xmlns="" id="{7794A345-0853-4A20-8635-875C6BDD7F42}"/>
              </a:ext>
            </a:extLst>
          </p:cNvPr>
          <p:cNvSpPr/>
          <p:nvPr/>
        </p:nvSpPr>
        <p:spPr>
          <a:xfrm>
            <a:off x="6009906" y="1252285"/>
            <a:ext cx="2053086" cy="34891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/>
            <a:r>
              <a:rPr lang="ru-RU" sz="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Сбои в работе информационных системе</a:t>
            </a:r>
            <a:endParaRPr lang="ru-RU" sz="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Стрелка: вниз 13">
            <a:extLst>
              <a:ext uri="{FF2B5EF4-FFF2-40B4-BE49-F238E27FC236}">
                <a16:creationId xmlns:a16="http://schemas.microsoft.com/office/drawing/2014/main" xmlns="" id="{E343DFEE-2486-46B1-A40C-EA00AD7A0F7A}"/>
              </a:ext>
            </a:extLst>
          </p:cNvPr>
          <p:cNvSpPr/>
          <p:nvPr/>
        </p:nvSpPr>
        <p:spPr>
          <a:xfrm>
            <a:off x="1739702" y="1736931"/>
            <a:ext cx="2099667" cy="438987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 defTabSz="685983">
              <a:defRPr/>
            </a:pPr>
            <a:r>
              <a:rPr lang="ru-RU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Почему?</a:t>
            </a:r>
          </a:p>
        </p:txBody>
      </p:sp>
      <p:sp>
        <p:nvSpPr>
          <p:cNvPr id="57" name="Прямоугольник: скругленные углы 17">
            <a:extLst>
              <a:ext uri="{FF2B5EF4-FFF2-40B4-BE49-F238E27FC236}">
                <a16:creationId xmlns:a16="http://schemas.microsoft.com/office/drawing/2014/main" xmlns="" id="{28460C02-B308-41BA-8D34-B44CDEFB161C}"/>
              </a:ext>
            </a:extLst>
          </p:cNvPr>
          <p:cNvSpPr/>
          <p:nvPr/>
        </p:nvSpPr>
        <p:spPr>
          <a:xfrm>
            <a:off x="621126" y="2198427"/>
            <a:ext cx="4330436" cy="36361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/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Отсутствуют идентичные варианты ответов 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Стрелка: вниз 22">
            <a:extLst>
              <a:ext uri="{FF2B5EF4-FFF2-40B4-BE49-F238E27FC236}">
                <a16:creationId xmlns:a16="http://schemas.microsoft.com/office/drawing/2014/main" xmlns="" id="{52900BFD-6F40-4D97-B40D-315A15F1651B}"/>
              </a:ext>
            </a:extLst>
          </p:cNvPr>
          <p:cNvSpPr/>
          <p:nvPr/>
        </p:nvSpPr>
        <p:spPr>
          <a:xfrm>
            <a:off x="1731074" y="2612776"/>
            <a:ext cx="2099667" cy="438987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/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Почему?</a:t>
            </a:r>
          </a:p>
        </p:txBody>
      </p:sp>
      <p:sp>
        <p:nvSpPr>
          <p:cNvPr id="59" name="Прямоугольник: скругленные углы 24">
            <a:extLst>
              <a:ext uri="{FF2B5EF4-FFF2-40B4-BE49-F238E27FC236}">
                <a16:creationId xmlns:a16="http://schemas.microsoft.com/office/drawing/2014/main" xmlns="" id="{72E9EF83-FBB6-4C9A-B01E-58D3807359B0}"/>
              </a:ext>
            </a:extLst>
          </p:cNvPr>
          <p:cNvSpPr/>
          <p:nvPr/>
        </p:nvSpPr>
        <p:spPr>
          <a:xfrm>
            <a:off x="1837451" y="3382751"/>
            <a:ext cx="1973180" cy="55375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/>
            <a:r>
              <a:rPr lang="ru-RU" sz="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Отсутствие базы готовых ответов</a:t>
            </a:r>
            <a:endParaRPr lang="ru-RU" sz="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Прямоугольник 59">
            <a:extLst>
              <a:ext uri="{FF2B5EF4-FFF2-40B4-BE49-F238E27FC236}">
                <a16:creationId xmlns:a16="http://schemas.microsoft.com/office/drawing/2014/main" xmlns="" id="{8410A315-A20D-466F-8B05-A43200023AD5}"/>
              </a:ext>
            </a:extLst>
          </p:cNvPr>
          <p:cNvSpPr/>
          <p:nvPr/>
        </p:nvSpPr>
        <p:spPr>
          <a:xfrm>
            <a:off x="1825966" y="3083796"/>
            <a:ext cx="2099667" cy="254151"/>
          </a:xfrm>
          <a:prstGeom prst="rect">
            <a:avLst/>
          </a:prstGeom>
          <a:noFill/>
        </p:spPr>
        <p:txBody>
          <a:bodyPr wrap="square" lIns="68598" tIns="34299" rIns="68598" bIns="34299">
            <a:spAutoFit/>
          </a:bodyPr>
          <a:lstStyle/>
          <a:p>
            <a:pPr algn="ctr"/>
            <a:r>
              <a:rPr lang="ru-RU" sz="1200" b="1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Коренная причина</a:t>
            </a:r>
          </a:p>
        </p:txBody>
      </p:sp>
      <p:sp>
        <p:nvSpPr>
          <p:cNvPr id="61" name="Прямоугольник 60">
            <a:extLst>
              <a:ext uri="{FF2B5EF4-FFF2-40B4-BE49-F238E27FC236}">
                <a16:creationId xmlns:a16="http://schemas.microsoft.com/office/drawing/2014/main" xmlns="" id="{E39FDB40-549C-408D-B8A9-9AA5CA5414F0}"/>
              </a:ext>
            </a:extLst>
          </p:cNvPr>
          <p:cNvSpPr/>
          <p:nvPr/>
        </p:nvSpPr>
        <p:spPr>
          <a:xfrm>
            <a:off x="575135" y="936585"/>
            <a:ext cx="2099667" cy="254151"/>
          </a:xfrm>
          <a:prstGeom prst="rect">
            <a:avLst/>
          </a:prstGeom>
          <a:noFill/>
        </p:spPr>
        <p:txBody>
          <a:bodyPr wrap="square" lIns="68598" tIns="34299" rIns="68598" bIns="34299">
            <a:spAutoFit/>
          </a:bodyPr>
          <a:lstStyle/>
          <a:p>
            <a:pPr algn="ctr"/>
            <a:r>
              <a:rPr lang="ru-RU" sz="12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Проблема</a:t>
            </a:r>
          </a:p>
        </p:txBody>
      </p:sp>
      <p:sp>
        <p:nvSpPr>
          <p:cNvPr id="62" name="Прямоугольник: скругленные углы 24">
            <a:extLst>
              <a:ext uri="{FF2B5EF4-FFF2-40B4-BE49-F238E27FC236}">
                <a16:creationId xmlns:a16="http://schemas.microsoft.com/office/drawing/2014/main" xmlns="" id="{72E9EF83-FBB6-4C9A-B01E-58D3807359B0}"/>
              </a:ext>
            </a:extLst>
          </p:cNvPr>
          <p:cNvSpPr/>
          <p:nvPr/>
        </p:nvSpPr>
        <p:spPr>
          <a:xfrm>
            <a:off x="638379" y="1147603"/>
            <a:ext cx="1973180" cy="53454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 fontAlgn="ctr">
              <a:defRPr/>
            </a:pPr>
            <a:r>
              <a:rPr lang="ru-RU" sz="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sz="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Затраты времени на подготовку ответа на обращение по аналогичным вопросам</a:t>
            </a:r>
          </a:p>
        </p:txBody>
      </p:sp>
    </p:spTree>
    <p:extLst>
      <p:ext uri="{BB962C8B-B14F-4D97-AF65-F5344CB8AC3E}">
        <p14:creationId xmlns:p14="http://schemas.microsoft.com/office/powerpoint/2010/main" val="4205737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75CA5572-46EA-4D41-B4D3-D094FE775F99}"/>
              </a:ext>
            </a:extLst>
          </p:cNvPr>
          <p:cNvSpPr/>
          <p:nvPr/>
        </p:nvSpPr>
        <p:spPr>
          <a:xfrm>
            <a:off x="178717" y="266415"/>
            <a:ext cx="6871944" cy="377044"/>
          </a:xfrm>
          <a:prstGeom prst="rect">
            <a:avLst/>
          </a:prstGeom>
          <a:noFill/>
        </p:spPr>
        <p:txBody>
          <a:bodyPr wrap="square" lIns="68598" tIns="34299" rIns="68598" bIns="34299">
            <a:spAutoFit/>
          </a:bodyPr>
          <a:lstStyle/>
          <a:p>
            <a:r>
              <a:rPr lang="ru-RU" sz="2000" b="1" dirty="0" smtClean="0">
                <a:ln w="0"/>
                <a:solidFill>
                  <a:schemeClr val="bg2">
                    <a:lumMod val="2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Выявление </a:t>
            </a:r>
            <a:r>
              <a:rPr lang="ru-RU" sz="2000" b="1" dirty="0">
                <a:ln w="0"/>
                <a:solidFill>
                  <a:schemeClr val="bg2">
                    <a:lumMod val="2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коренных причин методом </a:t>
            </a:r>
            <a:r>
              <a:rPr lang="ru-RU" sz="2000" b="1" dirty="0" smtClean="0">
                <a:ln w="0"/>
                <a:solidFill>
                  <a:schemeClr val="bg2">
                    <a:lumMod val="2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«5 Почему?»</a:t>
            </a:r>
            <a:endParaRPr lang="ru-RU" sz="2000" b="1" dirty="0">
              <a:ln w="0"/>
              <a:solidFill>
                <a:schemeClr val="bg2">
                  <a:lumMod val="2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xmlns="" id="{779C4175-9E14-4BAB-8A0A-8F9F00BD6D95}"/>
              </a:ext>
            </a:extLst>
          </p:cNvPr>
          <p:cNvSpPr/>
          <p:nvPr/>
        </p:nvSpPr>
        <p:spPr>
          <a:xfrm>
            <a:off x="5795586" y="2170889"/>
            <a:ext cx="2637945" cy="41023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/>
            <a:r>
              <a:rPr lang="ru-RU" sz="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Один кабинет </a:t>
            </a:r>
            <a:r>
              <a:rPr lang="ru-RU" sz="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СЭД на несколько сотрудников</a:t>
            </a:r>
          </a:p>
          <a:p>
            <a:pPr algn="ctr"/>
            <a:endParaRPr lang="ru-RU" sz="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xmlns="" id="{1C304827-BE5A-49A7-8C66-6C6E8DB3AD9D}"/>
              </a:ext>
            </a:extLst>
          </p:cNvPr>
          <p:cNvSpPr/>
          <p:nvPr/>
        </p:nvSpPr>
        <p:spPr>
          <a:xfrm>
            <a:off x="6046993" y="2998541"/>
            <a:ext cx="2015999" cy="254151"/>
          </a:xfrm>
          <a:prstGeom prst="rect">
            <a:avLst/>
          </a:prstGeom>
          <a:noFill/>
        </p:spPr>
        <p:txBody>
          <a:bodyPr wrap="square" lIns="68598" tIns="34299" rIns="68598" bIns="34299">
            <a:spAutoFit/>
          </a:bodyPr>
          <a:lstStyle/>
          <a:p>
            <a:pPr algn="ctr"/>
            <a:r>
              <a:rPr lang="ru-RU" sz="1200" b="1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Коренная причина</a:t>
            </a:r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xmlns="" id="{EEDCE496-60D8-4715-9130-2088FE5428BC}"/>
              </a:ext>
            </a:extLst>
          </p:cNvPr>
          <p:cNvSpPr/>
          <p:nvPr/>
        </p:nvSpPr>
        <p:spPr>
          <a:xfrm>
            <a:off x="6046993" y="962464"/>
            <a:ext cx="2099667" cy="254151"/>
          </a:xfrm>
          <a:prstGeom prst="rect">
            <a:avLst/>
          </a:prstGeom>
          <a:noFill/>
        </p:spPr>
        <p:txBody>
          <a:bodyPr wrap="square" lIns="68598" tIns="34299" rIns="68598" bIns="34299">
            <a:spAutoFit/>
          </a:bodyPr>
          <a:lstStyle/>
          <a:p>
            <a:pPr algn="ctr"/>
            <a:r>
              <a:rPr lang="ru-RU" sz="12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Проблема</a:t>
            </a:r>
          </a:p>
        </p:txBody>
      </p:sp>
      <p:sp>
        <p:nvSpPr>
          <p:cNvPr id="49" name="Стрелка: вниз 12">
            <a:extLst>
              <a:ext uri="{FF2B5EF4-FFF2-40B4-BE49-F238E27FC236}">
                <a16:creationId xmlns:a16="http://schemas.microsoft.com/office/drawing/2014/main" xmlns="" id="{FD2E184C-FAAF-46DA-B631-E3E3135816E0}"/>
              </a:ext>
            </a:extLst>
          </p:cNvPr>
          <p:cNvSpPr/>
          <p:nvPr/>
        </p:nvSpPr>
        <p:spPr>
          <a:xfrm>
            <a:off x="6379160" y="1681632"/>
            <a:ext cx="1460526" cy="438987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/>
            <a:r>
              <a:rPr lang="ru-RU" sz="11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Почему?</a:t>
            </a:r>
          </a:p>
        </p:txBody>
      </p:sp>
      <p:sp>
        <p:nvSpPr>
          <p:cNvPr id="50" name="Прямоугольник: скругленные углы 31">
            <a:extLst>
              <a:ext uri="{FF2B5EF4-FFF2-40B4-BE49-F238E27FC236}">
                <a16:creationId xmlns:a16="http://schemas.microsoft.com/office/drawing/2014/main" xmlns="" id="{7794A345-0853-4A20-8635-875C6BDD7F42}"/>
              </a:ext>
            </a:extLst>
          </p:cNvPr>
          <p:cNvSpPr/>
          <p:nvPr/>
        </p:nvSpPr>
        <p:spPr>
          <a:xfrm>
            <a:off x="6009906" y="1252285"/>
            <a:ext cx="2053086" cy="34891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/>
            <a:r>
              <a:rPr lang="ru-RU" sz="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</a:t>
            </a:r>
            <a:r>
              <a:rPr lang="ru-RU" sz="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Ожидание освобождения </a:t>
            </a:r>
            <a:r>
              <a:rPr lang="ru-RU" sz="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кабинета СЭД </a:t>
            </a:r>
            <a:r>
              <a:rPr lang="ru-RU" sz="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ru-RU" sz="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работы</a:t>
            </a:r>
            <a:endParaRPr lang="ru-RU" sz="8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Стрелка: вниз 13">
            <a:extLst>
              <a:ext uri="{FF2B5EF4-FFF2-40B4-BE49-F238E27FC236}">
                <a16:creationId xmlns:a16="http://schemas.microsoft.com/office/drawing/2014/main" xmlns="" id="{E343DFEE-2486-46B1-A40C-EA00AD7A0F7A}"/>
              </a:ext>
            </a:extLst>
          </p:cNvPr>
          <p:cNvSpPr/>
          <p:nvPr/>
        </p:nvSpPr>
        <p:spPr>
          <a:xfrm>
            <a:off x="1653438" y="1693799"/>
            <a:ext cx="2099667" cy="438987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 defTabSz="685983">
              <a:defRPr/>
            </a:pPr>
            <a:r>
              <a:rPr lang="ru-RU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Почему?</a:t>
            </a:r>
          </a:p>
        </p:txBody>
      </p:sp>
      <p:sp>
        <p:nvSpPr>
          <p:cNvPr id="57" name="Прямоугольник: скругленные углы 17">
            <a:extLst>
              <a:ext uri="{FF2B5EF4-FFF2-40B4-BE49-F238E27FC236}">
                <a16:creationId xmlns:a16="http://schemas.microsoft.com/office/drawing/2014/main" xmlns="" id="{28460C02-B308-41BA-8D34-B44CDEFB161C}"/>
              </a:ext>
            </a:extLst>
          </p:cNvPr>
          <p:cNvSpPr/>
          <p:nvPr/>
        </p:nvSpPr>
        <p:spPr>
          <a:xfrm>
            <a:off x="621126" y="2198427"/>
            <a:ext cx="4330436" cy="36361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/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Проверка не всегда интегрируется из одной системы в другую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Стрелка: вниз 22">
            <a:extLst>
              <a:ext uri="{FF2B5EF4-FFF2-40B4-BE49-F238E27FC236}">
                <a16:creationId xmlns:a16="http://schemas.microsoft.com/office/drawing/2014/main" xmlns="" id="{52900BFD-6F40-4D97-B40D-315A15F1651B}"/>
              </a:ext>
            </a:extLst>
          </p:cNvPr>
          <p:cNvSpPr/>
          <p:nvPr/>
        </p:nvSpPr>
        <p:spPr>
          <a:xfrm>
            <a:off x="1731074" y="2612776"/>
            <a:ext cx="2099667" cy="438987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/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Почему?</a:t>
            </a:r>
          </a:p>
        </p:txBody>
      </p:sp>
      <p:sp>
        <p:nvSpPr>
          <p:cNvPr id="59" name="Прямоугольник: скругленные углы 24">
            <a:extLst>
              <a:ext uri="{FF2B5EF4-FFF2-40B4-BE49-F238E27FC236}">
                <a16:creationId xmlns:a16="http://schemas.microsoft.com/office/drawing/2014/main" xmlns="" id="{72E9EF83-FBB6-4C9A-B01E-58D3807359B0}"/>
              </a:ext>
            </a:extLst>
          </p:cNvPr>
          <p:cNvSpPr/>
          <p:nvPr/>
        </p:nvSpPr>
        <p:spPr>
          <a:xfrm>
            <a:off x="1837451" y="3382751"/>
            <a:ext cx="1973180" cy="55375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/>
            <a:r>
              <a:rPr lang="ru-RU" sz="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Несовершенство информационной системы</a:t>
            </a:r>
            <a:endParaRPr lang="ru-RU" sz="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Прямоугольник 59">
            <a:extLst>
              <a:ext uri="{FF2B5EF4-FFF2-40B4-BE49-F238E27FC236}">
                <a16:creationId xmlns:a16="http://schemas.microsoft.com/office/drawing/2014/main" xmlns="" id="{8410A315-A20D-466F-8B05-A43200023AD5}"/>
              </a:ext>
            </a:extLst>
          </p:cNvPr>
          <p:cNvSpPr/>
          <p:nvPr/>
        </p:nvSpPr>
        <p:spPr>
          <a:xfrm>
            <a:off x="1825966" y="3083796"/>
            <a:ext cx="2099667" cy="254151"/>
          </a:xfrm>
          <a:prstGeom prst="rect">
            <a:avLst/>
          </a:prstGeom>
          <a:noFill/>
        </p:spPr>
        <p:txBody>
          <a:bodyPr wrap="square" lIns="68598" tIns="34299" rIns="68598" bIns="34299">
            <a:spAutoFit/>
          </a:bodyPr>
          <a:lstStyle/>
          <a:p>
            <a:pPr algn="ctr"/>
            <a:r>
              <a:rPr lang="ru-RU" sz="1200" b="1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Коренная причина</a:t>
            </a:r>
          </a:p>
        </p:txBody>
      </p:sp>
      <p:sp>
        <p:nvSpPr>
          <p:cNvPr id="61" name="Прямоугольник 60">
            <a:extLst>
              <a:ext uri="{FF2B5EF4-FFF2-40B4-BE49-F238E27FC236}">
                <a16:creationId xmlns:a16="http://schemas.microsoft.com/office/drawing/2014/main" xmlns="" id="{E39FDB40-549C-408D-B8A9-9AA5CA5414F0}"/>
              </a:ext>
            </a:extLst>
          </p:cNvPr>
          <p:cNvSpPr/>
          <p:nvPr/>
        </p:nvSpPr>
        <p:spPr>
          <a:xfrm>
            <a:off x="1627557" y="755431"/>
            <a:ext cx="2099667" cy="254151"/>
          </a:xfrm>
          <a:prstGeom prst="rect">
            <a:avLst/>
          </a:prstGeom>
          <a:noFill/>
        </p:spPr>
        <p:txBody>
          <a:bodyPr wrap="square" lIns="68598" tIns="34299" rIns="68598" bIns="34299">
            <a:spAutoFit/>
          </a:bodyPr>
          <a:lstStyle/>
          <a:p>
            <a:pPr algn="ctr"/>
            <a:r>
              <a:rPr lang="ru-RU" sz="12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Проблема</a:t>
            </a:r>
          </a:p>
        </p:txBody>
      </p:sp>
      <p:sp>
        <p:nvSpPr>
          <p:cNvPr id="62" name="Прямоугольник: скругленные углы 24">
            <a:extLst>
              <a:ext uri="{FF2B5EF4-FFF2-40B4-BE49-F238E27FC236}">
                <a16:creationId xmlns:a16="http://schemas.microsoft.com/office/drawing/2014/main" xmlns="" id="{72E9EF83-FBB6-4C9A-B01E-58D3807359B0}"/>
              </a:ext>
            </a:extLst>
          </p:cNvPr>
          <p:cNvSpPr/>
          <p:nvPr/>
        </p:nvSpPr>
        <p:spPr>
          <a:xfrm>
            <a:off x="1130061" y="1113098"/>
            <a:ext cx="3303916" cy="49141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 fontAlgn="ctr">
              <a:defRPr/>
            </a:pPr>
            <a:r>
              <a:rPr lang="ru-RU" sz="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Необходимость размещения проверки в 3-х информационных системах</a:t>
            </a:r>
            <a:endParaRPr lang="ru-RU" sz="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: скругленные углы 16">
            <a:extLst>
              <a:ext uri="{FF2B5EF4-FFF2-40B4-BE49-F238E27FC236}">
                <a16:creationId xmlns:a16="http://schemas.microsoft.com/office/drawing/2014/main" xmlns="" id="{779C4175-9E14-4BAB-8A0A-8F9F00BD6D95}"/>
              </a:ext>
            </a:extLst>
          </p:cNvPr>
          <p:cNvSpPr/>
          <p:nvPr/>
        </p:nvSpPr>
        <p:spPr>
          <a:xfrm>
            <a:off x="5564940" y="3294852"/>
            <a:ext cx="1485721" cy="46096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/>
            <a:r>
              <a:rPr lang="ru-RU" sz="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Дорогое подключение системы для каждого специалиста</a:t>
            </a:r>
            <a:endParaRPr lang="ru-RU" sz="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Стрелка: вниз 12">
            <a:extLst>
              <a:ext uri="{FF2B5EF4-FFF2-40B4-BE49-F238E27FC236}">
                <a16:creationId xmlns:a16="http://schemas.microsoft.com/office/drawing/2014/main" xmlns="" id="{FD2E184C-FAAF-46DA-B631-E3E3135816E0}"/>
              </a:ext>
            </a:extLst>
          </p:cNvPr>
          <p:cNvSpPr/>
          <p:nvPr/>
        </p:nvSpPr>
        <p:spPr>
          <a:xfrm>
            <a:off x="5564940" y="2612775"/>
            <a:ext cx="1460526" cy="438987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/>
            <a:r>
              <a:rPr lang="ru-RU" sz="11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Почему?</a:t>
            </a:r>
          </a:p>
        </p:txBody>
      </p:sp>
      <p:sp>
        <p:nvSpPr>
          <p:cNvPr id="18" name="Стрелка: вниз 12">
            <a:extLst>
              <a:ext uri="{FF2B5EF4-FFF2-40B4-BE49-F238E27FC236}">
                <a16:creationId xmlns:a16="http://schemas.microsoft.com/office/drawing/2014/main" xmlns="" id="{FD2E184C-FAAF-46DA-B631-E3E3135816E0}"/>
              </a:ext>
            </a:extLst>
          </p:cNvPr>
          <p:cNvSpPr/>
          <p:nvPr/>
        </p:nvSpPr>
        <p:spPr>
          <a:xfrm>
            <a:off x="7230376" y="2618256"/>
            <a:ext cx="1460526" cy="438987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/>
            <a:r>
              <a:rPr lang="ru-RU" sz="11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Почему?</a:t>
            </a:r>
          </a:p>
        </p:txBody>
      </p:sp>
      <p:sp>
        <p:nvSpPr>
          <p:cNvPr id="19" name="Прямоугольник: скругленные углы 16">
            <a:extLst>
              <a:ext uri="{FF2B5EF4-FFF2-40B4-BE49-F238E27FC236}">
                <a16:creationId xmlns:a16="http://schemas.microsoft.com/office/drawing/2014/main" xmlns="" id="{779C4175-9E14-4BAB-8A0A-8F9F00BD6D95}"/>
              </a:ext>
            </a:extLst>
          </p:cNvPr>
          <p:cNvSpPr/>
          <p:nvPr/>
        </p:nvSpPr>
        <p:spPr>
          <a:xfrm>
            <a:off x="7319249" y="3290631"/>
            <a:ext cx="1485721" cy="46096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/>
            <a:r>
              <a:rPr lang="ru-RU" sz="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Отсутствие графика работы с кабинетом СЭД </a:t>
            </a:r>
            <a:endParaRPr lang="ru-RU" sz="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5737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3171" y="373946"/>
            <a:ext cx="6561138" cy="330200"/>
          </a:xfrm>
        </p:spPr>
        <p:txBody>
          <a:bodyPr/>
          <a:lstStyle/>
          <a:p>
            <a:r>
              <a:rPr lang="ru-RU" dirty="0" smtClean="0">
                <a:latin typeface="+mn-lt"/>
              </a:rPr>
              <a:t>Пирамида проблем</a:t>
            </a:r>
            <a:endParaRPr lang="ru-RU" dirty="0">
              <a:latin typeface="+mn-lt"/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2552841324"/>
              </p:ext>
            </p:extLst>
          </p:nvPr>
        </p:nvGraphicFramePr>
        <p:xfrm>
          <a:off x="381000" y="1147763"/>
          <a:ext cx="6370320" cy="37204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7" name="Прямая соединительная линия 6"/>
          <p:cNvCxnSpPr/>
          <p:nvPr/>
        </p:nvCxnSpPr>
        <p:spPr>
          <a:xfrm>
            <a:off x="2689860" y="2430780"/>
            <a:ext cx="1571653" cy="762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2004060" y="3547083"/>
            <a:ext cx="295220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Пятно 1 8"/>
          <p:cNvSpPr/>
          <p:nvPr/>
        </p:nvSpPr>
        <p:spPr>
          <a:xfrm>
            <a:off x="2271479" y="3592157"/>
            <a:ext cx="809030" cy="711515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1</a:t>
            </a:r>
          </a:p>
        </p:txBody>
      </p:sp>
      <p:sp>
        <p:nvSpPr>
          <p:cNvPr id="11" name="Пятно 1 10"/>
          <p:cNvSpPr/>
          <p:nvPr/>
        </p:nvSpPr>
        <p:spPr>
          <a:xfrm>
            <a:off x="2790049" y="2807154"/>
            <a:ext cx="766307" cy="662446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2</a:t>
            </a:r>
          </a:p>
        </p:txBody>
      </p:sp>
      <p:sp>
        <p:nvSpPr>
          <p:cNvPr id="10" name="Пятно 1 9"/>
          <p:cNvSpPr/>
          <p:nvPr/>
        </p:nvSpPr>
        <p:spPr>
          <a:xfrm>
            <a:off x="3388114" y="3623252"/>
            <a:ext cx="647409" cy="567679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3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2" name="Пятно 1 11"/>
          <p:cNvSpPr/>
          <p:nvPr/>
        </p:nvSpPr>
        <p:spPr>
          <a:xfrm>
            <a:off x="3485951" y="2555594"/>
            <a:ext cx="605431" cy="558690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4</a:t>
            </a:r>
            <a:endParaRPr kumimoji="0" lang="ru-RU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4" name="Пятно 1 13"/>
          <p:cNvSpPr/>
          <p:nvPr/>
        </p:nvSpPr>
        <p:spPr>
          <a:xfrm>
            <a:off x="3863316" y="4263624"/>
            <a:ext cx="513479" cy="497483"/>
          </a:xfrm>
          <a:prstGeom prst="irregularSeal1">
            <a:avLst/>
          </a:prstGeom>
          <a:solidFill>
            <a:srgbClr val="FF0000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5</a:t>
            </a:r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3" name="Пятно 1 12"/>
          <p:cNvSpPr/>
          <p:nvPr/>
        </p:nvSpPr>
        <p:spPr>
          <a:xfrm>
            <a:off x="3276042" y="1543427"/>
            <a:ext cx="605431" cy="558690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4</a:t>
            </a:r>
            <a:endParaRPr kumimoji="0" lang="ru-RU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6" name="Пятно 1 15"/>
          <p:cNvSpPr/>
          <p:nvPr/>
        </p:nvSpPr>
        <p:spPr>
          <a:xfrm>
            <a:off x="3046943" y="2017486"/>
            <a:ext cx="508441" cy="462964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6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7" name="Пятно 1 16"/>
          <p:cNvSpPr/>
          <p:nvPr/>
        </p:nvSpPr>
        <p:spPr>
          <a:xfrm>
            <a:off x="2765148" y="4192438"/>
            <a:ext cx="508441" cy="576887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dirty="0" smtClean="0">
                <a:solidFill>
                  <a:schemeClr val="bg1"/>
                </a:solidFill>
              </a:rPr>
              <a:t>7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5304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98054" y="138022"/>
            <a:ext cx="6119999" cy="602363"/>
          </a:xfrm>
        </p:spPr>
        <p:txBody>
          <a:bodyPr/>
          <a:lstStyle/>
          <a:p>
            <a:r>
              <a:rPr lang="ru-RU" sz="2000" dirty="0" smtClean="0">
                <a:latin typeface="+mj-lt"/>
                <a:cs typeface="Times New Roman" panose="02020603050405020304" pitchFamily="18" charset="0"/>
              </a:rPr>
              <a:t>Целевая карта процесса «Оптимизация по рассмотрению обращений заявителей»</a:t>
            </a:r>
            <a:endParaRPr lang="ru-RU" sz="2000" dirty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4" name="Текст 1"/>
          <p:cNvSpPr>
            <a:spLocks noGrp="1"/>
          </p:cNvSpPr>
          <p:nvPr>
            <p:ph type="body" sz="quarter" idx="14"/>
          </p:nvPr>
        </p:nvSpPr>
        <p:spPr>
          <a:xfrm>
            <a:off x="5129212" y="4766779"/>
            <a:ext cx="4014788" cy="148092"/>
          </a:xfrm>
        </p:spPr>
        <p:txBody>
          <a:bodyPr/>
          <a:lstStyle/>
          <a:p>
            <a:pPr algn="r"/>
            <a:r>
              <a:rPr lang="ru-RU" sz="1200" b="1" dirty="0" smtClean="0"/>
              <a:t>ВПП= </a:t>
            </a:r>
            <a:r>
              <a:rPr lang="en-US" sz="1200" b="1" dirty="0" smtClean="0"/>
              <a:t>17-23 </a:t>
            </a:r>
            <a:r>
              <a:rPr lang="ru-RU" sz="1200" b="1" dirty="0" smtClean="0"/>
              <a:t>дней</a:t>
            </a:r>
            <a:endParaRPr lang="ru-RU" sz="12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" t="23615" r="1223" b="7320"/>
          <a:stretch/>
        </p:blipFill>
        <p:spPr>
          <a:xfrm>
            <a:off x="46050" y="881508"/>
            <a:ext cx="8959804" cy="3552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526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Вклад в цель проекта</a:t>
            </a:r>
            <a:endParaRPr lang="ru-RU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9941799"/>
              </p:ext>
            </p:extLst>
          </p:nvPr>
        </p:nvGraphicFramePr>
        <p:xfrm>
          <a:off x="646981" y="782230"/>
          <a:ext cx="7131354" cy="4139739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298062"/>
                <a:gridCol w="1125296"/>
                <a:gridCol w="1135896"/>
                <a:gridCol w="1968072"/>
                <a:gridCol w="1968071"/>
                <a:gridCol w="211986"/>
                <a:gridCol w="211985"/>
                <a:gridCol w="211986"/>
              </a:tblGrid>
              <a:tr h="11369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60" marR="5060" marT="506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ПРОБЛЕМА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60" marR="5060" marT="506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ПЕРВОПРИЧИНА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60" marR="5060" marT="506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ПРЕДЛАГАЕМОЕ РЕШЕНИЕ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60" marR="5060" marT="506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ВКЛАД В ДОСТИЖЕНИЕ ЦЕЛИ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60" marR="5060" marT="5060" marB="0" anchor="ctr"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</a:rPr>
                        <a:t>%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060" marR="5060" marT="506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60" marR="5060" marT="5060" marB="0" anchor="ctr"/>
                </a:tc>
              </a:tr>
              <a:tr h="232127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60" marR="5060" marT="5060" marB="0" anchor="ctr"/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Длительное направление обращения на рассмотрение</a:t>
                      </a:r>
                      <a:r>
                        <a:rPr lang="ru-RU" sz="8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инспектору</a:t>
                      </a:r>
                      <a:endParaRPr lang="ru-RU" sz="800" b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Большое количество</a:t>
                      </a:r>
                      <a:r>
                        <a:rPr lang="ru-RU" sz="8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обращений</a:t>
                      </a:r>
                      <a:endParaRPr lang="ru-RU" sz="8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Вне зоны влияния</a:t>
                      </a: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60" marR="5060" marT="5060" marB="0" anchor="ctr"/>
                </a:tc>
              </a:tr>
              <a:tr h="63143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 регламентирован срок направления обращения на рассмотрение</a:t>
                      </a:r>
                      <a:endParaRPr lang="ru-RU" sz="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Создание</a:t>
                      </a:r>
                      <a:r>
                        <a:rPr lang="ru-RU" sz="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внутреннего приказа, который будет регламентировать срок направления обращений инспекторам</a:t>
                      </a:r>
                      <a:endParaRPr lang="ru-RU" sz="8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Ознакомление инспектора с обращением  на ранних сроках и направление запроса / перенаправление</a:t>
                      </a:r>
                      <a:endParaRPr lang="ru-RU" sz="8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60" marR="5060" marT="5060" marB="0" anchor="ctr"/>
                </a:tc>
              </a:tr>
              <a:tr h="42295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Несвоевременное предоставление ответа РСО и УО на запрос Инспекции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Непринятие</a:t>
                      </a:r>
                      <a:r>
                        <a:rPr lang="ru-RU" sz="8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мер административного наказания</a:t>
                      </a:r>
                      <a:endParaRPr lang="ru-RU" sz="8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Проведение</a:t>
                      </a:r>
                      <a:r>
                        <a:rPr lang="ru-RU" sz="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профилактической беседы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Применение мер </a:t>
                      </a:r>
                      <a:r>
                        <a:rPr lang="ru-RU" sz="8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административного воздействия</a:t>
                      </a:r>
                      <a:endParaRPr lang="ru-RU" sz="8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Сокращение</a:t>
                      </a:r>
                      <a:r>
                        <a:rPr lang="ru-RU" sz="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времени рассмотрения заявления на 3 дня</a:t>
                      </a:r>
                      <a:endParaRPr lang="ru-RU" sz="8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60" marR="5060" marT="5060" marB="0" anchor="ctr"/>
                </a:tc>
              </a:tr>
              <a:tr h="84013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Затраты времени на подготовку ответа на обращение по аналогичным вопросам</a:t>
                      </a:r>
                    </a:p>
                  </a:txBody>
                  <a:tcPr marL="5060" marR="5060" marT="5060" marB="0" anchor="ctr"/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Отсутствуют идентичные варианты ответов</a:t>
                      </a:r>
                    </a:p>
                  </a:txBody>
                  <a:tcPr marL="5060" marR="5060" marT="5060" marB="0" anchor="ctr"/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Создание</a:t>
                      </a:r>
                      <a:r>
                        <a:rPr lang="ru-RU" sz="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готовых ответов  на сайте Инспекции и использование их при подготовке ответа</a:t>
                      </a:r>
                      <a:endParaRPr lang="ru-RU" sz="8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60" marR="5060" marT="5060" marB="0" anchor="ctr"/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Снижение</a:t>
                      </a:r>
                      <a:r>
                        <a:rPr lang="ru-RU" sz="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возвратов на доработку и дней для рассмотрения обращения</a:t>
                      </a:r>
                      <a:endParaRPr lang="ru-RU" sz="8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60" marR="5060" marT="506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60" marR="5060" marT="5060" marB="0" anchor="ctr"/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5060" marR="5060" marT="506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60" marR="5060" marT="5060" marB="0" anchor="ctr"/>
                </a:tc>
              </a:tr>
              <a:tr h="42295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Возвраты на доработку</a:t>
                      </a:r>
                    </a:p>
                  </a:txBody>
                  <a:tcPr marL="5060" marR="5060" marT="5060" marB="0" anchor="ctr"/>
                </a:tc>
                <a:tc vMerge="1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60" marR="5060" marT="5060" marB="0" anchor="ctr"/>
                </a:tc>
                <a:tc vMerge="1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060" marR="5060" marT="5060" marB="0" anchor="ctr"/>
                </a:tc>
                <a:tc vMerge="1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060" marR="5060" marT="5060" marB="0" anchor="ctr"/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060" marR="5060" marT="506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8279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Сбои в работе информационных систем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Несовершенство программы СЭД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Вне зоны</a:t>
                      </a:r>
                      <a:r>
                        <a:rPr lang="ru-RU" sz="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влияния</a:t>
                      </a:r>
                      <a:endParaRPr lang="ru-RU" sz="8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60" marR="5060" marT="5060" marB="0" anchor="ctr"/>
                </a:tc>
              </a:tr>
              <a:tr h="28279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Необходимость размещения проверки в 3-х информационных системах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Проверка не интегрируется из одной системы в другую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Вне зоны</a:t>
                      </a:r>
                      <a:r>
                        <a:rPr lang="ru-RU" sz="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влияния</a:t>
                      </a:r>
                      <a:endParaRPr lang="ru-RU" sz="8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60" marR="5060" marT="5060" marB="0" anchor="ctr"/>
                </a:tc>
              </a:tr>
              <a:tr h="28279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Ожидание освобождения СЭД для работы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Дорогое подключение для каждого сотрудника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График работы с кабинетом СЭД</a:t>
                      </a: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Сокращение времени на ожидание</a:t>
                      </a:r>
                      <a:r>
                        <a:rPr lang="ru-RU" sz="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 30 мин (каждый день)</a:t>
                      </a:r>
                      <a:endParaRPr lang="ru-RU" sz="8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60" marR="5060" marT="506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445252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13716" y="333510"/>
            <a:ext cx="5861205" cy="624022"/>
          </a:xfrm>
        </p:spPr>
        <p:txBody>
          <a:bodyPr/>
          <a:lstStyle/>
          <a:p>
            <a:r>
              <a:rPr lang="ru-RU" sz="1800" dirty="0" smtClean="0">
                <a:latin typeface="+mj-lt"/>
                <a:cs typeface="Times New Roman" panose="02020603050405020304" pitchFamily="18" charset="0"/>
              </a:rPr>
              <a:t>Идеальная карта процесса «Оптимизация работы по рассмотрению обращения заявителей»</a:t>
            </a:r>
            <a:endParaRPr lang="ru-RU" sz="18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6" name="Текст 1"/>
          <p:cNvSpPr>
            <a:spLocks noGrp="1"/>
          </p:cNvSpPr>
          <p:nvPr>
            <p:ph type="body" sz="quarter" idx="14"/>
          </p:nvPr>
        </p:nvSpPr>
        <p:spPr>
          <a:xfrm>
            <a:off x="5004222" y="4707573"/>
            <a:ext cx="4014788" cy="148092"/>
          </a:xfrm>
        </p:spPr>
        <p:txBody>
          <a:bodyPr/>
          <a:lstStyle/>
          <a:p>
            <a:pPr algn="r"/>
            <a:r>
              <a:rPr lang="ru-RU" sz="1200" b="1" dirty="0" smtClean="0"/>
              <a:t>ВПП= 15</a:t>
            </a:r>
            <a:r>
              <a:rPr lang="en-US" sz="1200" b="1" dirty="0" smtClean="0"/>
              <a:t>-</a:t>
            </a:r>
            <a:r>
              <a:rPr lang="ru-RU" sz="1200" b="1" dirty="0" smtClean="0"/>
              <a:t>17</a:t>
            </a:r>
            <a:r>
              <a:rPr lang="en-US" sz="1200" b="1" dirty="0" smtClean="0"/>
              <a:t> </a:t>
            </a:r>
            <a:r>
              <a:rPr lang="ru-RU" sz="1200" b="1" dirty="0" smtClean="0"/>
              <a:t>дней</a:t>
            </a:r>
            <a:endParaRPr lang="ru-RU" sz="12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3" t="20290" r="1079" b="8216"/>
          <a:stretch/>
        </p:blipFill>
        <p:spPr>
          <a:xfrm>
            <a:off x="105253" y="894664"/>
            <a:ext cx="8966383" cy="3677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708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01556" y="373946"/>
            <a:ext cx="6750997" cy="330200"/>
          </a:xfrm>
        </p:spPr>
        <p:txBody>
          <a:bodyPr/>
          <a:lstStyle/>
          <a:p>
            <a:pPr lvl="0"/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План мероприятий по реализации проекта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628650" y="153193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48" t="15685" r="20934" b="11285"/>
          <a:stretch/>
        </p:blipFill>
        <p:spPr>
          <a:xfrm>
            <a:off x="1026233" y="776253"/>
            <a:ext cx="6377295" cy="4293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892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Мероприятия по реализации проекта</a:t>
            </a:r>
            <a:endParaRPr lang="ru-RU" dirty="0"/>
          </a:p>
        </p:txBody>
      </p:sp>
      <p:pic>
        <p:nvPicPr>
          <p:cNvPr id="11" name="Рисунок 10"/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9375"/>
          <a:stretch>
            <a:fillRect/>
          </a:stretch>
        </p:blipFill>
        <p:spPr>
          <a:xfrm>
            <a:off x="4480735" y="1849630"/>
            <a:ext cx="4293653" cy="2677416"/>
          </a:xfrm>
        </p:spPr>
      </p:pic>
      <p:sp>
        <p:nvSpPr>
          <p:cNvPr id="9" name="Овал 8"/>
          <p:cNvSpPr/>
          <p:nvPr/>
        </p:nvSpPr>
        <p:spPr>
          <a:xfrm>
            <a:off x="263137" y="1849630"/>
            <a:ext cx="2302446" cy="1585399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 smtClean="0"/>
              <a:t>ПРОБЛЕМА:</a:t>
            </a:r>
            <a:endParaRPr lang="ru-RU" sz="1200" dirty="0" smtClean="0"/>
          </a:p>
          <a:p>
            <a:pPr algn="ctr"/>
            <a:r>
              <a:rPr lang="ru-RU" sz="1200" dirty="0" smtClean="0"/>
              <a:t>Длительное направления обращения на рассмотрение инспектору </a:t>
            </a:r>
            <a:endParaRPr lang="ru-RU" sz="1200" dirty="0"/>
          </a:p>
        </p:txBody>
      </p:sp>
      <p:sp>
        <p:nvSpPr>
          <p:cNvPr id="10" name="Стрелка вправо 9"/>
          <p:cNvSpPr/>
          <p:nvPr/>
        </p:nvSpPr>
        <p:spPr>
          <a:xfrm>
            <a:off x="2818289" y="2227889"/>
            <a:ext cx="1502152" cy="828880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Овальная выноска 11"/>
          <p:cNvSpPr/>
          <p:nvPr/>
        </p:nvSpPr>
        <p:spPr>
          <a:xfrm>
            <a:off x="5741240" y="1197101"/>
            <a:ext cx="2270691" cy="1605134"/>
          </a:xfrm>
          <a:prstGeom prst="wedgeEllipse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800" b="1" dirty="0" smtClean="0"/>
              <a:t>РЕШЕНИЕ:</a:t>
            </a:r>
          </a:p>
          <a:p>
            <a:pPr algn="ctr"/>
            <a:r>
              <a:rPr lang="ru-RU" sz="800" dirty="0" smtClean="0"/>
              <a:t>Поручение заместителя начальника Инспекции </a:t>
            </a:r>
            <a:r>
              <a:rPr lang="ru-RU" sz="800" dirty="0" err="1" smtClean="0"/>
              <a:t>Шакало</a:t>
            </a:r>
            <a:r>
              <a:rPr lang="ru-RU" sz="800" dirty="0" smtClean="0"/>
              <a:t> Н.Ю. №ПРИ/20 от 18.02.2022  «О назначении исполнителя для своевременного рассмотрения обращения, в срок </a:t>
            </a:r>
            <a:r>
              <a:rPr lang="ru-RU" sz="800" dirty="0" smtClean="0">
                <a:solidFill>
                  <a:srgbClr val="FF0000"/>
                </a:solidFill>
              </a:rPr>
              <a:t>не более двух рабочих дней</a:t>
            </a:r>
            <a:endParaRPr lang="ru-RU" sz="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35516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Овал 19"/>
          <p:cNvSpPr/>
          <p:nvPr/>
        </p:nvSpPr>
        <p:spPr>
          <a:xfrm>
            <a:off x="2973445" y="2335337"/>
            <a:ext cx="546008" cy="328921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/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11" t="12302" r="19032" b="9131"/>
          <a:stretch/>
        </p:blipFill>
        <p:spPr>
          <a:xfrm>
            <a:off x="112153" y="888086"/>
            <a:ext cx="4111191" cy="2936708"/>
          </a:xfrm>
        </p:spPr>
      </p:pic>
      <p:sp>
        <p:nvSpPr>
          <p:cNvPr id="2" name="Текст 1"/>
          <p:cNvSpPr>
            <a:spLocks noGrp="1"/>
          </p:cNvSpPr>
          <p:nvPr>
            <p:ph type="body" sz="quarter" idx="14"/>
          </p:nvPr>
        </p:nvSpPr>
        <p:spPr>
          <a:xfrm>
            <a:off x="252292" y="-1624"/>
            <a:ext cx="6280076" cy="357668"/>
          </a:xfrm>
        </p:spPr>
        <p:txBody>
          <a:bodyPr/>
          <a:lstStyle/>
          <a:p>
            <a:r>
              <a:rPr lang="ru-RU" sz="1800" b="1" dirty="0"/>
              <a:t>Мероприятия по реализации проекта</a:t>
            </a:r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>
            <a:off x="2277428" y="2269552"/>
            <a:ext cx="47364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66" t="13127" r="19928" b="32773"/>
          <a:stretch/>
        </p:blipFill>
        <p:spPr>
          <a:xfrm>
            <a:off x="747551" y="2479129"/>
            <a:ext cx="4007045" cy="25036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cxnSp>
        <p:nvCxnSpPr>
          <p:cNvPr id="26" name="Прямая соединительная линия 25"/>
          <p:cNvCxnSpPr/>
          <p:nvPr/>
        </p:nvCxnSpPr>
        <p:spPr>
          <a:xfrm>
            <a:off x="2453750" y="4190452"/>
            <a:ext cx="51969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8" name="Овальная выноска 27"/>
          <p:cNvSpPr/>
          <p:nvPr/>
        </p:nvSpPr>
        <p:spPr>
          <a:xfrm>
            <a:off x="2973445" y="1246697"/>
            <a:ext cx="1253526" cy="1088640"/>
          </a:xfrm>
          <a:prstGeom prst="wedgeEllipse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00" dirty="0" smtClean="0"/>
              <a:t>Назначение исполнителя </a:t>
            </a:r>
            <a:r>
              <a:rPr lang="ru-RU" sz="600" b="1" dirty="0" smtClean="0">
                <a:solidFill>
                  <a:srgbClr val="FF0000"/>
                </a:solidFill>
              </a:rPr>
              <a:t>более 5 рабочих дней </a:t>
            </a:r>
            <a:r>
              <a:rPr lang="ru-RU" sz="600" dirty="0" smtClean="0"/>
              <a:t>с момента получения обращения </a:t>
            </a:r>
            <a:endParaRPr lang="ru-RU" sz="600" dirty="0"/>
          </a:p>
        </p:txBody>
      </p:sp>
      <p:sp>
        <p:nvSpPr>
          <p:cNvPr id="29" name="Стрелка вниз 28"/>
          <p:cNvSpPr/>
          <p:nvPr/>
        </p:nvSpPr>
        <p:spPr>
          <a:xfrm>
            <a:off x="1358603" y="427940"/>
            <a:ext cx="1318814" cy="388250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 smtClean="0"/>
              <a:t>Было</a:t>
            </a:r>
            <a:endParaRPr lang="ru-RU" sz="1000" dirty="0"/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93" t="9162" r="49424" b="30598"/>
          <a:stretch/>
        </p:blipFill>
        <p:spPr>
          <a:xfrm>
            <a:off x="5640673" y="1246697"/>
            <a:ext cx="2887925" cy="3098435"/>
          </a:xfrm>
          <a:prstGeom prst="rect">
            <a:avLst/>
          </a:prstGeom>
        </p:spPr>
      </p:pic>
      <p:cxnSp>
        <p:nvCxnSpPr>
          <p:cNvPr id="32" name="Прямая соединительная линия 31"/>
          <p:cNvCxnSpPr/>
          <p:nvPr/>
        </p:nvCxnSpPr>
        <p:spPr>
          <a:xfrm>
            <a:off x="6071880" y="4137825"/>
            <a:ext cx="55258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>
            <a:off x="6256074" y="2112769"/>
            <a:ext cx="55258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4" name="Овальная выноска 33"/>
          <p:cNvSpPr/>
          <p:nvPr/>
        </p:nvSpPr>
        <p:spPr>
          <a:xfrm>
            <a:off x="7508277" y="1024129"/>
            <a:ext cx="1253526" cy="1088640"/>
          </a:xfrm>
          <a:prstGeom prst="wedgeEllipse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00" dirty="0" smtClean="0"/>
              <a:t>Назначение исполнителя </a:t>
            </a:r>
            <a:r>
              <a:rPr lang="ru-RU" sz="600" b="1" dirty="0" smtClean="0">
                <a:solidFill>
                  <a:srgbClr val="FF0000"/>
                </a:solidFill>
              </a:rPr>
              <a:t>в течении 2 рабочих дней </a:t>
            </a:r>
            <a:r>
              <a:rPr lang="ru-RU" sz="600" dirty="0" smtClean="0"/>
              <a:t>с момента получения обращения </a:t>
            </a:r>
            <a:endParaRPr lang="ru-RU" sz="600" dirty="0"/>
          </a:p>
        </p:txBody>
      </p:sp>
      <p:sp>
        <p:nvSpPr>
          <p:cNvPr id="35" name="Стрелка вниз 34"/>
          <p:cNvSpPr/>
          <p:nvPr/>
        </p:nvSpPr>
        <p:spPr>
          <a:xfrm>
            <a:off x="5688766" y="443127"/>
            <a:ext cx="1318814" cy="388250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 smtClean="0"/>
              <a:t>Стало</a:t>
            </a:r>
            <a:endParaRPr lang="ru-RU" sz="1000" dirty="0"/>
          </a:p>
        </p:txBody>
      </p:sp>
    </p:spTree>
    <p:extLst>
      <p:ext uri="{BB962C8B-B14F-4D97-AF65-F5344CB8AC3E}">
        <p14:creationId xmlns:p14="http://schemas.microsoft.com/office/powerpoint/2010/main" val="22579757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Цели и периметр проекта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0"/>
          </p:nvPr>
        </p:nvSpPr>
        <p:spPr>
          <a:xfrm>
            <a:off x="539749" y="1613140"/>
            <a:ext cx="7413805" cy="2329144"/>
          </a:xfrm>
        </p:spPr>
        <p:txBody>
          <a:bodyPr/>
          <a:lstStyle/>
          <a:p>
            <a:pPr algn="just"/>
            <a:r>
              <a:rPr lang="ru-RU" sz="2000" dirty="0" smtClean="0"/>
              <a:t>Совершенствование работы государственной инспекции Забайкальского края, путем внедрения технологии бережливого управления, в рамках реализации проекта «Эффективный регион»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626144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иаграмма 1"/>
          <p:cNvSpPr>
            <a:spLocks noGrp="1"/>
          </p:cNvSpPr>
          <p:nvPr>
            <p:ph type="chart" sz="quarter" idx="16"/>
          </p:nvPr>
        </p:nvSpPr>
        <p:spPr/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Мероприятия по реализации проекта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39750" y="877978"/>
            <a:ext cx="7906938" cy="46706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b="1" dirty="0" smtClean="0"/>
              <a:t>ПРОБЛЕМА:</a:t>
            </a:r>
            <a:r>
              <a:rPr lang="ru-RU" sz="1200" dirty="0" smtClean="0"/>
              <a:t> затраты времени на подготовку ответа на обращение по аналогичным вопросам </a:t>
            </a:r>
            <a:endParaRPr lang="ru-RU" sz="1200" dirty="0"/>
          </a:p>
        </p:txBody>
      </p:sp>
      <p:sp>
        <p:nvSpPr>
          <p:cNvPr id="9" name="Стрелка вверх 8"/>
          <p:cNvSpPr/>
          <p:nvPr/>
        </p:nvSpPr>
        <p:spPr>
          <a:xfrm>
            <a:off x="1236741" y="4332353"/>
            <a:ext cx="1993261" cy="758691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Было</a:t>
            </a:r>
            <a:endParaRPr lang="ru-RU" dirty="0"/>
          </a:p>
        </p:txBody>
      </p:sp>
      <p:sp>
        <p:nvSpPr>
          <p:cNvPr id="12" name="Стрелка вверх 11"/>
          <p:cNvSpPr/>
          <p:nvPr/>
        </p:nvSpPr>
        <p:spPr>
          <a:xfrm>
            <a:off x="5867514" y="4332352"/>
            <a:ext cx="1993261" cy="758691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Стало</a:t>
            </a:r>
            <a:endParaRPr lang="ru-RU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46" t="24382" r="24604" b="16530"/>
          <a:stretch/>
        </p:blipFill>
        <p:spPr>
          <a:xfrm>
            <a:off x="461868" y="1452294"/>
            <a:ext cx="4170551" cy="279268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32" t="21952" r="23309" b="11925"/>
          <a:stretch/>
        </p:blipFill>
        <p:spPr>
          <a:xfrm>
            <a:off x="4554538" y="1452294"/>
            <a:ext cx="3981324" cy="2839096"/>
          </a:xfrm>
          <a:prstGeom prst="rect">
            <a:avLst/>
          </a:prstGeom>
        </p:spPr>
      </p:pic>
      <p:cxnSp>
        <p:nvCxnSpPr>
          <p:cNvPr id="16" name="Прямая со стрелкой 15"/>
          <p:cNvCxnSpPr/>
          <p:nvPr/>
        </p:nvCxnSpPr>
        <p:spPr>
          <a:xfrm flipH="1">
            <a:off x="7334935" y="3039229"/>
            <a:ext cx="657842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Скругленный прямоугольник 17"/>
          <p:cNvSpPr/>
          <p:nvPr/>
        </p:nvSpPr>
        <p:spPr>
          <a:xfrm>
            <a:off x="8062788" y="2521895"/>
            <a:ext cx="1013076" cy="699893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800" dirty="0" smtClean="0">
                <a:solidFill>
                  <a:srgbClr val="FF0000"/>
                </a:solidFill>
              </a:rPr>
              <a:t>Использование </a:t>
            </a:r>
            <a:r>
              <a:rPr lang="en-US" sz="800" dirty="0" smtClean="0">
                <a:solidFill>
                  <a:srgbClr val="FF0000"/>
                </a:solidFill>
              </a:rPr>
              <a:t>QR</a:t>
            </a:r>
            <a:r>
              <a:rPr lang="ru-RU" sz="800" dirty="0" smtClean="0">
                <a:solidFill>
                  <a:srgbClr val="FF0000"/>
                </a:solidFill>
              </a:rPr>
              <a:t>-кода при подготовке ответа на обращение</a:t>
            </a:r>
            <a:endParaRPr lang="ru-RU" sz="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45063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 smtClean="0">
                <a:solidFill>
                  <a:schemeClr val="accent1"/>
                </a:solidFill>
              </a:rPr>
              <a:t>1С – Сортировка</a:t>
            </a:r>
            <a:br>
              <a:rPr lang="ru-RU" sz="1600" dirty="0" smtClean="0">
                <a:solidFill>
                  <a:schemeClr val="accent1"/>
                </a:solidFill>
              </a:rPr>
            </a:br>
            <a:r>
              <a:rPr lang="ru-RU" sz="1600" dirty="0" smtClean="0">
                <a:solidFill>
                  <a:schemeClr val="accent1"/>
                </a:solidFill>
              </a:rPr>
              <a:t>Рабочее место специалиста (М.А. Шишкина)</a:t>
            </a:r>
            <a:endParaRPr lang="ru-RU" sz="1600" dirty="0">
              <a:solidFill>
                <a:schemeClr val="accent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47" t="25533" r="24101" b="26633"/>
          <a:stretch/>
        </p:blipFill>
        <p:spPr>
          <a:xfrm>
            <a:off x="539751" y="1152980"/>
            <a:ext cx="2989220" cy="162969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77" t="26427" r="35325" b="32123"/>
          <a:stretch/>
        </p:blipFill>
        <p:spPr>
          <a:xfrm>
            <a:off x="4966704" y="1100353"/>
            <a:ext cx="3009941" cy="1682319"/>
          </a:xfrm>
          <a:prstGeom prst="rect">
            <a:avLst/>
          </a:prstGeom>
        </p:spPr>
      </p:pic>
      <p:sp>
        <p:nvSpPr>
          <p:cNvPr id="10" name="Стрелка вправо 9"/>
          <p:cNvSpPr/>
          <p:nvPr/>
        </p:nvSpPr>
        <p:spPr>
          <a:xfrm>
            <a:off x="3889832" y="1644606"/>
            <a:ext cx="833471" cy="7499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6" t="26812" r="28992" b="27017"/>
          <a:stretch/>
        </p:blipFill>
        <p:spPr>
          <a:xfrm>
            <a:off x="539750" y="3173652"/>
            <a:ext cx="2876556" cy="158539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43" t="25148" r="29138" b="26890"/>
          <a:stretch/>
        </p:blipFill>
        <p:spPr>
          <a:xfrm>
            <a:off x="4966703" y="3173652"/>
            <a:ext cx="3009941" cy="1769806"/>
          </a:xfrm>
          <a:prstGeom prst="rect">
            <a:avLst/>
          </a:prstGeom>
        </p:spPr>
      </p:pic>
      <p:sp>
        <p:nvSpPr>
          <p:cNvPr id="13" name="Стрелка вправо 12"/>
          <p:cNvSpPr/>
          <p:nvPr/>
        </p:nvSpPr>
        <p:spPr>
          <a:xfrm>
            <a:off x="3889831" y="3500817"/>
            <a:ext cx="833471" cy="7499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8359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 smtClean="0">
                <a:solidFill>
                  <a:schemeClr val="accent1"/>
                </a:solidFill>
              </a:rPr>
              <a:t>1С – Сортировка</a:t>
            </a:r>
            <a:br>
              <a:rPr lang="ru-RU" sz="1600" dirty="0" smtClean="0">
                <a:solidFill>
                  <a:schemeClr val="accent1"/>
                </a:solidFill>
              </a:rPr>
            </a:br>
            <a:r>
              <a:rPr lang="ru-RU" sz="1600" dirty="0" err="1" smtClean="0">
                <a:solidFill>
                  <a:schemeClr val="accent1"/>
                </a:solidFill>
              </a:rPr>
              <a:t>Сортировка</a:t>
            </a:r>
            <a:r>
              <a:rPr lang="ru-RU" sz="1600" dirty="0" smtClean="0">
                <a:solidFill>
                  <a:schemeClr val="accent1"/>
                </a:solidFill>
              </a:rPr>
              <a:t> и рациональное расположение в виртуальном пространстве рабочего компьютера  (М.А. Шишкина)</a:t>
            </a:r>
            <a:endParaRPr lang="ru-RU" sz="1600" dirty="0">
              <a:solidFill>
                <a:schemeClr val="accent1"/>
              </a:solidFill>
            </a:endParaRPr>
          </a:p>
        </p:txBody>
      </p:sp>
      <p:sp>
        <p:nvSpPr>
          <p:cNvPr id="10" name="Стрелка вправо 9"/>
          <p:cNvSpPr/>
          <p:nvPr/>
        </p:nvSpPr>
        <p:spPr>
          <a:xfrm>
            <a:off x="3906392" y="2095227"/>
            <a:ext cx="833471" cy="7499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185" y="1573164"/>
            <a:ext cx="3309674" cy="186169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6023" y="1539350"/>
            <a:ext cx="3429903" cy="1929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4876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8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18" t="26699" r="20838" b="21269"/>
          <a:stretch/>
        </p:blipFill>
        <p:spPr>
          <a:xfrm>
            <a:off x="658161" y="1966946"/>
            <a:ext cx="3145672" cy="2310763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idx="19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0" t="20656" r="25030" b="13312"/>
          <a:stretch/>
        </p:blipFill>
        <p:spPr>
          <a:xfrm>
            <a:off x="4609805" y="1888005"/>
            <a:ext cx="3448756" cy="2810472"/>
          </a:xfrm>
        </p:spPr>
      </p:pic>
      <p:sp>
        <p:nvSpPr>
          <p:cNvPr id="4" name="Текст 3"/>
          <p:cNvSpPr>
            <a:spLocks noGrp="1"/>
          </p:cNvSpPr>
          <p:nvPr>
            <p:ph type="body" sz="quarter" idx="14"/>
          </p:nvPr>
        </p:nvSpPr>
        <p:spPr>
          <a:xfrm>
            <a:off x="658161" y="775772"/>
            <a:ext cx="4014788" cy="148092"/>
          </a:xfrm>
        </p:spPr>
        <p:txBody>
          <a:bodyPr/>
          <a:lstStyle/>
          <a:p>
            <a:r>
              <a:rPr lang="ru-RU" sz="1100" b="1" dirty="0" smtClean="0"/>
              <a:t>ПРОБЛЕМА: </a:t>
            </a:r>
            <a:r>
              <a:rPr lang="ru-RU" sz="1100" dirty="0" smtClean="0"/>
              <a:t>ожидание освобождения СЭД для работы </a:t>
            </a:r>
            <a:endParaRPr lang="ru-RU" sz="1100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Мероприятия по реализации проекта</a:t>
            </a:r>
            <a:endParaRPr lang="ru-RU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730123" y="1065434"/>
            <a:ext cx="4821980" cy="618371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rgbClr val="FF0000"/>
                </a:solidFill>
              </a:rPr>
              <a:t>РЕШЕНИЕ:</a:t>
            </a:r>
          </a:p>
          <a:p>
            <a:pPr algn="ctr"/>
            <a:r>
              <a:rPr lang="ru-RU" sz="1000" dirty="0" smtClean="0">
                <a:solidFill>
                  <a:srgbClr val="FF0000"/>
                </a:solidFill>
              </a:rPr>
              <a:t>Перераспределение личных кабинетов СЭД сотрудников отдела контроля обоснованности платежей за ЖКУ Государственной инспекции Забайкальского края с учетом их рассадки</a:t>
            </a:r>
            <a:endParaRPr lang="ru-RU" sz="1000" dirty="0">
              <a:solidFill>
                <a:srgbClr val="FF0000"/>
              </a:solidFill>
            </a:endParaRPr>
          </a:p>
        </p:txBody>
      </p:sp>
      <p:cxnSp>
        <p:nvCxnSpPr>
          <p:cNvPr id="10" name="Прямая со стрелкой 9"/>
          <p:cNvCxnSpPr/>
          <p:nvPr/>
        </p:nvCxnSpPr>
        <p:spPr>
          <a:xfrm flipH="1">
            <a:off x="3867355" y="2925149"/>
            <a:ext cx="654279" cy="224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flipV="1">
            <a:off x="3892004" y="3122327"/>
            <a:ext cx="604980" cy="657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01037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7428775"/>
              </p:ext>
            </p:extLst>
          </p:nvPr>
        </p:nvGraphicFramePr>
        <p:xfrm>
          <a:off x="236824" y="999920"/>
          <a:ext cx="6599981" cy="36143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3052"/>
                <a:gridCol w="1313052"/>
                <a:gridCol w="1313052"/>
                <a:gridCol w="1313052"/>
                <a:gridCol w="1347773"/>
              </a:tblGrid>
              <a:tr h="567426">
                <a:tc gridSpan="5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Целевые показатели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</a:tr>
              <a:tr h="56742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19275" algn="l"/>
                        </a:tabLst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Наименование цели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Текущий показатель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Целевой показатель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Фактический показатель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Эффективность проекта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769523">
                <a:tc>
                  <a:txBody>
                    <a:bodyPr/>
                    <a:lstStyle/>
                    <a:p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Направления обращения начальником отдела на исполнение инспекторам, дни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2-3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1-2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567426">
                <a:tc>
                  <a:txBody>
                    <a:bodyPr/>
                    <a:lstStyle/>
                    <a:p>
                      <a:r>
                        <a:rPr lang="ru-RU" sz="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Возвраты на доработку, раз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2-5</a:t>
                      </a:r>
                    </a:p>
                    <a:p>
                      <a:pPr algn="ctr"/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1-2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567426">
                <a:tc>
                  <a:txBody>
                    <a:bodyPr/>
                    <a:lstStyle/>
                    <a:p>
                      <a:r>
                        <a:rPr lang="ru-RU" sz="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ВПП, дни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23-30</a:t>
                      </a:r>
                    </a:p>
                    <a:p>
                      <a:pPr algn="ctr"/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17-30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567426">
                <a:tc gridSpan="4"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                                                                                                                       ИТОГО:</a:t>
                      </a:r>
                      <a:endParaRPr lang="ru-RU" sz="9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9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9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57882" y="348656"/>
            <a:ext cx="46838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Выполнение целевых показателей: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816163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Организационно-распорядительные </a:t>
            </a:r>
            <a:r>
              <a:rPr lang="ru-RU" dirty="0" smtClean="0"/>
              <a:t>документы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5462" y="1112808"/>
            <a:ext cx="2638055" cy="38476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7578" y="1188649"/>
            <a:ext cx="2703151" cy="37718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8663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19342" y="177812"/>
            <a:ext cx="4995476" cy="330200"/>
          </a:xfrm>
        </p:spPr>
        <p:txBody>
          <a:bodyPr/>
          <a:lstStyle/>
          <a:p>
            <a:r>
              <a:rPr lang="ru-RU" dirty="0"/>
              <a:t>Команда </a:t>
            </a:r>
            <a:r>
              <a:rPr lang="ru-RU" dirty="0" smtClean="0"/>
              <a:t>проекта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50" r="1443"/>
          <a:stretch/>
        </p:blipFill>
        <p:spPr>
          <a:xfrm>
            <a:off x="519342" y="749172"/>
            <a:ext cx="1510194" cy="169065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22"/>
          <a:stretch/>
        </p:blipFill>
        <p:spPr>
          <a:xfrm>
            <a:off x="4822975" y="749173"/>
            <a:ext cx="1412367" cy="169065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7510" y="749172"/>
            <a:ext cx="1267990" cy="169065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22"/>
          <a:stretch/>
        </p:blipFill>
        <p:spPr>
          <a:xfrm>
            <a:off x="1987952" y="2935142"/>
            <a:ext cx="1526202" cy="178011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192" y="2935142"/>
            <a:ext cx="1407780" cy="178234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132763" y="4652823"/>
            <a:ext cx="32365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Шишкина Мария Александровна </a:t>
            </a:r>
          </a:p>
          <a:p>
            <a:pPr algn="ctr"/>
            <a:r>
              <a:rPr lang="ru-RU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Старший государственный инспектор отдела контроля обоснованности платежей за жилищно-коммунальные услуги</a:t>
            </a:r>
            <a:endParaRPr 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105865" y="4686598"/>
            <a:ext cx="30984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Шайбулатова</a:t>
            </a:r>
            <a:r>
              <a:rPr lang="ru-RU" sz="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Дарья Сергеевна</a:t>
            </a:r>
          </a:p>
          <a:p>
            <a:pPr algn="ctr"/>
            <a:r>
              <a:rPr lang="ru-RU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Инженер-государственный жилищный инспектор отдела жилищного надзора и лицензионного контроля</a:t>
            </a:r>
            <a:endParaRPr 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01474" y="2395097"/>
            <a:ext cx="1987953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Илькив</a:t>
            </a:r>
            <a:r>
              <a:rPr lang="ru-RU" sz="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Владимир Васильевич</a:t>
            </a:r>
          </a:p>
          <a:p>
            <a:pPr algn="ctr"/>
            <a:r>
              <a:rPr lang="ru-RU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Заместитель начальника Государственной инспекции Забайкальского края</a:t>
            </a:r>
            <a:endParaRPr 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124647" y="2384421"/>
            <a:ext cx="24736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Пинигин</a:t>
            </a:r>
            <a:r>
              <a:rPr lang="ru-RU" sz="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Артем Геннадьевич</a:t>
            </a:r>
          </a:p>
          <a:p>
            <a:pPr algn="ctr"/>
            <a:r>
              <a:rPr lang="ru-RU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Начальник отдела организационного, документационного обеспечений и информатизации</a:t>
            </a:r>
            <a:endParaRPr 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745160" y="2384421"/>
            <a:ext cx="18198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Василий Иванович Колесников </a:t>
            </a:r>
          </a:p>
          <a:p>
            <a:pPr algn="ctr"/>
            <a:r>
              <a:rPr lang="ru-RU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Начальник отдела правового и кадрового обеспечения</a:t>
            </a:r>
            <a:endParaRPr 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711850" y="2395096"/>
            <a:ext cx="2039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Вершинин Артем Сергеевич </a:t>
            </a:r>
          </a:p>
          <a:p>
            <a:pPr algn="ctr"/>
            <a:r>
              <a:rPr lang="ru-RU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Главный специалист-эксперт Восточного территориального отдела государственного технического надзора</a:t>
            </a:r>
            <a:endParaRPr 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6" b="24354"/>
          <a:stretch/>
        </p:blipFill>
        <p:spPr>
          <a:xfrm>
            <a:off x="2727016" y="749172"/>
            <a:ext cx="1252925" cy="1690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071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79365" y="207513"/>
            <a:ext cx="6561138" cy="330200"/>
          </a:xfrm>
        </p:spPr>
        <p:txBody>
          <a:bodyPr/>
          <a:lstStyle/>
          <a:p>
            <a:r>
              <a:rPr lang="ru-RU" dirty="0" smtClean="0"/>
              <a:t>Обучение рабочей группы</a:t>
            </a:r>
            <a:endParaRPr lang="ru-RU" dirty="0"/>
          </a:p>
        </p:txBody>
      </p:sp>
      <p:pic>
        <p:nvPicPr>
          <p:cNvPr id="3" name="Рисунок 2" descr="Снимок экрана (100).png"/>
          <p:cNvPicPr>
            <a:picLocks noChangeAspect="1"/>
          </p:cNvPicPr>
          <p:nvPr/>
        </p:nvPicPr>
        <p:blipFill>
          <a:blip r:embed="rId2"/>
          <a:srcRect l="32453" t="20735" r="34151" b="10467"/>
          <a:stretch>
            <a:fillRect/>
          </a:stretch>
        </p:blipFill>
        <p:spPr>
          <a:xfrm>
            <a:off x="414068" y="862641"/>
            <a:ext cx="3053751" cy="35368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Снимок экрана (101).png"/>
          <p:cNvPicPr>
            <a:picLocks noChangeAspect="1"/>
          </p:cNvPicPr>
          <p:nvPr/>
        </p:nvPicPr>
        <p:blipFill>
          <a:blip r:embed="rId3"/>
          <a:srcRect l="26604" t="27616" r="27736" b="12649"/>
          <a:stretch>
            <a:fillRect/>
          </a:stretch>
        </p:blipFill>
        <p:spPr>
          <a:xfrm>
            <a:off x="3657599" y="741872"/>
            <a:ext cx="3079631" cy="2265183"/>
          </a:xfrm>
          <a:prstGeom prst="rect">
            <a:avLst/>
          </a:prstGeom>
        </p:spPr>
      </p:pic>
      <p:pic>
        <p:nvPicPr>
          <p:cNvPr id="6" name="Рисунок 5" descr="Снимок экрана (102).png"/>
          <p:cNvPicPr>
            <a:picLocks noChangeAspect="1"/>
          </p:cNvPicPr>
          <p:nvPr/>
        </p:nvPicPr>
        <p:blipFill>
          <a:blip r:embed="rId4"/>
          <a:srcRect l="26509" t="28623" r="27736" b="12816"/>
          <a:stretch>
            <a:fillRect/>
          </a:stretch>
        </p:blipFill>
        <p:spPr>
          <a:xfrm>
            <a:off x="5615797" y="2742755"/>
            <a:ext cx="3105509" cy="2234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9149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1122" y="1867295"/>
            <a:ext cx="6715065" cy="1012910"/>
          </a:xfrm>
        </p:spPr>
        <p:txBody>
          <a:bodyPr/>
          <a:lstStyle/>
          <a:p>
            <a:r>
              <a:rPr lang="ru-RU" sz="2400" dirty="0" smtClean="0"/>
              <a:t>Оптимизация работы по рассмотрению обращений заявителей</a:t>
            </a:r>
            <a:endParaRPr lang="ru-RU" sz="2400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sz="2400" dirty="0" smtClean="0"/>
              <a:t>Проект:</a:t>
            </a:r>
            <a:endParaRPr lang="ru-RU" sz="2400" dirty="0"/>
          </a:p>
        </p:txBody>
      </p:sp>
      <p:sp>
        <p:nvSpPr>
          <p:cNvPr id="4" name="Текст 3"/>
          <p:cNvSpPr txBox="1">
            <a:spLocks/>
          </p:cNvSpPr>
          <p:nvPr/>
        </p:nvSpPr>
        <p:spPr>
          <a:xfrm>
            <a:off x="539748" y="4048449"/>
            <a:ext cx="5711825" cy="21848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Шишкина Мария Александровна</a:t>
            </a:r>
            <a:endParaRPr lang="ru-RU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Текст 4"/>
          <p:cNvSpPr txBox="1">
            <a:spLocks/>
          </p:cNvSpPr>
          <p:nvPr/>
        </p:nvSpPr>
        <p:spPr>
          <a:xfrm>
            <a:off x="539748" y="4264449"/>
            <a:ext cx="5711825" cy="28468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200" dirty="0" smtClean="0"/>
              <a:t>Старший государственный инспектор отдела контроля обоснованности платежей за жилищно-коммунальные услуги</a:t>
            </a:r>
            <a:endParaRPr lang="ru-RU" sz="12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4748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Паспорт </a:t>
            </a:r>
            <a:r>
              <a:rPr lang="ru-RU" dirty="0" smtClean="0"/>
              <a:t>проекта 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45" t="15302" r="13310" b="15873"/>
          <a:stretch/>
        </p:blipFill>
        <p:spPr>
          <a:xfrm>
            <a:off x="980186" y="696217"/>
            <a:ext cx="6453426" cy="4240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11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4"/>
          </p:nvPr>
        </p:nvSpPr>
        <p:spPr>
          <a:xfrm>
            <a:off x="5129212" y="4766779"/>
            <a:ext cx="4014788" cy="148092"/>
          </a:xfrm>
        </p:spPr>
        <p:txBody>
          <a:bodyPr/>
          <a:lstStyle/>
          <a:p>
            <a:pPr algn="r"/>
            <a:r>
              <a:rPr lang="ru-RU" sz="1200" b="1" dirty="0" smtClean="0"/>
              <a:t>ВПП= 23-30 дней</a:t>
            </a:r>
            <a:endParaRPr lang="ru-RU" sz="1200" b="1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7441" y="267898"/>
            <a:ext cx="6561138" cy="330200"/>
          </a:xfrm>
        </p:spPr>
        <p:txBody>
          <a:bodyPr/>
          <a:lstStyle/>
          <a:p>
            <a:r>
              <a:rPr lang="ru-RU" sz="2400" dirty="0">
                <a:latin typeface="+mn-lt"/>
                <a:cs typeface="Times New Roman" panose="02020603050405020304" pitchFamily="18" charset="0"/>
              </a:rPr>
              <a:t>Текущая карта </a:t>
            </a:r>
            <a:r>
              <a:rPr lang="ru-RU" sz="2400" dirty="0" smtClean="0">
                <a:latin typeface="+mn-lt"/>
                <a:cs typeface="Times New Roman" panose="02020603050405020304" pitchFamily="18" charset="0"/>
              </a:rPr>
              <a:t>процесса </a:t>
            </a:r>
            <a:r>
              <a:rPr lang="ru-RU" sz="2400" dirty="0" smtClean="0">
                <a:cs typeface="Times New Roman" panose="02020603050405020304" pitchFamily="18" charset="0"/>
              </a:rPr>
              <a:t>«</a:t>
            </a:r>
            <a:r>
              <a:rPr lang="ru-RU" sz="2400" dirty="0">
                <a:cs typeface="Times New Roman" panose="02020603050405020304" pitchFamily="18" charset="0"/>
              </a:rPr>
              <a:t>Оптимизация по рассмотрению обращений заявителей»</a:t>
            </a:r>
            <a:endParaRPr lang="ru-RU" dirty="0">
              <a:latin typeface="+mn-lt"/>
            </a:endParaRPr>
          </a:p>
        </p:txBody>
      </p:sp>
      <p:sp>
        <p:nvSpPr>
          <p:cNvPr id="25" name="TextBox 140"/>
          <p:cNvSpPr txBox="1"/>
          <p:nvPr/>
        </p:nvSpPr>
        <p:spPr>
          <a:xfrm>
            <a:off x="7967663" y="3892564"/>
            <a:ext cx="381000" cy="500062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rtlCol="0" anchor="t">
            <a:no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1" t="22463" r="1079" b="13716"/>
          <a:stretch/>
        </p:blipFill>
        <p:spPr>
          <a:xfrm>
            <a:off x="324819" y="972251"/>
            <a:ext cx="8864193" cy="3652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493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Текущие проблемы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0"/>
          </p:nvPr>
        </p:nvSpPr>
        <p:spPr>
          <a:xfrm>
            <a:off x="517585" y="1164567"/>
            <a:ext cx="7677509" cy="2881222"/>
          </a:xfrm>
        </p:spPr>
        <p:txBody>
          <a:bodyPr/>
          <a:lstStyle/>
          <a:p>
            <a:r>
              <a:rPr lang="ru-RU" dirty="0" smtClean="0"/>
              <a:t>Длительное направление обращения на рассмотрение инспектору ;</a:t>
            </a:r>
          </a:p>
          <a:p>
            <a:r>
              <a:rPr lang="ru-RU" dirty="0" smtClean="0"/>
              <a:t>Несвоевременное предоставление или </a:t>
            </a:r>
            <a:r>
              <a:rPr lang="ru-RU" dirty="0" err="1" smtClean="0"/>
              <a:t>непредоставление</a:t>
            </a:r>
            <a:r>
              <a:rPr lang="ru-RU" dirty="0" smtClean="0"/>
              <a:t> ответа на запрос </a:t>
            </a:r>
            <a:r>
              <a:rPr lang="ru-RU" dirty="0" err="1" smtClean="0"/>
              <a:t>ресурсоснабжающими</a:t>
            </a:r>
            <a:r>
              <a:rPr lang="ru-RU" dirty="0" smtClean="0"/>
              <a:t> и управляющими организациями;</a:t>
            </a:r>
          </a:p>
          <a:p>
            <a:r>
              <a:rPr lang="ru-RU" dirty="0" smtClean="0"/>
              <a:t>Затраты времени на подготовку ответа на обращение по аналогичным вопросам;</a:t>
            </a:r>
          </a:p>
          <a:p>
            <a:r>
              <a:rPr lang="ru-RU" dirty="0" smtClean="0"/>
              <a:t>Сбои в работе информационных систем;</a:t>
            </a:r>
          </a:p>
          <a:p>
            <a:r>
              <a:rPr lang="ru-RU" dirty="0" smtClean="0"/>
              <a:t>Возвраты на доработку;</a:t>
            </a:r>
          </a:p>
          <a:p>
            <a:r>
              <a:rPr lang="ru-RU" dirty="0" smtClean="0"/>
              <a:t>Необходимость размещения контрольного мероприятия в 3-х информационных системах;</a:t>
            </a:r>
          </a:p>
          <a:p>
            <a:r>
              <a:rPr lang="ru-RU" dirty="0" smtClean="0"/>
              <a:t>Один кабинет СЭД на несколько сотрудников</a:t>
            </a:r>
          </a:p>
          <a:p>
            <a:endParaRPr lang="ru-RU" dirty="0"/>
          </a:p>
        </p:txBody>
      </p:sp>
      <p:sp>
        <p:nvSpPr>
          <p:cNvPr id="8" name="Пятно 1 7"/>
          <p:cNvSpPr/>
          <p:nvPr/>
        </p:nvSpPr>
        <p:spPr>
          <a:xfrm>
            <a:off x="112144" y="1104180"/>
            <a:ext cx="370936" cy="310551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/>
              <a:t>1</a:t>
            </a:r>
            <a:endParaRPr lang="ru-RU" sz="1200" dirty="0"/>
          </a:p>
        </p:txBody>
      </p:sp>
      <p:sp>
        <p:nvSpPr>
          <p:cNvPr id="9" name="Пятно 1 8"/>
          <p:cNvSpPr/>
          <p:nvPr/>
        </p:nvSpPr>
        <p:spPr>
          <a:xfrm>
            <a:off x="126521" y="1403229"/>
            <a:ext cx="370936" cy="310551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/>
              <a:t>2</a:t>
            </a:r>
            <a:endParaRPr lang="ru-RU" sz="1200" dirty="0"/>
          </a:p>
        </p:txBody>
      </p:sp>
      <p:sp>
        <p:nvSpPr>
          <p:cNvPr id="10" name="Пятно 1 9"/>
          <p:cNvSpPr/>
          <p:nvPr/>
        </p:nvSpPr>
        <p:spPr>
          <a:xfrm>
            <a:off x="136585" y="1809665"/>
            <a:ext cx="370936" cy="310551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/>
              <a:t>3</a:t>
            </a:r>
            <a:endParaRPr lang="ru-RU" sz="1200" dirty="0"/>
          </a:p>
        </p:txBody>
      </p:sp>
      <p:sp>
        <p:nvSpPr>
          <p:cNvPr id="11" name="Пятно 1 10"/>
          <p:cNvSpPr/>
          <p:nvPr/>
        </p:nvSpPr>
        <p:spPr>
          <a:xfrm>
            <a:off x="136585" y="2133652"/>
            <a:ext cx="370936" cy="310551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/>
              <a:t>4</a:t>
            </a:r>
            <a:endParaRPr lang="ru-RU" sz="1200" dirty="0"/>
          </a:p>
        </p:txBody>
      </p:sp>
      <p:sp>
        <p:nvSpPr>
          <p:cNvPr id="12" name="Пятно 1 11"/>
          <p:cNvSpPr/>
          <p:nvPr/>
        </p:nvSpPr>
        <p:spPr>
          <a:xfrm>
            <a:off x="155276" y="2406770"/>
            <a:ext cx="370936" cy="310551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/>
              <a:t>5</a:t>
            </a:r>
            <a:endParaRPr lang="ru-RU" sz="1200" dirty="0"/>
          </a:p>
        </p:txBody>
      </p:sp>
      <p:sp>
        <p:nvSpPr>
          <p:cNvPr id="13" name="Пятно 1 12"/>
          <p:cNvSpPr/>
          <p:nvPr/>
        </p:nvSpPr>
        <p:spPr>
          <a:xfrm>
            <a:off x="163902" y="2675466"/>
            <a:ext cx="370936" cy="310551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/>
              <a:t>6</a:t>
            </a:r>
            <a:endParaRPr lang="ru-RU" sz="1200" dirty="0"/>
          </a:p>
        </p:txBody>
      </p:sp>
      <p:sp>
        <p:nvSpPr>
          <p:cNvPr id="14" name="Пятно 1 13"/>
          <p:cNvSpPr/>
          <p:nvPr/>
        </p:nvSpPr>
        <p:spPr>
          <a:xfrm>
            <a:off x="163902" y="2997130"/>
            <a:ext cx="370936" cy="310551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/>
              <a:t>7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1071536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итульный слайд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Росатом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16x9_white_template" id="{815E4B3B-8E01-5242-B9F1-F7029D6381FB}" vid="{541B8C7B-4633-2E45-B746-A05B8E1543F8}"/>
    </a:ext>
  </a:extLst>
</a:theme>
</file>

<file path=ppt/theme/theme2.xml><?xml version="1.0" encoding="utf-8"?>
<a:theme xmlns:a="http://schemas.openxmlformats.org/drawingml/2006/main" name="Перебивочный слайд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Росатом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16x9_white_template" id="{815E4B3B-8E01-5242-B9F1-F7029D6381FB}" vid="{6BE6B458-93C6-814D-A81B-47849E6A55A1}"/>
    </a:ext>
  </a:extLst>
</a:theme>
</file>

<file path=ppt/theme/theme3.xml><?xml version="1.0" encoding="utf-8"?>
<a:theme xmlns:a="http://schemas.openxmlformats.org/drawingml/2006/main" name="Текст картинка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Росатом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16x9_white_template" id="{815E4B3B-8E01-5242-B9F1-F7029D6381FB}" vid="{7389C019-FE70-D24D-871A-DAD941594136}"/>
    </a:ext>
  </a:extLst>
</a:theme>
</file>

<file path=ppt/theme/theme4.xml><?xml version="1.0" encoding="utf-8"?>
<a:theme xmlns:a="http://schemas.openxmlformats.org/drawingml/2006/main" name="Текст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Росатом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16x9_white_template" id="{815E4B3B-8E01-5242-B9F1-F7029D6381FB}" vid="{7389C019-FE70-D24D-871A-DAD941594136}"/>
    </a:ext>
  </a:extLst>
</a:theme>
</file>

<file path=ppt/theme/theme5.xml><?xml version="1.0" encoding="utf-8"?>
<a:theme xmlns:a="http://schemas.openxmlformats.org/drawingml/2006/main" name="Диаграммы">
  <a:themeElements>
    <a:clrScheme name="ПСР">
      <a:dk1>
        <a:srgbClr val="414042"/>
      </a:dk1>
      <a:lt1>
        <a:srgbClr val="FFFFFF"/>
      </a:lt1>
      <a:dk2>
        <a:srgbClr val="FFFFFF"/>
      </a:dk2>
      <a:lt2>
        <a:srgbClr val="FFFFFF"/>
      </a:lt2>
      <a:accent1>
        <a:srgbClr val="468ABC"/>
      </a:accent1>
      <a:accent2>
        <a:srgbClr val="24367E"/>
      </a:accent2>
      <a:accent3>
        <a:srgbClr val="E2652C"/>
      </a:accent3>
      <a:accent4>
        <a:srgbClr val="E2A52D"/>
      </a:accent4>
      <a:accent5>
        <a:srgbClr val="1C548D"/>
      </a:accent5>
      <a:accent6>
        <a:srgbClr val="7F7F7F"/>
      </a:accent6>
      <a:hlink>
        <a:srgbClr val="414042"/>
      </a:hlink>
      <a:folHlink>
        <a:srgbClr val="414042"/>
      </a:folHlink>
    </a:clrScheme>
    <a:fontScheme name="Росатом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16x9_white_template" id="{815E4B3B-8E01-5242-B9F1-F7029D6381FB}" vid="{7389C019-FE70-D24D-871A-DAD941594136}"/>
    </a:ext>
  </a:extLst>
</a:theme>
</file>

<file path=ppt/theme/theme6.xml><?xml version="1.0" encoding="utf-8"?>
<a:theme xmlns:a="http://schemas.openxmlformats.org/drawingml/2006/main" name="Текст диаграмма">
  <a:themeElements>
    <a:clrScheme name="тема для слайдов текст-диаграмма">
      <a:dk1>
        <a:srgbClr val="414042"/>
      </a:dk1>
      <a:lt1>
        <a:sysClr val="window" lastClr="FFFFFF"/>
      </a:lt1>
      <a:dk2>
        <a:srgbClr val="FFFFFF"/>
      </a:dk2>
      <a:lt2>
        <a:srgbClr val="FFFFFF"/>
      </a:lt2>
      <a:accent1>
        <a:srgbClr val="EBA444"/>
      </a:accent1>
      <a:accent2>
        <a:srgbClr val="F06942"/>
      </a:accent2>
      <a:accent3>
        <a:srgbClr val="AD5483"/>
      </a:accent3>
      <a:accent4>
        <a:srgbClr val="456EA9"/>
      </a:accent4>
      <a:accent5>
        <a:srgbClr val="68B0E0"/>
      </a:accent5>
      <a:accent6>
        <a:srgbClr val="259789"/>
      </a:accent6>
      <a:hlink>
        <a:srgbClr val="414042"/>
      </a:hlink>
      <a:folHlink>
        <a:srgbClr val="414042"/>
      </a:folHlink>
    </a:clrScheme>
    <a:fontScheme name="Росатом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16x9_white_template" id="{815E4B3B-8E01-5242-B9F1-F7029D6381FB}" vid="{7389C019-FE70-D24D-871A-DAD941594136}"/>
    </a:ext>
  </a:extLst>
</a:theme>
</file>

<file path=ppt/theme/theme7.xml><?xml version="1.0" encoding="utf-8"?>
<a:theme xmlns:a="http://schemas.openxmlformats.org/drawingml/2006/main" name="Заключительный слайд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Росатом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00DAE905-2894-9645-87E8-4A089C61D1E7}" vid="{BB001172-481D-5B4F-A54A-4F845D4C8301}"/>
    </a:ext>
  </a:extLst>
</a:theme>
</file>

<file path=ppt/theme/theme8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5719</TotalTime>
  <Words>840</Words>
  <Application>Microsoft Office PowerPoint</Application>
  <PresentationFormat>Произвольный</PresentationFormat>
  <Paragraphs>218</Paragraphs>
  <Slides>24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7</vt:i4>
      </vt:variant>
      <vt:variant>
        <vt:lpstr>Заголовки слайдов</vt:lpstr>
      </vt:variant>
      <vt:variant>
        <vt:i4>24</vt:i4>
      </vt:variant>
    </vt:vector>
  </HeadingPairs>
  <TitlesOfParts>
    <vt:vector size="35" baseType="lpstr">
      <vt:lpstr>Arial</vt:lpstr>
      <vt:lpstr>Calibri</vt:lpstr>
      <vt:lpstr>Rosatom Light</vt:lpstr>
      <vt:lpstr>Times New Roman</vt:lpstr>
      <vt:lpstr>Титульный слайд</vt:lpstr>
      <vt:lpstr>Перебивочный слайд</vt:lpstr>
      <vt:lpstr>Текст картинка</vt:lpstr>
      <vt:lpstr>Текст</vt:lpstr>
      <vt:lpstr>Диаграммы</vt:lpstr>
      <vt:lpstr>Текст диаграмма</vt:lpstr>
      <vt:lpstr>Заключительный слайд</vt:lpstr>
      <vt:lpstr>Государственная инспекция Забайкальского края</vt:lpstr>
      <vt:lpstr>Цели и периметр проекта</vt:lpstr>
      <vt:lpstr>Организационно-распорядительные документы</vt:lpstr>
      <vt:lpstr>Команда проекта</vt:lpstr>
      <vt:lpstr>Обучение рабочей группы</vt:lpstr>
      <vt:lpstr>Оптимизация работы по рассмотрению обращений заявителей</vt:lpstr>
      <vt:lpstr>Паспорт проекта </vt:lpstr>
      <vt:lpstr>Текущая карта процесса «Оптимизация по рассмотрению обращений заявителей»</vt:lpstr>
      <vt:lpstr>Текущие проблемы</vt:lpstr>
      <vt:lpstr>Презентация PowerPoint</vt:lpstr>
      <vt:lpstr>Презентация PowerPoint</vt:lpstr>
      <vt:lpstr>Презентация PowerPoint</vt:lpstr>
      <vt:lpstr>Пирамида проблем</vt:lpstr>
      <vt:lpstr>Целевая карта процесса «Оптимизация по рассмотрению обращений заявителей»</vt:lpstr>
      <vt:lpstr>Вклад в цель проекта</vt:lpstr>
      <vt:lpstr>Идеальная карта процесса «Оптимизация работы по рассмотрению обращения заявителей»</vt:lpstr>
      <vt:lpstr>План мероприятий по реализации проекта</vt:lpstr>
      <vt:lpstr>Мероприятия по реализации проекта</vt:lpstr>
      <vt:lpstr>Презентация PowerPoint</vt:lpstr>
      <vt:lpstr>Мероприятия по реализации проекта</vt:lpstr>
      <vt:lpstr>1С – Сортировка Рабочее место специалиста (М.А. Шишкина)</vt:lpstr>
      <vt:lpstr>1С – Сортировка Сортировка и рациональное расположение в виртуальном пространстве рабочего компьютера  (М.А. Шишкина)</vt:lpstr>
      <vt:lpstr>Мероприятия по реализации проекта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 презентации</dc:title>
  <dc:creator>Admin</dc:creator>
  <cp:lastModifiedBy>Людмила Олеговна Зеликова</cp:lastModifiedBy>
  <cp:revision>158</cp:revision>
  <cp:lastPrinted>2022-05-11T10:18:58Z</cp:lastPrinted>
  <dcterms:modified xsi:type="dcterms:W3CDTF">2023-11-15T01:55:31Z</dcterms:modified>
</cp:coreProperties>
</file>