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4"/>
  </p:notesMasterIdLst>
  <p:sldIdLst>
    <p:sldId id="256" r:id="rId8"/>
    <p:sldId id="258" r:id="rId9"/>
    <p:sldId id="264" r:id="rId10"/>
    <p:sldId id="265" r:id="rId11"/>
    <p:sldId id="280" r:id="rId12"/>
    <p:sldId id="283" r:id="rId13"/>
    <p:sldId id="319" r:id="rId14"/>
    <p:sldId id="285" r:id="rId15"/>
    <p:sldId id="286" r:id="rId16"/>
    <p:sldId id="287" r:id="rId17"/>
    <p:sldId id="288" r:id="rId18"/>
    <p:sldId id="290" r:id="rId19"/>
    <p:sldId id="320" r:id="rId20"/>
    <p:sldId id="289" r:id="rId21"/>
    <p:sldId id="292" r:id="rId22"/>
    <p:sldId id="293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4" r:id="rId31"/>
    <p:sldId id="345" r:id="rId32"/>
    <p:sldId id="346" r:id="rId33"/>
  </p:sldIdLst>
  <p:sldSz cx="9144000" cy="5148263"/>
  <p:notesSz cx="6797675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77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Время ответа на запрос в минутах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786071011956839"/>
          <c:y val="0.15903793275840519"/>
          <c:w val="0.7522575823855352"/>
          <c:h val="0.733614235720534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минуты</c:v>
                </c:pt>
              </c:strCache>
            </c:strRef>
          </c:tx>
          <c:marker>
            <c:symbol val="none"/>
          </c:marker>
          <c:cat>
            <c:strRef>
              <c:f>Лист1!$A$2:$A$14</c:f>
              <c:strCache>
                <c:ptCount val="1"/>
                <c:pt idx="0">
                  <c:v>Запросы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23</c:v>
                </c:pt>
                <c:pt idx="1">
                  <c:v>28</c:v>
                </c:pt>
                <c:pt idx="2">
                  <c:v>25</c:v>
                </c:pt>
                <c:pt idx="3">
                  <c:v>20</c:v>
                </c:pt>
                <c:pt idx="4">
                  <c:v>18</c:v>
                </c:pt>
                <c:pt idx="5">
                  <c:v>27</c:v>
                </c:pt>
                <c:pt idx="6">
                  <c:v>19</c:v>
                </c:pt>
                <c:pt idx="7">
                  <c:v>20</c:v>
                </c:pt>
                <c:pt idx="8">
                  <c:v>15</c:v>
                </c:pt>
                <c:pt idx="9">
                  <c:v>26</c:v>
                </c:pt>
                <c:pt idx="10">
                  <c:v>18</c:v>
                </c:pt>
                <c:pt idx="11">
                  <c:v>20</c:v>
                </c:pt>
                <c:pt idx="12">
                  <c:v>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949216"/>
        <c:axId val="121951960"/>
      </c:lineChart>
      <c:catAx>
        <c:axId val="121949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1951960"/>
        <c:crosses val="autoZero"/>
        <c:auto val="1"/>
        <c:lblAlgn val="ctr"/>
        <c:lblOffset val="100"/>
        <c:noMultiLvlLbl val="0"/>
      </c:catAx>
      <c:valAx>
        <c:axId val="121951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94921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42983470816147984"/>
          <c:w val="0.10805173133083021"/>
          <c:h val="6.771122359705036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 smtClean="0"/>
            <a:t>Федеральный уровень</a:t>
          </a:r>
          <a:endParaRPr lang="ru-RU" dirty="0"/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 smtClean="0"/>
            <a:t>Региональный уровень</a:t>
          </a:r>
          <a:endParaRPr lang="ru-RU" dirty="0"/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 smtClean="0"/>
            <a:t>Уровень организации</a:t>
          </a:r>
          <a:endParaRPr lang="ru-RU" dirty="0"/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91" custLinFactNeighborY="-1234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200188BE-A978-4E89-89C9-763E633608A0}" type="presOf" srcId="{B26F7618-C915-462A-BFAF-8F1E5C379A4B}" destId="{8AB727E3-2AAC-4333-BE67-DDCC2DBAF903}" srcOrd="0" destOrd="0" presId="urn:microsoft.com/office/officeart/2005/8/layout/pyramid2"/>
    <dgm:cxn modelId="{1F576376-29C8-4117-8D41-02A91E959D88}" type="presOf" srcId="{CCD4CE0A-9387-4751-B631-756FA8B3A1B1}" destId="{F9F5084D-E7E2-4934-B9CC-4E50C1F41F90}" srcOrd="0" destOrd="0" presId="urn:microsoft.com/office/officeart/2005/8/layout/pyramid2"/>
    <dgm:cxn modelId="{9DF6DD06-D7DA-40B4-9DA6-F3079EBB811E}" type="presOf" srcId="{3FF748B2-CC95-451B-8143-C5A03F1EB111}" destId="{500CF7D1-1636-4DEB-8CDC-2F7C02C42901}" srcOrd="0" destOrd="0" presId="urn:microsoft.com/office/officeart/2005/8/layout/pyramid2"/>
    <dgm:cxn modelId="{A02C774F-6FCD-41A1-B707-BC657E87F08F}" type="presOf" srcId="{F2516AA0-42D0-4E9A-904E-E056068D8ADE}" destId="{4E388B56-311A-46E5-9570-0E5542DBCD84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0DFABE11-BA0F-4D88-9727-64FD4FDDCAC7}" type="presParOf" srcId="{4E388B56-311A-46E5-9570-0E5542DBCD84}" destId="{B5D2158A-EB40-4D24-8CC8-B2BFED5A76F0}" srcOrd="0" destOrd="0" presId="urn:microsoft.com/office/officeart/2005/8/layout/pyramid2"/>
    <dgm:cxn modelId="{545F1D6A-7008-490F-8C15-C17E64B74F00}" type="presParOf" srcId="{4E388B56-311A-46E5-9570-0E5542DBCD84}" destId="{9EAEA455-5A6E-410E-B4B7-AC856197C3E4}" srcOrd="1" destOrd="0" presId="urn:microsoft.com/office/officeart/2005/8/layout/pyramid2"/>
    <dgm:cxn modelId="{83C30D88-90F3-4B3E-A0CF-6FCCD1C2F0B0}" type="presParOf" srcId="{9EAEA455-5A6E-410E-B4B7-AC856197C3E4}" destId="{500CF7D1-1636-4DEB-8CDC-2F7C02C42901}" srcOrd="0" destOrd="0" presId="urn:microsoft.com/office/officeart/2005/8/layout/pyramid2"/>
    <dgm:cxn modelId="{97B27AB8-5681-468A-8AAB-F871827B1976}" type="presParOf" srcId="{9EAEA455-5A6E-410E-B4B7-AC856197C3E4}" destId="{A32BACF9-1EBF-4380-93A2-375886B886CF}" srcOrd="1" destOrd="0" presId="urn:microsoft.com/office/officeart/2005/8/layout/pyramid2"/>
    <dgm:cxn modelId="{E3999137-A093-4F20-91AE-2153D74457CF}" type="presParOf" srcId="{9EAEA455-5A6E-410E-B4B7-AC856197C3E4}" destId="{8AB727E3-2AAC-4333-BE67-DDCC2DBAF903}" srcOrd="2" destOrd="0" presId="urn:microsoft.com/office/officeart/2005/8/layout/pyramid2"/>
    <dgm:cxn modelId="{FFF0EAEB-D6B4-430F-8751-545EA63F1F5D}" type="presParOf" srcId="{9EAEA455-5A6E-410E-B4B7-AC856197C3E4}" destId="{29539D37-E751-4F81-B040-B9AF8800B9C2}" srcOrd="3" destOrd="0" presId="urn:microsoft.com/office/officeart/2005/8/layout/pyramid2"/>
    <dgm:cxn modelId="{86685FC6-200F-4363-BC66-CB4A5506E591}" type="presParOf" srcId="{9EAEA455-5A6E-410E-B4B7-AC856197C3E4}" destId="{F9F5084D-E7E2-4934-B9CC-4E50C1F41F90}" srcOrd="4" destOrd="0" presId="urn:microsoft.com/office/officeart/2005/8/layout/pyramid2"/>
    <dgm:cxn modelId="{76C3FBD9-9542-4273-849F-546F6A411B9D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6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4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4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0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885986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0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0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17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0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xmlns="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8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6" r:id="rId2"/>
    <p:sldLayoutId id="2147483827" r:id="rId3"/>
    <p:sldLayoutId id="2147483828" r:id="rId4"/>
    <p:sldLayoutId id="2147483829" r:id="rId5"/>
    <p:sldLayoutId id="214748383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23" r:id="rId2"/>
    <p:sldLayoutId id="2147483824" r:id="rId3"/>
    <p:sldLayoutId id="2147483825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794906" cy="1189037"/>
          </a:xfrm>
        </p:spPr>
        <p:txBody>
          <a:bodyPr/>
          <a:lstStyle/>
          <a:p>
            <a:r>
              <a:rPr lang="ru-RU" dirty="0" smtClean="0"/>
              <a:t>Государственная инспекция Забайкальского края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Заиченко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Михаил Александрович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Начальник государственной инспекции Забайкальского края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267158"/>
            <a:ext cx="6871944" cy="8079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3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3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EDCE496-60D8-4715-9130-2088FE5428BC}"/>
              </a:ext>
            </a:extLst>
          </p:cNvPr>
          <p:cNvSpPr/>
          <p:nvPr/>
        </p:nvSpPr>
        <p:spPr>
          <a:xfrm>
            <a:off x="1968274" y="820939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FCEC83E-A7E1-4F14-8D8A-9673C8EA81F0}"/>
              </a:ext>
            </a:extLst>
          </p:cNvPr>
          <p:cNvSpPr/>
          <p:nvPr/>
        </p:nvSpPr>
        <p:spPr>
          <a:xfrm>
            <a:off x="5730364" y="820938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E50A87BD-F685-4B94-AB8D-17A0F412D906}"/>
              </a:ext>
            </a:extLst>
          </p:cNvPr>
          <p:cNvSpPr/>
          <p:nvPr/>
        </p:nvSpPr>
        <p:spPr>
          <a:xfrm>
            <a:off x="904984" y="1956991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информации у администрации района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F7F2B4E-DE1E-498B-B029-C798C1C7E1BC}"/>
              </a:ext>
            </a:extLst>
          </p:cNvPr>
          <p:cNvSpPr/>
          <p:nvPr/>
        </p:nvSpPr>
        <p:spPr>
          <a:xfrm>
            <a:off x="5856851" y="1075090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Затраты времени на доработку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2415359" y="1964651"/>
            <a:ext cx="1376108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информация у родственников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3870055" y="1891474"/>
            <a:ext cx="1262624" cy="4880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Несовпадение информации родственников  и администрации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933815" y="1443859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="" xmlns:a16="http://schemas.microsoft.com/office/drawing/2014/main" id="{97F5AB72-A1FF-4C60-A951-388A04DC5BC8}"/>
              </a:ext>
            </a:extLst>
          </p:cNvPr>
          <p:cNvSpPr/>
          <p:nvPr/>
        </p:nvSpPr>
        <p:spPr>
          <a:xfrm>
            <a:off x="5766775" y="1467607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904984" y="3058619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умер в другом регионе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2504549" y="2997503"/>
            <a:ext cx="1117601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Утеряны, испорчены документы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64EDBBFB-8733-4F42-8019-B0DD81D88961}"/>
              </a:ext>
            </a:extLst>
          </p:cNvPr>
          <p:cNvSpPr/>
          <p:nvPr/>
        </p:nvSpPr>
        <p:spPr>
          <a:xfrm>
            <a:off x="5828239" y="1974363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воспользоваться программой АИС «Сириус»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="" xmlns:a16="http://schemas.microsoft.com/office/drawing/2014/main" id="{09529A7F-FC4D-401E-8739-783CB275214B}"/>
              </a:ext>
            </a:extLst>
          </p:cNvPr>
          <p:cNvSpPr/>
          <p:nvPr/>
        </p:nvSpPr>
        <p:spPr>
          <a:xfrm>
            <a:off x="5762937" y="261963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4AD5DCB1-8AE1-4A9C-9EB0-C1594729E605}"/>
              </a:ext>
            </a:extLst>
          </p:cNvPr>
          <p:cNvSpPr/>
          <p:nvPr/>
        </p:nvSpPr>
        <p:spPr>
          <a:xfrm>
            <a:off x="5828239" y="3477510"/>
            <a:ext cx="1973180" cy="3625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большое количество входных данных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5766775" y="312907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5" name="Прямоугольник: скругленные углы 31">
            <a:extLst>
              <a:ext uri="{FF2B5EF4-FFF2-40B4-BE49-F238E27FC236}">
                <a16:creationId xmlns=""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3963394" y="2869840"/>
            <a:ext cx="1166601" cy="4265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в предоставлении информации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3791467" y="3686758"/>
            <a:ext cx="15654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7" name="Прямоугольник: скругленные углы 31">
            <a:extLst>
              <a:ext uri="{FF2B5EF4-FFF2-40B4-BE49-F238E27FC236}">
                <a16:creationId xmlns=""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1216288" y="1118690"/>
            <a:ext cx="3717984" cy="1861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Нехватка информации об умершем человеке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2431772" y="1404933"/>
            <a:ext cx="125945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9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878973" y="1404934"/>
            <a:ext cx="125945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0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1014290" y="2400138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1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2415359" y="2386974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2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898618" y="2412928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3" name="Прямоугольник: скругленные углы 31">
            <a:extLst>
              <a:ext uri="{FF2B5EF4-FFF2-40B4-BE49-F238E27FC236}">
                <a16:creationId xmlns=""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3971828" y="3916903"/>
            <a:ext cx="1166601" cy="4265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Человеческий фактор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918973" y="3340673"/>
            <a:ext cx="1205498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1617038" y="2778740"/>
            <a:ext cx="15654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</p:spTree>
    <p:extLst>
      <p:ext uri="{BB962C8B-B14F-4D97-AF65-F5344CB8AC3E}">
        <p14:creationId xmlns:p14="http://schemas.microsoft.com/office/powerpoint/2010/main" val="7987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266415"/>
            <a:ext cx="6871944" cy="8079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3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3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39FDB40-549C-408D-B8A9-9AA5CA5414F0}"/>
              </a:ext>
            </a:extLst>
          </p:cNvPr>
          <p:cNvSpPr/>
          <p:nvPr/>
        </p:nvSpPr>
        <p:spPr>
          <a:xfrm>
            <a:off x="5262217" y="905513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="" xmlns:a16="http://schemas.microsoft.com/office/drawing/2014/main" id="{E343DFEE-2486-46B1-A40C-EA00AD7A0F7A}"/>
              </a:ext>
            </a:extLst>
          </p:cNvPr>
          <p:cNvSpPr/>
          <p:nvPr/>
        </p:nvSpPr>
        <p:spPr>
          <a:xfrm>
            <a:off x="5262218" y="159050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3319192" y="3144879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шаблона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5325460" y="2328451"/>
            <a:ext cx="1973180" cy="4147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так делали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410A315-A20D-466F-8B05-A43200023AD5}"/>
              </a:ext>
            </a:extLst>
          </p:cNvPr>
          <p:cNvSpPr/>
          <p:nvPr/>
        </p:nvSpPr>
        <p:spPr>
          <a:xfrm>
            <a:off x="5262216" y="2098497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3271541" y="2865000"/>
            <a:ext cx="15654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6" name="Прямоугольник: скругленные углы 24">
            <a:extLst>
              <a:ext uri="{FF2B5EF4-FFF2-40B4-BE49-F238E27FC236}">
                <a16:creationId xmlns=""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5325461" y="1159664"/>
            <a:ext cx="1973180" cy="276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Лишние движения перед занесением приказа в СЭД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EDCE496-60D8-4715-9130-2088FE5428BC}"/>
              </a:ext>
            </a:extLst>
          </p:cNvPr>
          <p:cNvSpPr/>
          <p:nvPr/>
        </p:nvSpPr>
        <p:spPr>
          <a:xfrm>
            <a:off x="3027748" y="93658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8" name="Прямоугольник: скругленные углы 8">
            <a:extLst>
              <a:ext uri="{FF2B5EF4-FFF2-40B4-BE49-F238E27FC236}">
                <a16:creationId xmlns="" xmlns:a16="http://schemas.microsoft.com/office/drawing/2014/main" id="{E50A87BD-F685-4B94-AB8D-17A0F412D906}"/>
              </a:ext>
            </a:extLst>
          </p:cNvPr>
          <p:cNvSpPr/>
          <p:nvPr/>
        </p:nvSpPr>
        <p:spPr>
          <a:xfrm>
            <a:off x="3196766" y="2032998"/>
            <a:ext cx="1715555" cy="3597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приказа вручную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347325" y="1564762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0" name="Прямоугольник: скругленные углы 31">
            <a:extLst>
              <a:ext uri="{FF2B5EF4-FFF2-40B4-BE49-F238E27FC236}">
                <a16:creationId xmlns=""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3051045" y="1183274"/>
            <a:ext cx="2053086" cy="3489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Затраты времени на формирование приказа в СЭД дело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трелка: вниз 12">
            <a:extLst>
              <a:ext uri="{FF2B5EF4-FFF2-40B4-BE49-F238E27FC236}">
                <a16:creationId xmlns=""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3342489" y="2455399"/>
            <a:ext cx="1460526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6" name="Стрелка: вниз 13">
            <a:extLst>
              <a:ext uri="{FF2B5EF4-FFF2-40B4-BE49-F238E27FC236}">
                <a16:creationId xmlns="" xmlns:a16="http://schemas.microsoft.com/office/drawing/2014/main" id="{E343DFEE-2486-46B1-A40C-EA00AD7A0F7A}"/>
              </a:ext>
            </a:extLst>
          </p:cNvPr>
          <p:cNvSpPr/>
          <p:nvPr/>
        </p:nvSpPr>
        <p:spPr>
          <a:xfrm>
            <a:off x="575136" y="1598908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7" name="Прямоугольник: скругленные углы 17">
            <a:extLst>
              <a:ext uri="{FF2B5EF4-FFF2-40B4-BE49-F238E27FC236}">
                <a16:creationId xmlns=""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638379" y="2043151"/>
            <a:ext cx="1973180" cy="276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Нежелание сотрудничать</a:t>
            </a:r>
            <a:endParaRPr lang="ru-RU" sz="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трелка: вниз 22">
            <a:extLst>
              <a:ext uri="{FF2B5EF4-FFF2-40B4-BE49-F238E27FC236}">
                <a16:creationId xmlns="" xmlns:a16="http://schemas.microsoft.com/office/drawing/2014/main" id="{52900BFD-6F40-4D97-B40D-315A15F1651B}"/>
              </a:ext>
            </a:extLst>
          </p:cNvPr>
          <p:cNvSpPr/>
          <p:nvPr/>
        </p:nvSpPr>
        <p:spPr>
          <a:xfrm>
            <a:off x="575134" y="2405743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9" name="Прямоугольник: скругленные углы 24">
            <a:extLst>
              <a:ext uri="{FF2B5EF4-FFF2-40B4-BE49-F238E27FC236}">
                <a16:creationId xmlns=""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638379" y="3132584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времени отвечать на большое количество запросов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8410A315-A20D-466F-8B05-A43200023AD5}"/>
              </a:ext>
            </a:extLst>
          </p:cNvPr>
          <p:cNvSpPr/>
          <p:nvPr/>
        </p:nvSpPr>
        <p:spPr>
          <a:xfrm>
            <a:off x="575136" y="2876762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E39FDB40-549C-408D-B8A9-9AA5CA5414F0}"/>
              </a:ext>
            </a:extLst>
          </p:cNvPr>
          <p:cNvSpPr/>
          <p:nvPr/>
        </p:nvSpPr>
        <p:spPr>
          <a:xfrm>
            <a:off x="575135" y="93658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62" name="Прямоугольник: скругленные углы 24">
            <a:extLst>
              <a:ext uri="{FF2B5EF4-FFF2-40B4-BE49-F238E27FC236}">
                <a16:creationId xmlns=""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638379" y="1190736"/>
            <a:ext cx="1973180" cy="399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Длительное рассмотрение или отказ в предоставлении данных по запросу в ЗАГС</a:t>
            </a:r>
          </a:p>
        </p:txBody>
      </p:sp>
    </p:spTree>
    <p:extLst>
      <p:ext uri="{BB962C8B-B14F-4D97-AF65-F5344CB8AC3E}">
        <p14:creationId xmlns:p14="http://schemas.microsoft.com/office/powerpoint/2010/main" val="17811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Пирамида проблем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89053036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609490" y="2430780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2182660" y="3640940"/>
            <a:ext cx="630430" cy="49955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3796350" y="2979404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813090" y="4263624"/>
            <a:ext cx="605431" cy="5586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863316" y="4263624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1608" y="3720052"/>
            <a:ext cx="147518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ВВП=</a:t>
            </a:r>
            <a:r>
              <a:rPr lang="en-US" sz="1200" dirty="0" smtClean="0"/>
              <a:t>max – 4 </a:t>
            </a:r>
            <a:r>
              <a:rPr lang="ru-RU" sz="1200" dirty="0" smtClean="0"/>
              <a:t>дня</a:t>
            </a:r>
          </a:p>
          <a:p>
            <a:r>
              <a:rPr lang="ru-RU" sz="1200" dirty="0" smtClean="0"/>
              <a:t>ВВП=</a:t>
            </a:r>
            <a:r>
              <a:rPr lang="en-US" sz="1200" dirty="0" smtClean="0"/>
              <a:t>min – 3 </a:t>
            </a:r>
            <a:r>
              <a:rPr lang="ru-RU" sz="1200" dirty="0" smtClean="0"/>
              <a:t>дня</a:t>
            </a: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17084" r="1068" b="54287"/>
          <a:stretch/>
        </p:blipFill>
        <p:spPr bwMode="auto">
          <a:xfrm>
            <a:off x="230113" y="926510"/>
            <a:ext cx="8713993" cy="227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 в цель проекта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104939"/>
              </p:ext>
            </p:extLst>
          </p:nvPr>
        </p:nvGraphicFramePr>
        <p:xfrm>
          <a:off x="930393" y="997891"/>
          <a:ext cx="6856567" cy="387513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6577"/>
                <a:gridCol w="1087032"/>
                <a:gridCol w="1087032"/>
                <a:gridCol w="1892237"/>
                <a:gridCol w="1892237"/>
                <a:gridCol w="203817"/>
                <a:gridCol w="203818"/>
                <a:gridCol w="203817"/>
              </a:tblGrid>
              <a:tr h="996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5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1236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Нехватка информации об умершем человеке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умер в другом регионе</a:t>
                      </a:r>
                    </a:p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</a:t>
                      </a:r>
                      <a:r>
                        <a:rPr lang="ru-RU" sz="9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влияния</a:t>
                      </a:r>
                      <a:endParaRPr lang="ru-RU" sz="9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  <a:tr h="247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Утеряны, испорчены документы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Человеческий фактор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доработку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большое количество входных данных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Заключение соглашения с ЗАГС и </a:t>
                      </a:r>
                      <a:r>
                        <a:rPr lang="ru-RU" sz="9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МинЖКХ</a:t>
                      </a: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уменьшению входных данных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9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времени  на запрос данных на 7-70 дней</a:t>
                      </a:r>
                      <a:endParaRPr lang="ru-RU" sz="9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Длительное рассмотрение или отказ в предоставлении данных по запросу в ЗАГС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времени отвечать на большое количество запросов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Затраты времени на формирование приказа в СЭД дело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шаблона в программе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 доступа в программе для работы с приказами</a:t>
                      </a:r>
                      <a:endParaRPr lang="ru-RU" sz="95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трудозатрат специалиста на 1-2</a:t>
                      </a:r>
                      <a:r>
                        <a:rPr lang="ru-RU" sz="9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649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Лишние движения перед занесением приказа в СЭД 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Отработка приказов на бумажном носителе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 в электронный документооборот (СЭД)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трудозатрат специалиста на 1-2 дня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9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/>
          <a:srcRect l="1063" t="17988" r="1934" b="36702"/>
          <a:stretch/>
        </p:blipFill>
        <p:spPr>
          <a:xfrm>
            <a:off x="336429" y="672860"/>
            <a:ext cx="8669548" cy="3717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8010" y="4405427"/>
            <a:ext cx="1328397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/>
              <a:t>ВВП=1 день</a:t>
            </a:r>
          </a:p>
        </p:txBody>
      </p:sp>
    </p:spTree>
    <p:extLst>
      <p:ext uri="{BB962C8B-B14F-4D97-AF65-F5344CB8AC3E}">
        <p14:creationId xmlns:p14="http://schemas.microsoft.com/office/powerpoint/2010/main" val="27671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275731"/>
              </p:ext>
            </p:extLst>
          </p:nvPr>
        </p:nvGraphicFramePr>
        <p:xfrm>
          <a:off x="115103" y="750357"/>
          <a:ext cx="8916756" cy="4354688"/>
        </p:xfrm>
        <a:graphic>
          <a:graphicData uri="http://schemas.openxmlformats.org/drawingml/2006/table">
            <a:tbl>
              <a:tblPr/>
              <a:tblGrid>
                <a:gridCol w="318985"/>
                <a:gridCol w="873983"/>
                <a:gridCol w="1111802"/>
                <a:gridCol w="2635377"/>
                <a:gridCol w="1997123"/>
                <a:gridCol w="895618"/>
                <a:gridCol w="605589"/>
                <a:gridCol w="478279"/>
              </a:tblGrid>
              <a:tr h="17337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9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процесса снятия с учета самоходных машин и прицепов к ним с умерших физических лиц</a:t>
                      </a:r>
                      <a:endParaRPr lang="ru-RU" sz="95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доработку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большое количество входных данных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28600" marR="0" indent="-2286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Проработать вопрос по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уточнению поставщика сведений по умершим физическим лицам.</a:t>
                      </a:r>
                    </a:p>
                    <a:p>
                      <a:pPr marL="228600" marR="0" indent="-2286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950" b="0" i="0" u="none" strike="noStrike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0" i="0" u="none" strike="noStrike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времени  на запрос данных на 7-70 дней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Вершинин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А.С.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11.02.22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5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8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Длительное рассмотрение или отказ в предоставлении данных по запросу в ЗАГС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времени отвечать на большое количество запросов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Заиченко М.А.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18.03.22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Заключить соглашения 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уменьшению      входных данных</a:t>
                      </a:r>
                    </a:p>
                    <a:p>
                      <a:pPr marL="228600" marR="0" indent="-2286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endParaRPr lang="ru-RU" sz="950" b="0" i="0" u="none" strike="noStrike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6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Затраты времени на формирование приказа в СЭД дело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шаблона в программе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Подготовить служебную записку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предоставлению прав доступа в программе СЭД Дело для работы с приказами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трудозатрат специалиста на 1-2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Вершинин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А.С.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12.02.22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2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Лишние движения перед занесением приказа в СЭД 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Отработка приказов на бумажном носителе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Сформировать запрос по разъяснению права сдачи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архив документов с использованием ЭЦП.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 в электронный документооборот,</a:t>
                      </a:r>
                      <a:r>
                        <a:rPr lang="ru-RU" sz="95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снижение трудозатрат специалиста </a:t>
                      </a:r>
                      <a:endParaRPr lang="ru-RU" sz="95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Илькив</a:t>
                      </a: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В.В.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28.01.22</a:t>
                      </a:r>
                    </a:p>
                    <a:p>
                      <a:pPr algn="ctr" fontAlgn="ctr"/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Провести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тестовую работы по подготовке и  подписанию приказа ЭЦП в системе СЭД-дело.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Вершинин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А.С.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16.02.22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86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Провести работу по организации рабочего места по системе 5С.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Вершинин</a:t>
                      </a:r>
                      <a:r>
                        <a:rPr lang="ru-RU" sz="95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А.С.</a:t>
                      </a: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28.02.22</a:t>
                      </a:r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7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556" y="704147"/>
            <a:ext cx="8567619" cy="909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МЕРОПРИЯТИЯ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Проблема: </a:t>
            </a:r>
            <a:r>
              <a:rPr lang="ru-RU" sz="1400" b="0" dirty="0" smtClean="0"/>
              <a:t>Затраты времени на доработку, длительное рассмотрение или отказ в предоставлении данных по запросу В ЗАГС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467428" y="2791393"/>
            <a:ext cx="1302591" cy="16089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494047" y="1748389"/>
            <a:ext cx="5940425" cy="321754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429552" y="2548507"/>
            <a:ext cx="1426369" cy="24050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429552" y="2813566"/>
            <a:ext cx="1426369" cy="24050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317750" y="3768672"/>
            <a:ext cx="4502150" cy="52392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494046" y="4722812"/>
            <a:ext cx="648689" cy="17383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494046" y="3063029"/>
            <a:ext cx="1426369" cy="24050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5613" y="1981787"/>
            <a:ext cx="2202137" cy="1133440"/>
          </a:xfrm>
          <a:prstGeom prst="rect">
            <a:avLst/>
          </a:prstGeom>
          <a:solidFill>
            <a:srgbClr val="5DB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Результат: Возможность районных инспекторов сделать запрос подтверждение через АИС СИРИУС при небольшом количестве входных данных 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533373" y="2446472"/>
            <a:ext cx="4326284" cy="23993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8791" r="61825" b="22638"/>
          <a:stretch/>
        </p:blipFill>
        <p:spPr bwMode="auto">
          <a:xfrm>
            <a:off x="533373" y="654237"/>
            <a:ext cx="1762123" cy="179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t="13393" r="58087"/>
          <a:stretch/>
        </p:blipFill>
        <p:spPr>
          <a:xfrm>
            <a:off x="5801293" y="714565"/>
            <a:ext cx="2789237" cy="306588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027815" y="1552574"/>
            <a:ext cx="1744021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206283" y="1663183"/>
            <a:ext cx="821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БЫЛО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59657" y="1678572"/>
            <a:ext cx="94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СТАЛО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t="57694" r="61058" b="28696"/>
          <a:stretch/>
        </p:blipFill>
        <p:spPr bwMode="auto">
          <a:xfrm>
            <a:off x="5801293" y="3941631"/>
            <a:ext cx="2706866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2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87510208"/>
              </p:ext>
            </p:extLst>
          </p:nvPr>
        </p:nvGraphicFramePr>
        <p:xfrm>
          <a:off x="933450" y="1212056"/>
          <a:ext cx="761047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439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периметр проекта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39749" y="1613140"/>
            <a:ext cx="7413805" cy="2329144"/>
          </a:xfrm>
        </p:spPr>
        <p:txBody>
          <a:bodyPr/>
          <a:lstStyle/>
          <a:p>
            <a:pPr algn="just"/>
            <a:r>
              <a:rPr lang="ru-RU" sz="2000" dirty="0" smtClean="0"/>
              <a:t>Совершенствование работы государственной инспекции Забайкальского края, путем внедрения технологии бережливого управления, в рамках реализации проекта «Эффективный регион»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556" y="704147"/>
            <a:ext cx="8567619" cy="628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МЕРОПРИЯТИЯ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Проблема: </a:t>
            </a:r>
            <a:r>
              <a:rPr lang="ru-RU" sz="1400" b="0" dirty="0" smtClean="0"/>
              <a:t>Затраты Времени на формирование приказа в СЭД Дело, лишние движения перед занесением приказа в СЭД Дело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5613" y="1657953"/>
            <a:ext cx="2202137" cy="1133440"/>
          </a:xfrm>
          <a:prstGeom prst="rect">
            <a:avLst/>
          </a:prstGeom>
          <a:solidFill>
            <a:srgbClr val="5DB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Результат: Предоставление прав доступа в программе СЭД Дело для работы с приказами, подписание приказа ЭЦП в системе СЭД Дело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3"/>
          <a:srcRect l="76" r="72656" b="5971"/>
          <a:stretch/>
        </p:blipFill>
        <p:spPr>
          <a:xfrm>
            <a:off x="2398030" y="1442261"/>
            <a:ext cx="1628964" cy="314185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446465" y="2224673"/>
            <a:ext cx="10536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/>
          <p:nvPr/>
        </p:nvPicPr>
        <p:blipFill rotWithShape="1">
          <a:blip r:embed="rId4"/>
          <a:srcRect b="6223"/>
          <a:stretch/>
        </p:blipFill>
        <p:spPr>
          <a:xfrm>
            <a:off x="4075437" y="1332238"/>
            <a:ext cx="484450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-1" r="1975" b="4073"/>
          <a:stretch/>
        </p:blipFill>
        <p:spPr>
          <a:xfrm>
            <a:off x="1050725" y="619015"/>
            <a:ext cx="6082805" cy="44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29952" t="10060" r="31221" b="5616"/>
          <a:stretch/>
        </p:blipFill>
        <p:spPr bwMode="auto">
          <a:xfrm>
            <a:off x="341039" y="786867"/>
            <a:ext cx="3328672" cy="4093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3813" t="20711" r="33335"/>
          <a:stretch/>
        </p:blipFill>
        <p:spPr bwMode="auto">
          <a:xfrm>
            <a:off x="4069384" y="786866"/>
            <a:ext cx="3609154" cy="4093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1943" y="102946"/>
            <a:ext cx="4014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Ответ Директора ГКУ ГАЗК по разъяснению права сдачи в архив документов с использованием ЭПЦ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1020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32693" t="10356" r="32852"/>
          <a:stretch/>
        </p:blipFill>
        <p:spPr bwMode="auto">
          <a:xfrm>
            <a:off x="368857" y="755960"/>
            <a:ext cx="2852738" cy="3822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3229" t="11573" r="30577" b="3261"/>
          <a:stretch/>
        </p:blipFill>
        <p:spPr bwMode="auto">
          <a:xfrm>
            <a:off x="4490502" y="755960"/>
            <a:ext cx="3290981" cy="3931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3300318" y="2379862"/>
            <a:ext cx="1083957" cy="508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4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1"/>
                </a:solidFill>
              </a:rPr>
              <a:t>1С – Сортировка</a:t>
            </a:r>
            <a:br>
              <a:rPr lang="ru-RU" sz="1600" dirty="0" smtClean="0">
                <a:solidFill>
                  <a:schemeClr val="accent1"/>
                </a:solidFill>
              </a:rPr>
            </a:br>
            <a:r>
              <a:rPr lang="ru-RU" sz="1600" dirty="0" smtClean="0">
                <a:solidFill>
                  <a:schemeClr val="accent1"/>
                </a:solidFill>
              </a:rPr>
              <a:t>Рабочее место специалиста (Вершинин А.С.)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889832" y="1644606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889831" y="3500817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G:\Distrib\основания ввода КУ\WhatsApp Image 2022-02-28 at 16.34.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3132836"/>
            <a:ext cx="1325690" cy="17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:\Distrib\основания ввода КУ\WhatsApp Image 2022-02-28 at 16.33.4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3086100"/>
            <a:ext cx="1387367" cy="18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:\Distrib\основания ввода КУ\WhatsApp Image 2022-02-28 at 16.34.5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95" y="1193186"/>
            <a:ext cx="1828800" cy="16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G:\Distrib\основания ввода КУ\WhatsApp Image 2022-02-28 at 16.34.3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12" y="1251269"/>
            <a:ext cx="2048816" cy="15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53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1"/>
                </a:solidFill>
              </a:rPr>
              <a:t>1С – Сортировка</a:t>
            </a:r>
            <a:br>
              <a:rPr lang="ru-RU" sz="1600" dirty="0" smtClean="0">
                <a:solidFill>
                  <a:schemeClr val="accent1"/>
                </a:solidFill>
              </a:rPr>
            </a:br>
            <a:r>
              <a:rPr lang="ru-RU" sz="1600" dirty="0" err="1" smtClean="0">
                <a:solidFill>
                  <a:schemeClr val="accent1"/>
                </a:solidFill>
              </a:rPr>
              <a:t>Сортировка</a:t>
            </a:r>
            <a:r>
              <a:rPr lang="ru-RU" sz="1600" dirty="0" smtClean="0">
                <a:solidFill>
                  <a:schemeClr val="accent1"/>
                </a:solidFill>
              </a:rPr>
              <a:t> и рациональное расположение в виртуальном пространстве рабочего компьютера  (Вершинин А.С.)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06392" y="2095227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2425" y="1957854"/>
            <a:ext cx="3362325" cy="192834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935537" y="1957854"/>
            <a:ext cx="3370263" cy="20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7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17245"/>
              </p:ext>
            </p:extLst>
          </p:nvPr>
        </p:nvGraphicFramePr>
        <p:xfrm>
          <a:off x="749941" y="1322262"/>
          <a:ext cx="7302282" cy="32402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2351"/>
                <a:gridCol w="1677498"/>
                <a:gridCol w="1230323"/>
                <a:gridCol w="1229535"/>
                <a:gridCol w="1453516"/>
                <a:gridCol w="1179059"/>
              </a:tblGrid>
              <a:tr h="464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№ п\п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Целевые показатели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Текущий показатель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Целевой показатель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Фактический показатель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Эффективность,%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962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Сокращение срока предоставления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7-70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100%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95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Трудовые затраты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90%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38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Сокращение времени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4-8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2-3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2-3 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100%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464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Итого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kern="1200" dirty="0">
                          <a:effectLst/>
                        </a:rPr>
                        <a:t> </a:t>
                      </a:r>
                      <a:r>
                        <a:rPr lang="ru-RU" sz="1000" kern="1200" dirty="0" smtClean="0">
                          <a:effectLst/>
                        </a:rPr>
                        <a:t>96,6%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998" y="598636"/>
            <a:ext cx="468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Выполнение целевых показателей: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26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</a:t>
            </a:r>
            <a:r>
              <a:rPr lang="ru-RU" dirty="0" smtClean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62" y="1112808"/>
            <a:ext cx="2638055" cy="384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8" y="1188649"/>
            <a:ext cx="2703151" cy="377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9342" y="177812"/>
            <a:ext cx="4995476" cy="330200"/>
          </a:xfrm>
        </p:spPr>
        <p:txBody>
          <a:bodyPr/>
          <a:lstStyle/>
          <a:p>
            <a:r>
              <a:rPr lang="ru-RU" dirty="0"/>
              <a:t>Команда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r="1443"/>
          <a:stretch/>
        </p:blipFill>
        <p:spPr>
          <a:xfrm>
            <a:off x="519342" y="749172"/>
            <a:ext cx="1510194" cy="169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>
          <a:xfrm>
            <a:off x="4822975" y="749173"/>
            <a:ext cx="1412367" cy="1690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10" y="749172"/>
            <a:ext cx="1267990" cy="169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/>
          <a:stretch/>
        </p:blipFill>
        <p:spPr>
          <a:xfrm>
            <a:off x="1987952" y="2935142"/>
            <a:ext cx="1526202" cy="17801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92" y="2935142"/>
            <a:ext cx="1407780" cy="17823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2763" y="4652823"/>
            <a:ext cx="323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Александровна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государственный инспектор отдела контроля обоснованности платежей за жилищно-коммунальные услуги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5865" y="4686598"/>
            <a:ext cx="30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Шайбулатова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Сергеевна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Инженер-государственный жилищный инспектор отдела жилищного надзора и лицензионного контроля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474" y="2395097"/>
            <a:ext cx="19879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Илькив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Васильевич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Государственной инспекции Забайкальского края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4647" y="2384421"/>
            <a:ext cx="247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Пинигин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 Геннадьевич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обеспечений и информатизации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5160" y="2384421"/>
            <a:ext cx="181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 Колесников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правового и кадрового обеспечения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1850" y="2395096"/>
            <a:ext cx="203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 Артем Сергеевич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специалист-эксперт Восточного территориального отдела государственного технического надзора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 b="24354"/>
          <a:stretch/>
        </p:blipFill>
        <p:spPr>
          <a:xfrm>
            <a:off x="2727016" y="749172"/>
            <a:ext cx="1252925" cy="16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9365" y="207513"/>
            <a:ext cx="6561138" cy="330200"/>
          </a:xfrm>
        </p:spPr>
        <p:txBody>
          <a:bodyPr/>
          <a:lstStyle/>
          <a:p>
            <a:r>
              <a:rPr lang="ru-RU" dirty="0" smtClean="0"/>
              <a:t>Обучение рабочей группы</a:t>
            </a:r>
            <a:endParaRPr lang="ru-RU" dirty="0"/>
          </a:p>
        </p:txBody>
      </p:sp>
      <p:pic>
        <p:nvPicPr>
          <p:cNvPr id="3" name="Рисунок 2" descr="Снимок экрана (100).png"/>
          <p:cNvPicPr>
            <a:picLocks noChangeAspect="1"/>
          </p:cNvPicPr>
          <p:nvPr/>
        </p:nvPicPr>
        <p:blipFill>
          <a:blip r:embed="rId2"/>
          <a:srcRect l="32453" t="20735" r="34151" b="10467"/>
          <a:stretch>
            <a:fillRect/>
          </a:stretch>
        </p:blipFill>
        <p:spPr>
          <a:xfrm>
            <a:off x="414068" y="862641"/>
            <a:ext cx="3053751" cy="353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нимок экрана (101).png"/>
          <p:cNvPicPr>
            <a:picLocks noChangeAspect="1"/>
          </p:cNvPicPr>
          <p:nvPr/>
        </p:nvPicPr>
        <p:blipFill>
          <a:blip r:embed="rId3"/>
          <a:srcRect l="26604" t="27616" r="27736" b="12649"/>
          <a:stretch>
            <a:fillRect/>
          </a:stretch>
        </p:blipFill>
        <p:spPr>
          <a:xfrm>
            <a:off x="3657599" y="741872"/>
            <a:ext cx="3079631" cy="2265183"/>
          </a:xfrm>
          <a:prstGeom prst="rect">
            <a:avLst/>
          </a:prstGeom>
        </p:spPr>
      </p:pic>
      <p:pic>
        <p:nvPicPr>
          <p:cNvPr id="6" name="Рисунок 5" descr="Снимок экрана (102).png"/>
          <p:cNvPicPr>
            <a:picLocks noChangeAspect="1"/>
          </p:cNvPicPr>
          <p:nvPr/>
        </p:nvPicPr>
        <p:blipFill>
          <a:blip r:embed="rId4"/>
          <a:srcRect l="26509" t="28623" r="27736" b="12816"/>
          <a:stretch>
            <a:fillRect/>
          </a:stretch>
        </p:blipFill>
        <p:spPr>
          <a:xfrm>
            <a:off x="5615797" y="2742755"/>
            <a:ext cx="3105509" cy="22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снятия с учета самоходных машин и прицепов к ним с умерших физических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539748" y="4048449"/>
            <a:ext cx="5711825" cy="21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 Артём Сергеевич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539748" y="4264449"/>
            <a:ext cx="5711825" cy="284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специалист-эксперт Восточного территориального отдела государственного технического надзора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каны\2022-02-04_10-08-46_winscan_to_pdf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3"/>
          <a:stretch/>
        </p:blipFill>
        <p:spPr bwMode="auto">
          <a:xfrm rot="5400000">
            <a:off x="2367972" y="-1144293"/>
            <a:ext cx="4480728" cy="80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5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40"/>
          <p:cNvSpPr txBox="1"/>
          <p:nvPr/>
        </p:nvSpPr>
        <p:spPr>
          <a:xfrm>
            <a:off x="7967663" y="3892564"/>
            <a:ext cx="381000" cy="5000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713" t="16018" r="1127" b="28668"/>
          <a:stretch/>
        </p:blipFill>
        <p:spPr bwMode="auto">
          <a:xfrm>
            <a:off x="141642" y="966158"/>
            <a:ext cx="8847084" cy="3347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3786" y="181634"/>
            <a:ext cx="6561138" cy="330200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карта процесса «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процесса снятия с учета самоходных машин и прицепов к ним с умерших физических лиц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4013" y="4349456"/>
            <a:ext cx="21911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ВПП = 12-80 дней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8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проблемы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17585" y="1164567"/>
            <a:ext cx="7677509" cy="288122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информации об умершем человеке;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на доработку;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рассмотрение или отказ в предоставлении данных по запросу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ЗАГС;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на формирование приказа в СЭД дело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Лишние движения перед занесением приказа в СЭД 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61823" y="1181817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9" name="Пятно 1 8"/>
          <p:cNvSpPr/>
          <p:nvPr/>
        </p:nvSpPr>
        <p:spPr>
          <a:xfrm>
            <a:off x="61823" y="1644768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ru-RU" sz="1200" dirty="0"/>
          </a:p>
        </p:txBody>
      </p:sp>
      <p:sp>
        <p:nvSpPr>
          <p:cNvPr id="10" name="Пятно 1 9"/>
          <p:cNvSpPr/>
          <p:nvPr/>
        </p:nvSpPr>
        <p:spPr>
          <a:xfrm>
            <a:off x="61823" y="210772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11" name="Пятно 1 10"/>
          <p:cNvSpPr/>
          <p:nvPr/>
        </p:nvSpPr>
        <p:spPr>
          <a:xfrm>
            <a:off x="61823" y="2863968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4</a:t>
            </a:r>
            <a:endParaRPr lang="ru-RU" sz="1200" dirty="0"/>
          </a:p>
        </p:txBody>
      </p:sp>
      <p:sp>
        <p:nvSpPr>
          <p:cNvPr id="12" name="Пятно 1 11"/>
          <p:cNvSpPr/>
          <p:nvPr/>
        </p:nvSpPr>
        <p:spPr>
          <a:xfrm>
            <a:off x="61823" y="3301041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920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875</Words>
  <Application>Microsoft Office PowerPoint</Application>
  <PresentationFormat>Произвольный</PresentationFormat>
  <Paragraphs>227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Государственная инспекция Забайкальского края</vt:lpstr>
      <vt:lpstr>Цели и периметр проекта</vt:lpstr>
      <vt:lpstr>Организационно-распорядительные документы</vt:lpstr>
      <vt:lpstr>Команда проекта</vt:lpstr>
      <vt:lpstr>Обучение рабочей группы</vt:lpstr>
      <vt:lpstr>Совершенствование процесса снятия с учета самоходных машин и прицепов к ним с умерших физических лиц</vt:lpstr>
      <vt:lpstr>Презентация PowerPoint</vt:lpstr>
      <vt:lpstr>Текущая карта процесса «Совершенствование процесса снятия с учета самоходных машин и прицепов к ним с умерших физических лиц»</vt:lpstr>
      <vt:lpstr>Текущие проблемы</vt:lpstr>
      <vt:lpstr>Презентация PowerPoint</vt:lpstr>
      <vt:lpstr>Презентация PowerPoint</vt:lpstr>
      <vt:lpstr>Пирамида проблем</vt:lpstr>
      <vt:lpstr>Презентация PowerPoint</vt:lpstr>
      <vt:lpstr>Вклад в цель проекта</vt:lpstr>
      <vt:lpstr>Презентация PowerPoint</vt:lpstr>
      <vt:lpstr>План мероприятий по реализации проекта</vt:lpstr>
      <vt:lpstr>МЕРОПРИЯТИЯ  Проблема: Затраты времени на доработку, длительное рассмотрение или отказ в предоставлении данных по запросу В ЗАГС </vt:lpstr>
      <vt:lpstr>Презентация PowerPoint</vt:lpstr>
      <vt:lpstr>Презентация PowerPoint</vt:lpstr>
      <vt:lpstr>МЕРОПРИЯТИЯ  Проблема: Затраты Времени на формирование приказа в СЭД Дело, лишние движения перед занесением приказа в СЭД Дело</vt:lpstr>
      <vt:lpstr>Презентация PowerPoint</vt:lpstr>
      <vt:lpstr>Презентация PowerPoint</vt:lpstr>
      <vt:lpstr>Презентация PowerPoint</vt:lpstr>
      <vt:lpstr>1С – Сортировка Рабочее место специалиста (Вершинин А.С.)</vt:lpstr>
      <vt:lpstr>1С – Сортировка Сортировка и рациональное расположение в виртуальном пространстве рабочего компьютера  (Вершинин А.С.)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Admin</dc:creator>
  <cp:lastModifiedBy>Людмила Олеговна Зеликова</cp:lastModifiedBy>
  <cp:revision>158</cp:revision>
  <cp:lastPrinted>2022-05-11T10:18:58Z</cp:lastPrinted>
  <dcterms:modified xsi:type="dcterms:W3CDTF">2023-11-15T01:56:39Z</dcterms:modified>
</cp:coreProperties>
</file>