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6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</p:sldMasterIdLst>
  <p:notesMasterIdLst>
    <p:notesMasterId r:id="rId30"/>
  </p:notesMasterIdLst>
  <p:sldIdLst>
    <p:sldId id="256" r:id="rId8"/>
    <p:sldId id="258" r:id="rId9"/>
    <p:sldId id="264" r:id="rId10"/>
    <p:sldId id="265" r:id="rId11"/>
    <p:sldId id="280" r:id="rId12"/>
    <p:sldId id="296" r:id="rId13"/>
    <p:sldId id="298" r:id="rId14"/>
    <p:sldId id="301" r:id="rId15"/>
    <p:sldId id="302" r:id="rId16"/>
    <p:sldId id="304" r:id="rId17"/>
    <p:sldId id="310" r:id="rId18"/>
    <p:sldId id="312" r:id="rId19"/>
    <p:sldId id="308" r:id="rId20"/>
    <p:sldId id="314" r:id="rId21"/>
    <p:sldId id="316" r:id="rId22"/>
    <p:sldId id="322" r:id="rId23"/>
    <p:sldId id="323" r:id="rId24"/>
    <p:sldId id="324" r:id="rId25"/>
    <p:sldId id="325" r:id="rId26"/>
    <p:sldId id="326" r:id="rId27"/>
    <p:sldId id="327" r:id="rId28"/>
    <p:sldId id="348" r:id="rId29"/>
  </p:sldIdLst>
  <p:sldSz cx="9144000" cy="5148263"/>
  <p:notesSz cx="6797675" cy="9926638"/>
  <p:defaultTextStyle>
    <a:defPPr lvl="0">
      <a:defRPr lang="ru-RU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1">
          <p15:clr>
            <a:srgbClr val="A4A3A4"/>
          </p15:clr>
        </p15:guide>
        <p15:guide id="2" pos="340">
          <p15:clr>
            <a:srgbClr val="A4A3A4"/>
          </p15:clr>
        </p15:guide>
        <p15:guide id="3" orient="horz" pos="3028">
          <p15:clr>
            <a:srgbClr val="A4A3A4"/>
          </p15:clr>
        </p15:guide>
        <p15:guide id="4" pos="5511">
          <p15:clr>
            <a:srgbClr val="A4A3A4"/>
          </p15:clr>
        </p15:guide>
        <p15:guide id="5" orient="horz" pos="272">
          <p15:clr>
            <a:srgbClr val="A4A3A4"/>
          </p15:clr>
        </p15:guide>
        <p15:guide id="6" orient="horz" pos="2971">
          <p15:clr>
            <a:srgbClr val="A4A3A4"/>
          </p15:clr>
        </p15:guide>
        <p15:guide id="7" orient="horz" pos="930">
          <p15:clr>
            <a:srgbClr val="A4A3A4"/>
          </p15:clr>
        </p15:guide>
        <p15:guide id="8" orient="horz" pos="1337">
          <p15:clr>
            <a:srgbClr val="A4A3A4"/>
          </p15:clr>
        </p15:guide>
        <p15:guide id="9" orient="horz" pos="2086">
          <p15:clr>
            <a:srgbClr val="A4A3A4"/>
          </p15:clr>
        </p15:guide>
        <p15:guide id="10" pos="2331">
          <p15:clr>
            <a:srgbClr val="A4A3A4"/>
          </p15:clr>
        </p15:guide>
        <p15:guide id="11" pos="726">
          <p15:clr>
            <a:srgbClr val="A4A3A4"/>
          </p15:clr>
        </p15:guide>
        <p15:guide id="12" pos="875">
          <p15:clr>
            <a:srgbClr val="A4A3A4"/>
          </p15:clr>
        </p15:guide>
        <p15:guide id="13" pos="1260">
          <p15:clr>
            <a:srgbClr val="A4A3A4"/>
          </p15:clr>
        </p15:guide>
        <p15:guide id="14" pos="1410">
          <p15:clr>
            <a:srgbClr val="A4A3A4"/>
          </p15:clr>
        </p15:guide>
        <p15:guide id="15" pos="1796">
          <p15:clr>
            <a:srgbClr val="A4A3A4"/>
          </p15:clr>
        </p15:guide>
        <p15:guide id="16" pos="194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BF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634" y="77"/>
      </p:cViewPr>
      <p:guideLst>
        <p:guide orient="horz" pos="261"/>
        <p:guide pos="340"/>
        <p:guide orient="horz" pos="3028"/>
        <p:guide pos="5511"/>
        <p:guide orient="horz" pos="272"/>
        <p:guide orient="horz" pos="2971"/>
        <p:guide orient="horz" pos="930"/>
        <p:guide orient="horz" pos="1337"/>
        <p:guide orient="horz" pos="2086"/>
        <p:guide pos="2331"/>
        <p:guide pos="726"/>
        <p:guide pos="875"/>
        <p:guide pos="1260"/>
        <p:guide pos="1410"/>
        <p:guide pos="1796"/>
        <p:guide pos="194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516AA0-42D0-4E9A-904E-E056068D8ADE}" type="doc">
      <dgm:prSet loTypeId="urn:microsoft.com/office/officeart/2005/8/layout/pyramid2" loCatId="pyramid" qsTypeId="urn:microsoft.com/office/officeart/2005/8/quickstyle/3d2" qsCatId="3D" csTypeId="urn:microsoft.com/office/officeart/2005/8/colors/accent1_2" csCatId="accent1" phldr="1"/>
      <dgm:spPr/>
    </dgm:pt>
    <dgm:pt modelId="{3FF748B2-CC95-451B-8143-C5A03F1EB111}">
      <dgm:prSet phldrT="[Текст]"/>
      <dgm:spPr/>
      <dgm:t>
        <a:bodyPr/>
        <a:lstStyle/>
        <a:p>
          <a:r>
            <a:rPr lang="ru-RU" dirty="0" smtClean="0"/>
            <a:t>Федеральный уровень</a:t>
          </a:r>
          <a:endParaRPr lang="ru-RU" dirty="0"/>
        </a:p>
      </dgm:t>
    </dgm:pt>
    <dgm:pt modelId="{F99DA536-E43B-4950-BA30-8CA9E427BA97}" type="parTrans" cxnId="{37DEBAA8-1957-44E0-95DB-E2FC8D891943}">
      <dgm:prSet/>
      <dgm:spPr/>
      <dgm:t>
        <a:bodyPr/>
        <a:lstStyle/>
        <a:p>
          <a:endParaRPr lang="ru-RU"/>
        </a:p>
      </dgm:t>
    </dgm:pt>
    <dgm:pt modelId="{674D32EE-29CD-44A6-957C-0715A8F487A7}" type="sibTrans" cxnId="{37DEBAA8-1957-44E0-95DB-E2FC8D891943}">
      <dgm:prSet/>
      <dgm:spPr/>
      <dgm:t>
        <a:bodyPr/>
        <a:lstStyle/>
        <a:p>
          <a:endParaRPr lang="ru-RU"/>
        </a:p>
      </dgm:t>
    </dgm:pt>
    <dgm:pt modelId="{B26F7618-C915-462A-BFAF-8F1E5C379A4B}">
      <dgm:prSet phldrT="[Текст]"/>
      <dgm:spPr/>
      <dgm:t>
        <a:bodyPr/>
        <a:lstStyle/>
        <a:p>
          <a:r>
            <a:rPr lang="ru-RU" dirty="0" smtClean="0"/>
            <a:t>Региональный уровень</a:t>
          </a:r>
          <a:endParaRPr lang="ru-RU" dirty="0"/>
        </a:p>
      </dgm:t>
    </dgm:pt>
    <dgm:pt modelId="{F07A516F-C219-4A59-AB1C-9F9EC1B18B82}" type="parTrans" cxnId="{EBA86250-F7EF-4722-8D65-42F973FA4D18}">
      <dgm:prSet/>
      <dgm:spPr/>
      <dgm:t>
        <a:bodyPr/>
        <a:lstStyle/>
        <a:p>
          <a:endParaRPr lang="ru-RU"/>
        </a:p>
      </dgm:t>
    </dgm:pt>
    <dgm:pt modelId="{4A4D4BC3-FDE5-47A6-9F56-565CC7A1FFA0}" type="sibTrans" cxnId="{EBA86250-F7EF-4722-8D65-42F973FA4D18}">
      <dgm:prSet/>
      <dgm:spPr/>
      <dgm:t>
        <a:bodyPr/>
        <a:lstStyle/>
        <a:p>
          <a:endParaRPr lang="ru-RU"/>
        </a:p>
      </dgm:t>
    </dgm:pt>
    <dgm:pt modelId="{CCD4CE0A-9387-4751-B631-756FA8B3A1B1}">
      <dgm:prSet phldrT="[Текст]"/>
      <dgm:spPr/>
      <dgm:t>
        <a:bodyPr/>
        <a:lstStyle/>
        <a:p>
          <a:r>
            <a:rPr lang="ru-RU" dirty="0" smtClean="0"/>
            <a:t>Уровень организации</a:t>
          </a:r>
          <a:endParaRPr lang="ru-RU" dirty="0"/>
        </a:p>
      </dgm:t>
    </dgm:pt>
    <dgm:pt modelId="{247F04F3-E4F3-4501-96E7-052FDA5D92EF}" type="parTrans" cxnId="{ED36D28C-0583-4DAF-A348-580FDDADAE86}">
      <dgm:prSet/>
      <dgm:spPr/>
      <dgm:t>
        <a:bodyPr/>
        <a:lstStyle/>
        <a:p>
          <a:endParaRPr lang="ru-RU"/>
        </a:p>
      </dgm:t>
    </dgm:pt>
    <dgm:pt modelId="{8DA91440-B118-49C5-B7A4-0D2DB838972C}" type="sibTrans" cxnId="{ED36D28C-0583-4DAF-A348-580FDDADAE86}">
      <dgm:prSet/>
      <dgm:spPr/>
      <dgm:t>
        <a:bodyPr/>
        <a:lstStyle/>
        <a:p>
          <a:endParaRPr lang="ru-RU"/>
        </a:p>
      </dgm:t>
    </dgm:pt>
    <dgm:pt modelId="{4E388B56-311A-46E5-9570-0E5542DBCD84}" type="pres">
      <dgm:prSet presAssocID="{F2516AA0-42D0-4E9A-904E-E056068D8ADE}" presName="compositeShape" presStyleCnt="0">
        <dgm:presLayoutVars>
          <dgm:dir/>
          <dgm:resizeHandles/>
        </dgm:presLayoutVars>
      </dgm:prSet>
      <dgm:spPr/>
    </dgm:pt>
    <dgm:pt modelId="{B5D2158A-EB40-4D24-8CC8-B2BFED5A76F0}" type="pres">
      <dgm:prSet presAssocID="{F2516AA0-42D0-4E9A-904E-E056068D8ADE}" presName="pyramid" presStyleLbl="node1" presStyleIdx="0" presStyleCnt="1" custScaleX="124718" custScaleY="100000" custLinFactNeighborX="-991" custLinFactNeighborY="-1234"/>
      <dgm:spPr/>
    </dgm:pt>
    <dgm:pt modelId="{9EAEA455-5A6E-410E-B4B7-AC856197C3E4}" type="pres">
      <dgm:prSet presAssocID="{F2516AA0-42D0-4E9A-904E-E056068D8ADE}" presName="theList" presStyleCnt="0"/>
      <dgm:spPr/>
    </dgm:pt>
    <dgm:pt modelId="{500CF7D1-1636-4DEB-8CDC-2F7C02C42901}" type="pres">
      <dgm:prSet presAssocID="{3FF748B2-CC95-451B-8143-C5A03F1EB111}" presName="aNode" presStyleLbl="fgAcc1" presStyleIdx="0" presStyleCnt="3" custLinFactNeighborX="35433" custLinFactNeighborY="-970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2BACF9-1EBF-4380-93A2-375886B886CF}" type="pres">
      <dgm:prSet presAssocID="{3FF748B2-CC95-451B-8143-C5A03F1EB111}" presName="aSpace" presStyleCnt="0"/>
      <dgm:spPr/>
    </dgm:pt>
    <dgm:pt modelId="{8AB727E3-2AAC-4333-BE67-DDCC2DBAF903}" type="pres">
      <dgm:prSet presAssocID="{B26F7618-C915-462A-BFAF-8F1E5C379A4B}" presName="aNode" presStyleLbl="fgAcc1" presStyleIdx="1" presStyleCnt="3" custLinFactNeighborX="36169" custLinFactNeighborY="-563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539D37-E751-4F81-B040-B9AF8800B9C2}" type="pres">
      <dgm:prSet presAssocID="{B26F7618-C915-462A-BFAF-8F1E5C379A4B}" presName="aSpace" presStyleCnt="0"/>
      <dgm:spPr/>
    </dgm:pt>
    <dgm:pt modelId="{F9F5084D-E7E2-4934-B9CC-4E50C1F41F90}" type="pres">
      <dgm:prSet presAssocID="{CCD4CE0A-9387-4751-B631-756FA8B3A1B1}" presName="aNode" presStyleLbl="fgAcc1" presStyleIdx="2" presStyleCnt="3" custLinFactNeighborX="37396" custLinFactNeighborY="-374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B3FF7C-F002-44B1-841D-E05154B2885F}" type="pres">
      <dgm:prSet presAssocID="{CCD4CE0A-9387-4751-B631-756FA8B3A1B1}" presName="aSpace" presStyleCnt="0"/>
      <dgm:spPr/>
    </dgm:pt>
  </dgm:ptLst>
  <dgm:cxnLst>
    <dgm:cxn modelId="{37DEBAA8-1957-44E0-95DB-E2FC8D891943}" srcId="{F2516AA0-42D0-4E9A-904E-E056068D8ADE}" destId="{3FF748B2-CC95-451B-8143-C5A03F1EB111}" srcOrd="0" destOrd="0" parTransId="{F99DA536-E43B-4950-BA30-8CA9E427BA97}" sibTransId="{674D32EE-29CD-44A6-957C-0715A8F487A7}"/>
    <dgm:cxn modelId="{8531ED21-C39B-4001-B982-E6BD9E99F734}" type="presOf" srcId="{B26F7618-C915-462A-BFAF-8F1E5C379A4B}" destId="{8AB727E3-2AAC-4333-BE67-DDCC2DBAF903}" srcOrd="0" destOrd="0" presId="urn:microsoft.com/office/officeart/2005/8/layout/pyramid2"/>
    <dgm:cxn modelId="{8F39B344-41DD-41D0-B5A8-7A1492FF71FA}" type="presOf" srcId="{CCD4CE0A-9387-4751-B631-756FA8B3A1B1}" destId="{F9F5084D-E7E2-4934-B9CC-4E50C1F41F90}" srcOrd="0" destOrd="0" presId="urn:microsoft.com/office/officeart/2005/8/layout/pyramid2"/>
    <dgm:cxn modelId="{6E96393C-D5D1-4DEC-8260-5F8D3B44A519}" type="presOf" srcId="{F2516AA0-42D0-4E9A-904E-E056068D8ADE}" destId="{4E388B56-311A-46E5-9570-0E5542DBCD84}" srcOrd="0" destOrd="0" presId="urn:microsoft.com/office/officeart/2005/8/layout/pyramid2"/>
    <dgm:cxn modelId="{ED36D28C-0583-4DAF-A348-580FDDADAE86}" srcId="{F2516AA0-42D0-4E9A-904E-E056068D8ADE}" destId="{CCD4CE0A-9387-4751-B631-756FA8B3A1B1}" srcOrd="2" destOrd="0" parTransId="{247F04F3-E4F3-4501-96E7-052FDA5D92EF}" sibTransId="{8DA91440-B118-49C5-B7A4-0D2DB838972C}"/>
    <dgm:cxn modelId="{EBA86250-F7EF-4722-8D65-42F973FA4D18}" srcId="{F2516AA0-42D0-4E9A-904E-E056068D8ADE}" destId="{B26F7618-C915-462A-BFAF-8F1E5C379A4B}" srcOrd="1" destOrd="0" parTransId="{F07A516F-C219-4A59-AB1C-9F9EC1B18B82}" sibTransId="{4A4D4BC3-FDE5-47A6-9F56-565CC7A1FFA0}"/>
    <dgm:cxn modelId="{C3A637E0-D6EC-45B0-911B-EBA6F98212BF}" type="presOf" srcId="{3FF748B2-CC95-451B-8143-C5A03F1EB111}" destId="{500CF7D1-1636-4DEB-8CDC-2F7C02C42901}" srcOrd="0" destOrd="0" presId="urn:microsoft.com/office/officeart/2005/8/layout/pyramid2"/>
    <dgm:cxn modelId="{4AAC21B1-0DED-4C93-AE01-A438F4552DE4}" type="presParOf" srcId="{4E388B56-311A-46E5-9570-0E5542DBCD84}" destId="{B5D2158A-EB40-4D24-8CC8-B2BFED5A76F0}" srcOrd="0" destOrd="0" presId="urn:microsoft.com/office/officeart/2005/8/layout/pyramid2"/>
    <dgm:cxn modelId="{F0CB87D2-AFED-43C5-91E0-165DAE26E9B6}" type="presParOf" srcId="{4E388B56-311A-46E5-9570-0E5542DBCD84}" destId="{9EAEA455-5A6E-410E-B4B7-AC856197C3E4}" srcOrd="1" destOrd="0" presId="urn:microsoft.com/office/officeart/2005/8/layout/pyramid2"/>
    <dgm:cxn modelId="{765E298C-E077-4C19-9AD0-F7F5437C3587}" type="presParOf" srcId="{9EAEA455-5A6E-410E-B4B7-AC856197C3E4}" destId="{500CF7D1-1636-4DEB-8CDC-2F7C02C42901}" srcOrd="0" destOrd="0" presId="urn:microsoft.com/office/officeart/2005/8/layout/pyramid2"/>
    <dgm:cxn modelId="{123E28F1-B53A-4212-8892-45CE34A52DB3}" type="presParOf" srcId="{9EAEA455-5A6E-410E-B4B7-AC856197C3E4}" destId="{A32BACF9-1EBF-4380-93A2-375886B886CF}" srcOrd="1" destOrd="0" presId="urn:microsoft.com/office/officeart/2005/8/layout/pyramid2"/>
    <dgm:cxn modelId="{E2DE6707-9BF5-430F-9F54-949BA7D9709A}" type="presParOf" srcId="{9EAEA455-5A6E-410E-B4B7-AC856197C3E4}" destId="{8AB727E3-2AAC-4333-BE67-DDCC2DBAF903}" srcOrd="2" destOrd="0" presId="urn:microsoft.com/office/officeart/2005/8/layout/pyramid2"/>
    <dgm:cxn modelId="{20310C54-10B4-462F-800C-33FA7B9220C8}" type="presParOf" srcId="{9EAEA455-5A6E-410E-B4B7-AC856197C3E4}" destId="{29539D37-E751-4F81-B040-B9AF8800B9C2}" srcOrd="3" destOrd="0" presId="urn:microsoft.com/office/officeart/2005/8/layout/pyramid2"/>
    <dgm:cxn modelId="{D1FE8E8B-8029-4EA9-B5AE-6986B0DFB7CE}" type="presParOf" srcId="{9EAEA455-5A6E-410E-B4B7-AC856197C3E4}" destId="{F9F5084D-E7E2-4934-B9CC-4E50C1F41F90}" srcOrd="4" destOrd="0" presId="urn:microsoft.com/office/officeart/2005/8/layout/pyramid2"/>
    <dgm:cxn modelId="{5E5C2361-04F5-4450-9977-73645EB638A0}" type="presParOf" srcId="{9EAEA455-5A6E-410E-B4B7-AC856197C3E4}" destId="{F6B3FF7C-F002-44B1-841D-E05154B2885F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D2158A-EB40-4D24-8CC8-B2BFED5A76F0}">
      <dsp:nvSpPr>
        <dsp:cNvPr id="0" name=""/>
        <dsp:cNvSpPr/>
      </dsp:nvSpPr>
      <dsp:spPr>
        <a:xfrm>
          <a:off x="779125" y="0"/>
          <a:ext cx="4640072" cy="3720451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0CF7D1-1636-4DEB-8CDC-2F7C02C42901}">
      <dsp:nvSpPr>
        <dsp:cNvPr id="0" name=""/>
        <dsp:cNvSpPr/>
      </dsp:nvSpPr>
      <dsp:spPr>
        <a:xfrm>
          <a:off x="3952026" y="267249"/>
          <a:ext cx="2418293" cy="880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Федеральный уровень</a:t>
          </a:r>
          <a:endParaRPr lang="ru-RU" sz="2300" kern="1200" dirty="0"/>
        </a:p>
      </dsp:txBody>
      <dsp:txXfrm>
        <a:off x="3995018" y="310241"/>
        <a:ext cx="2332309" cy="794716"/>
      </dsp:txXfrm>
    </dsp:sp>
    <dsp:sp modelId="{8AB727E3-2AAC-4333-BE67-DDCC2DBAF903}">
      <dsp:nvSpPr>
        <dsp:cNvPr id="0" name=""/>
        <dsp:cNvSpPr/>
      </dsp:nvSpPr>
      <dsp:spPr>
        <a:xfrm>
          <a:off x="3952026" y="1302776"/>
          <a:ext cx="2418293" cy="880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Региональный уровень</a:t>
          </a:r>
          <a:endParaRPr lang="ru-RU" sz="2300" kern="1200" dirty="0"/>
        </a:p>
      </dsp:txBody>
      <dsp:txXfrm>
        <a:off x="3995018" y="1345768"/>
        <a:ext cx="2332309" cy="794716"/>
      </dsp:txXfrm>
    </dsp:sp>
    <dsp:sp modelId="{F9F5084D-E7E2-4934-B9CC-4E50C1F41F90}">
      <dsp:nvSpPr>
        <dsp:cNvPr id="0" name=""/>
        <dsp:cNvSpPr/>
      </dsp:nvSpPr>
      <dsp:spPr>
        <a:xfrm>
          <a:off x="3952026" y="2314343"/>
          <a:ext cx="2418293" cy="880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Уровень организации</a:t>
          </a:r>
          <a:endParaRPr lang="ru-RU" sz="2300" kern="1200" dirty="0"/>
        </a:p>
      </dsp:txBody>
      <dsp:txXfrm>
        <a:off x="3995018" y="2357335"/>
        <a:ext cx="2332309" cy="7947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084D8A-822D-488E-8D1C-8C90CBE022BE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4538"/>
            <a:ext cx="661035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F70B7F-3432-4DBE-B821-B38A127FB2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2022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484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344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618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602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849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031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354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167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269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976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39749" y="2122487"/>
            <a:ext cx="5711825" cy="1189037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404040"/>
                </a:solidFill>
                <a:latin typeface="+mn-lt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"/>
              </a:rPr>
              <a:t>Тема презентации</a:t>
            </a: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39749" y="3798267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ru-RU" dirty="0">
                <a:latin typeface="Arial" pitchFamily="34" charset="0"/>
                <a:cs typeface="Arial" pitchFamily="34" charset="0"/>
              </a:rPr>
              <a:t>Наименование мероприятия </a:t>
            </a:r>
            <a:r>
              <a:rPr lang="en-US" dirty="0">
                <a:latin typeface="Arial" pitchFamily="34" charset="0"/>
                <a:cs typeface="Arial" pitchFamily="34" charset="0"/>
              </a:rPr>
              <a:t>/</a:t>
            </a:r>
            <a:r>
              <a:rPr lang="ru-RU" dirty="0">
                <a:latin typeface="Arial" pitchFamily="34" charset="0"/>
                <a:cs typeface="Arial" pitchFamily="34" charset="0"/>
              </a:rPr>
              <a:t> название площадки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4212000"/>
            <a:ext cx="5711825" cy="21848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ФИО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49" y="4428000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87055625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1476375"/>
            <a:ext cx="4860925" cy="12740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80"/>
              </a:lnSpc>
              <a:spcBef>
                <a:spcPts val="0"/>
              </a:spcBef>
              <a:buFontTx/>
              <a:buNone/>
              <a:defRPr sz="41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4488543"/>
            <a:ext cx="4860925" cy="2279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4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3537857"/>
            <a:ext cx="4860925" cy="94637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Основная информация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308360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331152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109050184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1476375"/>
            <a:ext cx="4860925" cy="12740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80"/>
              </a:lnSpc>
              <a:spcBef>
                <a:spcPts val="0"/>
              </a:spcBef>
              <a:buFontTx/>
              <a:buNone/>
              <a:defRPr sz="41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4488543"/>
            <a:ext cx="4860925" cy="2279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4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3537857"/>
            <a:ext cx="4860925" cy="94637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Основная информация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308360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331152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1090501840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ере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2298615"/>
            <a:ext cx="5508152" cy="1012910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100" b="1" kern="1200" baseline="0" dirty="0">
                <a:solidFill>
                  <a:srgbClr val="404040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err="1"/>
              <a:t>Перебивочный</a:t>
            </a:r>
            <a:r>
              <a:rPr lang="ru-RU" dirty="0"/>
              <a:t> слайд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239143"/>
            <a:ext cx="550815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4100" b="1" kern="1200" dirty="0">
                <a:solidFill>
                  <a:srgbClr val="404040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Нумерация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107450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91008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0701A24-D417-4C2C-8678-193C1B633C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552"/>
            <a:ext cx="6858000" cy="1792358"/>
          </a:xfrm>
          <a:prstGeom prst="rect">
            <a:avLst/>
          </a:prstGeom>
        </p:spPr>
        <p:txBody>
          <a:bodyPr lIns="68598" tIns="34299" rIns="68598" bIns="34299"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ADE8BE72-AE62-4A26-B023-3DFAB2B725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4030"/>
            <a:ext cx="6858000" cy="1242971"/>
          </a:xfrm>
          <a:prstGeom prst="rect">
            <a:avLst/>
          </a:prstGeom>
        </p:spPr>
        <p:txBody>
          <a:bodyPr lIns="68598" tIns="34299" rIns="68598" bIns="34299"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40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F34FE84-9DD0-4F8C-AD06-2CCE4353BA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71678"/>
            <a:ext cx="20574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fld id="{2DB00539-76DD-4291-9C68-45997AB8432E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697C6E8-82D6-46DC-9870-C4CB0BAC3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71678"/>
            <a:ext cx="30861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E62BD4A-2090-46E1-92FD-5D40ABD7E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fld id="{1DB53087-2C50-47AC-ACD0-434C56EF5E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709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ере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2298615"/>
            <a:ext cx="5508152" cy="1012910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100" b="1" kern="1200" baseline="0" dirty="0">
                <a:solidFill>
                  <a:srgbClr val="404040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err="1"/>
              <a:t>Перебивочный</a:t>
            </a:r>
            <a:r>
              <a:rPr lang="ru-RU" dirty="0"/>
              <a:t> слайд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239143"/>
            <a:ext cx="550815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4100" b="1" kern="1200" dirty="0">
                <a:solidFill>
                  <a:srgbClr val="404040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Нумерация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25391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999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539750" y="1476375"/>
            <a:ext cx="4014788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6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38" y="1476375"/>
            <a:ext cx="3940175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539750" y="3482975"/>
            <a:ext cx="4014788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19" name="Текст 2"/>
          <p:cNvSpPr>
            <a:spLocks noGrp="1"/>
          </p:cNvSpPr>
          <p:nvPr>
            <p:ph type="body" sz="quarter" idx="19" hasCustomPrompt="1"/>
          </p:nvPr>
        </p:nvSpPr>
        <p:spPr>
          <a:xfrm>
            <a:off x="4808538" y="3479346"/>
            <a:ext cx="3940174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1645409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8" hasCustomPrompt="1"/>
          </p:nvPr>
        </p:nvSpPr>
        <p:spPr>
          <a:xfrm>
            <a:off x="539750" y="1476375"/>
            <a:ext cx="4014788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9" hasCustomPrompt="1"/>
          </p:nvPr>
        </p:nvSpPr>
        <p:spPr>
          <a:xfrm>
            <a:off x="4808539" y="1476375"/>
            <a:ext cx="3940174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476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37" y="1476375"/>
            <a:ext cx="3940175" cy="25078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en-US" sz="7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5"/>
            <a:ext cx="4014788" cy="24584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775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ере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2298615"/>
            <a:ext cx="5508152" cy="1012910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100" b="1" kern="1200" baseline="0" dirty="0">
                <a:solidFill>
                  <a:srgbClr val="404040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err="1"/>
              <a:t>Перебивочный</a:t>
            </a:r>
            <a:r>
              <a:rPr lang="ru-RU" dirty="0"/>
              <a:t> слайд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239143"/>
            <a:ext cx="550815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4100" b="1" kern="1200" dirty="0">
                <a:solidFill>
                  <a:srgbClr val="404040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Нумерация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107450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9100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0701A24-D417-4C2C-8678-193C1B633C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552"/>
            <a:ext cx="6858000" cy="1792358"/>
          </a:xfrm>
          <a:prstGeom prst="rect">
            <a:avLst/>
          </a:prstGeom>
        </p:spPr>
        <p:txBody>
          <a:bodyPr lIns="68598" tIns="34299" rIns="68598" bIns="34299"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ADE8BE72-AE62-4A26-B023-3DFAB2B725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4030"/>
            <a:ext cx="6858000" cy="1242971"/>
          </a:xfrm>
          <a:prstGeom prst="rect">
            <a:avLst/>
          </a:prstGeom>
        </p:spPr>
        <p:txBody>
          <a:bodyPr lIns="68598" tIns="34299" rIns="68598" bIns="34299"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40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F34FE84-9DD0-4F8C-AD06-2CCE4353BA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71678"/>
            <a:ext cx="20574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fld id="{2DB00539-76DD-4291-9C68-45997AB8432E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697C6E8-82D6-46DC-9870-C4CB0BAC3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71678"/>
            <a:ext cx="30861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E62BD4A-2090-46E1-92FD-5D40ABD7E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fld id="{1DB53087-2C50-47AC-ACD0-434C56EF5E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709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jpe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38037" cy="5152838"/>
          </a:xfrm>
          <a:prstGeom prst="rect">
            <a:avLst/>
          </a:prstGeom>
        </p:spPr>
      </p:pic>
      <p:pic>
        <p:nvPicPr>
          <p:cNvPr id="6" name="Picture 6" descr="https://www.po-mayak.ru/upload/iblock/9ec/9ecb73e54779038d188628512a145e82.jpg">
            <a:extLst>
              <a:ext uri="{FF2B5EF4-FFF2-40B4-BE49-F238E27FC236}">
                <a16:creationId xmlns:a16="http://schemas.microsoft.com/office/drawing/2014/main" xmlns="" id="{9C4DD657-A62E-4141-A8ED-4D2EFA3A76C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2"/>
          <a:stretch/>
        </p:blipFill>
        <p:spPr bwMode="auto">
          <a:xfrm>
            <a:off x="3706801" y="434365"/>
            <a:ext cx="1137342" cy="81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9">
            <a:extLst>
              <a:ext uri="{FF2B5EF4-FFF2-40B4-BE49-F238E27FC236}">
                <a16:creationId xmlns:a16="http://schemas.microsoft.com/office/drawing/2014/main" xmlns="" id="{2E8852FB-C57F-0144-92DA-F7FDD31D993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52" y="425269"/>
            <a:ext cx="2344312" cy="82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16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1" y="0"/>
            <a:ext cx="9138037" cy="515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3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0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26" r:id="rId2"/>
    <p:sldLayoutId id="2147483827" r:id="rId3"/>
    <p:sldLayoutId id="2147483828" r:id="rId4"/>
    <p:sldLayoutId id="214748382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0" y="0"/>
            <a:ext cx="9138039" cy="5152838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BFCFDCD3-0E65-BD46-B70A-BD77913A52B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38037" cy="515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32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823" r:id="rId2"/>
    <p:sldLayoutId id="2147483824" r:id="rId3"/>
    <p:sldLayoutId id="2147483825" r:id="rId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539749" y="2122487"/>
            <a:ext cx="6794906" cy="1189037"/>
          </a:xfrm>
        </p:spPr>
        <p:txBody>
          <a:bodyPr/>
          <a:lstStyle/>
          <a:p>
            <a:r>
              <a:rPr lang="ru-RU" dirty="0" smtClean="0"/>
              <a:t>Государственная инспекция Забайкальского края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 err="1" smtClean="0">
                <a:latin typeface="Arial" pitchFamily="34" charset="0"/>
                <a:cs typeface="Arial" pitchFamily="34" charset="0"/>
              </a:rPr>
              <a:t>Заиченко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Михаил Александрович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Текст 4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Начальник государственной инспекции Забайкальского края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51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5CA5572-46EA-4D41-B4D3-D094FE775F99}"/>
              </a:ext>
            </a:extLst>
          </p:cNvPr>
          <p:cNvSpPr/>
          <p:nvPr/>
        </p:nvSpPr>
        <p:spPr>
          <a:xfrm>
            <a:off x="178717" y="267158"/>
            <a:ext cx="6871944" cy="807932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r>
              <a:rPr lang="ru-RU" sz="23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Выявление </a:t>
            </a:r>
            <a:r>
              <a:rPr lang="ru-RU" sz="2300" b="1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коренных причин методом </a:t>
            </a:r>
            <a:r>
              <a:rPr lang="ru-RU" sz="23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«5 Почему?»</a:t>
            </a:r>
            <a:endParaRPr lang="ru-RU" sz="2300" b="1" dirty="0">
              <a:ln w="0"/>
              <a:solidFill>
                <a:schemeClr val="bg2">
                  <a:lumMod val="2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EEDCE496-60D8-4715-9130-2088FE5428BC}"/>
              </a:ext>
            </a:extLst>
          </p:cNvPr>
          <p:cNvSpPr/>
          <p:nvPr/>
        </p:nvSpPr>
        <p:spPr>
          <a:xfrm>
            <a:off x="175212" y="1143329"/>
            <a:ext cx="2099667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BFCEC83E-A7E1-4F14-8D8A-9673C8EA81F0}"/>
              </a:ext>
            </a:extLst>
          </p:cNvPr>
          <p:cNvSpPr/>
          <p:nvPr/>
        </p:nvSpPr>
        <p:spPr>
          <a:xfrm>
            <a:off x="2554343" y="1167140"/>
            <a:ext cx="2099667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E50A87BD-F685-4B94-AB8D-17A0F412D906}"/>
              </a:ext>
            </a:extLst>
          </p:cNvPr>
          <p:cNvSpPr/>
          <p:nvPr/>
        </p:nvSpPr>
        <p:spPr>
          <a:xfrm>
            <a:off x="498211" y="2890958"/>
            <a:ext cx="1424110" cy="32526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Недостаточно времени у инспекторов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BF7F2B4E-DE1E-498B-B029-C798C1C7E1BC}"/>
              </a:ext>
            </a:extLst>
          </p:cNvPr>
          <p:cNvSpPr/>
          <p:nvPr/>
        </p:nvSpPr>
        <p:spPr>
          <a:xfrm>
            <a:off x="2678463" y="1467607"/>
            <a:ext cx="2004159" cy="32062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Ошибки в заполнении документации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xmlns="" id="{FD2E184C-FAAF-46DA-B631-E3E3135816E0}"/>
              </a:ext>
            </a:extLst>
          </p:cNvPr>
          <p:cNvSpPr/>
          <p:nvPr/>
        </p:nvSpPr>
        <p:spPr>
          <a:xfrm>
            <a:off x="565085" y="2182640"/>
            <a:ext cx="1205498" cy="629571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15" name="Стрелка: вниз 14">
            <a:extLst>
              <a:ext uri="{FF2B5EF4-FFF2-40B4-BE49-F238E27FC236}">
                <a16:creationId xmlns:a16="http://schemas.microsoft.com/office/drawing/2014/main" xmlns="" id="{97F5AB72-A1FF-4C60-A951-388A04DC5BC8}"/>
              </a:ext>
            </a:extLst>
          </p:cNvPr>
          <p:cNvSpPr/>
          <p:nvPr/>
        </p:nvSpPr>
        <p:spPr>
          <a:xfrm>
            <a:off x="2746389" y="1867855"/>
            <a:ext cx="1868306" cy="429482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 defTabSz="685983">
              <a:defRPr/>
            </a:pP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xmlns="" id="{779C4175-9E14-4BAB-8A0A-8F9F00BD6D95}"/>
              </a:ext>
            </a:extLst>
          </p:cNvPr>
          <p:cNvSpPr/>
          <p:nvPr/>
        </p:nvSpPr>
        <p:spPr>
          <a:xfrm>
            <a:off x="275906" y="4176614"/>
            <a:ext cx="1854678" cy="4471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Большая загруженность текущей работой инспекторов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xmlns="" id="{64EDBBFB-8733-4F42-8019-B0DD81D88961}"/>
              </a:ext>
            </a:extLst>
          </p:cNvPr>
          <p:cNvSpPr/>
          <p:nvPr/>
        </p:nvSpPr>
        <p:spPr>
          <a:xfrm>
            <a:off x="2746389" y="2776712"/>
            <a:ext cx="1973180" cy="55375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 доступный  образец (шаблон)</a:t>
            </a:r>
          </a:p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оформления документов (акт проверки)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858E8632-B6CF-4194-B028-8BFFE31049AF}"/>
              </a:ext>
            </a:extLst>
          </p:cNvPr>
          <p:cNvSpPr/>
          <p:nvPr/>
        </p:nvSpPr>
        <p:spPr>
          <a:xfrm>
            <a:off x="2693786" y="2492577"/>
            <a:ext cx="2099667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Коренная причина</a:t>
            </a:r>
          </a:p>
        </p:txBody>
      </p:sp>
      <p:sp>
        <p:nvSpPr>
          <p:cNvPr id="37" name="Прямоугольник: скругленные углы 31">
            <a:extLst>
              <a:ext uri="{FF2B5EF4-FFF2-40B4-BE49-F238E27FC236}">
                <a16:creationId xmlns:a16="http://schemas.microsoft.com/office/drawing/2014/main" xmlns="" id="{7794A345-0853-4A20-8635-875C6BDD7F42}"/>
              </a:ext>
            </a:extLst>
          </p:cNvPr>
          <p:cNvSpPr/>
          <p:nvPr/>
        </p:nvSpPr>
        <p:spPr>
          <a:xfrm>
            <a:off x="297108" y="1467607"/>
            <a:ext cx="1833476" cy="5446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Недостаточно полное обучение молодых специалистов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Стрелка: вниз 12">
            <a:extLst>
              <a:ext uri="{FF2B5EF4-FFF2-40B4-BE49-F238E27FC236}">
                <a16:creationId xmlns:a16="http://schemas.microsoft.com/office/drawing/2014/main" xmlns="" id="{FD2E184C-FAAF-46DA-B631-E3E3135816E0}"/>
              </a:ext>
            </a:extLst>
          </p:cNvPr>
          <p:cNvSpPr/>
          <p:nvPr/>
        </p:nvSpPr>
        <p:spPr>
          <a:xfrm>
            <a:off x="645249" y="3303918"/>
            <a:ext cx="1205498" cy="561996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9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1C304827-BE5A-49A7-8C66-6C6E8DB3AD9D}"/>
              </a:ext>
            </a:extLst>
          </p:cNvPr>
          <p:cNvSpPr/>
          <p:nvPr/>
        </p:nvSpPr>
        <p:spPr>
          <a:xfrm>
            <a:off x="565085" y="3840038"/>
            <a:ext cx="1565499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Коренная причина</a:t>
            </a:r>
          </a:p>
        </p:txBody>
      </p:sp>
      <p:sp>
        <p:nvSpPr>
          <p:cNvPr id="29" name="Стрелка: вниз 13">
            <a:extLst>
              <a:ext uri="{FF2B5EF4-FFF2-40B4-BE49-F238E27FC236}">
                <a16:creationId xmlns:a16="http://schemas.microsoft.com/office/drawing/2014/main" xmlns="" id="{E343DFEE-2486-46B1-A40C-EA00AD7A0F7A}"/>
              </a:ext>
            </a:extLst>
          </p:cNvPr>
          <p:cNvSpPr/>
          <p:nvPr/>
        </p:nvSpPr>
        <p:spPr>
          <a:xfrm>
            <a:off x="4767791" y="2090017"/>
            <a:ext cx="2099667" cy="438987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 defTabSz="685983">
              <a:defRPr/>
            </a:pP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30" name="Прямоугольник: скругленные углы 17">
            <a:extLst>
              <a:ext uri="{FF2B5EF4-FFF2-40B4-BE49-F238E27FC236}">
                <a16:creationId xmlns:a16="http://schemas.microsoft.com/office/drawing/2014/main" xmlns="" id="{28460C02-B308-41BA-8D34-B44CDEFB161C}"/>
              </a:ext>
            </a:extLst>
          </p:cNvPr>
          <p:cNvSpPr/>
          <p:nvPr/>
        </p:nvSpPr>
        <p:spPr>
          <a:xfrm>
            <a:off x="4831033" y="3110850"/>
            <a:ext cx="1973180" cy="56962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Молодой специалист еще никогда не проводил такие мероприятия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8410A315-A20D-466F-8B05-A43200023AD5}"/>
              </a:ext>
            </a:extLst>
          </p:cNvPr>
          <p:cNvSpPr/>
          <p:nvPr/>
        </p:nvSpPr>
        <p:spPr>
          <a:xfrm>
            <a:off x="4831033" y="2765552"/>
            <a:ext cx="2099667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Коренная причина</a:t>
            </a:r>
            <a:endParaRPr lang="ru-RU" sz="1200" b="1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E39FDB40-549C-408D-B8A9-9AA5CA5414F0}"/>
              </a:ext>
            </a:extLst>
          </p:cNvPr>
          <p:cNvSpPr/>
          <p:nvPr/>
        </p:nvSpPr>
        <p:spPr>
          <a:xfrm>
            <a:off x="4831032" y="1155384"/>
            <a:ext cx="2099667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  <a:endParaRPr lang="ru-RU" sz="12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: скругленные углы 24">
            <a:extLst>
              <a:ext uri="{FF2B5EF4-FFF2-40B4-BE49-F238E27FC236}">
                <a16:creationId xmlns:a16="http://schemas.microsoft.com/office/drawing/2014/main" xmlns="" id="{72E9EF83-FBB6-4C9A-B01E-58D3807359B0}"/>
              </a:ext>
            </a:extLst>
          </p:cNvPr>
          <p:cNvSpPr/>
          <p:nvPr/>
        </p:nvSpPr>
        <p:spPr>
          <a:xfrm>
            <a:off x="4833822" y="1467249"/>
            <a:ext cx="1973180" cy="39954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 fontAlgn="ctr">
              <a:defRPr/>
            </a:pPr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Неуверенность и страх перед первым контрольно-надзорным мероприятием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388113" y="1097917"/>
            <a:ext cx="8754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</a:p>
        </p:txBody>
      </p:sp>
      <p:sp>
        <p:nvSpPr>
          <p:cNvPr id="35" name="Прямоугольник: скругленные углы 24">
            <a:extLst>
              <a:ext uri="{FF2B5EF4-FFF2-40B4-BE49-F238E27FC236}">
                <a16:creationId xmlns:a16="http://schemas.microsoft.com/office/drawing/2014/main" xmlns="" id="{72E9EF83-FBB6-4C9A-B01E-58D3807359B0}"/>
              </a:ext>
            </a:extLst>
          </p:cNvPr>
          <p:cNvSpPr/>
          <p:nvPr/>
        </p:nvSpPr>
        <p:spPr>
          <a:xfrm>
            <a:off x="6889441" y="1467249"/>
            <a:ext cx="1973180" cy="39954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 fontAlgn="ctr">
              <a:defRPr/>
            </a:pPr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 понимания специфики работы молодым специалистом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трелка: вниз 13">
            <a:extLst>
              <a:ext uri="{FF2B5EF4-FFF2-40B4-BE49-F238E27FC236}">
                <a16:creationId xmlns:a16="http://schemas.microsoft.com/office/drawing/2014/main" xmlns="" id="{E343DFEE-2486-46B1-A40C-EA00AD7A0F7A}"/>
              </a:ext>
            </a:extLst>
          </p:cNvPr>
          <p:cNvSpPr/>
          <p:nvPr/>
        </p:nvSpPr>
        <p:spPr>
          <a:xfrm>
            <a:off x="7004254" y="2090016"/>
            <a:ext cx="2099667" cy="438987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 defTabSz="685983">
              <a:defRPr/>
            </a:pP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7014240" y="2665185"/>
            <a:ext cx="14962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Коренная причина</a:t>
            </a:r>
          </a:p>
        </p:txBody>
      </p:sp>
      <p:sp>
        <p:nvSpPr>
          <p:cNvPr id="39" name="Прямоугольник: скругленные углы 17">
            <a:extLst>
              <a:ext uri="{FF2B5EF4-FFF2-40B4-BE49-F238E27FC236}">
                <a16:creationId xmlns:a16="http://schemas.microsoft.com/office/drawing/2014/main" xmlns="" id="{28460C02-B308-41BA-8D34-B44CDEFB161C}"/>
              </a:ext>
            </a:extLst>
          </p:cNvPr>
          <p:cNvSpPr/>
          <p:nvPr/>
        </p:nvSpPr>
        <p:spPr>
          <a:xfrm>
            <a:off x="6889441" y="3161650"/>
            <a:ext cx="1973180" cy="56962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опыта работы у молодого специалиста в связи с окончанием учебного заведения</a:t>
            </a:r>
          </a:p>
          <a:p>
            <a:pPr algn="ctr"/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97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3171" y="373946"/>
            <a:ext cx="6561138" cy="330200"/>
          </a:xfrm>
        </p:spPr>
        <p:txBody>
          <a:bodyPr/>
          <a:lstStyle/>
          <a:p>
            <a:r>
              <a:rPr lang="ru-RU" dirty="0" smtClean="0">
                <a:latin typeface="+mn-lt"/>
              </a:rPr>
              <a:t>Пирамида проблем</a:t>
            </a:r>
            <a:endParaRPr lang="ru-RU" dirty="0">
              <a:latin typeface="+mn-lt"/>
            </a:endParaRPr>
          </a:p>
        </p:txBody>
      </p:sp>
      <p:graphicFrame>
        <p:nvGraphicFramePr>
          <p:cNvPr id="6" name="Схема 5"/>
          <p:cNvGraphicFramePr/>
          <p:nvPr>
            <p:extLst/>
          </p:nvPr>
        </p:nvGraphicFramePr>
        <p:xfrm>
          <a:off x="381000" y="1147763"/>
          <a:ext cx="6370320" cy="3720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7" name="Прямая соединительная линия 6"/>
          <p:cNvCxnSpPr/>
          <p:nvPr/>
        </p:nvCxnSpPr>
        <p:spPr>
          <a:xfrm>
            <a:off x="2689860" y="2430780"/>
            <a:ext cx="1571653" cy="76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004060" y="3547083"/>
            <a:ext cx="295220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ятно 1 8"/>
          <p:cNvSpPr/>
          <p:nvPr/>
        </p:nvSpPr>
        <p:spPr>
          <a:xfrm>
            <a:off x="2609490" y="2786537"/>
            <a:ext cx="404515" cy="355758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1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Пятно 1 10"/>
          <p:cNvSpPr/>
          <p:nvPr/>
        </p:nvSpPr>
        <p:spPr>
          <a:xfrm>
            <a:off x="2182660" y="3640940"/>
            <a:ext cx="630430" cy="499555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2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Пятно 1 11"/>
          <p:cNvSpPr/>
          <p:nvPr/>
        </p:nvSpPr>
        <p:spPr>
          <a:xfrm>
            <a:off x="2813090" y="4263624"/>
            <a:ext cx="605431" cy="55869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prstClr val="black"/>
                </a:solidFill>
              </a:rPr>
              <a:t>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" name="Пятно 1 13"/>
          <p:cNvSpPr/>
          <p:nvPr/>
        </p:nvSpPr>
        <p:spPr>
          <a:xfrm>
            <a:off x="3863316" y="4263624"/>
            <a:ext cx="513479" cy="497483"/>
          </a:xfrm>
          <a:prstGeom prst="irregularSeal1">
            <a:avLst/>
          </a:prstGeom>
          <a:solidFill>
            <a:srgbClr val="FF00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5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Пятно 1 12"/>
          <p:cNvSpPr/>
          <p:nvPr/>
        </p:nvSpPr>
        <p:spPr>
          <a:xfrm>
            <a:off x="3173048" y="1762142"/>
            <a:ext cx="461681" cy="50263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1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5" name="Пятно 1 14"/>
          <p:cNvSpPr/>
          <p:nvPr/>
        </p:nvSpPr>
        <p:spPr>
          <a:xfrm>
            <a:off x="3071171" y="3718056"/>
            <a:ext cx="661999" cy="545567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1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6" name="Пятно 1 15"/>
          <p:cNvSpPr/>
          <p:nvPr/>
        </p:nvSpPr>
        <p:spPr>
          <a:xfrm>
            <a:off x="3634728" y="1919893"/>
            <a:ext cx="404515" cy="510887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prstClr val="black"/>
                </a:solidFill>
              </a:rPr>
              <a:t>4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Пятно 1 16"/>
          <p:cNvSpPr/>
          <p:nvPr/>
        </p:nvSpPr>
        <p:spPr>
          <a:xfrm>
            <a:off x="1845017" y="4214065"/>
            <a:ext cx="809030" cy="711515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prstClr val="black"/>
                </a:solidFill>
              </a:rPr>
              <a:t>6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8" name="Пятно 1 17"/>
          <p:cNvSpPr/>
          <p:nvPr/>
        </p:nvSpPr>
        <p:spPr>
          <a:xfrm>
            <a:off x="4699526" y="4303342"/>
            <a:ext cx="513479" cy="497483"/>
          </a:xfrm>
          <a:prstGeom prst="irregularSeal1">
            <a:avLst/>
          </a:prstGeom>
          <a:solidFill>
            <a:srgbClr val="FF00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1" dirty="0">
                <a:solidFill>
                  <a:schemeClr val="tx1"/>
                </a:solidFill>
              </a:rPr>
              <a:t>7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46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6978" t="21571" r="13437" b="13997"/>
          <a:stretch/>
        </p:blipFill>
        <p:spPr>
          <a:xfrm>
            <a:off x="-554355" y="0"/>
            <a:ext cx="9698356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56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Вклад в цель проекта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3518684"/>
              </p:ext>
            </p:extLst>
          </p:nvPr>
        </p:nvGraphicFramePr>
        <p:xfrm>
          <a:off x="217421" y="881470"/>
          <a:ext cx="8743952" cy="3725904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54365"/>
                <a:gridCol w="1798402"/>
                <a:gridCol w="1382022"/>
                <a:gridCol w="1718670"/>
                <a:gridCol w="1949007"/>
                <a:gridCol w="770743"/>
                <a:gridCol w="770743"/>
              </a:tblGrid>
              <a:tr h="10737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№</a:t>
                      </a:r>
                      <a:endParaRPr lang="ru-RU" sz="9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5060" marR="5060" marT="506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ПРОБЛЕМА</a:t>
                      </a:r>
                      <a:endParaRPr lang="ru-RU" sz="9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5060" marR="5060" marT="506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ПЕРВОПРИЧИНА</a:t>
                      </a:r>
                      <a:endParaRPr lang="ru-RU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ПРЕДЛАГАЕМОЕ РЕШЕНИЕ</a:t>
                      </a:r>
                      <a:endParaRPr lang="ru-RU" sz="9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5060" marR="5060" marT="506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ВКЛАД В ДОСТИЖЕНИЕ ЦЕЛИ</a:t>
                      </a:r>
                      <a:endParaRPr lang="ru-RU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%</a:t>
                      </a:r>
                      <a:endParaRPr lang="ru-RU" sz="9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5060" marR="5060" marT="506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9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2</a:t>
                      </a:r>
                      <a:endParaRPr lang="ru-RU" sz="9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5060" marR="5060" marT="5060" marB="0" anchor="ctr"/>
                </a:tc>
              </a:tr>
              <a:tr h="5325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1</a:t>
                      </a:r>
                      <a:endParaRPr lang="ru-RU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Большой</a:t>
                      </a:r>
                      <a:r>
                        <a:rPr lang="ru-RU" sz="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объем неадаптированной информации</a:t>
                      </a:r>
                      <a:endParaRPr lang="ru-RU" sz="800" b="1" dirty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Большой объем нормативной документации</a:t>
                      </a: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Вне зоны</a:t>
                      </a:r>
                      <a:r>
                        <a:rPr lang="ru-RU" sz="800" u="none" strike="noStrike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 влияния</a:t>
                      </a:r>
                      <a:endParaRPr lang="ru-RU" sz="800" b="0" i="0" u="none" strike="noStrike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-</a:t>
                      </a:r>
                      <a:endParaRPr lang="ru-RU" sz="800" b="0" i="0" u="none" strike="noStrike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</a:tr>
              <a:tr h="3994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2</a:t>
                      </a:r>
                      <a:endParaRPr lang="ru-RU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Недостаточно полное обучение молодых кадров</a:t>
                      </a:r>
                      <a:endParaRPr lang="ru-RU" sz="800" b="1" dirty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Большая загруженность</a:t>
                      </a:r>
                      <a:r>
                        <a:rPr lang="ru-RU" sz="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текущей работой инспекторов</a:t>
                      </a:r>
                      <a:endParaRPr lang="ru-RU" sz="800" b="1" dirty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 rowSpan="4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Создание памяток для молодого специалиста (инспектора)</a:t>
                      </a:r>
                      <a:r>
                        <a:rPr lang="ru-RU" sz="800" u="none" strike="noStrike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,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презентация</a:t>
                      </a:r>
                      <a:endParaRPr lang="ru-RU" sz="800" b="0" i="0" u="none" strike="noStrike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 rowSpan="4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Быстрая адаптация специалиста (инспектора) к работе, сокращение времени на работу с первым заявлением на  3 дня и сокращение возвратов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60</a:t>
                      </a:r>
                      <a:endParaRPr lang="ru-RU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50</a:t>
                      </a:r>
                      <a:endParaRPr lang="ru-RU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</a:tr>
              <a:tr h="5307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3</a:t>
                      </a:r>
                      <a:endParaRPr lang="ru-RU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Нет</a:t>
                      </a:r>
                      <a:r>
                        <a:rPr lang="ru-RU" sz="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понимании специфики работы</a:t>
                      </a:r>
                      <a:endParaRPr lang="ru-RU" sz="800" b="1" dirty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Отсутствие</a:t>
                      </a:r>
                      <a:r>
                        <a:rPr lang="ru-RU" sz="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опыта работы у молодого специалиста в связи с окончанием учебного заведения</a:t>
                      </a:r>
                      <a:endParaRPr lang="ru-RU" sz="800" b="1" dirty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40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4</a:t>
                      </a:r>
                      <a:endParaRPr lang="ru-RU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Отсутствие</a:t>
                      </a:r>
                      <a:r>
                        <a:rPr lang="ru-RU" sz="800" b="0" i="0" u="none" strike="noStrike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теоретического и практического опыта </a:t>
                      </a:r>
                      <a:endParaRPr lang="ru-RU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Молодой специалист недавно</a:t>
                      </a:r>
                      <a:r>
                        <a:rPr lang="ru-RU" sz="800" b="0" i="0" u="none" strike="noStrike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окончил учебное заведение</a:t>
                      </a:r>
                      <a:endParaRPr lang="ru-RU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89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5</a:t>
                      </a:r>
                      <a:endParaRPr lang="ru-RU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Неуверенность и страх перед первым контрольно-надзорным мероприятием</a:t>
                      </a:r>
                      <a:endParaRPr lang="ru-RU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Молодой специалист никогда</a:t>
                      </a:r>
                      <a:r>
                        <a:rPr lang="ru-RU" sz="800" u="none" strike="noStrike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 не проводил такие  мероприятия</a:t>
                      </a:r>
                      <a:endParaRPr lang="ru-RU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622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6</a:t>
                      </a:r>
                      <a:endParaRPr lang="ru-RU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Ошибки в заполнении документов </a:t>
                      </a:r>
                      <a:endParaRPr lang="ru-RU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Отсутствует доступный образец (шаблон) для оформления</a:t>
                      </a:r>
                      <a:r>
                        <a:rPr lang="ru-RU" sz="800" b="0" i="0" u="none" strike="noStrike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документов</a:t>
                      </a:r>
                      <a:endParaRPr lang="ru-RU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Создание </a:t>
                      </a:r>
                      <a:r>
                        <a:rPr lang="ru-RU" sz="800" b="0" i="0" u="none" strike="noStrike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базы аналогичных ответов</a:t>
                      </a:r>
                    </a:p>
                  </a:txBody>
                  <a:tcPr marL="5060" marR="5060" marT="5060" marB="0"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Быстрая адаптация специалиста (инспектора) к работе, сокращение времени на работу с первым заявлением на  2 дня и сокращение возвратов</a:t>
                      </a: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20</a:t>
                      </a:r>
                      <a:endParaRPr lang="ru-RU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25</a:t>
                      </a:r>
                      <a:endParaRPr lang="ru-RU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</a:tr>
              <a:tr h="1498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Открыть доступ к актам результатов</a:t>
                      </a:r>
                      <a:r>
                        <a:rPr lang="ru-RU" sz="800" b="0" i="0" u="none" strike="noStrike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проверок</a:t>
                      </a:r>
                      <a:endParaRPr lang="ru-RU" sz="800" b="0" i="0" u="none" strike="noStrike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20</a:t>
                      </a:r>
                      <a:endParaRPr lang="ru-RU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25</a:t>
                      </a:r>
                      <a:endParaRPr lang="ru-RU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</a:tr>
              <a:tr h="4991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7</a:t>
                      </a:r>
                      <a:endParaRPr lang="ru-RU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Инструкции</a:t>
                      </a:r>
                      <a:r>
                        <a:rPr lang="ru-RU" sz="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по внесению результатов контрольно-надзорных мероприятий неадаптированные</a:t>
                      </a:r>
                      <a:endParaRPr lang="ru-RU" sz="800" b="1" dirty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Вне</a:t>
                      </a:r>
                      <a:r>
                        <a:rPr lang="ru-RU" sz="800" u="none" strike="noStrike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 зоны влияния</a:t>
                      </a:r>
                      <a:endParaRPr lang="ru-RU" sz="800" b="0" i="0" u="none" strike="noStrike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595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13716" y="333510"/>
            <a:ext cx="5642441" cy="458184"/>
          </a:xfrm>
        </p:spPr>
        <p:txBody>
          <a:bodyPr/>
          <a:lstStyle/>
          <a:p>
            <a:r>
              <a:rPr lang="ru-RU" dirty="0" smtClean="0">
                <a:latin typeface="+mj-lt"/>
                <a:cs typeface="Times New Roman" panose="02020603050405020304" pitchFamily="18" charset="0"/>
              </a:rPr>
              <a:t>Идеальная карта процесса</a:t>
            </a:r>
            <a:endParaRPr lang="ru-RU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9456" t="24022" r="15163" b="14718"/>
          <a:stretch/>
        </p:blipFill>
        <p:spPr>
          <a:xfrm>
            <a:off x="323850" y="791694"/>
            <a:ext cx="8134350" cy="421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30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1556" y="373946"/>
            <a:ext cx="6750997" cy="330200"/>
          </a:xfrm>
        </p:spPr>
        <p:txBody>
          <a:bodyPr/>
          <a:lstStyle/>
          <a:p>
            <a:pPr lvl="0"/>
            <a:r>
              <a:rPr lang="ru-RU" sz="1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ru-RU" sz="1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План мероприятий по реализации проекта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28650" y="15319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2029824"/>
              </p:ext>
            </p:extLst>
          </p:nvPr>
        </p:nvGraphicFramePr>
        <p:xfrm>
          <a:off x="301556" y="1063907"/>
          <a:ext cx="8638513" cy="3540985"/>
        </p:xfrm>
        <a:graphic>
          <a:graphicData uri="http://schemas.openxmlformats.org/drawingml/2006/table">
            <a:tbl>
              <a:tblPr/>
              <a:tblGrid>
                <a:gridCol w="303906"/>
                <a:gridCol w="1112742"/>
                <a:gridCol w="1741443"/>
                <a:gridCol w="1978330"/>
                <a:gridCol w="1472952"/>
                <a:gridCol w="853285"/>
                <a:gridCol w="576965"/>
                <a:gridCol w="598890"/>
              </a:tblGrid>
              <a:tr h="169242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«Совершенствование процесса подготовки молодых кадров Государственной инспекции</a:t>
                      </a:r>
                      <a:r>
                        <a:rPr lang="ru-RU" sz="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Забайкальского края</a:t>
                      </a: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»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58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№</a:t>
                      </a:r>
                    </a:p>
                  </a:txBody>
                  <a:tcPr marL="2406" marR="2406" marT="240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Проблема</a:t>
                      </a:r>
                    </a:p>
                  </a:txBody>
                  <a:tcPr marL="2406" marR="2406" marT="24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Коренная причина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Предлагаемое решение</a:t>
                      </a:r>
                    </a:p>
                  </a:txBody>
                  <a:tcPr marL="2406" marR="2406" marT="24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Ожидаемый результат</a:t>
                      </a:r>
                    </a:p>
                  </a:txBody>
                  <a:tcPr marL="2406" marR="2406" marT="24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Ответственные 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Срок</a:t>
                      </a:r>
                    </a:p>
                  </a:txBody>
                  <a:tcPr marL="2406" marR="2406" marT="24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Исполнение</a:t>
                      </a:r>
                    </a:p>
                  </a:txBody>
                  <a:tcPr marL="2406" marR="2406" marT="24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2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Недостаточно</a:t>
                      </a:r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полное обучение молодых кадров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Большая загруженность текущей работой инспекторов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 Провести анализ аналогичных ситуаций</a:t>
                      </a:r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и сформировать памятки для молодого специалиста (инспектора)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Быстрая адаптация специалиста (инспектора) к работе, сокращение времени на работу с первым заявлением на  3 дня и сокращение возвратов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Д.С. Шайбулатова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6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20.03.2022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75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Нет понимания специфики работы молодым специалистом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Отсутствие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опыта работы у молодого специалиста в связи с окончанием учебного заведения</a:t>
                      </a:r>
                      <a:endParaRPr lang="ru-RU" sz="8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 Подготовить презентационные материалы с примерами работ по обращениям.</a:t>
                      </a: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21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30.03.2022</a:t>
                      </a:r>
                    </a:p>
                    <a:p>
                      <a:pPr algn="ctr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766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Неуверенность и страх перед первым контрольно-надзорным мероприятием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Молодой специалист никогда не проводил такие мероприятия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6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/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6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1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 Провести работу по организации рабочего места по системе 5С</a:t>
                      </a: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28.02.2022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ru-RU" dirty="0"/>
                    </a:p>
                  </a:txBody>
                  <a:tcPr marL="2406" marR="2406" marT="24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54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Отсутствие</a:t>
                      </a:r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теоретического и практического опыта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Молодой специалист недавно</a:t>
                      </a:r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окончил учебное заведение</a:t>
                      </a:r>
                      <a:endParaRPr lang="ru-RU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34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Ошибки в заполнении документов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Отсутствует доступный образец (шаблон) для оформления</a:t>
                      </a:r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документов</a:t>
                      </a:r>
                      <a:endParaRPr lang="ru-RU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 Создать</a:t>
                      </a:r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базу аналогичных ответов на обращения граждан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Быстрая адаптация специалиста (инспектора) к работе, сокращение времени на работу с первым обращением на  2 дня и сокращение возвратов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Д.С. Шайбулатова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10.04.2022</a:t>
                      </a:r>
                    </a:p>
                    <a:p>
                      <a:pPr algn="ctr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9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01.03.2022</a:t>
                      </a:r>
                    </a:p>
                    <a:p>
                      <a:pPr algn="ctr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07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 Разместить примеры  актов результатов проверок  в общий доступ для молодого специалиста (инспектора)</a:t>
                      </a: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357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1556" y="704147"/>
            <a:ext cx="8567619" cy="909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1556" y="373946"/>
            <a:ext cx="6750997" cy="330200"/>
          </a:xfrm>
        </p:spPr>
        <p:txBody>
          <a:bodyPr/>
          <a:lstStyle/>
          <a:p>
            <a:pPr algn="ctr" fontAlgn="ctr"/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МЕРОПРИЯТИЯ</a:t>
            </a:r>
            <a:r>
              <a:rPr lang="ru-RU" sz="1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ru-RU" sz="1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Проблемы: </a:t>
            </a:r>
            <a:r>
              <a:rPr lang="ru-RU" sz="1400" b="0" dirty="0"/>
              <a:t>Недостаточно полное обучение молодых </a:t>
            </a:r>
            <a:r>
              <a:rPr lang="ru-RU" sz="1400" b="0" dirty="0" smtClean="0"/>
              <a:t>кадров,</a:t>
            </a:r>
            <a:r>
              <a:rPr lang="ru-RU" sz="1400" b="0" dirty="0"/>
              <a:t/>
            </a:r>
            <a:br>
              <a:rPr lang="ru-RU" sz="1400" b="0" dirty="0"/>
            </a:br>
            <a:r>
              <a:rPr lang="ru-RU" sz="1400" b="0" dirty="0" smtClean="0"/>
              <a:t>нет </a:t>
            </a:r>
            <a:r>
              <a:rPr lang="ru-RU" sz="1400" b="0" dirty="0"/>
              <a:t>понимания специфики работы молодым </a:t>
            </a:r>
            <a:r>
              <a:rPr lang="ru-RU" sz="1400" b="0" dirty="0" smtClean="0"/>
              <a:t>специалистом,</a:t>
            </a:r>
            <a:r>
              <a:rPr lang="ru-RU" sz="1400" b="0" dirty="0"/>
              <a:t/>
            </a:r>
            <a:br>
              <a:rPr lang="ru-RU" sz="1400" b="0" dirty="0"/>
            </a:br>
            <a:r>
              <a:rPr lang="ru-RU" sz="1400" b="0" dirty="0" smtClean="0"/>
              <a:t>неуверенность </a:t>
            </a:r>
            <a:r>
              <a:rPr lang="ru-RU" sz="1400" b="0" dirty="0"/>
              <a:t>и страх перед первым контрольно-надзорным </a:t>
            </a:r>
            <a:r>
              <a:rPr lang="ru-RU" sz="1400" b="0" dirty="0" smtClean="0"/>
              <a:t>мероприятием,</a:t>
            </a:r>
            <a:r>
              <a:rPr lang="ru-RU" sz="1400" b="0" dirty="0"/>
              <a:t/>
            </a:r>
            <a:br>
              <a:rPr lang="ru-RU" sz="1400" b="0" dirty="0"/>
            </a:br>
            <a:r>
              <a:rPr lang="ru-RU" sz="1400" b="0" dirty="0" smtClean="0"/>
              <a:t>отсутствие </a:t>
            </a:r>
            <a:r>
              <a:rPr lang="ru-RU" sz="1400" b="0" dirty="0"/>
              <a:t>теоретического и практического опыта </a:t>
            </a:r>
            <a:br>
              <a:rPr lang="ru-RU" sz="1400" b="0" dirty="0"/>
            </a:b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</a:b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28650" y="15319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285605" y="1887166"/>
            <a:ext cx="1583570" cy="11575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Решение: </a:t>
            </a:r>
            <a:r>
              <a:rPr lang="ru-RU" sz="900" dirty="0" smtClean="0">
                <a:solidFill>
                  <a:schemeClr val="tx1"/>
                </a:solidFill>
                <a:cs typeface="Arial" panose="020B0604020202020204" pitchFamily="34" charset="0"/>
              </a:rPr>
              <a:t>сформировать памятки для молодого специалиста (инспектора), создать презентацию </a:t>
            </a:r>
            <a:r>
              <a:rPr lang="ru-RU" sz="900" dirty="0">
                <a:solidFill>
                  <a:schemeClr val="tx1"/>
                </a:solidFill>
                <a:cs typeface="Arial" panose="020B0604020202020204" pitchFamily="34" charset="0"/>
              </a:rPr>
              <a:t>п</a:t>
            </a:r>
            <a:r>
              <a:rPr lang="ru-RU" sz="900" dirty="0" smtClean="0">
                <a:solidFill>
                  <a:schemeClr val="tx1"/>
                </a:solidFill>
                <a:cs typeface="Arial" panose="020B0604020202020204" pitchFamily="34" charset="0"/>
              </a:rPr>
              <a:t>о теме: «Основы теории по работе с обращениями граждан»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0684" y="1989139"/>
            <a:ext cx="1550842" cy="1211261"/>
          </a:xfrm>
          <a:prstGeom prst="rect">
            <a:avLst/>
          </a:prstGeom>
          <a:solidFill>
            <a:srgbClr val="5DBF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Результат: проведен анализ аналогичных ситуаций и сформированы памятки для молодого специалиста (инспектора), создана презентация по работе с обращениями граждан </a:t>
            </a:r>
            <a:endParaRPr lang="ru-RU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38983" t="28870" r="38560" b="29365"/>
          <a:stretch/>
        </p:blipFill>
        <p:spPr>
          <a:xfrm>
            <a:off x="2964117" y="1989138"/>
            <a:ext cx="1716306" cy="1877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0297" y="2589615"/>
            <a:ext cx="2285434" cy="2086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l="24388" t="29197" r="24707" b="10055"/>
          <a:stretch/>
        </p:blipFill>
        <p:spPr>
          <a:xfrm>
            <a:off x="390307" y="3334164"/>
            <a:ext cx="2487114" cy="1342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Стрелка вправо 12"/>
          <p:cNvSpPr/>
          <p:nvPr/>
        </p:nvSpPr>
        <p:spPr>
          <a:xfrm>
            <a:off x="1661526" y="2441083"/>
            <a:ext cx="1302591" cy="375846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87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1283" y="1072282"/>
            <a:ext cx="7117848" cy="5945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1556" y="373946"/>
            <a:ext cx="6750997" cy="330200"/>
          </a:xfrm>
        </p:spPr>
        <p:txBody>
          <a:bodyPr/>
          <a:lstStyle/>
          <a:p>
            <a:pPr algn="ctr" fontAlgn="ctr"/>
            <a:r>
              <a:rPr lang="ru-RU" sz="1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ru-RU" sz="1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МЕРОПРИЯТИЯ</a:t>
            </a:r>
            <a:b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Проблема: </a:t>
            </a:r>
            <a:r>
              <a:rPr lang="ru-RU" sz="1400" b="0" dirty="0" smtClean="0"/>
              <a:t>Ошибки в оформлении (заполнении) документов (писем) граждан</a:t>
            </a:r>
            <a:r>
              <a:rPr lang="ru-RU" sz="1400" b="0" dirty="0"/>
              <a:t/>
            </a:r>
            <a:br>
              <a:rPr lang="ru-RU" sz="1400" b="0" dirty="0"/>
            </a:b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</a:b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28650" y="15319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145367" y="2356300"/>
            <a:ext cx="2772383" cy="8262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Решение: создать базу аналогичных ответов на обращения граждан </a:t>
            </a:r>
            <a:endParaRPr lang="ru-RU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75784" y="3549729"/>
            <a:ext cx="2541966" cy="735488"/>
          </a:xfrm>
          <a:prstGeom prst="rect">
            <a:avLst/>
          </a:prstGeom>
          <a:solidFill>
            <a:srgbClr val="5DBFD3"/>
          </a:solidFill>
          <a:ln>
            <a:solidFill>
              <a:srgbClr val="5DBF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Результат: сокращение возвратов на доработку писем граждан</a:t>
            </a:r>
            <a:endParaRPr lang="ru-RU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r="23139" b="19191"/>
          <a:stretch/>
        </p:blipFill>
        <p:spPr>
          <a:xfrm>
            <a:off x="485521" y="1989137"/>
            <a:ext cx="2605637" cy="2445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/>
          <a:srcRect l="429" t="884" r="20212" b="22443"/>
          <a:stretch/>
        </p:blipFill>
        <p:spPr>
          <a:xfrm>
            <a:off x="3318525" y="1989137"/>
            <a:ext cx="2467280" cy="2445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8" name="Прямая со стрелкой 17"/>
          <p:cNvCxnSpPr>
            <a:stCxn id="7" idx="1"/>
            <a:endCxn id="16" idx="3"/>
          </p:cNvCxnSpPr>
          <p:nvPr/>
        </p:nvCxnSpPr>
        <p:spPr>
          <a:xfrm flipH="1" flipV="1">
            <a:off x="5785805" y="3211786"/>
            <a:ext cx="589979" cy="7056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72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8650" y="1120816"/>
            <a:ext cx="7117848" cy="5945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1556" y="373946"/>
            <a:ext cx="6750997" cy="330200"/>
          </a:xfrm>
        </p:spPr>
        <p:txBody>
          <a:bodyPr/>
          <a:lstStyle/>
          <a:p>
            <a:pPr algn="ctr" fontAlgn="ctr"/>
            <a:r>
              <a:rPr lang="ru-RU" sz="1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ru-RU" sz="1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МЕРОПРИЯТИЯ</a:t>
            </a:r>
            <a:b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Проблема:  ошибки в оформлении (заполнении) документов (писем) гражданам </a:t>
            </a:r>
            <a:r>
              <a:rPr lang="ru-RU" sz="1400" b="0" dirty="0"/>
              <a:t/>
            </a:r>
            <a:br>
              <a:rPr lang="ru-RU" sz="1400" b="0" dirty="0"/>
            </a:b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</a:b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28650" y="15319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504930" y="2097873"/>
            <a:ext cx="2091447" cy="604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Решение: создать базу аналогичных ответов на обращения граждан </a:t>
            </a:r>
            <a:endParaRPr lang="ru-RU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75515" y="2918298"/>
            <a:ext cx="2298834" cy="676256"/>
          </a:xfrm>
          <a:prstGeom prst="rect">
            <a:avLst/>
          </a:prstGeom>
          <a:solidFill>
            <a:srgbClr val="5DBFD3"/>
          </a:solidFill>
          <a:ln>
            <a:solidFill>
              <a:srgbClr val="5DBF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Результат: сокращение возвратов на доработку писем граждан</a:t>
            </a:r>
            <a:endParaRPr lang="ru-RU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r="23139" b="19191"/>
          <a:stretch/>
        </p:blipFill>
        <p:spPr>
          <a:xfrm>
            <a:off x="485521" y="1989138"/>
            <a:ext cx="2695424" cy="2047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/>
          <a:srcRect l="429" t="884" r="20212" b="22443"/>
          <a:stretch/>
        </p:blipFill>
        <p:spPr>
          <a:xfrm>
            <a:off x="3367163" y="1989137"/>
            <a:ext cx="2722352" cy="2047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8" name="Прямая со стрелкой 17"/>
          <p:cNvCxnSpPr>
            <a:stCxn id="7" idx="1"/>
            <a:endCxn id="16" idx="3"/>
          </p:cNvCxnSpPr>
          <p:nvPr/>
        </p:nvCxnSpPr>
        <p:spPr>
          <a:xfrm flipH="1" flipV="1">
            <a:off x="6089515" y="3013058"/>
            <a:ext cx="386000" cy="2433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407700" y="4310707"/>
            <a:ext cx="8113730" cy="7184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Примечание: создание  примеров актов по результатам проверки в настоящее время нецелесообразно, в связи с новым действующим законодательством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944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8650" y="1120816"/>
            <a:ext cx="7117848" cy="5945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1556" y="373946"/>
            <a:ext cx="6750997" cy="330200"/>
          </a:xfrm>
        </p:spPr>
        <p:txBody>
          <a:bodyPr/>
          <a:lstStyle/>
          <a:p>
            <a:pPr algn="ctr" fontAlgn="ctr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Система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5 S</a:t>
            </a:r>
            <a:r>
              <a:rPr lang="ru-RU" sz="1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ru-RU" sz="1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         </a:t>
            </a:r>
            <a:b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        </a:t>
            </a:r>
            <a:b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1 С – Сортировка </a:t>
            </a:r>
            <a:r>
              <a:rPr lang="ru-RU" sz="1400" dirty="0"/>
              <a:t>р</a:t>
            </a:r>
            <a:r>
              <a:rPr lang="ru-RU" sz="1400" dirty="0" smtClean="0"/>
              <a:t>абочее </a:t>
            </a:r>
            <a:r>
              <a:rPr lang="ru-RU" sz="1400" dirty="0"/>
              <a:t>место специалиста </a:t>
            </a:r>
            <a:br>
              <a:rPr lang="ru-RU" sz="1400" dirty="0"/>
            </a:br>
            <a:r>
              <a:rPr lang="ru-RU" sz="1400" b="0" dirty="0"/>
              <a:t/>
            </a:r>
            <a:br>
              <a:rPr lang="ru-RU" sz="1400" b="0" dirty="0"/>
            </a:b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  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28650" y="171540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34935" t="17045" r="35304" b="12059"/>
          <a:stretch/>
        </p:blipFill>
        <p:spPr>
          <a:xfrm>
            <a:off x="301556" y="2172609"/>
            <a:ext cx="3745150" cy="2058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Стрелка вправо 11"/>
          <p:cNvSpPr/>
          <p:nvPr/>
        </p:nvSpPr>
        <p:spPr>
          <a:xfrm>
            <a:off x="4046706" y="2874206"/>
            <a:ext cx="1566154" cy="502762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35215" t="16969" r="36329" b="22624"/>
          <a:stretch/>
        </p:blipFill>
        <p:spPr>
          <a:xfrm>
            <a:off x="5612859" y="2172610"/>
            <a:ext cx="3103123" cy="2058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214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Цели и периметр проекта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539749" y="1613140"/>
            <a:ext cx="7413805" cy="2329144"/>
          </a:xfrm>
        </p:spPr>
        <p:txBody>
          <a:bodyPr/>
          <a:lstStyle/>
          <a:p>
            <a:pPr algn="just"/>
            <a:r>
              <a:rPr lang="ru-RU" sz="2000" dirty="0" smtClean="0"/>
              <a:t>Совершенствование работы государственной инспекции Забайкальского края, путем внедрения технологии бережливого управления, в рамках реализации проекта «Эффективный регион»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62614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9094" y="350196"/>
            <a:ext cx="6598089" cy="663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1556" y="373945"/>
            <a:ext cx="6585627" cy="695481"/>
          </a:xfrm>
        </p:spPr>
        <p:txBody>
          <a:bodyPr/>
          <a:lstStyle/>
          <a:p>
            <a:r>
              <a:rPr lang="ru-RU" sz="1400" b="0" dirty="0"/>
              <a:t>1С-сортировка</a:t>
            </a:r>
            <a:br>
              <a:rPr lang="ru-RU" sz="1400" b="0" dirty="0"/>
            </a:br>
            <a:r>
              <a:rPr lang="ru-RU" sz="1400" b="0" dirty="0"/>
              <a:t>Сортировка и рациональное </a:t>
            </a:r>
            <a:r>
              <a:rPr lang="ru-RU" sz="1400" b="0" dirty="0" smtClean="0"/>
              <a:t>расположение файлов </a:t>
            </a:r>
            <a:r>
              <a:rPr lang="ru-RU" sz="1400" b="0" dirty="0"/>
              <a:t>в виртуальном пространстве рабочего компьютера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ru-RU" sz="1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         </a:t>
            </a:r>
            <a:b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      </a:t>
            </a:r>
            <a:b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  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28650" y="171540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3891065" y="1876528"/>
            <a:ext cx="1721794" cy="475072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/>
          <p:nvPr/>
        </p:nvPicPr>
        <p:blipFill rotWithShape="1">
          <a:blip r:embed="rId3"/>
          <a:srcRect b="3933"/>
          <a:stretch/>
        </p:blipFill>
        <p:spPr bwMode="auto">
          <a:xfrm>
            <a:off x="289095" y="1194416"/>
            <a:ext cx="3601970" cy="1694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>
          <a:blip r:embed="rId4"/>
          <a:stretch>
            <a:fillRect/>
          </a:stretch>
        </p:blipFill>
        <p:spPr>
          <a:xfrm>
            <a:off x="5612859" y="1194416"/>
            <a:ext cx="3219855" cy="1736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/>
          <p:nvPr/>
        </p:nvPicPr>
        <p:blipFill rotWithShape="1">
          <a:blip r:embed="rId5"/>
          <a:srcRect b="6011"/>
          <a:stretch/>
        </p:blipFill>
        <p:spPr bwMode="auto">
          <a:xfrm>
            <a:off x="301555" y="3069720"/>
            <a:ext cx="3589509" cy="1765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/>
          <p:cNvPicPr/>
          <p:nvPr/>
        </p:nvPicPr>
        <p:blipFill>
          <a:blip r:embed="rId6"/>
          <a:stretch>
            <a:fillRect/>
          </a:stretch>
        </p:blipFill>
        <p:spPr>
          <a:xfrm>
            <a:off x="5612859" y="3069719"/>
            <a:ext cx="3219855" cy="1521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Стрелка вправо 15"/>
          <p:cNvSpPr/>
          <p:nvPr/>
        </p:nvSpPr>
        <p:spPr>
          <a:xfrm>
            <a:off x="3891065" y="3623534"/>
            <a:ext cx="1721794" cy="475072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78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9094" y="350196"/>
            <a:ext cx="6598089" cy="663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1556" y="373945"/>
            <a:ext cx="6585627" cy="695481"/>
          </a:xfrm>
        </p:spPr>
        <p:txBody>
          <a:bodyPr/>
          <a:lstStyle/>
          <a:p>
            <a:r>
              <a:rPr lang="ru-RU" sz="1400" b="0" dirty="0" smtClean="0"/>
              <a:t>2 С-сортировка</a:t>
            </a:r>
            <a:r>
              <a:rPr lang="ru-RU" sz="1400" b="0" dirty="0"/>
              <a:t/>
            </a:r>
            <a:br>
              <a:rPr lang="ru-RU" sz="1400" b="0" dirty="0"/>
            </a:br>
            <a:r>
              <a:rPr lang="ru-RU" sz="1400" b="0" dirty="0" smtClean="0"/>
              <a:t>«Каждая вещь на своем месте»</a:t>
            </a:r>
            <a:r>
              <a:rPr lang="ru-RU" sz="1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ru-RU" sz="1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         </a:t>
            </a:r>
            <a:b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      </a:t>
            </a:r>
            <a:b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  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28650" y="171540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3891065" y="2366845"/>
            <a:ext cx="1721794" cy="475072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7088" t="16355" r="25160" b="15268"/>
          <a:stretch/>
        </p:blipFill>
        <p:spPr>
          <a:xfrm>
            <a:off x="5612859" y="1350620"/>
            <a:ext cx="3262415" cy="2676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5171" t="18074" r="24584" b="17339"/>
          <a:stretch/>
        </p:blipFill>
        <p:spPr>
          <a:xfrm>
            <a:off x="437746" y="1350621"/>
            <a:ext cx="3453319" cy="2676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018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1556" y="373945"/>
            <a:ext cx="6585627" cy="695481"/>
          </a:xfrm>
        </p:spPr>
        <p:txBody>
          <a:bodyPr/>
          <a:lstStyle/>
          <a:p>
            <a:r>
              <a:rPr lang="ru-RU" sz="1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ru-RU" sz="1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         </a:t>
            </a:r>
            <a:b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      </a:t>
            </a:r>
            <a:b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  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28650" y="171540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7309281"/>
              </p:ext>
            </p:extLst>
          </p:nvPr>
        </p:nvGraphicFramePr>
        <p:xfrm>
          <a:off x="1069404" y="1069426"/>
          <a:ext cx="6565260" cy="36066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3052"/>
                <a:gridCol w="1313052"/>
                <a:gridCol w="1313052"/>
                <a:gridCol w="1313052"/>
                <a:gridCol w="1313052"/>
              </a:tblGrid>
              <a:tr h="567426">
                <a:tc gridSpan="5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Целевые показатели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5674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19275" algn="l"/>
                        </a:tabLs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цели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Текущий показатель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Целевой показатель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Фактический показатель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Эффективность проекта%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69523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</a:t>
                      </a:r>
                      <a:r>
                        <a:rPr lang="ru-RU" sz="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времени рассмотрения первых обращений граждан</a:t>
                      </a: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дни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85,7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67426"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Возвраты на доработку, раз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67426"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ВПП, дни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54-66</a:t>
                      </a:r>
                    </a:p>
                    <a:p>
                      <a:pPr algn="ctr"/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67426">
                <a:tc gridSpan="4"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                                                                                    ИТОГО: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95,2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289370" y="373945"/>
            <a:ext cx="5078538" cy="3036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Выполнение целевых показателей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243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Организационно-распорядительные </a:t>
            </a:r>
            <a:r>
              <a:rPr lang="ru-RU" dirty="0" smtClean="0"/>
              <a:t>документы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462" y="1112808"/>
            <a:ext cx="2638055" cy="3847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578" y="1188649"/>
            <a:ext cx="2703151" cy="37718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866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19342" y="177812"/>
            <a:ext cx="4995476" cy="330200"/>
          </a:xfrm>
        </p:spPr>
        <p:txBody>
          <a:bodyPr/>
          <a:lstStyle/>
          <a:p>
            <a:r>
              <a:rPr lang="ru-RU" dirty="0"/>
              <a:t>Команда </a:t>
            </a:r>
            <a:r>
              <a:rPr lang="ru-RU" dirty="0" smtClean="0"/>
              <a:t>проекта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50" r="1443"/>
          <a:stretch/>
        </p:blipFill>
        <p:spPr>
          <a:xfrm>
            <a:off x="519342" y="749172"/>
            <a:ext cx="1510194" cy="16906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2"/>
          <a:stretch/>
        </p:blipFill>
        <p:spPr>
          <a:xfrm>
            <a:off x="4822975" y="749173"/>
            <a:ext cx="1412367" cy="16906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510" y="749172"/>
            <a:ext cx="1267990" cy="16906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2"/>
          <a:stretch/>
        </p:blipFill>
        <p:spPr>
          <a:xfrm>
            <a:off x="1987952" y="2935142"/>
            <a:ext cx="1526202" cy="178011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192" y="2935142"/>
            <a:ext cx="1407780" cy="178234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32763" y="4652823"/>
            <a:ext cx="3236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Шишкина Мария Александровна </a:t>
            </a:r>
          </a:p>
          <a:p>
            <a:pPr algn="ctr"/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государственный инспектор отдела контроля обоснованности платежей за жилищно-коммунальные услуги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05865" y="4686598"/>
            <a:ext cx="3098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Шайбулатова</a:t>
            </a:r>
            <a:r>
              <a:rPr 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Дарья Сергеевна</a:t>
            </a:r>
          </a:p>
          <a:p>
            <a:pPr algn="ctr"/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Инженер-государственный жилищный инспектор отдела жилищного надзора и лицензионного контроля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1474" y="2395097"/>
            <a:ext cx="198795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Илькив</a:t>
            </a:r>
            <a:r>
              <a:rPr 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Владимир Васильевич</a:t>
            </a:r>
          </a:p>
          <a:p>
            <a:pPr algn="ctr"/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начальника Государственной инспекции Забайкальского края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24647" y="2384421"/>
            <a:ext cx="2473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Пинигин</a:t>
            </a:r>
            <a:r>
              <a:rPr 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Артем Геннадьевич</a:t>
            </a:r>
          </a:p>
          <a:p>
            <a:pPr algn="ctr"/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отдела организационного, документационного обеспечений и информатизации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45160" y="2384421"/>
            <a:ext cx="1819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Василий Иванович Колесников </a:t>
            </a:r>
          </a:p>
          <a:p>
            <a:pPr algn="ctr"/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отдела правового и кадрового обеспечения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11850" y="2395096"/>
            <a:ext cx="2039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Вершинин Артем Сергеевич </a:t>
            </a:r>
          </a:p>
          <a:p>
            <a:pPr algn="ctr"/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специалист-эксперт Восточного территориального отдела государственного технического надзора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6" b="24354"/>
          <a:stretch/>
        </p:blipFill>
        <p:spPr>
          <a:xfrm>
            <a:off x="2727016" y="749172"/>
            <a:ext cx="1252925" cy="169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7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79365" y="207513"/>
            <a:ext cx="6561138" cy="330200"/>
          </a:xfrm>
        </p:spPr>
        <p:txBody>
          <a:bodyPr/>
          <a:lstStyle/>
          <a:p>
            <a:r>
              <a:rPr lang="ru-RU" dirty="0" smtClean="0"/>
              <a:t>Обучение рабочей группы</a:t>
            </a:r>
            <a:endParaRPr lang="ru-RU" dirty="0"/>
          </a:p>
        </p:txBody>
      </p:sp>
      <p:pic>
        <p:nvPicPr>
          <p:cNvPr id="3" name="Рисунок 2" descr="Снимок экрана (100).png"/>
          <p:cNvPicPr>
            <a:picLocks noChangeAspect="1"/>
          </p:cNvPicPr>
          <p:nvPr/>
        </p:nvPicPr>
        <p:blipFill>
          <a:blip r:embed="rId2"/>
          <a:srcRect l="32453" t="20735" r="34151" b="10467"/>
          <a:stretch>
            <a:fillRect/>
          </a:stretch>
        </p:blipFill>
        <p:spPr>
          <a:xfrm>
            <a:off x="414068" y="862641"/>
            <a:ext cx="3053751" cy="3536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Снимок экрана (101).png"/>
          <p:cNvPicPr>
            <a:picLocks noChangeAspect="1"/>
          </p:cNvPicPr>
          <p:nvPr/>
        </p:nvPicPr>
        <p:blipFill>
          <a:blip r:embed="rId3"/>
          <a:srcRect l="26604" t="27616" r="27736" b="12649"/>
          <a:stretch>
            <a:fillRect/>
          </a:stretch>
        </p:blipFill>
        <p:spPr>
          <a:xfrm>
            <a:off x="3657599" y="741872"/>
            <a:ext cx="3079631" cy="2265183"/>
          </a:xfrm>
          <a:prstGeom prst="rect">
            <a:avLst/>
          </a:prstGeom>
        </p:spPr>
      </p:pic>
      <p:pic>
        <p:nvPicPr>
          <p:cNvPr id="6" name="Рисунок 5" descr="Снимок экрана (102).png"/>
          <p:cNvPicPr>
            <a:picLocks noChangeAspect="1"/>
          </p:cNvPicPr>
          <p:nvPr/>
        </p:nvPicPr>
        <p:blipFill>
          <a:blip r:embed="rId4"/>
          <a:srcRect l="26509" t="28623" r="27736" b="12816"/>
          <a:stretch>
            <a:fillRect/>
          </a:stretch>
        </p:blipFill>
        <p:spPr>
          <a:xfrm>
            <a:off x="5615797" y="2742755"/>
            <a:ext cx="3105509" cy="223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14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Совершенствование процесса подготовки молодых кадров Государственной инспекции Забайкальского края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sz="2400" dirty="0" smtClean="0"/>
              <a:t>Проект:</a:t>
            </a:r>
            <a:endParaRPr lang="ru-RU" sz="2400" dirty="0"/>
          </a:p>
        </p:txBody>
      </p:sp>
      <p:sp>
        <p:nvSpPr>
          <p:cNvPr id="4" name="Текст 3"/>
          <p:cNvSpPr txBox="1">
            <a:spLocks/>
          </p:cNvSpPr>
          <p:nvPr/>
        </p:nvSpPr>
        <p:spPr>
          <a:xfrm>
            <a:off x="539748" y="4048449"/>
            <a:ext cx="5711825" cy="2184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Шайбулатова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Дарья Сергеевна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Текст 4"/>
          <p:cNvSpPr txBox="1">
            <a:spLocks/>
          </p:cNvSpPr>
          <p:nvPr/>
        </p:nvSpPr>
        <p:spPr>
          <a:xfrm>
            <a:off x="539748" y="4264449"/>
            <a:ext cx="5711825" cy="2846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Инженер-государственный жилищный инспектор отдела жилищного надзора и лицензионного контроля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02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7188" t="17091" r="25833" b="5985"/>
          <a:stretch/>
        </p:blipFill>
        <p:spPr>
          <a:xfrm>
            <a:off x="539750" y="252918"/>
            <a:ext cx="8341603" cy="447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3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40"/>
          <p:cNvSpPr txBox="1"/>
          <p:nvPr/>
        </p:nvSpPr>
        <p:spPr>
          <a:xfrm>
            <a:off x="7967663" y="3892564"/>
            <a:ext cx="381000" cy="50006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9485" t="19560" r="14853" b="10357"/>
          <a:stretch/>
        </p:blipFill>
        <p:spPr>
          <a:xfrm>
            <a:off x="1" y="876615"/>
            <a:ext cx="9143999" cy="4490802"/>
          </a:xfrm>
          <a:prstGeom prst="rect">
            <a:avLst/>
          </a:prstGeom>
        </p:spPr>
      </p:pic>
      <p:sp>
        <p:nvSpPr>
          <p:cNvPr id="3" name="Пятно 1 2"/>
          <p:cNvSpPr/>
          <p:nvPr/>
        </p:nvSpPr>
        <p:spPr>
          <a:xfrm>
            <a:off x="4648200" y="3994157"/>
            <a:ext cx="457200" cy="296876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7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4268" y="294724"/>
            <a:ext cx="6174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/>
              <a:t>Текущая карта процесса</a:t>
            </a:r>
            <a:endParaRPr lang="ru-RU" sz="2300" b="1" dirty="0"/>
          </a:p>
        </p:txBody>
      </p:sp>
      <p:sp>
        <p:nvSpPr>
          <p:cNvPr id="5" name="Пятно 1 4"/>
          <p:cNvSpPr/>
          <p:nvPr/>
        </p:nvSpPr>
        <p:spPr>
          <a:xfrm>
            <a:off x="4789088" y="4486481"/>
            <a:ext cx="328921" cy="296028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6" name="Пятно 1 5"/>
          <p:cNvSpPr/>
          <p:nvPr/>
        </p:nvSpPr>
        <p:spPr>
          <a:xfrm>
            <a:off x="2480063" y="4683834"/>
            <a:ext cx="118412" cy="98676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6</a:t>
            </a:r>
            <a:endParaRPr lang="ru-RU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66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Текущие проблемы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517585" y="1164567"/>
            <a:ext cx="7677509" cy="2881222"/>
          </a:xfrm>
        </p:spPr>
        <p:txBody>
          <a:bodyPr/>
          <a:lstStyle/>
          <a:p>
            <a:pPr algn="just"/>
            <a:r>
              <a:rPr lang="ru-RU" dirty="0" smtClean="0">
                <a:solidFill>
                  <a:schemeClr val="tx1"/>
                </a:solidFill>
              </a:rPr>
              <a:t>Большой </a:t>
            </a:r>
            <a:r>
              <a:rPr lang="ru-RU" dirty="0">
                <a:solidFill>
                  <a:schemeClr val="tx1"/>
                </a:solidFill>
              </a:rPr>
              <a:t>объем </a:t>
            </a:r>
            <a:r>
              <a:rPr lang="ru-RU" dirty="0" smtClean="0">
                <a:solidFill>
                  <a:schemeClr val="tx1"/>
                </a:solidFill>
              </a:rPr>
              <a:t>неадаптированной информации;</a:t>
            </a:r>
            <a:endParaRPr lang="ru-RU" dirty="0">
              <a:solidFill>
                <a:schemeClr val="tx1"/>
              </a:solidFill>
            </a:endParaRP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Недостаточно </a:t>
            </a:r>
            <a:r>
              <a:rPr lang="ru-RU" dirty="0">
                <a:solidFill>
                  <a:schemeClr val="tx1"/>
                </a:solidFill>
              </a:rPr>
              <a:t>полное обучение молодых </a:t>
            </a:r>
            <a:r>
              <a:rPr lang="ru-RU" dirty="0" smtClean="0">
                <a:solidFill>
                  <a:schemeClr val="tx1"/>
                </a:solidFill>
              </a:rPr>
              <a:t>кадров;</a:t>
            </a:r>
            <a:endParaRPr lang="ru-RU" dirty="0">
              <a:solidFill>
                <a:schemeClr val="tx1"/>
              </a:solidFill>
            </a:endParaRP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Нет </a:t>
            </a:r>
            <a:r>
              <a:rPr lang="ru-RU" dirty="0">
                <a:solidFill>
                  <a:schemeClr val="tx1"/>
                </a:solidFill>
              </a:rPr>
              <a:t>понимания специфики </a:t>
            </a:r>
            <a:r>
              <a:rPr lang="ru-RU" dirty="0" smtClean="0">
                <a:solidFill>
                  <a:schemeClr val="tx1"/>
                </a:solidFill>
              </a:rPr>
              <a:t>работы;</a:t>
            </a:r>
            <a:endParaRPr lang="ru-RU" dirty="0">
              <a:solidFill>
                <a:schemeClr val="tx1"/>
              </a:solidFill>
            </a:endParaRP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Инструкции </a:t>
            </a:r>
            <a:r>
              <a:rPr lang="ru-RU" dirty="0">
                <a:solidFill>
                  <a:schemeClr val="tx1"/>
                </a:solidFill>
              </a:rPr>
              <a:t>по внесению проверок </a:t>
            </a:r>
            <a:r>
              <a:rPr lang="ru-RU" dirty="0" smtClean="0">
                <a:solidFill>
                  <a:schemeClr val="tx1"/>
                </a:solidFill>
              </a:rPr>
              <a:t>неадаптированные;</a:t>
            </a:r>
            <a:endParaRPr lang="ru-RU" dirty="0">
              <a:solidFill>
                <a:schemeClr val="tx1"/>
              </a:solidFill>
            </a:endParaRP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Неуверенность </a:t>
            </a:r>
            <a:r>
              <a:rPr lang="ru-RU" dirty="0">
                <a:solidFill>
                  <a:schemeClr val="tx1"/>
                </a:solidFill>
              </a:rPr>
              <a:t>и страх перед первым контрольно-надзорным </a:t>
            </a:r>
            <a:r>
              <a:rPr lang="ru-RU" dirty="0" smtClean="0">
                <a:solidFill>
                  <a:schemeClr val="tx1"/>
                </a:solidFill>
              </a:rPr>
              <a:t>мероприятием;</a:t>
            </a:r>
            <a:endParaRPr lang="ru-RU" dirty="0">
              <a:solidFill>
                <a:schemeClr val="tx1"/>
              </a:solidFill>
            </a:endParaRP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Ошибки </a:t>
            </a:r>
            <a:r>
              <a:rPr lang="ru-RU" dirty="0">
                <a:solidFill>
                  <a:schemeClr val="tx1"/>
                </a:solidFill>
              </a:rPr>
              <a:t>в заполнении </a:t>
            </a:r>
            <a:r>
              <a:rPr lang="ru-RU" dirty="0" smtClean="0">
                <a:solidFill>
                  <a:schemeClr val="tx1"/>
                </a:solidFill>
              </a:rPr>
              <a:t>документов;</a:t>
            </a:r>
            <a:endParaRPr lang="ru-RU" dirty="0">
              <a:solidFill>
                <a:schemeClr val="tx1"/>
              </a:solidFill>
            </a:endParaRP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Отсутствие </a:t>
            </a:r>
            <a:r>
              <a:rPr lang="ru-RU" dirty="0">
                <a:solidFill>
                  <a:schemeClr val="tx1"/>
                </a:solidFill>
              </a:rPr>
              <a:t>теоретического и практического </a:t>
            </a:r>
            <a:r>
              <a:rPr lang="ru-RU" dirty="0" smtClean="0">
                <a:solidFill>
                  <a:schemeClr val="tx1"/>
                </a:solidFill>
              </a:rPr>
              <a:t>опыта.</a:t>
            </a:r>
            <a:endParaRPr lang="ru-RU" dirty="0">
              <a:solidFill>
                <a:schemeClr val="tx1"/>
              </a:solidFill>
            </a:endParaRPr>
          </a:p>
          <a:p>
            <a:endParaRPr lang="ru-RU" dirty="0" smtClean="0"/>
          </a:p>
        </p:txBody>
      </p:sp>
      <p:sp>
        <p:nvSpPr>
          <p:cNvPr id="8" name="Пятно 1 7"/>
          <p:cNvSpPr/>
          <p:nvPr/>
        </p:nvSpPr>
        <p:spPr>
          <a:xfrm>
            <a:off x="116126" y="1020894"/>
            <a:ext cx="370936" cy="310551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1</a:t>
            </a:r>
            <a:endParaRPr lang="ru-RU" sz="1200" dirty="0"/>
          </a:p>
        </p:txBody>
      </p:sp>
      <p:sp>
        <p:nvSpPr>
          <p:cNvPr id="9" name="Пятно 1 8"/>
          <p:cNvSpPr/>
          <p:nvPr/>
        </p:nvSpPr>
        <p:spPr>
          <a:xfrm>
            <a:off x="138023" y="1341899"/>
            <a:ext cx="370936" cy="310551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2</a:t>
            </a:r>
            <a:endParaRPr lang="ru-RU" sz="1200" dirty="0"/>
          </a:p>
        </p:txBody>
      </p:sp>
      <p:sp>
        <p:nvSpPr>
          <p:cNvPr id="10" name="Пятно 1 9"/>
          <p:cNvSpPr/>
          <p:nvPr/>
        </p:nvSpPr>
        <p:spPr>
          <a:xfrm>
            <a:off x="123645" y="1649573"/>
            <a:ext cx="370936" cy="310551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3</a:t>
            </a:r>
            <a:endParaRPr lang="ru-RU" sz="1200" dirty="0"/>
          </a:p>
        </p:txBody>
      </p:sp>
      <p:sp>
        <p:nvSpPr>
          <p:cNvPr id="11" name="Пятно 1 10"/>
          <p:cNvSpPr/>
          <p:nvPr/>
        </p:nvSpPr>
        <p:spPr>
          <a:xfrm>
            <a:off x="138023" y="1926100"/>
            <a:ext cx="370936" cy="310551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4</a:t>
            </a:r>
            <a:endParaRPr lang="ru-RU" sz="1200" dirty="0"/>
          </a:p>
        </p:txBody>
      </p:sp>
      <p:sp>
        <p:nvSpPr>
          <p:cNvPr id="12" name="Пятно 1 11"/>
          <p:cNvSpPr/>
          <p:nvPr/>
        </p:nvSpPr>
        <p:spPr>
          <a:xfrm>
            <a:off x="152400" y="2187390"/>
            <a:ext cx="370936" cy="310551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5</a:t>
            </a:r>
            <a:endParaRPr lang="ru-RU" sz="1200" dirty="0"/>
          </a:p>
        </p:txBody>
      </p:sp>
      <p:sp>
        <p:nvSpPr>
          <p:cNvPr id="13" name="Пятно 1 12"/>
          <p:cNvSpPr/>
          <p:nvPr/>
        </p:nvSpPr>
        <p:spPr>
          <a:xfrm>
            <a:off x="116126" y="2517120"/>
            <a:ext cx="370936" cy="310551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6</a:t>
            </a:r>
          </a:p>
        </p:txBody>
      </p:sp>
      <p:sp>
        <p:nvSpPr>
          <p:cNvPr id="14" name="Пятно 1 13"/>
          <p:cNvSpPr/>
          <p:nvPr/>
        </p:nvSpPr>
        <p:spPr>
          <a:xfrm>
            <a:off x="124308" y="2827671"/>
            <a:ext cx="370936" cy="310551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12563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иту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541B8C7B-4633-2E45-B746-A05B8E1543F8}"/>
    </a:ext>
  </a:extLst>
</a:theme>
</file>

<file path=ppt/theme/theme2.xml><?xml version="1.0" encoding="utf-8"?>
<a:theme xmlns:a="http://schemas.openxmlformats.org/drawingml/2006/main" name="Перебивочный слайд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6BE6B458-93C6-814D-A81B-47849E6A55A1}"/>
    </a:ext>
  </a:extLst>
</a:theme>
</file>

<file path=ppt/theme/theme3.xml><?xml version="1.0" encoding="utf-8"?>
<a:theme xmlns:a="http://schemas.openxmlformats.org/drawingml/2006/main" name="Текст картинк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4.xml><?xml version="1.0" encoding="utf-8"?>
<a:theme xmlns:a="http://schemas.openxmlformats.org/drawingml/2006/main" name="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5.xml><?xml version="1.0" encoding="utf-8"?>
<a:theme xmlns:a="http://schemas.openxmlformats.org/drawingml/2006/main" name="Диаграммы">
  <a:themeElements>
    <a:clrScheme name="ПСР">
      <a:dk1>
        <a:srgbClr val="414042"/>
      </a:dk1>
      <a:lt1>
        <a:srgbClr val="FFFFFF"/>
      </a:lt1>
      <a:dk2>
        <a:srgbClr val="FFFFFF"/>
      </a:dk2>
      <a:lt2>
        <a:srgbClr val="FFFFFF"/>
      </a:lt2>
      <a:accent1>
        <a:srgbClr val="468ABC"/>
      </a:accent1>
      <a:accent2>
        <a:srgbClr val="24367E"/>
      </a:accent2>
      <a:accent3>
        <a:srgbClr val="E2652C"/>
      </a:accent3>
      <a:accent4>
        <a:srgbClr val="E2A52D"/>
      </a:accent4>
      <a:accent5>
        <a:srgbClr val="1C548D"/>
      </a:accent5>
      <a:accent6>
        <a:srgbClr val="7F7F7F"/>
      </a:accent6>
      <a:hlink>
        <a:srgbClr val="414042"/>
      </a:hlink>
      <a:folHlink>
        <a:srgbClr val="41404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6.xml><?xml version="1.0" encoding="utf-8"?>
<a:theme xmlns:a="http://schemas.openxmlformats.org/drawingml/2006/main" name="Текст диаграмма">
  <a:themeElements>
    <a:clrScheme name="тема для слайдов текст-диаграмма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EBA444"/>
      </a:accent1>
      <a:accent2>
        <a:srgbClr val="F06942"/>
      </a:accent2>
      <a:accent3>
        <a:srgbClr val="AD5483"/>
      </a:accent3>
      <a:accent4>
        <a:srgbClr val="456EA9"/>
      </a:accent4>
      <a:accent5>
        <a:srgbClr val="68B0E0"/>
      </a:accent5>
      <a:accent6>
        <a:srgbClr val="259789"/>
      </a:accent6>
      <a:hlink>
        <a:srgbClr val="414042"/>
      </a:hlink>
      <a:folHlink>
        <a:srgbClr val="41404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7.xml><?xml version="1.0" encoding="utf-8"?>
<a:theme xmlns:a="http://schemas.openxmlformats.org/drawingml/2006/main" name="Заключите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00DAE905-2894-9645-87E8-4A089C61D1E7}" vid="{BB001172-481D-5B4F-A54A-4F845D4C8301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5718</TotalTime>
  <Words>859</Words>
  <Application>Microsoft Office PowerPoint</Application>
  <PresentationFormat>Произвольный</PresentationFormat>
  <Paragraphs>216</Paragraphs>
  <Slides>22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22</vt:i4>
      </vt:variant>
    </vt:vector>
  </HeadingPairs>
  <TitlesOfParts>
    <vt:vector size="33" baseType="lpstr">
      <vt:lpstr>Arial</vt:lpstr>
      <vt:lpstr>Calibri</vt:lpstr>
      <vt:lpstr>Rosatom Light</vt:lpstr>
      <vt:lpstr>Times New Roman</vt:lpstr>
      <vt:lpstr>Титульный слайд</vt:lpstr>
      <vt:lpstr>Перебивочный слайд</vt:lpstr>
      <vt:lpstr>Текст картинка</vt:lpstr>
      <vt:lpstr>Текст</vt:lpstr>
      <vt:lpstr>Диаграммы</vt:lpstr>
      <vt:lpstr>Текст диаграмма</vt:lpstr>
      <vt:lpstr>Заключительный слайд</vt:lpstr>
      <vt:lpstr>Государственная инспекция Забайкальского края</vt:lpstr>
      <vt:lpstr>Цели и периметр проекта</vt:lpstr>
      <vt:lpstr>Организационно-распорядительные документы</vt:lpstr>
      <vt:lpstr>Команда проекта</vt:lpstr>
      <vt:lpstr>Обучение рабочей группы</vt:lpstr>
      <vt:lpstr>Совершенствование процесса подготовки молодых кадров Государственной инспекции Забайкальского края</vt:lpstr>
      <vt:lpstr>Презентация PowerPoint</vt:lpstr>
      <vt:lpstr>Презентация PowerPoint</vt:lpstr>
      <vt:lpstr>Текущие проблемы</vt:lpstr>
      <vt:lpstr>Презентация PowerPoint</vt:lpstr>
      <vt:lpstr>Пирамида проблем</vt:lpstr>
      <vt:lpstr>Презентация PowerPoint</vt:lpstr>
      <vt:lpstr>Вклад в цель проекта</vt:lpstr>
      <vt:lpstr>Идеальная карта процесса</vt:lpstr>
      <vt:lpstr>  План мероприятий по реализации проекта</vt:lpstr>
      <vt:lpstr>МЕРОПРИЯТИЯ  Проблемы: Недостаточно полное обучение молодых кадров, нет понимания специфики работы молодым специалистом, неуверенность и страх перед первым контрольно-надзорным мероприятием, отсутствие теоретического и практического опыта   </vt:lpstr>
      <vt:lpstr>  МЕРОПРИЯТИЯ   Проблема: Ошибки в оформлении (заполнении) документов (писем) граждан  </vt:lpstr>
      <vt:lpstr>  МЕРОПРИЯТИЯ   Проблема:  ошибки в оформлении (заполнении) документов (писем) гражданам   </vt:lpstr>
      <vt:lpstr>Система 5 S                      1 С – Сортировка рабочее место специалиста      </vt:lpstr>
      <vt:lpstr>1С-сортировка Сортировка и рациональное расположение файлов в виртуальном пространстве рабочего компьютера                        </vt:lpstr>
      <vt:lpstr>2 С-сортировка «Каждая вещь на своем месте»                       </vt:lpstr>
      <vt:lpstr>                    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презентации</dc:title>
  <dc:creator>Admin</dc:creator>
  <cp:lastModifiedBy>Людмила Олеговна Зеликова</cp:lastModifiedBy>
  <cp:revision>158</cp:revision>
  <cp:lastPrinted>2022-05-11T10:18:58Z</cp:lastPrinted>
  <dcterms:modified xsi:type="dcterms:W3CDTF">2023-11-15T02:03:54Z</dcterms:modified>
</cp:coreProperties>
</file>