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33"/>
  </p:notesMasterIdLst>
  <p:sldIdLst>
    <p:sldId id="256" r:id="rId8"/>
    <p:sldId id="258" r:id="rId9"/>
    <p:sldId id="264" r:id="rId10"/>
    <p:sldId id="265" r:id="rId11"/>
    <p:sldId id="257" r:id="rId12"/>
    <p:sldId id="268" r:id="rId13"/>
    <p:sldId id="269" r:id="rId14"/>
    <p:sldId id="273" r:id="rId15"/>
    <p:sldId id="282" r:id="rId16"/>
    <p:sldId id="285" r:id="rId17"/>
    <p:sldId id="274" r:id="rId18"/>
    <p:sldId id="275" r:id="rId19"/>
    <p:sldId id="272" r:id="rId20"/>
    <p:sldId id="277" r:id="rId21"/>
    <p:sldId id="276" r:id="rId22"/>
    <p:sldId id="292" r:id="rId23"/>
    <p:sldId id="293" r:id="rId24"/>
    <p:sldId id="294" r:id="rId25"/>
    <p:sldId id="295" r:id="rId26"/>
    <p:sldId id="296" r:id="rId27"/>
    <p:sldId id="298" r:id="rId28"/>
    <p:sldId id="288" r:id="rId29"/>
    <p:sldId id="290" r:id="rId30"/>
    <p:sldId id="291" r:id="rId31"/>
    <p:sldId id="263" r:id="rId32"/>
  </p:sldIdLst>
  <p:sldSz cx="9144000" cy="5148263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1140" y="-372"/>
      </p:cViewPr>
      <p:guideLst>
        <p:guide orient="horz" pos="261"/>
        <p:guide orient="horz" pos="3028"/>
        <p:guide orient="horz" pos="272"/>
        <p:guide orient="horz" pos="2971"/>
        <p:guide orient="horz" pos="930"/>
        <p:guide orient="horz" pos="1337"/>
        <p:guide orient="horz" pos="2086"/>
        <p:guide pos="340"/>
        <p:guide pos="5511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Подготовка решения 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</c:v>
                </c:pt>
                <c:pt idx="1">
                  <c:v>0.5</c:v>
                </c:pt>
                <c:pt idx="2">
                  <c:v>4</c:v>
                </c:pt>
                <c:pt idx="3">
                  <c:v>3.5</c:v>
                </c:pt>
                <c:pt idx="4">
                  <c:v>3.5</c:v>
                </c:pt>
                <c:pt idx="5">
                  <c:v>5.5</c:v>
                </c:pt>
                <c:pt idx="6">
                  <c:v>4</c:v>
                </c:pt>
                <c:pt idx="7">
                  <c:v>2</c:v>
                </c:pt>
                <c:pt idx="8">
                  <c:v>6</c:v>
                </c:pt>
                <c:pt idx="9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Получение уведомления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1</c:v>
                </c:pt>
                <c:pt idx="1">
                  <c:v>0.5</c:v>
                </c:pt>
                <c:pt idx="2">
                  <c:v>1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1</c:v>
                </c:pt>
                <c:pt idx="7">
                  <c:v>0.5</c:v>
                </c:pt>
                <c:pt idx="8">
                  <c:v>0.5</c:v>
                </c:pt>
                <c:pt idx="9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Проверка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9.5</c:v>
                </c:pt>
                <c:pt idx="4">
                  <c:v>9.5</c:v>
                </c:pt>
                <c:pt idx="5">
                  <c:v>3.5</c:v>
                </c:pt>
                <c:pt idx="6">
                  <c:v>4.5</c:v>
                </c:pt>
                <c:pt idx="7">
                  <c:v>10</c:v>
                </c:pt>
                <c:pt idx="8">
                  <c:v>10</c:v>
                </c:pt>
                <c:pt idx="9">
                  <c:v>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Получение акта проверки</c:v>
                </c:pt>
              </c:strCache>
            </c:strRef>
          </c:tx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Лист1!$E$2:$E$11</c:f>
              <c:numCache>
                <c:formatCode>General</c:formatCode>
                <c:ptCount val="10"/>
                <c:pt idx="0">
                  <c:v>8</c:v>
                </c:pt>
                <c:pt idx="1">
                  <c:v>2</c:v>
                </c:pt>
                <c:pt idx="2">
                  <c:v>1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5169536"/>
        <c:axId val="155171072"/>
        <c:axId val="0"/>
      </c:bar3DChart>
      <c:catAx>
        <c:axId val="15516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5171072"/>
        <c:crosses val="autoZero"/>
        <c:auto val="1"/>
        <c:lblAlgn val="ctr"/>
        <c:lblOffset val="100"/>
        <c:noMultiLvlLbl val="0"/>
      </c:catAx>
      <c:valAx>
        <c:axId val="155171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1695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</dgm:pt>
    <dgm:pt modelId="{3FF748B2-CC95-451B-8143-C5A03F1EB111}">
      <dgm:prSet phldrT="[Текст]"/>
      <dgm:spPr/>
      <dgm:t>
        <a:bodyPr/>
        <a:lstStyle/>
        <a:p>
          <a:r>
            <a:rPr lang="ru-RU" dirty="0" smtClean="0"/>
            <a:t>Федеральный уровень</a:t>
          </a:r>
          <a:endParaRPr lang="ru-RU" dirty="0"/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/>
      <dgm:spPr/>
      <dgm:t>
        <a:bodyPr/>
        <a:lstStyle/>
        <a:p>
          <a:r>
            <a:rPr lang="ru-RU" dirty="0" smtClean="0"/>
            <a:t>Региональный уровень</a:t>
          </a:r>
          <a:endParaRPr lang="ru-RU" dirty="0"/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/>
      <dgm:t>
        <a:bodyPr/>
        <a:lstStyle/>
        <a:p>
          <a:r>
            <a:rPr lang="ru-RU" dirty="0" smtClean="0"/>
            <a:t>Уровень организации</a:t>
          </a:r>
          <a:endParaRPr lang="ru-RU" dirty="0"/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24718" custScaleY="100000" custLinFactNeighborX="1031"/>
      <dgm:spPr/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LinFactNeighborX="35433" custLinFactNeighborY="-97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LinFactNeighborX="36169" custLinFactNeighborY="-56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LinFactNeighborX="37396" custLinFactNeighborY="-37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EFD7AB33-D757-4CAA-8664-31C1C70B4255}" type="presOf" srcId="{3FF748B2-CC95-451B-8143-C5A03F1EB111}" destId="{500CF7D1-1636-4DEB-8CDC-2F7C02C42901}" srcOrd="0" destOrd="0" presId="urn:microsoft.com/office/officeart/2005/8/layout/pyramid2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DECE04FB-B69A-400B-8240-6D3E8E4B3DEB}" type="presOf" srcId="{F2516AA0-42D0-4E9A-904E-E056068D8ADE}" destId="{4E388B56-311A-46E5-9570-0E5542DBCD84}" srcOrd="0" destOrd="0" presId="urn:microsoft.com/office/officeart/2005/8/layout/pyramid2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D601EFBD-33F1-4C47-9149-2342DE5FE77E}" type="presOf" srcId="{B26F7618-C915-462A-BFAF-8F1E5C379A4B}" destId="{8AB727E3-2AAC-4333-BE67-DDCC2DBAF903}" srcOrd="0" destOrd="0" presId="urn:microsoft.com/office/officeart/2005/8/layout/pyramid2"/>
    <dgm:cxn modelId="{BAC2D72B-9236-4C55-AE1D-33B856F75230}" type="presOf" srcId="{CCD4CE0A-9387-4751-B631-756FA8B3A1B1}" destId="{F9F5084D-E7E2-4934-B9CC-4E50C1F41F90}" srcOrd="0" destOrd="0" presId="urn:microsoft.com/office/officeart/2005/8/layout/pyramid2"/>
    <dgm:cxn modelId="{85D7DDC5-D1BB-4024-A075-826685CC510D}" type="presParOf" srcId="{4E388B56-311A-46E5-9570-0E5542DBCD84}" destId="{B5D2158A-EB40-4D24-8CC8-B2BFED5A76F0}" srcOrd="0" destOrd="0" presId="urn:microsoft.com/office/officeart/2005/8/layout/pyramid2"/>
    <dgm:cxn modelId="{1AEB3816-C806-48D5-9B6C-69F3DEDFE15F}" type="presParOf" srcId="{4E388B56-311A-46E5-9570-0E5542DBCD84}" destId="{9EAEA455-5A6E-410E-B4B7-AC856197C3E4}" srcOrd="1" destOrd="0" presId="urn:microsoft.com/office/officeart/2005/8/layout/pyramid2"/>
    <dgm:cxn modelId="{8828A5A9-2136-4CC2-952A-5F756402CAB2}" type="presParOf" srcId="{9EAEA455-5A6E-410E-B4B7-AC856197C3E4}" destId="{500CF7D1-1636-4DEB-8CDC-2F7C02C42901}" srcOrd="0" destOrd="0" presId="urn:microsoft.com/office/officeart/2005/8/layout/pyramid2"/>
    <dgm:cxn modelId="{D327479D-CD0D-441B-BB4B-B6013E7EFEC6}" type="presParOf" srcId="{9EAEA455-5A6E-410E-B4B7-AC856197C3E4}" destId="{A32BACF9-1EBF-4380-93A2-375886B886CF}" srcOrd="1" destOrd="0" presId="urn:microsoft.com/office/officeart/2005/8/layout/pyramid2"/>
    <dgm:cxn modelId="{72ADEDA5-5C9B-46CA-8CBF-32C3FCD0B88D}" type="presParOf" srcId="{9EAEA455-5A6E-410E-B4B7-AC856197C3E4}" destId="{8AB727E3-2AAC-4333-BE67-DDCC2DBAF903}" srcOrd="2" destOrd="0" presId="urn:microsoft.com/office/officeart/2005/8/layout/pyramid2"/>
    <dgm:cxn modelId="{E5047B8C-B39D-4A02-9937-AD18D790BC32}" type="presParOf" srcId="{9EAEA455-5A6E-410E-B4B7-AC856197C3E4}" destId="{29539D37-E751-4F81-B040-B9AF8800B9C2}" srcOrd="3" destOrd="0" presId="urn:microsoft.com/office/officeart/2005/8/layout/pyramid2"/>
    <dgm:cxn modelId="{5DB017E1-4926-4348-A7EB-6693F7CE4427}" type="presParOf" srcId="{9EAEA455-5A6E-410E-B4B7-AC856197C3E4}" destId="{F9F5084D-E7E2-4934-B9CC-4E50C1F41F90}" srcOrd="4" destOrd="0" presId="urn:microsoft.com/office/officeart/2005/8/layout/pyramid2"/>
    <dgm:cxn modelId="{D189C39D-ED3C-4FC5-9D6F-ACD1CD3951BE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2158A-EB40-4D24-8CC8-B2BFED5A76F0}">
      <dsp:nvSpPr>
        <dsp:cNvPr id="0" name=""/>
        <dsp:cNvSpPr/>
      </dsp:nvSpPr>
      <dsp:spPr>
        <a:xfrm>
          <a:off x="854353" y="0"/>
          <a:ext cx="4640072" cy="3720451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CF7D1-1636-4DEB-8CDC-2F7C02C42901}">
      <dsp:nvSpPr>
        <dsp:cNvPr id="0" name=""/>
        <dsp:cNvSpPr/>
      </dsp:nvSpPr>
      <dsp:spPr>
        <a:xfrm>
          <a:off x="3952026" y="267249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Федеральный уровень</a:t>
          </a:r>
          <a:endParaRPr lang="ru-RU" sz="2300" kern="1200" dirty="0"/>
        </a:p>
      </dsp:txBody>
      <dsp:txXfrm>
        <a:off x="3995018" y="310241"/>
        <a:ext cx="2332309" cy="794716"/>
      </dsp:txXfrm>
    </dsp:sp>
    <dsp:sp modelId="{8AB727E3-2AAC-4333-BE67-DDCC2DBAF903}">
      <dsp:nvSpPr>
        <dsp:cNvPr id="0" name=""/>
        <dsp:cNvSpPr/>
      </dsp:nvSpPr>
      <dsp:spPr>
        <a:xfrm>
          <a:off x="3952026" y="1302776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Региональный уровень</a:t>
          </a:r>
          <a:endParaRPr lang="ru-RU" sz="2300" kern="1200" dirty="0"/>
        </a:p>
      </dsp:txBody>
      <dsp:txXfrm>
        <a:off x="3995018" y="1345768"/>
        <a:ext cx="2332309" cy="794716"/>
      </dsp:txXfrm>
    </dsp:sp>
    <dsp:sp modelId="{F9F5084D-E7E2-4934-B9CC-4E50C1F41F90}">
      <dsp:nvSpPr>
        <dsp:cNvPr id="0" name=""/>
        <dsp:cNvSpPr/>
      </dsp:nvSpPr>
      <dsp:spPr>
        <a:xfrm>
          <a:off x="3952026" y="2314343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Уровень организации</a:t>
          </a:r>
          <a:endParaRPr lang="ru-RU" sz="2300" kern="1200" dirty="0"/>
        </a:p>
      </dsp:txBody>
      <dsp:txXfrm>
        <a:off x="3995018" y="2357335"/>
        <a:ext cx="2332309" cy="794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5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xmlns="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xmlns="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39749" y="2122487"/>
            <a:ext cx="6794906" cy="1189037"/>
          </a:xfrm>
        </p:spPr>
        <p:txBody>
          <a:bodyPr/>
          <a:lstStyle/>
          <a:p>
            <a:r>
              <a:rPr lang="ru-RU" dirty="0" smtClean="0"/>
              <a:t>Государственная инспекция Забайкальского края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Итоговое совещание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Дашибалов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Баясхалан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Александрвич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И.о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начальника государственной инспекции Забайкальского края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EDCE496-60D8-4715-9130-2088FE5428BC}"/>
              </a:ext>
            </a:extLst>
          </p:cNvPr>
          <p:cNvSpPr/>
          <p:nvPr/>
        </p:nvSpPr>
        <p:spPr>
          <a:xfrm>
            <a:off x="1484109" y="778078"/>
            <a:ext cx="2099667" cy="28471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5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1338755" y="1062789"/>
            <a:ext cx="2561136" cy="5329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Потеря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на подготовку и отправку письма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078" y="1659628"/>
            <a:ext cx="1877988" cy="554525"/>
          </a:xfrm>
          <a:prstGeom prst="rect">
            <a:avLst/>
          </a:prstGeom>
        </p:spPr>
      </p:pic>
      <p:sp>
        <p:nvSpPr>
          <p:cNvPr id="7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1338755" y="2316585"/>
            <a:ext cx="1198189" cy="5329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отправляются на бумажном носителе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078" y="2935031"/>
            <a:ext cx="1877731" cy="5547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C304827-BE5A-49A7-8C66-6C6E8DB3AD9D}"/>
              </a:ext>
            </a:extLst>
          </p:cNvPr>
          <p:cNvSpPr/>
          <p:nvPr/>
        </p:nvSpPr>
        <p:spPr>
          <a:xfrm>
            <a:off x="1687808" y="3489815"/>
            <a:ext cx="1863029" cy="28471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10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1338755" y="3796392"/>
            <a:ext cx="2561136" cy="5329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Устоявшаяся практика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5CA5572-46EA-4D41-B4D3-D094FE775F99}"/>
              </a:ext>
            </a:extLst>
          </p:cNvPr>
          <p:cNvSpPr/>
          <p:nvPr/>
        </p:nvSpPr>
        <p:spPr>
          <a:xfrm>
            <a:off x="178716" y="266415"/>
            <a:ext cx="6929449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Выявление </a:t>
            </a:r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коренных причин методом </a:t>
            </a:r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«5 Почему?»</a:t>
            </a:r>
            <a:endParaRPr lang="ru-RU" sz="20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EDCE496-60D8-4715-9130-2088FE5428BC}"/>
              </a:ext>
            </a:extLst>
          </p:cNvPr>
          <p:cNvSpPr/>
          <p:nvPr/>
        </p:nvSpPr>
        <p:spPr>
          <a:xfrm>
            <a:off x="5460685" y="746652"/>
            <a:ext cx="2099667" cy="28471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20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5187916" y="1054475"/>
            <a:ext cx="2561136" cy="5329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Возможные сбои в работе электронных систем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349" y="1659688"/>
            <a:ext cx="1877988" cy="554525"/>
          </a:xfrm>
          <a:prstGeom prst="rect">
            <a:avLst/>
          </a:prstGeom>
        </p:spPr>
      </p:pic>
      <p:sp>
        <p:nvSpPr>
          <p:cNvPr id="22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5187915" y="2312287"/>
            <a:ext cx="2561136" cy="5329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Сбои из-за большого объёма вносимой информации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86" y="2930733"/>
            <a:ext cx="1877731" cy="55478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C304827-BE5A-49A7-8C66-6C6E8DB3AD9D}"/>
              </a:ext>
            </a:extLst>
          </p:cNvPr>
          <p:cNvSpPr/>
          <p:nvPr/>
        </p:nvSpPr>
        <p:spPr>
          <a:xfrm>
            <a:off x="5536968" y="3507051"/>
            <a:ext cx="1863029" cy="28471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25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5187915" y="3800918"/>
            <a:ext cx="2561136" cy="5329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Несовершенство электронных систем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2664240" y="2311226"/>
            <a:ext cx="1198189" cy="5329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Подготовкой и отправкой занимаются разные отделы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171" y="373946"/>
            <a:ext cx="6561138" cy="330200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Пирамида проблем</a:t>
            </a:r>
            <a:endParaRPr lang="ru-RU" dirty="0">
              <a:latin typeface="+mn-l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48347686"/>
              </p:ext>
            </p:extLst>
          </p:nvPr>
        </p:nvGraphicFramePr>
        <p:xfrm>
          <a:off x="381000" y="1147763"/>
          <a:ext cx="6370320" cy="372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6898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04060" y="3547083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2483894" y="4194990"/>
            <a:ext cx="518570" cy="51233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11" name="Пятно 1 10"/>
          <p:cNvSpPr/>
          <p:nvPr/>
        </p:nvSpPr>
        <p:spPr>
          <a:xfrm>
            <a:off x="2171993" y="3681428"/>
            <a:ext cx="468790" cy="51356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10" name="Пятно 1 9"/>
          <p:cNvSpPr/>
          <p:nvPr/>
        </p:nvSpPr>
        <p:spPr>
          <a:xfrm>
            <a:off x="3096238" y="1752961"/>
            <a:ext cx="454992" cy="478848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bg1"/>
                </a:solidFill>
              </a:rPr>
              <a:t>6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3002464" y="3636300"/>
            <a:ext cx="605431" cy="55869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Пятно 1 13"/>
          <p:cNvSpPr/>
          <p:nvPr/>
        </p:nvSpPr>
        <p:spPr>
          <a:xfrm>
            <a:off x="3607895" y="4127880"/>
            <a:ext cx="513479" cy="497483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Пятно 1 14"/>
          <p:cNvSpPr/>
          <p:nvPr/>
        </p:nvSpPr>
        <p:spPr>
          <a:xfrm>
            <a:off x="3650996" y="1992385"/>
            <a:ext cx="508441" cy="46296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Пятно 1 12"/>
          <p:cNvSpPr/>
          <p:nvPr/>
        </p:nvSpPr>
        <p:spPr>
          <a:xfrm>
            <a:off x="3794121" y="3664916"/>
            <a:ext cx="508441" cy="46296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3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 noGrp="1"/>
          </p:cNvSpPr>
          <p:nvPr>
            <p:ph type="title"/>
          </p:nvPr>
        </p:nvSpPr>
        <p:spPr>
          <a:xfrm>
            <a:off x="298450" y="138113"/>
            <a:ext cx="6119813" cy="601662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Целевая карта процесса</a:t>
            </a:r>
            <a:endParaRPr lang="ru-RU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43808" y="4364204"/>
            <a:ext cx="230478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ВПП= 5,5-22 дня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" y="769143"/>
            <a:ext cx="8817207" cy="355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Вклад в цель проекта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372031"/>
              </p:ext>
            </p:extLst>
          </p:nvPr>
        </p:nvGraphicFramePr>
        <p:xfrm>
          <a:off x="602529" y="901700"/>
          <a:ext cx="7739804" cy="393685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97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13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19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10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611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370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3705">
                  <a:extLst>
                    <a:ext uri="{9D8B030D-6E8A-4147-A177-3AD203B41FA5}">
                      <a16:colId xmlns:a16="http://schemas.microsoft.com/office/drawing/2014/main" xmlns="" val="2171852614"/>
                    </a:ext>
                  </a:extLst>
                </a:gridCol>
              </a:tblGrid>
              <a:tr h="2737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ПЕРВОПРИЧИНА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В ДОСТИЖЕНИЕ ЦЕЛИ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xmlns="" val="3507751050"/>
                  </a:ext>
                </a:extLst>
              </a:tr>
              <a:tr h="5083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Большие финансовые затраты на отправку писем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Устоявшаяся практика</a:t>
                      </a:r>
                    </a:p>
                  </a:txBody>
                  <a:tcPr marL="5060" marR="5060" marT="5060" marB="0"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Отправка документации в электронном виде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финансовых затрат до 0 р.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99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Долгий процесс от отправки до получения за пределами Забайкальского края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Отправка писем осуществляется Почтой России</a:t>
                      </a: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получения уведомления поднадзорным лицом с 7-21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0,5 -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дня</a:t>
                      </a:r>
                      <a:endParaRPr lang="ru-RU" sz="8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99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Потеря времени на подготовку и отправку письма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Устоявшаяся практика</a:t>
                      </a: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отправки писем,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путём исключения затрат времени на создание необходимой документации для Почты России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</a:tr>
              <a:tr h="3832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Неполучение документов поднадзорным лицом.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Отправка писем осуществляется Почтой России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случаев утери документов в процессе отправки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28289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Личные мотивы поднадзорного лица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 зоны влияния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2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Возможные сбои в работе электронных систем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Несовершенство электронных систем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 зоны влияния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xmlns="" val="2634910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52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6" y="333510"/>
            <a:ext cx="5861205" cy="624022"/>
          </a:xfrm>
        </p:spPr>
        <p:txBody>
          <a:bodyPr/>
          <a:lstStyle/>
          <a:p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Идеальная карта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6504" y="4418678"/>
            <a:ext cx="230478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ВПП= 5,5 дней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" y="740568"/>
            <a:ext cx="875347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План мероприятий по реализации проекта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715415"/>
              </p:ext>
            </p:extLst>
          </p:nvPr>
        </p:nvGraphicFramePr>
        <p:xfrm>
          <a:off x="301555" y="924576"/>
          <a:ext cx="8636962" cy="3896123"/>
        </p:xfrm>
        <a:graphic>
          <a:graphicData uri="http://schemas.openxmlformats.org/drawingml/2006/table">
            <a:tbl>
              <a:tblPr/>
              <a:tblGrid>
                <a:gridCol w="3518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4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83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95015">
                  <a:extLst>
                    <a:ext uri="{9D8B030D-6E8A-4147-A177-3AD203B41FA5}">
                      <a16:colId xmlns:a16="http://schemas.microsoft.com/office/drawing/2014/main" xmlns="" val="3833481457"/>
                    </a:ext>
                  </a:extLst>
                </a:gridCol>
                <a:gridCol w="16537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079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85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3699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83075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«Совершенствование процесса уведомления поднадзорных лиц»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18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406" marR="2406" marT="24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marL="2406" marR="2406" marT="24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Коренная причина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Ожидаемый результат</a:t>
                      </a:r>
                    </a:p>
                  </a:txBody>
                  <a:tcPr marL="2406" marR="2406" marT="24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</a:p>
                  </a:txBody>
                  <a:tcPr marL="2406" marR="2406" marT="24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</a:p>
                  </a:txBody>
                  <a:tcPr marL="2406" marR="2406" marT="24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</a:p>
                  </a:txBody>
                  <a:tcPr marL="2406" marR="2406" marT="24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30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Большие финансовые затраты на отправку писем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Отправка писем осуществляется Почтой России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финансовых затрат с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10000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мес. до 0.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Консультирование с отделом правового и кадрового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обеспечения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возможности отправки отдельных документов поднадзорным лицам в электронном виде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 fontAlgn="ctr">
                        <a:buFont typeface="+mj-lt"/>
                        <a:buNone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Хафизов М.Ф.</a:t>
                      </a:r>
                    </a:p>
                    <a:p>
                      <a:pPr marL="228600" indent="-228600" algn="ctr" fontAlgn="ctr">
                        <a:buFont typeface="+mj-lt"/>
                        <a:buAutoNum type="arabicPeriod"/>
                      </a:pPr>
                      <a:endParaRPr lang="ru-RU" sz="9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30.05.2022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27.05.2022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76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Долгий процесс от отправки до получения за пределами Забайкальского края</a:t>
                      </a: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получения уведомления поднадзорным лицом с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7-21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 до 1 дня</a:t>
                      </a:r>
                      <a:endParaRPr lang="ru-RU" sz="9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Подготовка и подписание внутреннего документа с рекомендациями, структурирующими порядок отправки документации поднадзорным лицам в электронном виде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Хафизов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М.Ф. 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23.06.2022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23.06.2022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78039897"/>
                  </a:ext>
                </a:extLst>
              </a:tr>
              <a:tr h="7340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Неполучение документов поднадзорным лицом</a:t>
                      </a: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Исключение случаев утери документов в процессе отправки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153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Повторная отправка документов получателю</a:t>
                      </a:r>
                      <a:endParaRPr lang="ru-RU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7600634"/>
                  </a:ext>
                </a:extLst>
              </a:tr>
              <a:tr h="342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Внедрение системы отправки совместно с отделом 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организационного, документационного обеспечений и информатизации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Пинигин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А.Г.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23.06.2022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23.06.2022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33782064"/>
                  </a:ext>
                </a:extLst>
              </a:tr>
              <a:tr h="2168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Потеря времени на подготовку и отправку письма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отправки писем,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путём исключения затрат времени на создание необходимой документации для Почты России</a:t>
                      </a:r>
                      <a:endParaRPr lang="ru-RU" sz="9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6456199"/>
                  </a:ext>
                </a:extLst>
              </a:tr>
              <a:tr h="514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Организация рабочего места инспектора по системе 5С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Хафизов М.Ф.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24.06.2022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24.06.2022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8415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0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976" y="251222"/>
            <a:ext cx="61313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/>
              <a:t>Мероприятия по реализации проекта</a:t>
            </a:r>
            <a:endParaRPr lang="ru-RU" sz="2300" b="1" dirty="0"/>
          </a:p>
        </p:txBody>
      </p:sp>
      <p:sp>
        <p:nvSpPr>
          <p:cNvPr id="6" name="Овал 5"/>
          <p:cNvSpPr/>
          <p:nvPr/>
        </p:nvSpPr>
        <p:spPr>
          <a:xfrm>
            <a:off x="282406" y="1409415"/>
            <a:ext cx="1630659" cy="142271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ПРОБЛЕМА:</a:t>
            </a:r>
            <a:endParaRPr lang="ru-RU" sz="1200" dirty="0" smtClean="0"/>
          </a:p>
          <a:p>
            <a:pPr lvl="0"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финансовые затраты на отправку писем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3890819" y="2484235"/>
            <a:ext cx="1502152" cy="82888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5572487" y="1230658"/>
            <a:ext cx="3329747" cy="2894455"/>
          </a:xfrm>
          <a:prstGeom prst="wedgeEllipseCallout">
            <a:avLst>
              <a:gd name="adj1" fmla="val 6720"/>
              <a:gd name="adj2" fmla="val 44939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методических рекомендаций по совершенствованию процесса информирования поднадзорных лиц при осуществлении государственного строительного надзора с алгоритмом действий, необходимым для перевода процесса уведомлений в электронный формат</a:t>
            </a:r>
            <a:endParaRPr 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039654" y="1409415"/>
            <a:ext cx="1630659" cy="13928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ПРОБЛЕМА:</a:t>
            </a:r>
            <a:endParaRPr lang="ru-RU" sz="1200" dirty="0" smtClean="0"/>
          </a:p>
          <a:p>
            <a:pPr lvl="0"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Неполучение документов поднадзорным лицом</a:t>
            </a:r>
          </a:p>
        </p:txBody>
      </p:sp>
      <p:sp>
        <p:nvSpPr>
          <p:cNvPr id="10" name="Овал 9"/>
          <p:cNvSpPr/>
          <p:nvPr/>
        </p:nvSpPr>
        <p:spPr>
          <a:xfrm>
            <a:off x="2112116" y="2952443"/>
            <a:ext cx="1630659" cy="134331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ПРОБЛЕМА:</a:t>
            </a:r>
            <a:endParaRPr lang="ru-RU" sz="1200" dirty="0" smtClean="0"/>
          </a:p>
          <a:p>
            <a:pPr lvl="0" algn="ctr" fontAlgn="ctr">
              <a:defRPr/>
            </a:pP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Потеря времени на подготовку и отправку письма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201048" y="2898675"/>
            <a:ext cx="1712017" cy="14508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ПРОБЛЕМА:</a:t>
            </a:r>
            <a:endParaRPr lang="ru-RU" sz="1000" dirty="0" smtClean="0"/>
          </a:p>
          <a:p>
            <a:pPr lvl="0" algn="ctr" fontAlgn="ctr">
              <a:defRPr/>
            </a:pP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Долгий процесс от отправки до получения за пределами 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84685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42" y="811798"/>
            <a:ext cx="3098800" cy="4380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876" y="365522"/>
            <a:ext cx="61313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/>
              <a:t>Мероприятия по реализации проекта</a:t>
            </a:r>
            <a:endParaRPr lang="ru-RU" sz="2300" b="1" dirty="0"/>
          </a:p>
        </p:txBody>
      </p:sp>
      <p:sp>
        <p:nvSpPr>
          <p:cNvPr id="7" name="Овальная выноска 6"/>
          <p:cNvSpPr/>
          <p:nvPr/>
        </p:nvSpPr>
        <p:spPr>
          <a:xfrm>
            <a:off x="263216" y="1258074"/>
            <a:ext cx="1552884" cy="1450419"/>
          </a:xfrm>
          <a:prstGeom prst="wedgeEllipseCallout">
            <a:avLst>
              <a:gd name="adj1" fmla="val 55659"/>
              <a:gd name="adj2" fmla="val 572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Разработанные методические рекомендации структурируют алгоритм работы инспекторов, разъясняют нюансы </a:t>
            </a:r>
            <a:endParaRPr lang="ru-RU" sz="9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64" y="811798"/>
            <a:ext cx="2942429" cy="41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01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876" y="98394"/>
            <a:ext cx="61313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/>
              <a:t>Мероприятия по реализации проекта</a:t>
            </a:r>
            <a:endParaRPr lang="ru-RU" sz="2300" b="1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281922" y="987688"/>
            <a:ext cx="2122231" cy="1796609"/>
          </a:xfrm>
          <a:prstGeom prst="wedgeEllipseCallout">
            <a:avLst>
              <a:gd name="adj1" fmla="val 55659"/>
              <a:gd name="adj2" fmla="val 572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Письма, направленные в адрес Инспекции, с целью осуществления взаимодействия, посредством электронного документооборота</a:t>
            </a:r>
            <a:endParaRPr lang="ru-RU" sz="105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50" y="708917"/>
            <a:ext cx="3068715" cy="4337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53" y="708916"/>
            <a:ext cx="3061698" cy="43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46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41" y="1063219"/>
            <a:ext cx="6725401" cy="3645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876" y="201136"/>
            <a:ext cx="61313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/>
              <a:t>Мероприятия по реализации проекта</a:t>
            </a:r>
            <a:endParaRPr lang="ru-RU" sz="2300" b="1" dirty="0"/>
          </a:p>
        </p:txBody>
      </p:sp>
      <p:sp>
        <p:nvSpPr>
          <p:cNvPr id="9" name="Овальная выноска 8"/>
          <p:cNvSpPr/>
          <p:nvPr/>
        </p:nvSpPr>
        <p:spPr>
          <a:xfrm>
            <a:off x="152876" y="1552766"/>
            <a:ext cx="1873143" cy="1570577"/>
          </a:xfrm>
          <a:prstGeom prst="wedgeEllipseCallout">
            <a:avLst>
              <a:gd name="adj1" fmla="val 55659"/>
              <a:gd name="adj2" fmla="val 572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Окно </a:t>
            </a:r>
            <a:r>
              <a:rPr lang="en-US" sz="1050" dirty="0" err="1" smtClean="0"/>
              <a:t>eMClient</a:t>
            </a:r>
            <a:r>
              <a:rPr lang="en-US" sz="1050" dirty="0" smtClean="0"/>
              <a:t> </a:t>
            </a:r>
            <a:r>
              <a:rPr lang="ru-RU" sz="1050" dirty="0" smtClean="0"/>
              <a:t>с настроенными элементами подтверждения прочтения и доставки письма</a:t>
            </a:r>
            <a:endParaRPr lang="ru-RU" sz="1050" dirty="0"/>
          </a:p>
        </p:txBody>
      </p:sp>
      <p:sp>
        <p:nvSpPr>
          <p:cNvPr id="10" name="Овал 9"/>
          <p:cNvSpPr/>
          <p:nvPr/>
        </p:nvSpPr>
        <p:spPr>
          <a:xfrm>
            <a:off x="4089114" y="2445249"/>
            <a:ext cx="791110" cy="54453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1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периметр проекта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539749" y="1613140"/>
            <a:ext cx="7413805" cy="2329144"/>
          </a:xfrm>
        </p:spPr>
        <p:txBody>
          <a:bodyPr/>
          <a:lstStyle/>
          <a:p>
            <a:pPr lvl="0" algn="just"/>
            <a:r>
              <a:rPr lang="ru-RU" sz="2000" dirty="0"/>
              <a:t>Совершенствование работы государственной инспекции Забайкальского края, путем внедрения технологии бережливого управления, в рамках реализации проекта «Эффективный регион»</a:t>
            </a:r>
          </a:p>
        </p:txBody>
      </p:sp>
    </p:spTree>
    <p:extLst>
      <p:ext uri="{BB962C8B-B14F-4D97-AF65-F5344CB8AC3E}">
        <p14:creationId xmlns:p14="http://schemas.microsoft.com/office/powerpoint/2010/main" val="36261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537" y="273055"/>
            <a:ext cx="61313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/>
              <a:t>Мониторинг устойчивости</a:t>
            </a:r>
            <a:endParaRPr lang="ru-RU" sz="23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9079" y="1106531"/>
            <a:ext cx="2892727" cy="647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С извещением о начале строительства в Инспекцию было направлено письмо об осуществлении взаимодействия  посредством электронной почты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040700" y="1232390"/>
            <a:ext cx="835293" cy="51451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20647" y="1106531"/>
            <a:ext cx="4258086" cy="6032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Решение о проведении проверки было направлено контролируемому лицу спустя 5 рабочих дней после регистрации извещения о сроках </a:t>
            </a:r>
            <a:r>
              <a:rPr lang="ru-RU" sz="1000" dirty="0">
                <a:solidFill>
                  <a:schemeClr val="tx1"/>
                </a:solidFill>
              </a:rPr>
              <a:t>завершения </a:t>
            </a:r>
            <a:r>
              <a:rPr lang="ru-RU" sz="1000" dirty="0" smtClean="0">
                <a:solidFill>
                  <a:schemeClr val="tx1"/>
                </a:solidFill>
              </a:rPr>
              <a:t>работ (</a:t>
            </a:r>
            <a:r>
              <a:rPr lang="ru-RU" sz="1000" dirty="0">
                <a:solidFill>
                  <a:schemeClr val="tx1"/>
                </a:solidFill>
              </a:rPr>
              <a:t>15.07.2022), </a:t>
            </a:r>
            <a:r>
              <a:rPr lang="ru-RU" sz="1000" dirty="0" smtClean="0">
                <a:solidFill>
                  <a:schemeClr val="tx1"/>
                </a:solidFill>
              </a:rPr>
              <a:t>подлежащих проверке. Доставлено и прочитано в этот же день (22.07.2022)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8282892" y="1239128"/>
            <a:ext cx="835293" cy="47067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27920" y="1807685"/>
            <a:ext cx="2892727" cy="453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Проверка поднадзорного лица проведена в срок с 25.07.2022 по 29.07.2022 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4030417" y="1840423"/>
            <a:ext cx="835293" cy="38778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77610" y="1753644"/>
            <a:ext cx="3092036" cy="6075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Акт проведенной проверки направлен поднадзорному лицу только 10.08.2022, ввиду больной загруженности инспектора. Доставлено и прочитано в этот же день.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66762" y="1807685"/>
            <a:ext cx="835293" cy="45326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762568" y="2403819"/>
            <a:ext cx="230478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ВПП= 1</a:t>
            </a:r>
            <a:r>
              <a:rPr lang="ru-RU" dirty="0"/>
              <a:t>9</a:t>
            </a:r>
            <a:r>
              <a:rPr lang="ru-RU" dirty="0" smtClean="0"/>
              <a:t> дней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816" y="2850902"/>
            <a:ext cx="2892727" cy="7753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С извещением о сроках завершения работ, подлежащих проверке от 21.07.2022 в Инспекцию было направлено письмо об осуществлении взаимодействия  посредством электронной почты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051519" y="2992356"/>
            <a:ext cx="835293" cy="49247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21971" y="2885449"/>
            <a:ext cx="3092034" cy="7753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Решение о проведении проверки было направлено контролируемому лицу спустя 1 рабочий день (22.07.2022) после направления извещения. Доставлено и прочитано в этот же день (22.07.2022)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7096971" y="3079199"/>
            <a:ext cx="835293" cy="38788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17168" y="3861937"/>
            <a:ext cx="2892727" cy="4583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Проверка поднадзорного лица проведена в срок с 25.07.2022 по 29.07.2022 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4136054" y="3828594"/>
            <a:ext cx="835293" cy="49165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84593" y="3779434"/>
            <a:ext cx="3092036" cy="5899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Акт проведенной проверки направлен поднадзорному лицу 02.08.2022. Письмо </a:t>
            </a:r>
            <a:r>
              <a:rPr lang="ru-RU" sz="1000" dirty="0">
                <a:solidFill>
                  <a:schemeClr val="tx1"/>
                </a:solidFill>
              </a:rPr>
              <a:t>д</a:t>
            </a:r>
            <a:r>
              <a:rPr lang="ru-RU" sz="1000" dirty="0" smtClean="0">
                <a:solidFill>
                  <a:schemeClr val="tx1"/>
                </a:solidFill>
              </a:rPr>
              <a:t>оставлено и прочитано в этот же день.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160498" y="3861937"/>
            <a:ext cx="835293" cy="38778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730611" y="4720728"/>
            <a:ext cx="230478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ВПП= </a:t>
            </a:r>
            <a:r>
              <a:rPr lang="ru-RU" dirty="0"/>
              <a:t>8</a:t>
            </a:r>
            <a:r>
              <a:rPr lang="ru-RU" dirty="0" smtClean="0"/>
              <a:t> дней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626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Мониторинг устойчивости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35247055"/>
              </p:ext>
            </p:extLst>
          </p:nvPr>
        </p:nvGraphicFramePr>
        <p:xfrm>
          <a:off x="1455106" y="87407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9273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36551" y="295633"/>
            <a:ext cx="6793638" cy="673767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1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 –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Сортировка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Рабочее место специалиста (Хафизов М.Ф.)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678718" y="2569365"/>
            <a:ext cx="833471" cy="749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738" y="1613591"/>
            <a:ext cx="3582004" cy="26865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46" y="1324335"/>
            <a:ext cx="4194047" cy="3145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6064" y="862929"/>
            <a:ext cx="49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5436" y="943198"/>
            <a:ext cx="939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после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96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36551" y="295633"/>
            <a:ext cx="6793638" cy="673767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1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 –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Сортировка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Рабочее место специалиста (Хафизов М.Ф.)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5" y="1591193"/>
            <a:ext cx="3470475" cy="260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07" y="1615577"/>
            <a:ext cx="3437963" cy="257847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4148848" y="2529844"/>
            <a:ext cx="833471" cy="749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16064" y="1107186"/>
            <a:ext cx="49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5436" y="1187455"/>
            <a:ext cx="939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после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15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976" y="474537"/>
            <a:ext cx="61313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/>
              <a:t>Выполнение целевых показателей:</a:t>
            </a:r>
            <a:endParaRPr lang="ru-RU" sz="23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456414"/>
              </p:ext>
            </p:extLst>
          </p:nvPr>
        </p:nvGraphicFramePr>
        <p:xfrm>
          <a:off x="800590" y="1036739"/>
          <a:ext cx="7634490" cy="332607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26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68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68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68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26898"/>
              </a:tblGrid>
              <a:tr h="316072"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28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1927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показатель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 показатель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 показатель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Эффективность, 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26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Сокращение срока проведения проверок поднадзорных лиц, путём уменьшения сроков уведомления о проведении проверок,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дни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22-68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5,5-22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8-19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3578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бюджетного финансирования, тыс. в мес.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5403" y="4484318"/>
            <a:ext cx="673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Эффективность по проекту </a:t>
            </a:r>
            <a:r>
              <a:rPr lang="ru-RU" b="1" dirty="0" smtClean="0"/>
              <a:t>97,8%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13143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18.08.2022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Тел.: +7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302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 27-28-01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доб.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118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Моб.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тел.: 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+7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(914) 807 51 49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E-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mail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mar.hafizoff@yandex.ru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www.rosatom.ru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39748" y="2636497"/>
            <a:ext cx="4860925" cy="227920"/>
          </a:xfrm>
        </p:spPr>
        <p:txBody>
          <a:bodyPr/>
          <a:lstStyle/>
          <a:p>
            <a:r>
              <a:rPr lang="ru-RU" dirty="0" smtClean="0"/>
              <a:t>Хафизов Марат </a:t>
            </a:r>
            <a:r>
              <a:rPr lang="ru-RU" dirty="0" err="1" smtClean="0"/>
              <a:t>Фирдависович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539748" y="2908072"/>
            <a:ext cx="4860925" cy="679677"/>
          </a:xfrm>
        </p:spPr>
        <p:txBody>
          <a:bodyPr/>
          <a:lstStyle/>
          <a:p>
            <a:r>
              <a:rPr lang="ru-RU" dirty="0" smtClean="0"/>
              <a:t>Главный государственный инспектор отдела по строительному надзору Государственной инспекции Забайкальского края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431799"/>
            <a:ext cx="6561138" cy="613229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Организационно-распорядительные </a:t>
            </a:r>
            <a:r>
              <a:rPr lang="ru-RU" dirty="0" smtClean="0">
                <a:solidFill>
                  <a:schemeClr val="tx1"/>
                </a:solidFill>
              </a:rPr>
              <a:t>документы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62" y="1112808"/>
            <a:ext cx="2638055" cy="384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78" y="1188649"/>
            <a:ext cx="2703151" cy="3771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Команда </a:t>
            </a:r>
            <a:r>
              <a:rPr lang="ru-RU" dirty="0" smtClean="0">
                <a:solidFill>
                  <a:schemeClr val="tx1"/>
                </a:solidFill>
              </a:rPr>
              <a:t>проекта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090" y="3278231"/>
            <a:ext cx="198795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Илькив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Васильевич</a:t>
            </a:r>
          </a:p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Государственной инспекции Забайкальского края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923" y="3278231"/>
            <a:ext cx="2804403" cy="8291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326" y="3278231"/>
            <a:ext cx="3097036" cy="951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6" y="848197"/>
            <a:ext cx="1722639" cy="2430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0745" y="1151792"/>
            <a:ext cx="2428756" cy="1821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90" y="848197"/>
            <a:ext cx="1911708" cy="24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122" y="1867295"/>
            <a:ext cx="6715065" cy="1012910"/>
          </a:xfrm>
        </p:spPr>
        <p:txBody>
          <a:bodyPr/>
          <a:lstStyle/>
          <a:p>
            <a:pPr algn="ctr"/>
            <a:r>
              <a:rPr lang="ru-RU" sz="2400" dirty="0" smtClean="0"/>
              <a:t>«Совершенствование процесса уведомления поднадзорных лиц»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078369" y="1257932"/>
            <a:ext cx="5508152" cy="576064"/>
          </a:xfrm>
        </p:spPr>
        <p:txBody>
          <a:bodyPr/>
          <a:lstStyle/>
          <a:p>
            <a:pPr algn="ctr"/>
            <a:r>
              <a:rPr lang="ru-RU" sz="2400" dirty="0" smtClean="0"/>
              <a:t>Проект: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5374" y="301172"/>
            <a:ext cx="6561138" cy="3302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Паспорт </a:t>
            </a:r>
            <a:r>
              <a:rPr lang="ru-RU" dirty="0" smtClean="0">
                <a:solidFill>
                  <a:schemeClr val="tx1"/>
                </a:solidFill>
              </a:rPr>
              <a:t>проекта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41" y="734309"/>
            <a:ext cx="6624244" cy="4378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44" y="1568065"/>
            <a:ext cx="6195318" cy="334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7441" y="267898"/>
            <a:ext cx="6561138" cy="330200"/>
          </a:xfrm>
        </p:spPr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Текущая карта 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процесса</a:t>
            </a:r>
            <a:endParaRPr lang="ru-RU" dirty="0">
              <a:latin typeface="+mn-lt"/>
            </a:endParaRPr>
          </a:p>
        </p:txBody>
      </p:sp>
      <p:sp>
        <p:nvSpPr>
          <p:cNvPr id="25" name="TextBox 140"/>
          <p:cNvSpPr txBox="1"/>
          <p:nvPr/>
        </p:nvSpPr>
        <p:spPr>
          <a:xfrm>
            <a:off x="7967663" y="3892564"/>
            <a:ext cx="381000" cy="50006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5810" y="3927211"/>
            <a:ext cx="1959429" cy="30777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/>
              <a:t>ВПП = 22-68 дней</a:t>
            </a:r>
            <a:endParaRPr lang="ru-RU" sz="1400" dirty="0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/>
          </p:nvPr>
        </p:nvSpPr>
        <p:spPr>
          <a:xfrm>
            <a:off x="494581" y="3682870"/>
            <a:ext cx="7677509" cy="1415341"/>
          </a:xfrm>
        </p:spPr>
        <p:txBody>
          <a:bodyPr/>
          <a:lstStyle/>
          <a:p>
            <a:r>
              <a:rPr lang="ru-RU" dirty="0" smtClean="0"/>
              <a:t>Большие </a:t>
            </a:r>
            <a:r>
              <a:rPr lang="ru-RU" dirty="0"/>
              <a:t>финансовые затраты на отправку </a:t>
            </a:r>
            <a:r>
              <a:rPr lang="ru-RU" dirty="0" smtClean="0"/>
              <a:t>писем. </a:t>
            </a:r>
          </a:p>
          <a:p>
            <a:r>
              <a:rPr lang="ru-RU" dirty="0" smtClean="0"/>
              <a:t>Долгий </a:t>
            </a:r>
            <a:r>
              <a:rPr lang="ru-RU" dirty="0"/>
              <a:t>процесс от отправки до получения за </a:t>
            </a:r>
            <a:r>
              <a:rPr lang="ru-RU" dirty="0" smtClean="0"/>
              <a:t>пределами </a:t>
            </a:r>
            <a:r>
              <a:rPr lang="ru-RU" dirty="0"/>
              <a:t>Забайкальского </a:t>
            </a:r>
            <a:r>
              <a:rPr lang="ru-RU" dirty="0" smtClean="0"/>
              <a:t>края.</a:t>
            </a:r>
          </a:p>
          <a:p>
            <a:r>
              <a:rPr lang="ru-RU" dirty="0" smtClean="0"/>
              <a:t>Неполучение </a:t>
            </a:r>
            <a:r>
              <a:rPr lang="ru-RU" dirty="0"/>
              <a:t>документов поднадзорным </a:t>
            </a:r>
            <a:r>
              <a:rPr lang="ru-RU" dirty="0" smtClean="0"/>
              <a:t>лицом.</a:t>
            </a:r>
          </a:p>
          <a:p>
            <a:r>
              <a:rPr lang="ru-RU" dirty="0" smtClean="0"/>
              <a:t>Потеря </a:t>
            </a:r>
            <a:r>
              <a:rPr lang="ru-RU" dirty="0"/>
              <a:t>времени на подготовку и отправку </a:t>
            </a:r>
            <a:r>
              <a:rPr lang="ru-RU" dirty="0" smtClean="0"/>
              <a:t>письма. </a:t>
            </a:r>
          </a:p>
          <a:p>
            <a:r>
              <a:rPr lang="ru-RU" dirty="0" smtClean="0"/>
              <a:t>Возможные </a:t>
            </a:r>
            <a:r>
              <a:rPr lang="ru-RU" dirty="0"/>
              <a:t>сбои в работе электронных </a:t>
            </a:r>
            <a:r>
              <a:rPr lang="ru-RU" dirty="0" smtClean="0"/>
              <a:t>систем.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ятно 1 8"/>
          <p:cNvSpPr/>
          <p:nvPr/>
        </p:nvSpPr>
        <p:spPr>
          <a:xfrm>
            <a:off x="89140" y="3628162"/>
            <a:ext cx="370936" cy="3170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1</a:t>
            </a:r>
            <a:endParaRPr lang="ru-RU" sz="1200" dirty="0"/>
          </a:p>
        </p:txBody>
      </p:sp>
      <p:sp>
        <p:nvSpPr>
          <p:cNvPr id="10" name="Пятно 1 9"/>
          <p:cNvSpPr/>
          <p:nvPr/>
        </p:nvSpPr>
        <p:spPr>
          <a:xfrm>
            <a:off x="103517" y="3927211"/>
            <a:ext cx="370936" cy="3170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</a:t>
            </a:r>
            <a:endParaRPr lang="ru-RU" sz="1200" dirty="0"/>
          </a:p>
        </p:txBody>
      </p:sp>
      <p:sp>
        <p:nvSpPr>
          <p:cNvPr id="11" name="Пятно 1 10"/>
          <p:cNvSpPr/>
          <p:nvPr/>
        </p:nvSpPr>
        <p:spPr>
          <a:xfrm>
            <a:off x="100641" y="4217634"/>
            <a:ext cx="370936" cy="3170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3</a:t>
            </a:r>
            <a:endParaRPr lang="ru-RU" sz="1200" dirty="0"/>
          </a:p>
        </p:txBody>
      </p:sp>
      <p:sp>
        <p:nvSpPr>
          <p:cNvPr id="12" name="Пятно 1 11"/>
          <p:cNvSpPr/>
          <p:nvPr/>
        </p:nvSpPr>
        <p:spPr>
          <a:xfrm>
            <a:off x="115019" y="4525309"/>
            <a:ext cx="370936" cy="3170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4</a:t>
            </a:r>
            <a:endParaRPr lang="ru-RU" sz="1200" dirty="0"/>
          </a:p>
        </p:txBody>
      </p:sp>
      <p:sp>
        <p:nvSpPr>
          <p:cNvPr id="13" name="Пятно 1 12"/>
          <p:cNvSpPr/>
          <p:nvPr/>
        </p:nvSpPr>
        <p:spPr>
          <a:xfrm>
            <a:off x="129396" y="4798480"/>
            <a:ext cx="370936" cy="3170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5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8" y="725605"/>
            <a:ext cx="7794625" cy="27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5CA5572-46EA-4D41-B4D3-D094FE775F99}"/>
              </a:ext>
            </a:extLst>
          </p:cNvPr>
          <p:cNvSpPr/>
          <p:nvPr/>
        </p:nvSpPr>
        <p:spPr>
          <a:xfrm>
            <a:off x="178717" y="267158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Выявление </a:t>
            </a:r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коренных причин методом </a:t>
            </a:r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«5 Почему?»</a:t>
            </a:r>
            <a:endParaRPr lang="ru-RU" sz="20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FCEC83E-A7E1-4F14-8D8A-9673C8EA81F0}"/>
              </a:ext>
            </a:extLst>
          </p:cNvPr>
          <p:cNvSpPr/>
          <p:nvPr/>
        </p:nvSpPr>
        <p:spPr>
          <a:xfrm>
            <a:off x="6000827" y="820225"/>
            <a:ext cx="2099667" cy="28471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26" name="Прямоугольник: скругленные углы 9">
            <a:extLst>
              <a:ext uri="{FF2B5EF4-FFF2-40B4-BE49-F238E27FC236}">
                <a16:creationId xmlns:a16="http://schemas.microsoft.com/office/drawing/2014/main" xmlns="" id="{BF7F2B4E-DE1E-498B-B029-C798C1C7E1BC}"/>
              </a:ext>
            </a:extLst>
          </p:cNvPr>
          <p:cNvSpPr/>
          <p:nvPr/>
        </p:nvSpPr>
        <p:spPr>
          <a:xfrm>
            <a:off x="508051" y="1246135"/>
            <a:ext cx="2604682" cy="6008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финансовые затраты на отправку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писем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трелка: вниз 14">
            <a:extLst>
              <a:ext uri="{FF2B5EF4-FFF2-40B4-BE49-F238E27FC236}">
                <a16:creationId xmlns:a16="http://schemas.microsoft.com/office/drawing/2014/main" xmlns="" id="{97F5AB72-A1FF-4C60-A951-388A04DC5BC8}"/>
              </a:ext>
            </a:extLst>
          </p:cNvPr>
          <p:cNvSpPr/>
          <p:nvPr/>
        </p:nvSpPr>
        <p:spPr>
          <a:xfrm>
            <a:off x="760558" y="1897042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0" name="Прямоугольник: скругленные углы 19">
            <a:extLst>
              <a:ext uri="{FF2B5EF4-FFF2-40B4-BE49-F238E27FC236}">
                <a16:creationId xmlns:a16="http://schemas.microsoft.com/office/drawing/2014/main" xmlns="" id="{64EDBBFB-8733-4F42-8019-B0DD81D88961}"/>
              </a:ext>
            </a:extLst>
          </p:cNvPr>
          <p:cNvSpPr/>
          <p:nvPr/>
        </p:nvSpPr>
        <p:spPr>
          <a:xfrm>
            <a:off x="496775" y="2358356"/>
            <a:ext cx="2615958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отправляются на бумажном носителе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трелка: вниз 21">
            <a:extLst>
              <a:ext uri="{FF2B5EF4-FFF2-40B4-BE49-F238E27FC236}">
                <a16:creationId xmlns:a16="http://schemas.microsoft.com/office/drawing/2014/main" xmlns="" id="{09529A7F-FC4D-401E-8739-783CB275214B}"/>
              </a:ext>
            </a:extLst>
          </p:cNvPr>
          <p:cNvSpPr/>
          <p:nvPr/>
        </p:nvSpPr>
        <p:spPr>
          <a:xfrm>
            <a:off x="760558" y="3063813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2" name="Прямоугольник: скругленные углы 26">
            <a:extLst>
              <a:ext uri="{FF2B5EF4-FFF2-40B4-BE49-F238E27FC236}">
                <a16:creationId xmlns:a16="http://schemas.microsoft.com/office/drawing/2014/main" xmlns="" id="{4AD5DCB1-8AE1-4A9C-9EB0-C1594729E605}"/>
              </a:ext>
            </a:extLst>
          </p:cNvPr>
          <p:cNvSpPr/>
          <p:nvPr/>
        </p:nvSpPr>
        <p:spPr>
          <a:xfrm>
            <a:off x="533727" y="3805352"/>
            <a:ext cx="2579005" cy="5375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Устоявшаяся практика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858E8632-B6CF-4194-B028-8BFFE31049AF}"/>
              </a:ext>
            </a:extLst>
          </p:cNvPr>
          <p:cNvSpPr/>
          <p:nvPr/>
        </p:nvSpPr>
        <p:spPr>
          <a:xfrm>
            <a:off x="773395" y="3520640"/>
            <a:ext cx="2099667" cy="28471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BFCEC83E-A7E1-4F14-8D8A-9673C8EA81F0}"/>
              </a:ext>
            </a:extLst>
          </p:cNvPr>
          <p:cNvSpPr/>
          <p:nvPr/>
        </p:nvSpPr>
        <p:spPr>
          <a:xfrm>
            <a:off x="773395" y="860023"/>
            <a:ext cx="2099667" cy="28471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1C304827-BE5A-49A7-8C66-6C6E8DB3AD9D}"/>
              </a:ext>
            </a:extLst>
          </p:cNvPr>
          <p:cNvSpPr/>
          <p:nvPr/>
        </p:nvSpPr>
        <p:spPr>
          <a:xfrm>
            <a:off x="5858440" y="3578863"/>
            <a:ext cx="1863029" cy="28471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8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5032032" y="1155782"/>
            <a:ext cx="3717984" cy="5329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Долгий процесс от отправки до получения за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пределами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Забайкальского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440" y="1780907"/>
            <a:ext cx="1877988" cy="554525"/>
          </a:xfrm>
          <a:prstGeom prst="rect">
            <a:avLst/>
          </a:prstGeom>
        </p:spPr>
      </p:pic>
      <p:sp>
        <p:nvSpPr>
          <p:cNvPr id="40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5032032" y="2387342"/>
            <a:ext cx="3717984" cy="5329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Логистические трудности в процессе доставки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440" y="3024079"/>
            <a:ext cx="1877731" cy="554784"/>
          </a:xfrm>
          <a:prstGeom prst="rect">
            <a:avLst/>
          </a:prstGeom>
        </p:spPr>
      </p:pic>
      <p:sp>
        <p:nvSpPr>
          <p:cNvPr id="42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5032032" y="3867933"/>
            <a:ext cx="3717984" cy="5329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Отправка писем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Почтой России</a:t>
            </a:r>
          </a:p>
        </p:txBody>
      </p:sp>
    </p:spTree>
    <p:extLst>
      <p:ext uri="{BB962C8B-B14F-4D97-AF65-F5344CB8AC3E}">
        <p14:creationId xmlns:p14="http://schemas.microsoft.com/office/powerpoint/2010/main" val="15135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5CA5572-46EA-4D41-B4D3-D094FE775F99}"/>
              </a:ext>
            </a:extLst>
          </p:cNvPr>
          <p:cNvSpPr/>
          <p:nvPr/>
        </p:nvSpPr>
        <p:spPr>
          <a:xfrm>
            <a:off x="178716" y="266415"/>
            <a:ext cx="6929449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Выявление </a:t>
            </a:r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коренных причин методом </a:t>
            </a:r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«5 Почему?»</a:t>
            </a:r>
            <a:endParaRPr lang="ru-RU" sz="2000" b="1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95" y="814116"/>
            <a:ext cx="2103302" cy="402371"/>
          </a:xfrm>
          <a:prstGeom prst="rect">
            <a:avLst/>
          </a:prstGeom>
        </p:spPr>
      </p:pic>
      <p:sp>
        <p:nvSpPr>
          <p:cNvPr id="24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2808864" y="1216487"/>
            <a:ext cx="3717984" cy="5329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Неполучение документов поднадзорным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лицом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916" y="1855208"/>
            <a:ext cx="1429786" cy="422182"/>
          </a:xfrm>
          <a:prstGeom prst="rect">
            <a:avLst/>
          </a:prstGeom>
        </p:spPr>
      </p:pic>
      <p:sp>
        <p:nvSpPr>
          <p:cNvPr id="26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2856990" y="2448047"/>
            <a:ext cx="1693716" cy="5223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Утеря уведомления в процессе доставки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1C304827-BE5A-49A7-8C66-6C6E8DB3AD9D}"/>
              </a:ext>
            </a:extLst>
          </p:cNvPr>
          <p:cNvSpPr/>
          <p:nvPr/>
        </p:nvSpPr>
        <p:spPr>
          <a:xfrm>
            <a:off x="3736341" y="3555340"/>
            <a:ext cx="1863029" cy="28471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062" y="1855208"/>
            <a:ext cx="1429786" cy="422182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4887220" y="2458575"/>
            <a:ext cx="1687754" cy="5118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Нежелание поднадзорного лица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955" y="3084082"/>
            <a:ext cx="1429786" cy="42218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062" y="3068965"/>
            <a:ext cx="1429786" cy="422182"/>
          </a:xfrm>
          <a:prstGeom prst="rect">
            <a:avLst/>
          </a:prstGeom>
        </p:spPr>
      </p:pic>
      <p:sp>
        <p:nvSpPr>
          <p:cNvPr id="35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2856990" y="3924334"/>
            <a:ext cx="1693716" cy="5223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Отправка писем осуществляется Почтой России</a:t>
            </a:r>
          </a:p>
        </p:txBody>
      </p:sp>
      <p:sp>
        <p:nvSpPr>
          <p:cNvPr id="36" name="Прямоугольник: скругленные углы 31">
            <a:extLst>
              <a:ext uri="{FF2B5EF4-FFF2-40B4-BE49-F238E27FC236}">
                <a16:creationId xmlns:a16="http://schemas.microsoft.com/office/drawing/2014/main" xmlns="" id="{7794A345-0853-4A20-8635-875C6BDD7F42}"/>
              </a:ext>
            </a:extLst>
          </p:cNvPr>
          <p:cNvSpPr/>
          <p:nvPr/>
        </p:nvSpPr>
        <p:spPr>
          <a:xfrm>
            <a:off x="4871143" y="3939166"/>
            <a:ext cx="1693716" cy="5223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мотивы поднадзорного лица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1037</Words>
  <Application>Microsoft Office PowerPoint</Application>
  <PresentationFormat>Произвольный</PresentationFormat>
  <Paragraphs>228</Paragraphs>
  <Slides>25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Государственная инспекция Забайкальского края</vt:lpstr>
      <vt:lpstr>Цели и периметр проекта</vt:lpstr>
      <vt:lpstr>Организационно-распорядительные документы</vt:lpstr>
      <vt:lpstr>Команда проекта</vt:lpstr>
      <vt:lpstr>«Совершенствование процесса уведомления поднадзорных лиц»</vt:lpstr>
      <vt:lpstr>Паспорт проекта </vt:lpstr>
      <vt:lpstr>Текущая карта процесса</vt:lpstr>
      <vt:lpstr>Презентация PowerPoint</vt:lpstr>
      <vt:lpstr>Презентация PowerPoint</vt:lpstr>
      <vt:lpstr>Презентация PowerPoint</vt:lpstr>
      <vt:lpstr>Пирамида проблем</vt:lpstr>
      <vt:lpstr>Целевая карта процесса</vt:lpstr>
      <vt:lpstr>Вклад в цель проекта</vt:lpstr>
      <vt:lpstr>Идеальная карта</vt:lpstr>
      <vt:lpstr>План мероприятий по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Мониторинг устойчивости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Marat</dc:creator>
  <cp:lastModifiedBy>Сазанова Евгения Руслановна</cp:lastModifiedBy>
  <cp:revision>154</cp:revision>
  <dcterms:modified xsi:type="dcterms:W3CDTF">2022-08-17T07:56:47Z</dcterms:modified>
</cp:coreProperties>
</file>