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emf" ContentType="image/x-emf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3.xml" ContentType="application/vnd.openxmlformats-officedocument.presentationml.slide+xml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slides/slide51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4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48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theme/theme5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Masters/slideMaster4.xml" ContentType="application/vnd.openxmlformats-officedocument.presentationml.slideMaster+xml"/>
  <Override PartName="/ppt/slides/slide22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6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53.xml" ContentType="application/vnd.openxmlformats-officedocument.presentationml.slide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diagrams/quickStyle1.xml" ContentType="application/vnd.openxmlformats-officedocument.drawingml.diagramQuickStyle+xml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s/slide49.xml" ContentType="application/vnd.openxmlformats-officedocument.presentationml.slide+xml"/>
  <Override PartName="/ppt/slides/slide38.xml" ContentType="application/vnd.openxmlformats-officedocument.presentationml.slide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slideMasters/slideMaster3.xml" ContentType="application/vnd.openxmlformats-officedocument.presentationml.slideMaster+xml"/>
  <Override PartName="/ppt/diagrams/drawing1.xml" ContentType="application/vnd.openxmlformats-officedocument.drawingml.diagramDrawing+xml"/>
  <Override PartName="/ppt/slides/slide7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howSpecialPlsOnTitleSld="0" strictFirstAndLastChars="0">
  <p:sldMasterIdLst>
    <p:sldMasterId id="2147483648" r:id="rId1"/>
    <p:sldMasterId id="2147483650" r:id="rId2"/>
    <p:sldMasterId id="2147483654" r:id="rId3"/>
    <p:sldMasterId id="2147483660" r:id="rId4"/>
  </p:sldMasterIdLst>
  <p:notesMasterIdLst>
    <p:notesMasterId r:id="rId66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</p:sldIdLst>
  <p:sldSz cx="9144000" cy="5148263"/>
  <p:notesSz cx="9144000" cy="5148263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D5D33C83-58E7-6123-10AD-E3D704A533DD}">
  <a:tblStyle styleId="{D5D33C83-58E7-6123-10AD-E3D704A533DD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FFABC369-C743-9EF6-AA9D-BB0D3AB92ED8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theme" Target="theme/theme1.xml"/><Relationship Id="rId6" Type="http://schemas.openxmlformats.org/officeDocument/2006/relationships/theme" Target="theme/theme2.xml"/><Relationship Id="rId7" Type="http://schemas.openxmlformats.org/officeDocument/2006/relationships/theme" Target="theme/theme3.xml"/><Relationship Id="rId8" Type="http://schemas.openxmlformats.org/officeDocument/2006/relationships/theme" Target="theme/theme4.xml"/><Relationship Id="rId9" Type="http://schemas.openxmlformats.org/officeDocument/2006/relationships/theme" Target="theme/theme5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Relationship Id="rId63" Type="http://schemas.openxmlformats.org/officeDocument/2006/relationships/slide" Target="slides/slide54.xml"/><Relationship Id="rId64" Type="http://schemas.openxmlformats.org/officeDocument/2006/relationships/slide" Target="slides/slide55.xml"/><Relationship Id="rId65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67" Type="http://schemas.openxmlformats.org/officeDocument/2006/relationships/presProps" Target="presProps.xml" /><Relationship Id="rId68" Type="http://schemas.openxmlformats.org/officeDocument/2006/relationships/tableStyles" Target="tableStyles.xml" /><Relationship Id="rId69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FDF1D5D8-F183-4029-9D0C-D0B5CC8C0BE9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497C81A7-7C11-4B29-BE3E-8D8C0DF4670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 bwMode="auto"/>
      <dgm:t>
        <a:bodyPr/>
        <a:lstStyle/>
        <a:p>
          <a:pPr algn="ctr">
            <a:defRPr/>
          </a:pPr>
          <a:r>
            <a:rPr lang="ru-RU" b="1"/>
            <a:t>БЕРЕЖЛИВОЕ ПРОИЗВОДСТВО</a:t>
          </a:r>
          <a:endParaRPr/>
        </a:p>
      </dgm:t>
    </dgm:pt>
    <dgm:pt modelId="{AF9E5820-847E-43F9-A1E3-612283E42ECE}" type="parTrans" cxnId="{6F9E83BA-69CD-44FC-A6CA-9C5852E7BD4D}">
      <dgm:prSet/>
      <dgm:spPr bwMode="auto"/>
      <dgm:t>
        <a:bodyPr/>
        <a:lstStyle/>
        <a:p>
          <a:pPr algn="just">
            <a:defRPr/>
          </a:pPr>
          <a:endParaRPr lang="ru-RU"/>
        </a:p>
      </dgm:t>
    </dgm:pt>
    <dgm:pt modelId="{9E878564-6DA9-45E6-9271-35F41B5EF737}" type="sibTrans" cxnId="{6F9E83BA-69CD-44FC-A6CA-9C5852E7BD4D}">
      <dgm:prSet/>
      <dgm:spPr bwMode="auto"/>
      <dgm:t>
        <a:bodyPr/>
        <a:lstStyle/>
        <a:p>
          <a:pPr algn="just">
            <a:defRPr/>
          </a:pPr>
          <a:endParaRPr lang="ru-RU"/>
        </a:p>
      </dgm:t>
    </dgm:pt>
    <dgm:pt modelId="{891406FA-CB04-4F32-8533-3C6B31D8A22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 bwMode="auto"/>
      <dgm:t>
        <a:bodyPr anchor="ctr" anchorCtr="0"/>
        <a:lstStyle/>
        <a:p>
          <a:pPr algn="l">
            <a:defRPr/>
          </a:pPr>
          <a:r>
            <a:rPr lang="ru-RU" sz="2000">
              <a:solidFill>
                <a:srgbClr val="000000"/>
              </a:solidFill>
            </a:rPr>
            <a:t>концепция управления </a:t>
          </a:r>
          <a:r>
            <a:rPr lang="ru-RU" sz="2000" b="1">
              <a:solidFill>
                <a:srgbClr val="000000"/>
              </a:solidFill>
            </a:rPr>
            <a:t>любым</a:t>
          </a:r>
          <a:r>
            <a:rPr lang="ru-RU" sz="2000">
              <a:solidFill>
                <a:srgbClr val="000000"/>
              </a:solidFill>
            </a:rPr>
            <a:t> видом деятельности, основанная на постоянном стремлении к устранению всех видов потерь.</a:t>
          </a:r>
          <a:endParaRPr lang="ru-RU" sz="2000" b="1"/>
        </a:p>
      </dgm:t>
    </dgm:pt>
    <dgm:pt modelId="{18694F27-4C63-4A5F-B9A2-A327EC89804F}" type="parTrans" cxnId="{3AAE2898-C64D-4B11-A645-0C04C5EDEE0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9849AD7-AB88-4316-844A-1297789D16CF}" type="sibTrans" cxnId="{3AAE2898-C64D-4B11-A645-0C04C5EDEE0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F6243C6-7854-4820-8716-E19229D6913F}" type="pres">
      <dgm:prSet presAssocID="{FDF1D5D8-F183-4029-9D0C-D0B5CC8C0BE9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38F5E605-171D-454F-A831-30A13348E383}" type="pres">
      <dgm:prSet presAssocID="{497C81A7-7C11-4B29-BE3E-8D8C0DF46706}" presName="linNode" presStyleCnt="0"/>
      <dgm:spPr bwMode="auto"/>
    </dgm:pt>
    <dgm:pt modelId="{8DEBE1A8-D118-4A69-B521-83377CE83BD3}" type="pres">
      <dgm:prSet custScaleX="93073" presAssocID="{497C81A7-7C11-4B29-BE3E-8D8C0DF46706}" presName="parentShp" presStyleLbl="node1" presStyleIdx="0" presStyleCnt="1">
        <dgm:presLayoutVars>
          <dgm:bulletEnabled val="1"/>
        </dgm:presLayoutVars>
      </dgm:prSet>
      <dgm:spPr bwMode="auto"/>
    </dgm:pt>
    <dgm:pt modelId="{83D07951-6725-4DCA-92AB-2F0E9F70C21D}" type="pres">
      <dgm:prSet custScaleX="108936" presAssocID="{497C81A7-7C11-4B29-BE3E-8D8C0DF46706}" presName="childShp" presStyleLbl="bgAccFollowNode1" presStyleIdx="0" presStyleCnt="1">
        <dgm:presLayoutVars>
          <dgm:bulletEnabled val="1"/>
        </dgm:presLayoutVars>
      </dgm:prSet>
      <dgm:spPr bwMode="auto"/>
    </dgm:pt>
  </dgm:ptLst>
  <dgm:cxnLst>
    <dgm:cxn modelId="{DF790F57-3B94-4C7A-BE8E-02DF148E6097}" type="presOf" srcId="{891406FA-CB04-4F32-8533-3C6B31D8A22A}" destId="{83D07951-6725-4DCA-92AB-2F0E9F70C21D}" srcOrd="0" destOrd="0" presId="urn:microsoft.com/office/officeart/2005/8/layout/vList6"/>
    <dgm:cxn modelId="{3AAE2898-C64D-4B11-A645-0C04C5EDEE0D}" srcId="{497C81A7-7C11-4B29-BE3E-8D8C0DF46706}" destId="{891406FA-CB04-4F32-8533-3C6B31D8A22A}" srcOrd="0" destOrd="0" parTransId="{18694F27-4C63-4A5F-B9A2-A327EC89804F}" sibTransId="{19849AD7-AB88-4316-844A-1297789D16CF}"/>
    <dgm:cxn modelId="{156E719B-F721-410F-99B8-AE78265BB1A6}" type="presOf" srcId="{FDF1D5D8-F183-4029-9D0C-D0B5CC8C0BE9}" destId="{2F6243C6-7854-4820-8716-E19229D6913F}" srcOrd="0" destOrd="0" presId="urn:microsoft.com/office/officeart/2005/8/layout/vList6"/>
    <dgm:cxn modelId="{6F9E83BA-69CD-44FC-A6CA-9C5852E7BD4D}" srcId="{FDF1D5D8-F183-4029-9D0C-D0B5CC8C0BE9}" destId="{497C81A7-7C11-4B29-BE3E-8D8C0DF46706}" srcOrd="0" destOrd="0" parTransId="{AF9E5820-847E-43F9-A1E3-612283E42ECE}" sibTransId="{9E878564-6DA9-45E6-9271-35F41B5EF737}"/>
    <dgm:cxn modelId="{B63F8DF3-30DA-4417-BA6E-4336921E9644}" type="presOf" srcId="{497C81A7-7C11-4B29-BE3E-8D8C0DF46706}" destId="{8DEBE1A8-D118-4A69-B521-83377CE83BD3}" srcOrd="0" destOrd="0" presId="urn:microsoft.com/office/officeart/2005/8/layout/vList6"/>
    <dgm:cxn modelId="{95FC50C7-B0F7-4466-9548-C0DF8CF705BC}" type="presParOf" srcId="{2F6243C6-7854-4820-8716-E19229D6913F}" destId="{38F5E605-171D-454F-A831-30A13348E383}" srcOrd="0" destOrd="0" presId="urn:microsoft.com/office/officeart/2005/8/layout/vList6"/>
    <dgm:cxn modelId="{ACEF80AC-748C-4089-8270-B0BBA7D646F1}" type="presParOf" srcId="{38F5E605-171D-454F-A831-30A13348E383}" destId="{8DEBE1A8-D118-4A69-B521-83377CE83BD3}" srcOrd="0" destOrd="0" presId="urn:microsoft.com/office/officeart/2005/8/layout/vList6"/>
    <dgm:cxn modelId="{047D606A-2720-4903-939A-CA2FE76A42AC}" type="presParOf" srcId="{38F5E605-171D-454F-A831-30A13348E383}" destId="{83D07951-6725-4DCA-92AB-2F0E9F70C2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019892637" name=""/>
      <dsp:cNvGrpSpPr/>
    </dsp:nvGrpSpPr>
    <dsp:grpSpPr bwMode="auto">
      <a:xfrm>
        <a:off x="0" y="0"/>
        <a:ext cx="8623425" cy="2935592"/>
        <a:chOff x="0" y="0"/>
        <a:chExt cx="8623425" cy="2935592"/>
      </a:xfrm>
    </dsp:grpSpPr>
    <dsp:sp modelId="{83D07951-6725-4DCA-92AB-2F0E9F70C21D}">
      <dsp:nvSpPr>
        <dsp:cNvPr id="0" name=""/>
        <dsp:cNvSpPr/>
      </dsp:nvSpPr>
      <dsp:spPr bwMode="auto">
        <a:xfrm>
          <a:off x="3129522" y="0"/>
          <a:ext cx="5493296" cy="2935592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>
              <a:solidFill>
                <a:srgbClr val="000000"/>
              </a:solidFill>
            </a:rPr>
            <a:t>концепция управления </a:t>
          </a:r>
          <a:r>
            <a:rPr lang="ru-RU" sz="2000" b="1">
              <a:solidFill>
                <a:srgbClr val="000000"/>
              </a:solidFill>
            </a:rPr>
            <a:t>любым</a:t>
          </a:r>
          <a:r>
            <a:rPr lang="ru-RU" sz="2000">
              <a:solidFill>
                <a:srgbClr val="000000"/>
              </a:solidFill>
            </a:rPr>
            <a:t> видом деятельности, основанная на постоянном стремлении к устранению всех видов потерь.</a:t>
          </a:r>
          <a:endParaRPr lang="ru-RU" sz="2000" b="1"/>
        </a:p>
      </dsp:txBody>
      <dsp:txXfrm>
        <a:off x="3129522" y="366949"/>
        <a:ext cx="4392449" cy="2201694"/>
      </dsp:txXfrm>
    </dsp:sp>
    <dsp:sp modelId="{8DEBE1A8-D118-4A69-B521-83377CE83BD3}">
      <dsp:nvSpPr>
        <dsp:cNvPr id="0" name=""/>
        <dsp:cNvSpPr/>
      </dsp:nvSpPr>
      <dsp:spPr bwMode="auto">
        <a:xfrm>
          <a:off x="605" y="0"/>
          <a:ext cx="3128917" cy="2935592"/>
        </a:xfrm>
        <a:prstGeom prst="roundRect">
          <a:avLst>
            <a:gd name="adj" fmla="val 16667"/>
          </a:avLst>
        </a:prstGeom>
        <a:gradFill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/>
            <a:t>БЕРЕЖЛИВОЕ ПРОИЗВОДСТВО</a:t>
          </a:r>
          <a:endParaRPr/>
        </a:p>
      </dsp:txBody>
      <dsp:txXfrm>
        <a:off x="143909" y="143304"/>
        <a:ext cx="2842309" cy="264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alg type="lin">
      <dgm:param type="linDir" val="fromT"/>
    </dgm:alg>
    <dgm:shape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00000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00000"/>
              <dgm:constr type="h" for="ch" forName="parentShp" refType="h"/>
              <dgm:constr type="w" for="ch" forName="childShp" refType="w" fact="0.600000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00000"/>
              <dgm:constr type="h" for="ch" forName="parentShp" refType="h"/>
              <dgm:constr type="w" for="ch" forName="childShp" refType="w" fact="0.600000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type="roundRect" r:blip="">
            <dgm:adjLst/>
          </dgm:shape>
          <dgm:presOf axis="self" ptType="node"/>
          <dgm:constrLst>
            <dgm:constr type="tMarg" refType="primFontSz" fact="0.150000"/>
            <dgm:constr type="bMarg" refType="primFontSz" fact="0.15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type="rightArrow" r:blip="" zOrderOff="-2">
                <dgm:adjLst>
                  <dgm:adj idx="1" val="0.750000"/>
                </dgm:adjLst>
              </dgm:shape>
            </dgm:if>
            <dgm:else name="Name10">
              <dgm:shape rot="180.000000" type="rightArrow" r:blip="" zOrderOff="-2">
                <dgm:adjLst>
                  <dgm:adj idx="1" val="0.750000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0000"/>
            <dgm:constr type="bMarg" refType="primFontSz" fact="0.050000"/>
            <dgm:constr type="lMarg" refType="primFontSz" fact="0.050000"/>
            <dgm:constr type="rMarg" refType="primFontSz" fact="0.050000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084D8A-822D-488E-8D1C-8C90CBE022BE}" type="datetimeFigureOut">
              <a:rPr lang="ru-RU"/>
              <a:t/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F70B7F-3432-4DBE-B821-B38A127FB2DF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ftr="0" hdr="0" sldNum="1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u="sng">
                <a:solidFill>
                  <a:schemeClr val="tx1"/>
                </a:solidFill>
                <a:latin typeface="Microsoft Sans Serif"/>
                <a:ea typeface="+mn-ea"/>
                <a:cs typeface="+mn-cs"/>
              </a:rPr>
              <a:t>Поток создания ценности (</a:t>
            </a:r>
            <a:r>
              <a:rPr lang="ru-RU" sz="1200" b="1" u="sng">
                <a:solidFill>
                  <a:schemeClr val="tx1"/>
                </a:solidFill>
                <a:latin typeface="Microsoft Sans Serif"/>
                <a:ea typeface="+mn-ea"/>
                <a:cs typeface="+mn-cs"/>
              </a:rPr>
              <a:t>value</a:t>
            </a:r>
            <a:r>
              <a:rPr lang="ru-RU" sz="1200" b="1" u="sng">
                <a:solidFill>
                  <a:schemeClr val="tx1"/>
                </a:solidFill>
                <a:latin typeface="Microsoft Sans Serif"/>
                <a:ea typeface="+mn-ea"/>
                <a:cs typeface="+mn-cs"/>
              </a:rPr>
              <a:t> </a:t>
            </a:r>
            <a:r>
              <a:rPr lang="ru-RU" sz="1200" b="1" u="sng">
                <a:solidFill>
                  <a:schemeClr val="tx1"/>
                </a:solidFill>
                <a:latin typeface="Microsoft Sans Serif"/>
                <a:ea typeface="+mn-ea"/>
                <a:cs typeface="+mn-cs"/>
              </a:rPr>
              <a:t>stream</a:t>
            </a:r>
            <a:r>
              <a:rPr lang="ru-RU" sz="1200" b="1" u="sng">
                <a:solidFill>
                  <a:schemeClr val="tx1"/>
                </a:solidFill>
                <a:latin typeface="Microsoft Sans Serif"/>
                <a:ea typeface="+mn-ea"/>
                <a:cs typeface="+mn-cs"/>
              </a:rPr>
              <a:t>)</a:t>
            </a:r>
            <a:r>
              <a:rPr lang="ru-RU" sz="1200">
                <a:solidFill>
                  <a:schemeClr val="tx1"/>
                </a:solidFill>
                <a:latin typeface="Microsoft Sans Serif"/>
                <a:ea typeface="+mn-ea"/>
                <a:cs typeface="+mn-cs"/>
              </a:rPr>
              <a:t> — все действия, которые требуются в настоящее время, чтобы преобразовать сырье и информацию в готовое изделие или сервис.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u="sng">
                <a:solidFill>
                  <a:schemeClr val="tx1"/>
                </a:solidFill>
                <a:latin typeface="Microsoft Sans Serif"/>
                <a:ea typeface="+mn-ea"/>
                <a:cs typeface="+mn-cs"/>
              </a:rPr>
              <a:t>Процесс (</a:t>
            </a:r>
            <a:r>
              <a:rPr lang="ru-RU" sz="1200" b="1" u="sng">
                <a:solidFill>
                  <a:schemeClr val="tx1"/>
                </a:solidFill>
                <a:latin typeface="Microsoft Sans Serif"/>
                <a:ea typeface="+mn-ea"/>
                <a:cs typeface="+mn-cs"/>
              </a:rPr>
              <a:t>process</a:t>
            </a:r>
            <a:r>
              <a:rPr lang="ru-RU" sz="1200" b="1" u="sng">
                <a:solidFill>
                  <a:schemeClr val="tx1"/>
                </a:solidFill>
                <a:latin typeface="Microsoft Sans Serif"/>
                <a:ea typeface="+mn-ea"/>
                <a:cs typeface="+mn-cs"/>
              </a:rPr>
              <a:t>)</a:t>
            </a:r>
            <a:r>
              <a:rPr lang="ru-RU" sz="1200">
                <a:solidFill>
                  <a:schemeClr val="tx1"/>
                </a:solidFill>
                <a:latin typeface="Microsoft Sans Serif"/>
                <a:ea typeface="+mn-ea"/>
                <a:cs typeface="+mn-cs"/>
              </a:rPr>
              <a:t> — серия отдельных операций (действий), посредством которых создается проект, оформляется заказ или производится продукция.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507724-AD1D-4A3C-9BBB-4D06978BDFA3}" type="slidenum">
              <a:rPr lang="ru-RU"/>
              <a:t/>
            </a:fld>
            <a:endParaRPr lang="ru-RU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82550" y="739775"/>
            <a:ext cx="657066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897575">
              <a:defRPr/>
            </a:pPr>
            <a:r>
              <a:rPr lang="ru-RU" sz="1000" b="1"/>
              <a:t>Любые передвижения </a:t>
            </a:r>
            <a:r>
              <a:rPr lang="ru-RU" sz="1000"/>
              <a:t>людей, документов и/или обмен электронными сообщениями, которые не создают ценность, являются потерями. Этот вид потерь возникает, например, из-за плохой планировки офиса, неисправного или устаревшего офисного оборудования и отсутствия необходимых материалов. Эти потери коварны и незаметны в тех офисных процессах, которые не анализировались на предмет возможных улучшений.</a:t>
            </a:r>
            <a:r>
              <a:rPr lang="ru-RU" sz="1000" i="1"/>
              <a:t> </a:t>
            </a:r>
            <a:endParaRPr lang="ru-RU" sz="1000"/>
          </a:p>
          <a:p>
            <a:pPr>
              <a:defRPr/>
            </a:pPr>
            <a:r>
              <a:rPr lang="ru-RU" sz="1000" i="1"/>
              <a:t>Примеры:</a:t>
            </a:r>
            <a:endParaRPr lang="ru-RU" sz="1000"/>
          </a:p>
          <a:p>
            <a:pPr lvl="0">
              <a:defRPr/>
            </a:pPr>
            <a:r>
              <a:rPr lang="ru-RU" sz="1000"/>
              <a:t>Постоянное </a:t>
            </a:r>
            <a:r>
              <a:rPr lang="ru-RU" sz="1000"/>
              <a:t>пересчитывание</a:t>
            </a:r>
            <a:r>
              <a:rPr lang="ru-RU" sz="1000"/>
              <a:t> справочников / баз данных в поисках информации.</a:t>
            </a:r>
            <a:endParaRPr/>
          </a:p>
          <a:p>
            <a:pPr lvl="0">
              <a:defRPr/>
            </a:pPr>
            <a:r>
              <a:rPr lang="ru-RU" sz="1000"/>
              <a:t>Передача документов на следующий этап работы вручную.</a:t>
            </a:r>
            <a:endParaRPr lang="en-US" sz="1000"/>
          </a:p>
          <a:p>
            <a:pPr>
              <a:defRPr/>
            </a:pPr>
            <a:r>
              <a:rPr lang="ru-RU" sz="1000"/>
              <a:t>Поиск и сбор или сверка данных в различных системах учета.</a:t>
            </a:r>
            <a:endParaRPr/>
          </a:p>
          <a:p>
            <a:pPr>
              <a:defRPr/>
            </a:pPr>
            <a:r>
              <a:rPr lang="ru-RU" sz="1000"/>
              <a:t>Перемещение клавиатуры или монитора, расчистка рабочего места от папок.</a:t>
            </a:r>
            <a:endParaRPr/>
          </a:p>
          <a:p>
            <a:pPr>
              <a:defRPr/>
            </a:pPr>
            <a:r>
              <a:rPr lang="ru-RU" sz="1000"/>
              <a:t>Сотрудник тянется за необходимым предметом, например, </a:t>
            </a:r>
            <a:r>
              <a:rPr lang="ru-RU" sz="1000"/>
              <a:t>степлером</a:t>
            </a:r>
            <a:r>
              <a:rPr lang="ru-RU" sz="1000"/>
              <a:t>.</a:t>
            </a:r>
            <a:endParaRPr/>
          </a:p>
          <a:p>
            <a:pPr>
              <a:defRPr/>
            </a:pPr>
            <a:r>
              <a:rPr lang="ru-RU" sz="1000"/>
              <a:t>Сотрудник тянется или подходит к принтеру много раз, чтобы забрать распечатанный документ.</a:t>
            </a:r>
            <a:endParaRPr/>
          </a:p>
          <a:p>
            <a:pPr>
              <a:defRPr/>
            </a:pPr>
            <a:endParaRPr lang="ru-RU" sz="10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F281DAF-F5CE-4637-981D-4164A4702FC3}" type="slidenum">
              <a:rPr lang="ru-RU"/>
              <a:t/>
            </a:fld>
            <a:endParaRPr lang="ru-RU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82550" y="739775"/>
            <a:ext cx="657066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897575">
              <a:defRPr/>
            </a:pPr>
            <a:r>
              <a:rPr lang="ru-RU" sz="1000"/>
              <a:t>Ненужная транспортировка – это бесполезное перемещение чего-либо. Обратите внимание на отличие потерь транспортировки и движения. Лишние движения – это потери, связанные с движением людей, а ненужная транспортировка – это потери, связанные с перемещением материалов. </a:t>
            </a:r>
            <a:r>
              <a:rPr lang="ru-RU"/>
              <a:t>Для организации эффективной работы важно сократить или устранить этот вид потерь, для чего следует разделить всю работу на последовательные операции и расположить их как можно ближе друг к другу. Если от перемещения документов между процессами избавиться нельзя, то его нужно максимально автоматизировать.</a:t>
            </a:r>
            <a:endParaRPr/>
          </a:p>
          <a:p>
            <a:pPr defTabSz="897575">
              <a:defRPr/>
            </a:pPr>
            <a:r>
              <a:rPr lang="ru-RU" sz="1000" i="1"/>
              <a:t>Примеры:</a:t>
            </a:r>
            <a:endParaRPr lang="ru-RU" sz="1000"/>
          </a:p>
          <a:p>
            <a:pPr lvl="0">
              <a:defRPr/>
            </a:pPr>
            <a:r>
              <a:rPr lang="ru-RU" sz="1000"/>
              <a:t>отправка ненужных документов;</a:t>
            </a:r>
            <a:endParaRPr/>
          </a:p>
          <a:p>
            <a:pPr lvl="0">
              <a:defRPr/>
            </a:pPr>
            <a:r>
              <a:rPr lang="ru-RU" sz="1000"/>
              <a:t>слишком частая регистрация документов, находящихся в работе;</a:t>
            </a:r>
            <a:endParaRPr/>
          </a:p>
          <a:p>
            <a:pPr lvl="0">
              <a:defRPr/>
            </a:pPr>
            <a:r>
              <a:rPr lang="ru-RU" sz="1000"/>
              <a:t>передача документов на следующий этап работы вручную;</a:t>
            </a:r>
            <a:endParaRPr/>
          </a:p>
          <a:p>
            <a:pPr lvl="0">
              <a:defRPr/>
            </a:pPr>
            <a:r>
              <a:rPr lang="ru-RU" sz="1000"/>
              <a:t>выполнение одной задачи несколькими отделами;</a:t>
            </a:r>
            <a:endParaRPr/>
          </a:p>
          <a:p>
            <a:pPr lvl="0">
              <a:defRPr/>
            </a:pPr>
            <a:r>
              <a:rPr lang="ru-RU" sz="1000"/>
              <a:t>неправильная расстановка приоритетов.</a:t>
            </a:r>
            <a:endParaRPr lang="en-US" sz="1000"/>
          </a:p>
          <a:p>
            <a:pPr>
              <a:defRPr/>
            </a:pPr>
            <a:r>
              <a:rPr lang="ru-RU" sz="1000"/>
              <a:t>Ненужная электронная переписка.</a:t>
            </a:r>
            <a:endParaRPr/>
          </a:p>
          <a:p>
            <a:pPr>
              <a:defRPr/>
            </a:pPr>
            <a:r>
              <a:rPr lang="ru-RU" sz="1000"/>
              <a:t>Скачивание и закачивание файлов на различные носители и сервера без надобности.</a:t>
            </a:r>
            <a:endParaRPr/>
          </a:p>
          <a:p>
            <a:pPr>
              <a:defRPr/>
            </a:pPr>
            <a:r>
              <a:rPr lang="ru-RU" sz="1000"/>
              <a:t>Восстановление и сохранение файлов.</a:t>
            </a:r>
            <a:endParaRPr/>
          </a:p>
          <a:p>
            <a:pPr>
              <a:defRPr/>
            </a:pPr>
            <a:r>
              <a:rPr lang="ru-RU" sz="1000"/>
              <a:t>Передача файлов, папок с документами, сбор подписей.</a:t>
            </a:r>
            <a:endParaRPr/>
          </a:p>
          <a:p>
            <a:pPr>
              <a:defRPr/>
            </a:pPr>
            <a:r>
              <a:rPr lang="ru-RU" sz="1000"/>
              <a:t>Перемещение офисного оборудования</a:t>
            </a:r>
            <a:endParaRPr/>
          </a:p>
          <a:p>
            <a:pPr>
              <a:defRPr/>
            </a:pPr>
            <a:endParaRPr lang="ru-RU" sz="1000"/>
          </a:p>
          <a:p>
            <a:pPr>
              <a:defRPr/>
            </a:pPr>
            <a:endParaRPr lang="ru-RU" sz="10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F281DAF-F5CE-4637-981D-4164A4702FC3}" type="slidenum">
              <a:rPr lang="ru-RU"/>
              <a:t/>
            </a:fld>
            <a:endParaRPr lang="ru-RU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82550" y="739775"/>
            <a:ext cx="657066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897575">
              <a:defRPr/>
            </a:pPr>
            <a:r>
              <a:rPr lang="ru-RU" sz="1000"/>
              <a:t>Любые избыточные запасы, имеющиеся в организации — это потери. Хранение таких запасов требует дополнительных площадей, они могут отрицательно влиять на безопасность, загромождая проходы и производственные площади. Эти запасы могут оказаться вообще ненужными и устареть при изменении спроса. Например, неиспользуемые канцтовары – «замороженные деньги» - деньги потрачены, а пользоваться ими не начали и не факт, что начнем.</a:t>
            </a:r>
            <a:endParaRPr lang="en-US" sz="1000"/>
          </a:p>
          <a:p>
            <a:pPr>
              <a:defRPr/>
            </a:pPr>
            <a:r>
              <a:rPr lang="ru-RU" sz="1000"/>
              <a:t>Помните пример с лишними передвижениями? Ходим за распечатанным листом в другой конец помещения, было бы логично установить принтер у каждого работника и тем самым устранить эту потерю. НО, возникает опасность создания другого вида потерь – запасы. Решая эту проблему необходимо оценить и проанализировать, что в данном конкретном случае целесообразнее. Устранить лишние движения, но использовать технику не на полную мощность или лишний раз пройтись за документом в другой конец офиса.</a:t>
            </a:r>
            <a:endParaRPr/>
          </a:p>
          <a:p>
            <a:pPr lvl="0">
              <a:defRPr/>
            </a:pPr>
            <a:r>
              <a:rPr lang="ru-RU" sz="1000"/>
              <a:t>движением людей, а ненужная транспортировка – это потери, связанные с перемещением материалов.</a:t>
            </a:r>
            <a:endParaRPr/>
          </a:p>
          <a:p>
            <a:pPr defTabSz="897575">
              <a:defRPr/>
            </a:pPr>
            <a:r>
              <a:rPr lang="ru-RU" sz="1000" i="1"/>
              <a:t>Примеры:</a:t>
            </a:r>
            <a:endParaRPr lang="ru-RU" sz="1000"/>
          </a:p>
          <a:p>
            <a:pPr>
              <a:defRPr/>
            </a:pPr>
            <a:r>
              <a:rPr lang="ru-RU" sz="1000"/>
              <a:t>Показатели, которые рассчитывают, но не используют.</a:t>
            </a:r>
            <a:endParaRPr/>
          </a:p>
          <a:p>
            <a:pPr>
              <a:defRPr/>
            </a:pPr>
            <a:r>
              <a:rPr lang="ru-RU" sz="1000"/>
              <a:t>Документы и письма, с которыми никто не работает.</a:t>
            </a:r>
            <a:endParaRPr/>
          </a:p>
          <a:p>
            <a:pPr>
              <a:defRPr/>
            </a:pPr>
            <a:r>
              <a:rPr lang="ru-RU" sz="1000"/>
              <a:t>Незавершенные проекты.</a:t>
            </a:r>
            <a:endParaRPr/>
          </a:p>
          <a:p>
            <a:pPr>
              <a:defRPr/>
            </a:pPr>
            <a:r>
              <a:rPr lang="ru-RU" sz="1000"/>
              <a:t>Годовые запасы канцелярских принадлежностей.</a:t>
            </a:r>
            <a:endParaRPr/>
          </a:p>
          <a:p>
            <a:pPr>
              <a:defRPr/>
            </a:pPr>
            <a:r>
              <a:rPr lang="ru-RU" sz="1000"/>
              <a:t>Десятки открытых файлов и программ, необходимые для соблюдения “многозадачности” в работе.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F281DAF-F5CE-4637-981D-4164A4702FC3}" type="slidenum">
              <a:rPr lang="ru-RU"/>
              <a:t/>
            </a:fld>
            <a:endParaRPr lang="ru-RU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82550" y="739775"/>
            <a:ext cx="657066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897575">
              <a:defRPr/>
            </a:pPr>
            <a:r>
              <a:rPr lang="ru-RU" sz="1000"/>
              <a:t>Лишняя обработка подразумевает то, что вы выполняете работу сверх той, которую заказывал потребитель. Часто это связанно с тем, что мы не достаточно четко представляем потребности нашего клиента. Задайте себе вопрос: «Какие потребности у нашего клиента? Какие операции необходимо выполнить, чтобы удовлетворить эти потребности?». Если вы не смогли четко ответить на этот вопрос, то данный вид потерь присутствует в вашем офисе.</a:t>
            </a:r>
            <a:endParaRPr lang="en-US" sz="1000"/>
          </a:p>
          <a:p>
            <a:pPr>
              <a:defRPr/>
            </a:pPr>
            <a:r>
              <a:rPr lang="ru-RU" i="1"/>
              <a:t>Примеры:</a:t>
            </a:r>
            <a:endParaRPr/>
          </a:p>
          <a:p>
            <a:pPr>
              <a:defRPr/>
            </a:pPr>
            <a:r>
              <a:rPr lang="ru-RU"/>
              <a:t>Повторное внесение данных или заполнение похожих отчетов.</a:t>
            </a:r>
            <a:endParaRPr/>
          </a:p>
          <a:p>
            <a:pPr>
              <a:defRPr/>
            </a:pPr>
            <a:r>
              <a:rPr lang="ru-RU"/>
              <a:t>Инспекции или проверки документов.</a:t>
            </a:r>
            <a:endParaRPr/>
          </a:p>
          <a:p>
            <a:pPr>
              <a:defRPr/>
            </a:pPr>
            <a:r>
              <a:rPr lang="ru-RU"/>
              <a:t>Многочисленные согласования и утверждения документов.</a:t>
            </a:r>
            <a:endParaRPr/>
          </a:p>
          <a:p>
            <a:pPr>
              <a:defRPr/>
            </a:pPr>
            <a:r>
              <a:rPr lang="ru-RU"/>
              <a:t>Предварительные сверки результатов или проверки отчетов.</a:t>
            </a:r>
            <a:endParaRPr/>
          </a:p>
          <a:p>
            <a:pPr>
              <a:defRPr/>
            </a:pPr>
            <a:endParaRPr lang="ru-RU" sz="10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F281DAF-F5CE-4637-981D-4164A4702FC3}" type="slidenum">
              <a:rPr lang="ru-RU"/>
              <a:t/>
            </a:fld>
            <a:endParaRPr lang="ru-RU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82550" y="739775"/>
            <a:ext cx="657066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897575">
              <a:defRPr/>
            </a:pPr>
            <a:r>
              <a:rPr lang="ru-RU"/>
              <a:t>Часто мы не считаем источником потерь бумаги, лежащие в лотке для поступающих документов. Однако вспомните, сколько раз мы перебираем этот лоток, пытаясь найти что-то нужное? Сколько раз вы принимаетесь за какое-либо дело перед тем, как закончите его? Чтобы избавиться от этого вида потерь, необходимо следовать принципу </a:t>
            </a:r>
            <a:r>
              <a:rPr lang="ru-RU" i="1"/>
              <a:t>«закончили — подшили (или выбросили)»</a:t>
            </a:r>
            <a:r>
              <a:rPr lang="ru-RU"/>
              <a:t>.</a:t>
            </a:r>
            <a:endParaRPr/>
          </a:p>
          <a:p>
            <a:pPr>
              <a:defRPr/>
            </a:pPr>
            <a:r>
              <a:rPr lang="ru-RU" sz="1000" i="1"/>
              <a:t>Примеры:</a:t>
            </a:r>
            <a:endParaRPr/>
          </a:p>
          <a:p>
            <a:pPr>
              <a:defRPr/>
            </a:pPr>
            <a:r>
              <a:rPr lang="ru-RU" sz="1000"/>
              <a:t>большое количество обязательных подписей и разрешений;</a:t>
            </a:r>
            <a:endParaRPr/>
          </a:p>
          <a:p>
            <a:pPr>
              <a:defRPr/>
            </a:pPr>
            <a:r>
              <a:rPr lang="ru-RU" sz="1000"/>
              <a:t>зависимость от остальных сотрудников при выполнении каких-либо задачи;</a:t>
            </a:r>
            <a:endParaRPr/>
          </a:p>
          <a:p>
            <a:pPr>
              <a:defRPr/>
            </a:pPr>
            <a:r>
              <a:rPr lang="ru-RU" sz="1000"/>
              <a:t>задержки в получении информации;</a:t>
            </a:r>
            <a:endParaRPr/>
          </a:p>
          <a:p>
            <a:pPr>
              <a:defRPr/>
            </a:pPr>
            <a:r>
              <a:rPr lang="ru-RU" sz="1000"/>
              <a:t>проблемы с программным обеспечением;</a:t>
            </a:r>
            <a:endParaRPr/>
          </a:p>
          <a:p>
            <a:pPr>
              <a:defRPr/>
            </a:pPr>
            <a:r>
              <a:rPr lang="ru-RU" sz="1000"/>
              <a:t>выполнение задачи разными отделами;</a:t>
            </a:r>
            <a:endParaRPr/>
          </a:p>
          <a:p>
            <a:pPr>
              <a:defRPr/>
            </a:pPr>
            <a:r>
              <a:rPr lang="ru-RU" sz="1000"/>
              <a:t>отсутствие ответственных за выполнение какой-либо задачи. Ожидание тех, кто опаздывает на совещание.</a:t>
            </a:r>
            <a:endParaRPr/>
          </a:p>
          <a:p>
            <a:pPr>
              <a:defRPr/>
            </a:pPr>
            <a:r>
              <a:rPr lang="ru-RU" sz="1000"/>
              <a:t>Ожидание звонка или сообщения по электронной почте.</a:t>
            </a:r>
            <a:endParaRPr/>
          </a:p>
          <a:p>
            <a:pPr>
              <a:defRPr/>
            </a:pPr>
            <a:r>
              <a:rPr lang="ru-RU" sz="1000"/>
              <a:t>Ожидание данных для подготовки или закрытия отчета. </a:t>
            </a:r>
            <a:endParaRPr/>
          </a:p>
          <a:p>
            <a:pPr>
              <a:defRPr/>
            </a:pPr>
            <a:r>
              <a:rPr lang="ru-RU" sz="1000"/>
              <a:t>Ожидание у принтера или копировального аппарата.</a:t>
            </a:r>
            <a:endParaRPr/>
          </a:p>
          <a:p>
            <a:pPr>
              <a:defRPr/>
            </a:pPr>
            <a:endParaRPr lang="ru-RU" sz="10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F281DAF-F5CE-4637-981D-4164A4702FC3}" type="slidenum">
              <a:rPr lang="ru-RU"/>
              <a:t/>
            </a:fld>
            <a:endParaRPr lang="ru-RU"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82550" y="739775"/>
            <a:ext cx="657066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 потерям в результате брака относится л</a:t>
            </a:r>
            <a:r>
              <a:rPr lang="ru-RU" i="1"/>
              <a:t>юбое действие, которое привело к появлению дефектов, и дополнительная обработка, необходимая для их устранения</a:t>
            </a:r>
            <a:r>
              <a:rPr lang="ru-RU"/>
              <a:t>. </a:t>
            </a:r>
            <a:r>
              <a:rPr lang="ru-RU" sz="1000"/>
              <a:t>Затраты на переделывание, или повторное выполнение уже сделанной работы, в которой обнаружены дефекты, безусловно, относятся к категории потерь, поскольку любая работа сверх необходимой является лишней, увеличивающей потери организации. Потери от дефектов включают в себя также снижение производительности, обусловленное прерыванием нормального течения рабочего процесса для исправления дефектов или переделывания продукции. Этот вид непроизводительных затрат намного проще выявить, чем потери других видов.</a:t>
            </a:r>
            <a:endParaRPr/>
          </a:p>
          <a:p>
            <a:pPr>
              <a:defRPr/>
            </a:pPr>
            <a:r>
              <a:rPr lang="ru-RU" sz="1000" i="1"/>
              <a:t> Примеры :</a:t>
            </a:r>
            <a:endParaRPr lang="ru-RU" sz="1000"/>
          </a:p>
          <a:p>
            <a:pPr>
              <a:defRPr/>
            </a:pPr>
            <a:r>
              <a:rPr lang="ru-RU" sz="1000"/>
              <a:t>ошибки при вводе данных;</a:t>
            </a:r>
            <a:endParaRPr/>
          </a:p>
          <a:p>
            <a:pPr>
              <a:defRPr/>
            </a:pPr>
            <a:r>
              <a:rPr lang="ru-RU" sz="1000"/>
              <a:t>ошибки при установлении цен;</a:t>
            </a:r>
            <a:endParaRPr/>
          </a:p>
          <a:p>
            <a:pPr>
              <a:defRPr/>
            </a:pPr>
            <a:r>
              <a:rPr lang="ru-RU" sz="1000"/>
              <a:t>передача неполной документации на следующие этапы обработки;</a:t>
            </a:r>
            <a:endParaRPr/>
          </a:p>
          <a:p>
            <a:pPr>
              <a:defRPr/>
            </a:pPr>
            <a:r>
              <a:rPr lang="ru-RU" sz="1000"/>
              <a:t>утеря документов или информации;</a:t>
            </a:r>
            <a:endParaRPr/>
          </a:p>
          <a:p>
            <a:pPr>
              <a:defRPr/>
            </a:pPr>
            <a:r>
              <a:rPr lang="ru-RU" sz="1000"/>
              <a:t>некорректная информация в документе;</a:t>
            </a:r>
            <a:endParaRPr/>
          </a:p>
          <a:p>
            <a:pPr>
              <a:defRPr/>
            </a:pPr>
            <a:r>
              <a:rPr lang="ru-RU" sz="1000"/>
              <a:t>неэффективная организация файлов в компьютере или папок в картотеке;</a:t>
            </a:r>
            <a:endParaRPr/>
          </a:p>
          <a:p>
            <a:pPr>
              <a:defRPr/>
            </a:pPr>
            <a:r>
              <a:rPr lang="ru-RU" sz="1000"/>
              <a:t>неправильный подбор сотрудников для обслуживания клиента. Редактирование и правка документов.</a:t>
            </a:r>
            <a:endParaRPr/>
          </a:p>
          <a:p>
            <a:pPr>
              <a:defRPr/>
            </a:pPr>
            <a:r>
              <a:rPr lang="ru-RU" sz="1000"/>
              <a:t>Ошибки при внесении данных.</a:t>
            </a:r>
            <a:endParaRPr/>
          </a:p>
          <a:p>
            <a:pPr>
              <a:defRPr/>
            </a:pPr>
            <a:r>
              <a:rPr lang="ru-RU" sz="1000"/>
              <a:t>Отсутствующие записи или утерянные документы.</a:t>
            </a:r>
            <a:endParaRPr/>
          </a:p>
          <a:p>
            <a:pPr>
              <a:defRPr/>
            </a:pPr>
            <a:r>
              <a:rPr lang="ru-RU" sz="1000"/>
              <a:t>Повторная подготовка утерянных или испорченных документов.</a:t>
            </a:r>
            <a:endParaRPr/>
          </a:p>
          <a:p>
            <a:pPr>
              <a:defRPr/>
            </a:pPr>
            <a:r>
              <a:rPr lang="ru-RU" sz="1000"/>
              <a:t>Переделывание презентаций или текстов докладов.</a:t>
            </a:r>
            <a:endParaRPr/>
          </a:p>
          <a:p>
            <a:pPr>
              <a:defRPr/>
            </a:pPr>
            <a:endParaRPr lang="ru-RU" sz="10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F281DAF-F5CE-4637-981D-4164A4702FC3}" type="slidenum">
              <a:rPr lang="ru-RU"/>
              <a:t/>
            </a:fld>
            <a:endParaRPr lang="ru-RU"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82550" y="739775"/>
            <a:ext cx="657066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504886" indent="-504886">
              <a:defRPr/>
            </a:pPr>
            <a:r>
              <a:rPr lang="ru-RU" b="1"/>
              <a:t>Самый опасный вид потерь, так как влечет за собой все остальные виды. </a:t>
            </a:r>
            <a:endParaRPr lang="ru-RU"/>
          </a:p>
          <a:p>
            <a:pPr>
              <a:defRPr/>
            </a:pPr>
            <a:r>
              <a:rPr lang="ru-RU"/>
              <a:t>Выполнение определенного типа работы до того, как это потребуется - самый худший из всех видов, поскольку перепроизводство приводит к другим потерям.</a:t>
            </a:r>
            <a:endParaRPr/>
          </a:p>
          <a:p>
            <a:pPr>
              <a:defRPr/>
            </a:pPr>
            <a:r>
              <a:rPr lang="ru-RU"/>
              <a:t>К примеру, если подготовить оферту для клиента до того, как он сделает запрос, возникают потери следующих видов: </a:t>
            </a:r>
            <a:r>
              <a:rPr lang="ru-RU" i="1"/>
              <a:t>излишняя обработка, перемещение, движение</a:t>
            </a:r>
            <a:r>
              <a:rPr lang="ru-RU"/>
              <a:t> и т.д. Чтобы понять, какие операции вам необходимы, а от каких следует отказаться, вы должны четко представлять, что вы производите и что нужно вашему клиенту.</a:t>
            </a:r>
            <a:endParaRPr/>
          </a:p>
          <a:p>
            <a:pPr>
              <a:defRPr/>
            </a:pPr>
            <a:r>
              <a:rPr lang="ru-RU" i="1"/>
              <a:t>Примеры:</a:t>
            </a:r>
            <a:endParaRPr/>
          </a:p>
          <a:p>
            <a:pPr>
              <a:defRPr/>
            </a:pPr>
            <a:r>
              <a:rPr lang="ru-RU"/>
              <a:t>Составление нескольких вариантов презентаций.</a:t>
            </a:r>
            <a:endParaRPr/>
          </a:p>
          <a:p>
            <a:pPr>
              <a:defRPr/>
            </a:pPr>
            <a:r>
              <a:rPr lang="ru-RU"/>
              <a:t>Изготовление лишних копий документов.</a:t>
            </a:r>
            <a:endParaRPr/>
          </a:p>
          <a:p>
            <a:pPr>
              <a:defRPr/>
            </a:pPr>
            <a:r>
              <a:rPr lang="ru-RU"/>
              <a:t>Предоставление информации в количестве большем, чем того требует клиент или последующий процесс.</a:t>
            </a:r>
            <a:endParaRPr/>
          </a:p>
          <a:p>
            <a:pPr>
              <a:defRPr/>
            </a:pPr>
            <a:r>
              <a:rPr lang="ru-RU"/>
              <a:t>составление отчетов, которые никто не читает и которые никому не   нужны;</a:t>
            </a:r>
            <a:endParaRPr/>
          </a:p>
          <a:p>
            <a:pPr>
              <a:defRPr/>
            </a:pPr>
            <a:r>
              <a:rPr lang="ru-RU"/>
              <a:t>изготовление лишних копий документов;</a:t>
            </a:r>
            <a:endParaRPr/>
          </a:p>
          <a:p>
            <a:pPr>
              <a:defRPr/>
            </a:pPr>
            <a:r>
              <a:rPr lang="ru-RU"/>
              <a:t>пересылка одного и того же документа по электронной почте или факсу несколько раз;</a:t>
            </a:r>
            <a:endParaRPr/>
          </a:p>
          <a:p>
            <a:pPr>
              <a:defRPr/>
            </a:pPr>
            <a:r>
              <a:rPr lang="ru-RU"/>
              <a:t>ввод повторяющейся информации во множество документов;</a:t>
            </a:r>
            <a:endParaRPr lang="en-US"/>
          </a:p>
          <a:p>
            <a:pPr>
              <a:defRPr/>
            </a:pPr>
            <a:r>
              <a:rPr lang="ru-RU"/>
              <a:t>Составление ненужных отчетов.</a:t>
            </a:r>
            <a:endParaRPr/>
          </a:p>
          <a:p>
            <a:pPr algn="l">
              <a:defRPr/>
            </a:pPr>
            <a:r>
              <a:rPr lang="ru-RU"/>
              <a:t>Составление отчета, который никто не читает</a:t>
            </a:r>
            <a:endParaRPr/>
          </a:p>
          <a:p>
            <a:pPr algn="l">
              <a:defRPr/>
            </a:pPr>
            <a:r>
              <a:rPr lang="ru-RU"/>
              <a:t>Дублирование работы</a:t>
            </a:r>
            <a:endParaRPr/>
          </a:p>
          <a:p>
            <a:pPr algn="l">
              <a:defRPr/>
            </a:pPr>
            <a:r>
              <a:rPr lang="ru-RU"/>
              <a:t>Подготовка материалов заранее</a:t>
            </a:r>
            <a:endParaRPr/>
          </a:p>
          <a:p>
            <a:pPr algn="l">
              <a:defRPr/>
            </a:pPr>
            <a:r>
              <a:rPr lang="ru-RU"/>
              <a:t>Повторная работа с документами на всякий случай  </a:t>
            </a:r>
            <a:endParaRPr/>
          </a:p>
          <a:p>
            <a:pPr algn="l">
              <a:defRPr/>
            </a:pPr>
            <a:r>
              <a:rPr lang="ru-RU"/>
              <a:t>Подготовка ежемесячных отчетов раньше срока</a:t>
            </a:r>
            <a:endParaRPr/>
          </a:p>
          <a:p>
            <a:pPr algn="l">
              <a:defRPr/>
            </a:pPr>
            <a:r>
              <a:rPr lang="ru-RU"/>
              <a:t>Сохраненная, но не используемая  в дальнейшем информация и т.п. 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F281DAF-F5CE-4637-981D-4164A4702FC3}" type="slidenum">
              <a:rPr lang="ru-RU"/>
              <a:t/>
            </a:fld>
            <a:endParaRPr lang="ru-R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/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/>
              <a:buChar char="•"/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Текст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/>
              <a:buChar char="•"/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Текст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39750" y="2815317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/>
              <a:buChar char="•"/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Текст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08538" y="2815317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/>
              <a:buChar char="•"/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Текст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Rectangle 2"/>
          <p:cNvSpPr>
            <a:spLocks noChangeArrowheads="1" noGrp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 noGrp="1"/>
          </p:cNvSpPr>
          <p:nvPr>
            <p:ph type="sldNum" sz="quarter" idx="10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48B4-E1F6-4B7C-B5CF-B726961A650C}" type="slidenum">
              <a:rPr lang="ru-RU">
                <a:solidFill>
                  <a:srgbClr val="003274"/>
                </a:solidFill>
              </a:rPr>
              <a:t/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екст 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 bwMode="auto"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Текст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/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/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/>
              <a:buChar char="•"/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Текст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/>
              <a:buChar char="•"/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Текст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39750" y="2815317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/>
              <a:buChar char="•"/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Текст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08538" y="2815317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/>
              <a:buChar char="•"/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Текст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6335935" cy="7221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ChangeArrowheads="1" noGrp="1"/>
          </p:cNvSpPr>
          <p:nvPr>
            <p:ph type="sldNum" sz="quarter" idx="10"/>
          </p:nvPr>
        </p:nvSpPr>
        <p:spPr bwMode="auto">
          <a:xfrm>
            <a:off x="8460432" y="4790429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B4AB1-B8EC-415D-AE03-A9C01327FDA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6335935" cy="7221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</p:spPr>
        <p:txBody>
          <a:bodyPr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  <a:lvl5pPr>
              <a:defRPr>
                <a:latin typeface="Microsoft Sans Serif"/>
                <a:cs typeface="Microsoft Sans Serif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Rectangle 2"/>
          <p:cNvSpPr>
            <a:spLocks noChangeArrowheads="1" noGrp="1"/>
          </p:cNvSpPr>
          <p:nvPr>
            <p:ph type="sldNum" sz="quarter" idx="10"/>
          </p:nvPr>
        </p:nvSpPr>
        <p:spPr bwMode="auto">
          <a:xfrm>
            <a:off x="8460432" y="4790429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148DC-A899-4108-80E1-A8AA8154927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272EA8-4B81-4A31-A7C3-D00B044141D1}" type="slidenum">
              <a:rPr lang="ru-RU">
                <a:solidFill>
                  <a:srgbClr val="003274"/>
                </a:solidFill>
              </a:rPr>
              <a:t/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4.jpg"/><Relationship Id="rId6" Type="http://schemas.openxmlformats.org/officeDocument/2006/relationships/image" Target="../media/image3.pn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7" Type="http://schemas.openxmlformats.org/officeDocument/2006/relationships/image" Target="../media/image4.jpg"/><Relationship Id="rId8" Type="http://schemas.openxmlformats.org/officeDocument/2006/relationships/image" Target="../media/image3.png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4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l="0" t="0" r="0"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dt="0" ftr="0" hdr="0" sldNum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dt="0" ftr="0" hdr="0" sldNum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7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dt="0" ftr="0" hdr="0" sldNum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dt="0" ftr="0" hdr="0" sldNum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Relationship Id="rId3" Type="http://schemas.openxmlformats.org/officeDocument/2006/relationships/oleObject" Target="../embeddings/oleObject1.bin"/><Relationship Id="rId4" Type="http://schemas.openxmlformats.org/officeDocument/2006/relationships/image" Target="../media/image26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g"/><Relationship Id="rId3" Type="http://schemas.openxmlformats.org/officeDocument/2006/relationships/image" Target="../media/image26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emf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emf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png"/><Relationship Id="rId4" Type="http://schemas.openxmlformats.org/officeDocument/2006/relationships/image" Target="../media/image38.emf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png"/><Relationship Id="rId4" Type="http://schemas.openxmlformats.org/officeDocument/2006/relationships/image" Target="../media/image42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jpg"/><Relationship Id="rId4" Type="http://schemas.openxmlformats.org/officeDocument/2006/relationships/image" Target="../media/image47.png"/><Relationship Id="rId5" Type="http://schemas.openxmlformats.org/officeDocument/2006/relationships/image" Target="../media/image48.jpg"/><Relationship Id="rId6" Type="http://schemas.openxmlformats.org/officeDocument/2006/relationships/image" Target="../media/image49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7.jp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png"/><Relationship Id="rId3" Type="http://schemas.openxmlformats.org/officeDocument/2006/relationships/image" Target="../media/image61.jpg"/><Relationship Id="rId4" Type="http://schemas.openxmlformats.org/officeDocument/2006/relationships/image" Target="../media/image6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3.wmf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Relationship Id="rId3" Type="http://schemas.openxmlformats.org/officeDocument/2006/relationships/image" Target="../media/image64.wmf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5.pn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6.jpg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7.png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0.jpg"/><Relationship Id="rId3" Type="http://schemas.openxmlformats.org/officeDocument/2006/relationships/image" Target="../media/image68.jpg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1.jpg"/><Relationship Id="rId3" Type="http://schemas.openxmlformats.org/officeDocument/2006/relationships/image" Target="../media/image72.png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1.jpg"/><Relationship Id="rId3" Type="http://schemas.openxmlformats.org/officeDocument/2006/relationships/image" Target="../media/image73.png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5.e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6.png"/><Relationship Id="rId5" Type="http://schemas.openxmlformats.org/officeDocument/2006/relationships/image" Target="../media/image64.wmf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6.png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jpg"/><Relationship Id="rId11" Type="http://schemas.openxmlformats.org/officeDocument/2006/relationships/image" Target="../media/image15.png"/><Relationship Id="rId12" Type="http://schemas.openxmlformats.org/officeDocument/2006/relationships/image" Target="../media/image16.jpg"/><Relationship Id="rId13" Type="http://schemas.openxmlformats.org/officeDocument/2006/relationships/image" Target="../media/image1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Реализация ПСР-проекта</a:t>
            </a:r>
            <a:br>
              <a:rPr lang="ru-RU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1600">
                <a:solidFill>
                  <a:srgbClr val="002060"/>
                </a:solidFill>
                <a:latin typeface="Arial"/>
                <a:cs typeface="Arial"/>
              </a:rPr>
              <a:t>вводная информация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51" name="Прямая соединительная линия 50"/>
          <p:cNvCxnSpPr>
            <a:cxnSpLocks/>
          </p:cNvCxnSpPr>
          <p:nvPr/>
        </p:nvCxnSpPr>
        <p:spPr bwMode="auto">
          <a:xfrm>
            <a:off x="8883253" y="4865327"/>
            <a:ext cx="260747" cy="1"/>
          </a:xfrm>
          <a:prstGeom prst="line">
            <a:avLst/>
          </a:prstGeom>
          <a:noFill/>
          <a:ln>
            <a:noFill/>
          </a:ln>
        </p:spPr>
      </p:cxnSp>
      <p:sp>
        <p:nvSpPr>
          <p:cNvPr id="53" name="Заголовок 1"/>
          <p:cNvSpPr txBox="1"/>
          <p:nvPr/>
        </p:nvSpPr>
        <p:spPr bwMode="auto">
          <a:xfrm>
            <a:off x="373976" y="415646"/>
            <a:ext cx="5581057" cy="225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>
            <a:defPPr lvl="0">
              <a:defRPr lang="ru-RU"/>
            </a:defPPr>
            <a:lvl1pPr>
              <a:spcBef>
                <a:spcPts val="0"/>
              </a:spcBef>
              <a:spcAft>
                <a:spcPts val="0"/>
              </a:spcAft>
              <a:defRPr sz="2000" b="0"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/>
              <a:t>Эффективный регион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63592" y="860126"/>
            <a:ext cx="7392798" cy="6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</a:rPr>
              <a:t>СОГЛАШЕНИЯ О СОТРУДНИЧЕСТВЕ МЕЖДУ ПРАВИТЕЛЬСТВАМИ СУБЪЕКТОВ РФ И ГК "РОСАТОМ":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53594" y="1835523"/>
            <a:ext cx="86234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Wingdings"/>
              <a:buChar char="ü"/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YALBs4sJixY 0"/>
              </a:rPr>
              <a:t>Реализация инновационных проектов на основе применения принципов и методов производственной системы «Росатом» в различных сферах деятельности на территории Забайкальского края.</a:t>
            </a:r>
            <a:endParaRPr/>
          </a:p>
          <a:p>
            <a:pPr marL="257175" indent="-257175" algn="just">
              <a:buFont typeface="Wingdings"/>
              <a:buChar char="ü"/>
              <a:defRPr/>
            </a:pPr>
            <a:endParaRPr lang="ru-RU">
              <a:solidFill>
                <a:schemeClr val="tx2">
                  <a:lumMod val="75000"/>
                </a:schemeClr>
              </a:solidFill>
              <a:latin typeface="YALBs4sJixY 0"/>
            </a:endParaRPr>
          </a:p>
          <a:p>
            <a:pPr marL="257175" indent="-257175" algn="just">
              <a:buFont typeface="Wingdings"/>
              <a:buChar char="ü"/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YALBs4sJixY 0"/>
              </a:rPr>
              <a:t>Реализация информационных, обучающих и просветительских программ по вопросам использования принципов производственной системы «Росатом» с учетом опыта других регионов Российской Федерации, в которых реализуются программы «бережливое правительство»/«бережливый регион».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28545" y="3882669"/>
            <a:ext cx="1428750" cy="142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017504" y="0"/>
          <a:ext cx="108089" cy="108089"/>
        </p:xfrm>
        <a:graphic>
          <a:graphicData uri="http://schemas.openxmlformats.org/presentationml/2006/ole">
            <p:oleObj name="oleObj" r:id="rId3" imgW="0" imgH="0" progId="">
              <p:embed/>
              <p:pic>
                <p:nvPicPr>
                  <p:cNvPr id="393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017504" y="0"/>
                    <a:ext cx="108089" cy="108089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168" y="278416"/>
            <a:ext cx="7632700" cy="722187"/>
          </a:xfrm>
        </p:spPr>
        <p:txBody>
          <a:bodyPr/>
          <a:lstStyle/>
          <a:p>
            <a:pPr>
              <a:defRPr/>
            </a:pPr>
            <a:r>
              <a:rPr lang="ru-RU" sz="2000">
                <a:cs typeface="Arial"/>
              </a:rPr>
              <a:t>Упражнение «Поиск семерок»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00868" y="6841029"/>
            <a:ext cx="1980253" cy="372921"/>
          </a:xfrm>
          <a:prstGeom prst="rect">
            <a:avLst/>
          </a:prstGeom>
          <a:solidFill>
            <a:schemeClr val="accent5"/>
          </a:solidFill>
        </p:spPr>
        <p:txBody>
          <a:bodyPr vert="horz" lIns="102767" tIns="51381" rIns="102767" bIns="51381" rtlCol="0" anchor="ctr"/>
          <a:lstStyle>
            <a:defPPr>
              <a:defRPr lang="ru-RU"/>
            </a:defPPr>
            <a:lvl1pPr marL="0" algn="r" defTabSz="1027640"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3819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640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457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277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9097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2920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6740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555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C3F8BEE-CD74-4E49-9991-6A4EEEAC08F6}" type="slidenum">
              <a:rPr lang="ru-RU"/>
              <a:t/>
            </a:fld>
            <a:endParaRPr lang="ru-RU"/>
          </a:p>
        </p:txBody>
      </p:sp>
      <p:sp>
        <p:nvSpPr>
          <p:cNvPr id="8" name="Текст 8"/>
          <p:cNvSpPr txBox="1"/>
          <p:nvPr/>
        </p:nvSpPr>
        <p:spPr bwMode="auto">
          <a:xfrm>
            <a:off x="1508227" y="1593564"/>
            <a:ext cx="3931185" cy="2160355"/>
          </a:xfrm>
          <a:prstGeom prst="roundRect">
            <a:avLst>
              <a:gd name="adj" fmla="val 16667"/>
            </a:avLst>
          </a:prstGeom>
          <a:ln w="158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1027640">
              <a:spcBef>
                <a:spcPts val="600"/>
              </a:spcBef>
              <a:buFont typeface="Arial"/>
              <a:buNone/>
              <a:defRPr sz="1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59630" indent="-179814" algn="l" defTabSz="1027640">
              <a:spcBef>
                <a:spcPts val="600"/>
              </a:spcBef>
              <a:buFont typeface="+mj-lt"/>
              <a:buAutoNum type="arabicPeriod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59630" indent="-179814" algn="l" defTabSz="1027640">
              <a:spcBef>
                <a:spcPts val="0"/>
              </a:spcBef>
              <a:buFont typeface="Arial"/>
              <a:buChar char="•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26010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33982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85364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367466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1307" indent="-311307">
              <a:buFont typeface="+mj-lt"/>
              <a:buAutoNum type="arabicPeriod"/>
              <a:defRPr/>
            </a:pPr>
            <a:r>
              <a:rPr lang="ru-RU" sz="1350" b="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Индивидуально сосчитайте количество семерок в тексте на следующем слайде</a:t>
            </a:r>
            <a:endParaRPr/>
          </a:p>
          <a:p>
            <a:pPr marL="311307" indent="-311307">
              <a:buFont typeface="+mj-lt"/>
              <a:buAutoNum type="arabicPeriod"/>
              <a:defRPr/>
            </a:pPr>
            <a:endParaRPr lang="ru-RU" sz="1350" b="0">
              <a:solidFill>
                <a:schemeClr val="accent5">
                  <a:lumMod val="50000"/>
                </a:schemeClr>
              </a:solidFill>
              <a:latin typeface="Arial"/>
              <a:ea typeface="+mj-ea"/>
              <a:cs typeface="Arial"/>
            </a:endParaRPr>
          </a:p>
          <a:p>
            <a:pPr marL="311307" indent="-311307">
              <a:buFont typeface="+mj-lt"/>
              <a:buAutoNum type="arabicPeriod"/>
              <a:defRPr/>
            </a:pPr>
            <a:r>
              <a:rPr lang="ru-RU" sz="1350" b="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Подайте знак, когда у вас будет готов ответ</a:t>
            </a:r>
            <a:endParaRPr/>
          </a:p>
        </p:txBody>
      </p:sp>
      <p:sp>
        <p:nvSpPr>
          <p:cNvPr id="9" name="Текст 9"/>
          <p:cNvSpPr txBox="1"/>
          <p:nvPr/>
        </p:nvSpPr>
        <p:spPr bwMode="auto">
          <a:xfrm>
            <a:off x="5595059" y="1593565"/>
            <a:ext cx="1833184" cy="2160354"/>
          </a:xfrm>
          <a:prstGeom prst="roundRect">
            <a:avLst>
              <a:gd name="adj" fmla="val 16667"/>
            </a:avLst>
          </a:prstGeom>
          <a:ln w="158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1027640">
              <a:spcBef>
                <a:spcPts val="600"/>
              </a:spcBef>
              <a:buFont typeface="Arial"/>
              <a:buNone/>
              <a:defRPr sz="1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59630" indent="-179814" algn="l" defTabSz="1027640">
              <a:spcBef>
                <a:spcPts val="600"/>
              </a:spcBef>
              <a:buFont typeface="+mj-lt"/>
              <a:buAutoNum type="arabicPeriod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59630" indent="-179814" algn="l" defTabSz="1027640">
              <a:spcBef>
                <a:spcPts val="0"/>
              </a:spcBef>
              <a:buFont typeface="Arial"/>
              <a:buChar char="•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26010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33982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85364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367466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50" b="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1</a:t>
            </a:r>
            <a:r>
              <a:rPr lang="en-US" sz="1350" b="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0</a:t>
            </a:r>
            <a:r>
              <a:rPr lang="ru-RU" sz="1350" b="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 сек.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165457" y="1129829"/>
            <a:ext cx="735425" cy="915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168" y="278028"/>
            <a:ext cx="7632700" cy="722187"/>
          </a:xfrm>
        </p:spPr>
        <p:txBody>
          <a:bodyPr/>
          <a:lstStyle/>
          <a:p>
            <a:pPr>
              <a:defRPr/>
            </a:pPr>
            <a:r>
              <a:rPr lang="ru-RU" sz="2000">
                <a:cs typeface="Arial"/>
              </a:rPr>
              <a:t>Сосчитайте количество семерок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00868" y="6841029"/>
            <a:ext cx="1980253" cy="372921"/>
          </a:xfrm>
          <a:prstGeom prst="rect">
            <a:avLst/>
          </a:prstGeom>
          <a:solidFill>
            <a:schemeClr val="accent5"/>
          </a:solidFill>
        </p:spPr>
        <p:txBody>
          <a:bodyPr vert="horz" lIns="102767" tIns="51381" rIns="102767" bIns="51381" rtlCol="0" anchor="ctr"/>
          <a:lstStyle>
            <a:defPPr>
              <a:defRPr lang="ru-RU"/>
            </a:defPPr>
            <a:lvl1pPr marL="0" algn="r" defTabSz="1027640"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3819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640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457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277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9097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2920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6740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555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C3F8BEE-CD74-4E49-9991-6A4EEEAC08F6}" type="slidenum">
              <a:rPr lang="ru-RU"/>
              <a:t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456905" y="1160163"/>
            <a:ext cx="4881901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000">
                <a:latin typeface="Arial"/>
              </a:rPr>
              <a:t>051407048454070515497</a:t>
            </a:r>
            <a:endParaRPr/>
          </a:p>
          <a:p>
            <a:pPr>
              <a:defRPr/>
            </a:pPr>
            <a:r>
              <a:rPr lang="ru-RU" sz="3000">
                <a:latin typeface="Arial"/>
              </a:rPr>
              <a:t>065412389705378703157</a:t>
            </a:r>
            <a:endParaRPr/>
          </a:p>
          <a:p>
            <a:pPr>
              <a:defRPr/>
            </a:pPr>
            <a:r>
              <a:rPr lang="ru-RU" sz="3000">
                <a:latin typeface="Arial"/>
              </a:rPr>
              <a:t>687056470513484704386</a:t>
            </a:r>
            <a:endParaRPr/>
          </a:p>
          <a:p>
            <a:pPr>
              <a:defRPr/>
            </a:pPr>
            <a:r>
              <a:rPr lang="ru-RU" sz="3000">
                <a:latin typeface="Arial"/>
              </a:rPr>
              <a:t>051407048454070515497</a:t>
            </a:r>
            <a:endParaRPr/>
          </a:p>
          <a:p>
            <a:pPr>
              <a:defRPr/>
            </a:pPr>
            <a:r>
              <a:rPr lang="ru-RU" sz="3000">
                <a:latin typeface="Arial"/>
              </a:rPr>
              <a:t>065412389705378703157</a:t>
            </a:r>
            <a:endParaRPr/>
          </a:p>
          <a:p>
            <a:pPr>
              <a:defRPr/>
            </a:pPr>
            <a:r>
              <a:rPr lang="ru-RU" sz="3000">
                <a:latin typeface="Arial"/>
              </a:rPr>
              <a:t>687056470513484704386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00868" y="6841029"/>
            <a:ext cx="1980253" cy="372921"/>
          </a:xfrm>
          <a:prstGeom prst="rect">
            <a:avLst/>
          </a:prstGeom>
          <a:solidFill>
            <a:schemeClr val="accent5"/>
          </a:solidFill>
        </p:spPr>
        <p:txBody>
          <a:bodyPr vert="horz" lIns="102767" tIns="51381" rIns="102767" bIns="51381" rtlCol="0" anchor="ctr"/>
          <a:lstStyle>
            <a:defPPr>
              <a:defRPr lang="ru-RU"/>
            </a:defPPr>
            <a:lvl1pPr marL="0" algn="r" defTabSz="1027640"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3819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640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457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277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9097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2920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6740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555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C3F8BEE-CD74-4E49-9991-6A4EEEAC08F6}" type="slidenum">
              <a:rPr lang="ru-RU"/>
              <a:t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456905" y="1159024"/>
            <a:ext cx="4881901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000">
                <a:latin typeface="Arial"/>
              </a:rPr>
              <a:t>05140</a:t>
            </a:r>
            <a:r>
              <a:rPr lang="ru-RU" sz="3000">
                <a:solidFill>
                  <a:schemeClr val="accent6">
                    <a:lumMod val="75000"/>
                  </a:schemeClr>
                </a:solidFill>
                <a:latin typeface="Arial"/>
              </a:rPr>
              <a:t>7</a:t>
            </a:r>
            <a:r>
              <a:rPr lang="ru-RU" sz="3000">
                <a:latin typeface="Arial"/>
              </a:rPr>
              <a:t>0484540</a:t>
            </a:r>
            <a:r>
              <a:rPr lang="ru-RU" sz="3000">
                <a:solidFill>
                  <a:schemeClr val="accent6">
                    <a:lumMod val="75000"/>
                  </a:schemeClr>
                </a:solidFill>
                <a:latin typeface="Arial"/>
              </a:rPr>
              <a:t>7</a:t>
            </a:r>
            <a:r>
              <a:rPr lang="ru-RU" sz="3000">
                <a:latin typeface="Arial"/>
              </a:rPr>
              <a:t>051549</a:t>
            </a:r>
            <a:r>
              <a:rPr lang="ru-RU" sz="3000">
                <a:solidFill>
                  <a:schemeClr val="accent6">
                    <a:lumMod val="75000"/>
                  </a:schemeClr>
                </a:solidFill>
                <a:latin typeface="Arial"/>
              </a:rPr>
              <a:t>7</a:t>
            </a:r>
            <a:endParaRPr/>
          </a:p>
          <a:p>
            <a:pPr>
              <a:defRPr/>
            </a:pPr>
            <a:r>
              <a:rPr lang="ru-RU" sz="3000">
                <a:latin typeface="Arial"/>
              </a:rPr>
              <a:t>065412389</a:t>
            </a:r>
            <a:r>
              <a:rPr lang="ru-RU" sz="3000">
                <a:solidFill>
                  <a:schemeClr val="accent6">
                    <a:lumMod val="75000"/>
                  </a:schemeClr>
                </a:solidFill>
                <a:latin typeface="Arial"/>
              </a:rPr>
              <a:t>7</a:t>
            </a:r>
            <a:r>
              <a:rPr lang="ru-RU" sz="3000">
                <a:latin typeface="Arial"/>
              </a:rPr>
              <a:t>053</a:t>
            </a:r>
            <a:r>
              <a:rPr lang="ru-RU" sz="3000">
                <a:solidFill>
                  <a:schemeClr val="accent6">
                    <a:lumMod val="75000"/>
                  </a:schemeClr>
                </a:solidFill>
                <a:latin typeface="Arial"/>
              </a:rPr>
              <a:t>7</a:t>
            </a:r>
            <a:r>
              <a:rPr lang="ru-RU" sz="3000">
                <a:latin typeface="Arial"/>
              </a:rPr>
              <a:t>8</a:t>
            </a:r>
            <a:r>
              <a:rPr lang="ru-RU" sz="3000">
                <a:solidFill>
                  <a:schemeClr val="accent6">
                    <a:lumMod val="75000"/>
                  </a:schemeClr>
                </a:solidFill>
                <a:latin typeface="Arial"/>
              </a:rPr>
              <a:t>7</a:t>
            </a:r>
            <a:r>
              <a:rPr lang="ru-RU" sz="3000">
                <a:latin typeface="Arial"/>
              </a:rPr>
              <a:t>0315</a:t>
            </a:r>
            <a:r>
              <a:rPr lang="ru-RU" sz="3000">
                <a:solidFill>
                  <a:schemeClr val="accent6">
                    <a:lumMod val="75000"/>
                  </a:schemeClr>
                </a:solidFill>
                <a:latin typeface="Arial"/>
              </a:rPr>
              <a:t>7</a:t>
            </a:r>
            <a:endParaRPr/>
          </a:p>
          <a:p>
            <a:pPr>
              <a:defRPr/>
            </a:pPr>
            <a:r>
              <a:rPr lang="ru-RU" sz="3000">
                <a:latin typeface="Arial"/>
              </a:rPr>
              <a:t>68</a:t>
            </a:r>
            <a:r>
              <a:rPr lang="ru-RU" sz="3000">
                <a:solidFill>
                  <a:schemeClr val="accent6">
                    <a:lumMod val="75000"/>
                  </a:schemeClr>
                </a:solidFill>
                <a:latin typeface="Arial"/>
              </a:rPr>
              <a:t>7</a:t>
            </a:r>
            <a:r>
              <a:rPr lang="ru-RU" sz="3000">
                <a:latin typeface="Arial"/>
              </a:rPr>
              <a:t>0564</a:t>
            </a:r>
            <a:r>
              <a:rPr lang="ru-RU" sz="3000">
                <a:solidFill>
                  <a:schemeClr val="accent6">
                    <a:lumMod val="75000"/>
                  </a:schemeClr>
                </a:solidFill>
                <a:latin typeface="Arial"/>
              </a:rPr>
              <a:t>7</a:t>
            </a:r>
            <a:r>
              <a:rPr lang="ru-RU" sz="3000">
                <a:latin typeface="Arial"/>
              </a:rPr>
              <a:t>0513484</a:t>
            </a:r>
            <a:r>
              <a:rPr lang="ru-RU" sz="3000">
                <a:solidFill>
                  <a:schemeClr val="accent6">
                    <a:lumMod val="75000"/>
                  </a:schemeClr>
                </a:solidFill>
                <a:latin typeface="Arial"/>
              </a:rPr>
              <a:t>7</a:t>
            </a:r>
            <a:r>
              <a:rPr lang="ru-RU" sz="3000">
                <a:latin typeface="Arial"/>
              </a:rPr>
              <a:t>04386</a:t>
            </a:r>
            <a:endParaRPr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68168" y="278028"/>
            <a:ext cx="7632700" cy="722187"/>
          </a:xfrm>
        </p:spPr>
        <p:txBody>
          <a:bodyPr/>
          <a:lstStyle/>
          <a:p>
            <a:pPr>
              <a:defRPr/>
            </a:pPr>
            <a:r>
              <a:rPr lang="ru-RU" sz="2000">
                <a:cs typeface="Arial"/>
              </a:rPr>
              <a:t>Сосчитайте количество семерок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00868" y="6841029"/>
            <a:ext cx="1980253" cy="372921"/>
          </a:xfrm>
          <a:prstGeom prst="rect">
            <a:avLst/>
          </a:prstGeom>
          <a:solidFill>
            <a:schemeClr val="accent5"/>
          </a:solidFill>
        </p:spPr>
        <p:txBody>
          <a:bodyPr vert="horz" lIns="102767" tIns="51381" rIns="102767" bIns="51381" rtlCol="0" anchor="ctr"/>
          <a:lstStyle>
            <a:defPPr>
              <a:defRPr lang="ru-RU"/>
            </a:defPPr>
            <a:lvl1pPr marL="0" algn="r" defTabSz="1027640"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3819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640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457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277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9097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2920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6740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555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C3F8BEE-CD74-4E49-9991-6A4EEEAC08F6}" type="slidenum">
              <a:rPr lang="ru-RU"/>
              <a:t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456905" y="1159024"/>
            <a:ext cx="4881901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000">
                <a:latin typeface="Arial"/>
              </a:rPr>
              <a:t>051407048454070515497</a:t>
            </a:r>
            <a:endParaRPr/>
          </a:p>
          <a:p>
            <a:pPr>
              <a:defRPr/>
            </a:pPr>
            <a:r>
              <a:rPr lang="ru-RU" sz="3000">
                <a:latin typeface="Arial"/>
              </a:rPr>
              <a:t>065412389705378703157</a:t>
            </a:r>
            <a:endParaRPr/>
          </a:p>
          <a:p>
            <a:pPr>
              <a:defRPr/>
            </a:pPr>
            <a:r>
              <a:rPr lang="ru-RU" sz="3000">
                <a:latin typeface="Arial"/>
              </a:rPr>
              <a:t>687056470513484704386</a:t>
            </a:r>
            <a:endParaRPr/>
          </a:p>
          <a:p>
            <a:pPr>
              <a:defRPr/>
            </a:pPr>
            <a:r>
              <a:rPr lang="ru-RU" sz="3000" b="1">
                <a:latin typeface="Arial"/>
              </a:rPr>
              <a:t>051407048454070515497</a:t>
            </a:r>
            <a:endParaRPr/>
          </a:p>
          <a:p>
            <a:pPr>
              <a:defRPr/>
            </a:pPr>
            <a:r>
              <a:rPr lang="ru-RU" sz="3000" b="1">
                <a:latin typeface="Arial"/>
              </a:rPr>
              <a:t>065412389705378703157</a:t>
            </a:r>
            <a:endParaRPr/>
          </a:p>
          <a:p>
            <a:pPr>
              <a:defRPr/>
            </a:pPr>
            <a:r>
              <a:rPr lang="ru-RU" sz="3000" b="1">
                <a:latin typeface="Arial"/>
              </a:rPr>
              <a:t>687056470513484704386</a:t>
            </a:r>
            <a:endParaRPr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68168" y="278028"/>
            <a:ext cx="7632700" cy="722187"/>
          </a:xfrm>
        </p:spPr>
        <p:txBody>
          <a:bodyPr/>
          <a:lstStyle/>
          <a:p>
            <a:pPr>
              <a:defRPr/>
            </a:pPr>
            <a:r>
              <a:rPr lang="ru-RU" sz="2000">
                <a:cs typeface="Arial"/>
              </a:rPr>
              <a:t>Сосчитайте количество семерок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419860" y="2009140"/>
            <a:ext cx="6561138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r>
              <a:rPr lang="ru-RU" sz="2800">
                <a:solidFill>
                  <a:srgbClr val="003274"/>
                </a:solidFill>
                <a:latin typeface="+mn-lt"/>
                <a:ea typeface="Helvetica Neue"/>
                <a:cs typeface="Helvetica Neue"/>
              </a:rPr>
              <a:t>Несколько важных основных понятий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17000" y="315045"/>
            <a:ext cx="6652417" cy="2600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>
              <a:spcAft>
                <a:spcPts val="0"/>
              </a:spcAft>
              <a:defRPr/>
            </a:pPr>
            <a:r>
              <a:rPr lang="ru-RU" sz="2000" b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Производственная система </a:t>
            </a:r>
            <a:r>
              <a:rPr lang="ru-RU" sz="2000" b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Росатома</a:t>
            </a:r>
            <a:r>
              <a:rPr lang="ru-RU" sz="2000" b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(ПСР)</a:t>
            </a:r>
            <a:endParaRPr lang="en-US" sz="2000" b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24425" y="987551"/>
            <a:ext cx="5159587" cy="394421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Овал 4"/>
          <p:cNvSpPr/>
          <p:nvPr/>
        </p:nvSpPr>
        <p:spPr bwMode="auto">
          <a:xfrm>
            <a:off x="3111751" y="1323884"/>
            <a:ext cx="1559438" cy="2628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1667922" y="2959660"/>
            <a:ext cx="1559438" cy="2628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 bwMode="auto">
          <a:xfrm>
            <a:off x="3104217" y="3558883"/>
            <a:ext cx="1823017" cy="263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006984" y="1822800"/>
            <a:ext cx="2663190" cy="561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5296204" y="2991392"/>
            <a:ext cx="3757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/>
              <a:t>Ценность – это то, что нужно заказчику, </a:t>
            </a:r>
            <a:endParaRPr/>
          </a:p>
          <a:p>
            <a:pPr>
              <a:defRPr/>
            </a:pPr>
            <a:r>
              <a:rPr lang="ru-RU" sz="1600"/>
              <a:t>то, за что он платит деньги</a:t>
            </a:r>
            <a:endParaRPr/>
          </a:p>
        </p:txBody>
      </p:sp>
      <p:sp>
        <p:nvSpPr>
          <p:cNvPr id="10" name="Овал 9"/>
          <p:cNvSpPr/>
          <p:nvPr/>
        </p:nvSpPr>
        <p:spPr bwMode="auto">
          <a:xfrm>
            <a:off x="1730424" y="3798242"/>
            <a:ext cx="1381327" cy="263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158792;p140"/>
          <p:cNvSpPr txBox="1"/>
          <p:nvPr/>
        </p:nvSpPr>
        <p:spPr bwMode="auto">
          <a:xfrm>
            <a:off x="2553232" y="201297"/>
            <a:ext cx="3895043" cy="4945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>
            <a:defPPr lvl="0">
              <a:defRPr lang="ru-RU"/>
            </a:defPPr>
            <a:lvl1pPr>
              <a:spcBef>
                <a:spcPts val="0"/>
              </a:spcBef>
              <a:spcAft>
                <a:spcPts val="0"/>
              </a:spcAft>
              <a:defRPr sz="2000" b="0"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/>
              <a:t>Кто такой заказчик?</a:t>
            </a:r>
            <a:endParaRPr/>
          </a:p>
        </p:txBody>
      </p:sp>
      <p:sp>
        <p:nvSpPr>
          <p:cNvPr id="3" name="Google Shape;158793;p140"/>
          <p:cNvSpPr/>
          <p:nvPr/>
        </p:nvSpPr>
        <p:spPr bwMode="auto">
          <a:xfrm>
            <a:off x="999400" y="946826"/>
            <a:ext cx="7659740" cy="9966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7588" tIns="43796" rIns="87588" bIns="43796" anchor="ctr" anchorCtr="0">
            <a:noAutofit/>
          </a:bodyPr>
          <a:lstStyle/>
          <a:p>
            <a:pPr defTabSz="795264">
              <a:buClr>
                <a:srgbClr val="000000"/>
              </a:buClr>
              <a:defRPr/>
            </a:pPr>
            <a:r>
              <a:rPr lang="ru-RU" b="1">
                <a:solidFill>
                  <a:srgbClr val="002060"/>
                </a:solidFill>
                <a:cs typeface="Arial"/>
              </a:rPr>
              <a:t>Заказчик - </a:t>
            </a:r>
            <a:r>
              <a:rPr lang="ru-RU">
                <a:solidFill>
                  <a:srgbClr val="002060"/>
                </a:solidFill>
                <a:cs typeface="Arial"/>
              </a:rPr>
              <a:t>тот, кто использует результат вашей работы. Каждый сотрудник является и поставщиком, и заказчиком услуг, сырья или продуктов</a:t>
            </a:r>
            <a:endParaRPr>
              <a:solidFill>
                <a:srgbClr val="C00000"/>
              </a:solidFill>
              <a:cs typeface="Arial"/>
            </a:endParaRPr>
          </a:p>
        </p:txBody>
      </p:sp>
      <p:pic>
        <p:nvPicPr>
          <p:cNvPr id="4" name="Google Shape;158794;p140" descr="noun_26799_cc.png"/>
          <p:cNvPicPr/>
          <p:nvPr/>
        </p:nvPicPr>
        <p:blipFill>
          <a:blip r:embed="rId2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0" t="0" r="0" b="19632"/>
          <a:stretch/>
        </p:blipFill>
        <p:spPr bwMode="auto">
          <a:xfrm>
            <a:off x="64681" y="899815"/>
            <a:ext cx="999400" cy="10375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8795;p140"/>
          <p:cNvSpPr/>
          <p:nvPr/>
        </p:nvSpPr>
        <p:spPr bwMode="auto">
          <a:xfrm>
            <a:off x="1643973" y="2248923"/>
            <a:ext cx="6093321" cy="1704690"/>
          </a:xfrm>
          <a:prstGeom prst="homePlate">
            <a:avLst>
              <a:gd name="adj" fmla="val 13101"/>
            </a:avLst>
          </a:prstGeom>
          <a:noFill/>
          <a:ln w="2540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89671" tIns="44832" rIns="89671" bIns="44832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endParaRPr sz="1900">
              <a:solidFill>
                <a:srgbClr val="FFFFFF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6" name="Google Shape;158796;p140"/>
          <p:cNvPicPr/>
          <p:nvPr/>
        </p:nvPicPr>
        <p:blipFill>
          <a:blip r:embed="rId3">
            <a:alphaModFix/>
          </a:blip>
          <a:srcRect l="0" t="0" r="0" b="47916"/>
          <a:stretch/>
        </p:blipFill>
        <p:spPr bwMode="auto">
          <a:xfrm>
            <a:off x="1947521" y="2146141"/>
            <a:ext cx="4923117" cy="116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8797;p140" descr="Снимок экрана 2015-02-24 в 23.31.29.png"/>
          <p:cNvPicPr/>
          <p:nvPr/>
        </p:nvPicPr>
        <p:blipFill>
          <a:blip r:embed="rId4">
            <a:alphaModFix/>
          </a:blip>
          <a:srcRect l="0" t="6145" r="0" b="4263"/>
          <a:stretch/>
        </p:blipFill>
        <p:spPr bwMode="auto">
          <a:xfrm>
            <a:off x="1712529" y="3396231"/>
            <a:ext cx="5393099" cy="16420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8795;p140"/>
          <p:cNvSpPr/>
          <p:nvPr/>
        </p:nvSpPr>
        <p:spPr bwMode="auto">
          <a:xfrm>
            <a:off x="1796374" y="2138853"/>
            <a:ext cx="5408760" cy="1174559"/>
          </a:xfrm>
          <a:prstGeom prst="homePlate">
            <a:avLst>
              <a:gd name="adj" fmla="val 13101"/>
            </a:avLst>
          </a:prstGeom>
          <a:noFill/>
          <a:ln w="2540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89671" tIns="44832" rIns="89671" bIns="44832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endParaRPr sz="1900">
              <a:solidFill>
                <a:srgbClr val="FFFFFF"/>
              </a:solidFill>
              <a:latin typeface="Helvetica Neue"/>
              <a:ea typeface="Helvetica Neue"/>
              <a:cs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16337" y="102904"/>
            <a:ext cx="7227417" cy="4107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>
              <a:spcAft>
                <a:spcPts val="0"/>
              </a:spcAft>
              <a:defRPr/>
            </a:pPr>
            <a:r>
              <a:rPr lang="ru-RU" sz="2000"/>
              <a:t>Что такое поток создания ценности?</a:t>
            </a:r>
            <a:endParaRPr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036613" y="775051"/>
            <a:ext cx="6246495" cy="814909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6558" tIns="33278" rIns="66558" bIns="33278" rtlCol="0" anchor="ctr"/>
          <a:lstStyle/>
          <a:p>
            <a:pPr algn="ctr">
              <a:defRPr/>
            </a:pPr>
            <a:r>
              <a:rPr lang="ru-RU" sz="1350" b="1">
                <a:solidFill>
                  <a:srgbClr val="002060"/>
                </a:solidFill>
              </a:rPr>
              <a:t>Поток создания ценности (ПСЦ) - </a:t>
            </a:r>
            <a:r>
              <a:rPr lang="ru-RU" sz="1350">
                <a:solidFill>
                  <a:srgbClr val="002060"/>
                </a:solidFill>
              </a:rPr>
              <a:t>операции в процессе (как добавляющие, так и не добавляющие ценность), направленные на преобразование  материалов и информации в продукт или услугу для заказчика</a:t>
            </a:r>
            <a:endParaRPr lang="ru-RU" sz="1350">
              <a:solidFill>
                <a:srgbClr val="C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2383340" y="2310244"/>
            <a:ext cx="3826940" cy="1136123"/>
            <a:chOff x="259650" y="3833098"/>
            <a:chExt cx="7950382" cy="2707069"/>
          </a:xfrm>
        </p:grpSpPr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 flipH="1">
              <a:off x="259650" y="3833100"/>
              <a:ext cx="2111819" cy="2700052"/>
            </a:xfrm>
            <a:prstGeom prst="line">
              <a:avLst/>
            </a:prstGeom>
            <a:noFill/>
            <a:ln w="19050" cap="flat" cmpd="sng" algn="ctr">
              <a:solidFill>
                <a:srgbClr val="1D6780">
                  <a:shade val="95000"/>
                  <a:satMod val="105000"/>
                </a:srgbClr>
              </a:solidFill>
              <a:prstDash val="sysDot"/>
            </a:ln>
            <a:effectLst/>
          </p:spPr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 flipH="1">
              <a:off x="3030815" y="3833098"/>
              <a:ext cx="267953" cy="2707069"/>
            </a:xfrm>
            <a:prstGeom prst="line">
              <a:avLst/>
            </a:prstGeom>
            <a:noFill/>
            <a:ln w="19050" cap="flat" cmpd="sng" algn="ctr">
              <a:solidFill>
                <a:srgbClr val="1D6780">
                  <a:shade val="95000"/>
                  <a:satMod val="105000"/>
                </a:srgbClr>
              </a:solidFill>
              <a:prstDash val="sysDot"/>
            </a:ln>
            <a:effectLst/>
          </p:spPr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5207870" y="3833098"/>
              <a:ext cx="384688" cy="2707069"/>
            </a:xfrm>
            <a:prstGeom prst="line">
              <a:avLst/>
            </a:prstGeom>
            <a:noFill/>
            <a:ln w="19050" cap="flat" cmpd="sng" algn="ctr">
              <a:solidFill>
                <a:srgbClr val="1D6780">
                  <a:shade val="95000"/>
                  <a:satMod val="105000"/>
                </a:srgbClr>
              </a:solidFill>
              <a:prstDash val="sysDot"/>
            </a:ln>
            <a:effectLst/>
          </p:spPr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6470712" y="3833098"/>
              <a:ext cx="1739320" cy="2707069"/>
            </a:xfrm>
            <a:prstGeom prst="line">
              <a:avLst/>
            </a:prstGeom>
            <a:noFill/>
            <a:ln w="19050" cap="flat" cmpd="sng" algn="ctr">
              <a:solidFill>
                <a:srgbClr val="1D6780">
                  <a:shade val="95000"/>
                  <a:satMod val="105000"/>
                </a:srgbClr>
              </a:solidFill>
              <a:prstDash val="sysDot"/>
            </a:ln>
            <a:effectLst/>
          </p:spPr>
        </p:cxnSp>
      </p:grpSp>
      <p:sp>
        <p:nvSpPr>
          <p:cNvPr id="12" name="Объект 29"/>
          <p:cNvSpPr txBox="1"/>
          <p:nvPr/>
        </p:nvSpPr>
        <p:spPr bwMode="auto">
          <a:xfrm>
            <a:off x="1884537" y="1631353"/>
            <a:ext cx="4650798" cy="704447"/>
          </a:xfrm>
          <a:prstGeom prst="roundRect">
            <a:avLst>
              <a:gd name="adj" fmla="val 7770"/>
            </a:avLst>
          </a:prstGeom>
          <a:solidFill>
            <a:srgbClr val="A5D6D5"/>
          </a:solidFill>
        </p:spPr>
        <p:txBody>
          <a:bodyPr vert="horz" lIns="119576" tIns="0" rIns="119576" bIns="0" rtlCol="0" anchor="ctr">
            <a:noAutofit/>
          </a:bodyPr>
          <a:lstStyle>
            <a:lvl1pPr marL="0" indent="0" algn="l" defTabSz="1027312">
              <a:spcBef>
                <a:spcPts val="600"/>
              </a:spcBef>
              <a:spcAft>
                <a:spcPts val="600"/>
              </a:spcAft>
              <a:buFont typeface="Arial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27312">
              <a:spcBef>
                <a:spcPts val="600"/>
              </a:spcBef>
              <a:spcAft>
                <a:spcPts val="600"/>
              </a:spcAft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513" indent="-179757" algn="l" defTabSz="1027312">
              <a:spcBef>
                <a:spcPts val="600"/>
              </a:spcBef>
              <a:buFont typeface="+mj-lt"/>
              <a:buAutoNum type="arabicPeriod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9513" indent="-179757" algn="l" defTabSz="1027312">
              <a:spcBef>
                <a:spcPts val="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27312">
              <a:spcBef>
                <a:spcPts val="600"/>
              </a:spcBef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5105" indent="-256827" algn="l" defTabSz="1027312">
              <a:spcBef>
                <a:spcPts val="0"/>
              </a:spcBef>
              <a:buFont typeface="Arial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38762" indent="-256827" algn="l" defTabSz="1027312">
              <a:spcBef>
                <a:spcPts val="0"/>
              </a:spcBef>
              <a:buFont typeface="Arial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2416" indent="-256827" algn="l" defTabSz="1027312">
              <a:spcBef>
                <a:spcPts val="0"/>
              </a:spcBef>
              <a:buFont typeface="Arial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6071" indent="-256827" algn="l" defTabSz="1027312">
              <a:spcBef>
                <a:spcPts val="0"/>
              </a:spcBef>
              <a:buFont typeface="Arial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2437">
              <a:spcBef>
                <a:spcPts val="398"/>
              </a:spcBef>
              <a:spcAft>
                <a:spcPts val="398"/>
              </a:spcAft>
              <a:defRPr/>
            </a:pPr>
            <a:r>
              <a:rPr lang="ru-RU" sz="950">
                <a:solidFill>
                  <a:srgbClr val="1D6780"/>
                </a:solidFill>
                <a:latin typeface="Calibri"/>
              </a:rPr>
              <a:t>Поток создания ценности 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 rot="16199998">
            <a:off x="784632" y="1653586"/>
            <a:ext cx="704284" cy="657668"/>
          </a:xfrm>
          <a:prstGeom prst="roundRect">
            <a:avLst>
              <a:gd name="adj" fmla="val 9881"/>
            </a:avLst>
          </a:prstGeom>
          <a:solidFill>
            <a:srgbClr val="A5D6D5">
              <a:lumMod val="40000"/>
              <a:lumOff val="60000"/>
            </a:srgbClr>
          </a:solidFill>
        </p:spPr>
        <p:txBody>
          <a:bodyPr wrap="square" lIns="119576" tIns="0" rIns="119576" bIns="0" rtlCol="0" anchor="ctr" anchorCtr="0">
            <a:noAutofit/>
          </a:bodyPr>
          <a:lstStyle/>
          <a:p>
            <a:pPr algn="ctr" defTabSz="682437">
              <a:defRPr/>
            </a:pPr>
            <a:r>
              <a:rPr lang="ru-RU" sz="950" b="1">
                <a:solidFill>
                  <a:srgbClr val="1D6780"/>
                </a:solidFill>
                <a:latin typeface="Calibri"/>
              </a:rPr>
              <a:t>Вход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 rot="16199998">
            <a:off x="6930885" y="1669675"/>
            <a:ext cx="704447" cy="657692"/>
          </a:xfrm>
          <a:prstGeom prst="roundRect">
            <a:avLst>
              <a:gd name="adj" fmla="val 8271"/>
            </a:avLst>
          </a:prstGeom>
          <a:solidFill>
            <a:srgbClr val="A5D6D5">
              <a:lumMod val="40000"/>
              <a:lumOff val="60000"/>
            </a:srgbClr>
          </a:solidFill>
        </p:spPr>
        <p:txBody>
          <a:bodyPr wrap="square" lIns="119576" tIns="0" rIns="119576" bIns="0" rtlCol="0" anchor="ctr" anchorCtr="0">
            <a:noAutofit/>
          </a:bodyPr>
          <a:lstStyle/>
          <a:p>
            <a:pPr algn="ctr" defTabSz="682437">
              <a:defRPr/>
            </a:pPr>
            <a:r>
              <a:rPr lang="ru-RU" sz="950" b="1">
                <a:solidFill>
                  <a:srgbClr val="1D6780"/>
                </a:solidFill>
                <a:latin typeface="Calibri"/>
              </a:rPr>
              <a:t>Выход</a:t>
            </a:r>
            <a:endParaRPr/>
          </a:p>
        </p:txBody>
      </p:sp>
      <p:sp>
        <p:nvSpPr>
          <p:cNvPr id="15" name="Стрелка вправо 14"/>
          <p:cNvSpPr/>
          <p:nvPr/>
        </p:nvSpPr>
        <p:spPr bwMode="auto">
          <a:xfrm>
            <a:off x="1488197" y="1819134"/>
            <a:ext cx="358776" cy="358776"/>
          </a:xfrm>
          <a:prstGeom prst="rightArrow">
            <a:avLst>
              <a:gd name="adj1" fmla="val 50000"/>
              <a:gd name="adj2" fmla="val 59620"/>
            </a:avLst>
          </a:prstGeom>
          <a:solidFill>
            <a:srgbClr val="1D678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2437">
              <a:defRPr/>
            </a:pPr>
            <a:endParaRPr lang="ru-RU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6569976" y="1808814"/>
            <a:ext cx="358776" cy="358776"/>
          </a:xfrm>
          <a:prstGeom prst="rightArrow">
            <a:avLst>
              <a:gd name="adj1" fmla="val 50000"/>
              <a:gd name="adj2" fmla="val 59620"/>
            </a:avLst>
          </a:prstGeom>
          <a:solidFill>
            <a:srgbClr val="1D678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2437">
              <a:defRPr/>
            </a:pPr>
            <a:endParaRPr lang="ru-RU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Объект 29"/>
          <p:cNvSpPr txBox="1"/>
          <p:nvPr/>
        </p:nvSpPr>
        <p:spPr bwMode="auto">
          <a:xfrm>
            <a:off x="2476742" y="2633415"/>
            <a:ext cx="3733538" cy="597960"/>
          </a:xfrm>
          <a:prstGeom prst="roundRect">
            <a:avLst>
              <a:gd name="adj" fmla="val 13413"/>
            </a:avLst>
          </a:prstGeom>
          <a:solidFill>
            <a:srgbClr val="A5D6D5">
              <a:lumMod val="60000"/>
              <a:lumOff val="40000"/>
            </a:srgbClr>
          </a:solidFill>
        </p:spPr>
        <p:txBody>
          <a:bodyPr vert="horz" lIns="119576" tIns="0" rIns="119576" bIns="0" rtlCol="0" anchor="ctr">
            <a:noAutofit/>
          </a:bodyPr>
          <a:lstStyle>
            <a:lvl1pPr marL="0" indent="0" algn="l" defTabSz="1027312">
              <a:spcBef>
                <a:spcPts val="600"/>
              </a:spcBef>
              <a:spcAft>
                <a:spcPts val="600"/>
              </a:spcAft>
              <a:buFont typeface="Arial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27312">
              <a:spcBef>
                <a:spcPts val="600"/>
              </a:spcBef>
              <a:spcAft>
                <a:spcPts val="600"/>
              </a:spcAft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513" indent="-179757" algn="l" defTabSz="1027312">
              <a:spcBef>
                <a:spcPts val="600"/>
              </a:spcBef>
              <a:buFont typeface="+mj-lt"/>
              <a:buAutoNum type="arabicPeriod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9513" indent="-179757" algn="l" defTabSz="1027312">
              <a:spcBef>
                <a:spcPts val="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27312">
              <a:spcBef>
                <a:spcPts val="600"/>
              </a:spcBef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5105" indent="-256827" algn="l" defTabSz="1027312">
              <a:spcBef>
                <a:spcPts val="0"/>
              </a:spcBef>
              <a:buFont typeface="Arial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38762" indent="-256827" algn="l" defTabSz="1027312">
              <a:spcBef>
                <a:spcPts val="0"/>
              </a:spcBef>
              <a:buFont typeface="Arial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2416" indent="-256827" algn="l" defTabSz="1027312">
              <a:spcBef>
                <a:spcPts val="0"/>
              </a:spcBef>
              <a:buFont typeface="Arial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6071" indent="-256827" algn="l" defTabSz="1027312">
              <a:spcBef>
                <a:spcPts val="0"/>
              </a:spcBef>
              <a:buFont typeface="Arial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2437">
              <a:spcBef>
                <a:spcPts val="398"/>
              </a:spcBef>
              <a:spcAft>
                <a:spcPts val="398"/>
              </a:spcAft>
              <a:defRPr/>
            </a:pPr>
            <a:r>
              <a:rPr lang="ru-RU" sz="950">
                <a:solidFill>
                  <a:srgbClr val="1D6780"/>
                </a:solidFill>
                <a:latin typeface="Calibri"/>
              </a:rPr>
              <a:t>Процесс 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1732977" y="3424083"/>
            <a:ext cx="1016531" cy="358776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lIns="119576" tIns="0" rIns="119576" bIns="0" rtlCol="0" anchor="ctr" anchorCtr="0">
            <a:noAutofit/>
          </a:bodyPr>
          <a:lstStyle/>
          <a:p>
            <a:pPr algn="ctr" defTabSz="682574">
              <a:defRPr/>
            </a:pPr>
            <a:r>
              <a:rPr lang="ru-RU" sz="950" b="1">
                <a:solidFill>
                  <a:schemeClr val="bg1"/>
                </a:solidFill>
                <a:latin typeface="Calibri"/>
              </a:rPr>
              <a:t>Подпроцесс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4442085" y="3433753"/>
            <a:ext cx="1016531" cy="358776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lIns="119576" tIns="0" rIns="119576" bIns="0" rtlCol="0" anchor="ctr" anchorCtr="0">
            <a:noAutofit/>
          </a:bodyPr>
          <a:lstStyle/>
          <a:p>
            <a:pPr algn="ctr" defTabSz="682574">
              <a:defRPr/>
            </a:pPr>
            <a:r>
              <a:rPr lang="ru-RU" sz="950" b="1">
                <a:solidFill>
                  <a:schemeClr val="bg1"/>
                </a:solidFill>
                <a:latin typeface="Calibri"/>
              </a:rPr>
              <a:t>Подпроцесс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5881318" y="3443423"/>
            <a:ext cx="1016531" cy="358776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lIns="119576" tIns="0" rIns="119576" bIns="0" rtlCol="0" anchor="ctr" anchorCtr="0">
            <a:noAutofit/>
          </a:bodyPr>
          <a:lstStyle/>
          <a:p>
            <a:pPr algn="ctr" defTabSz="682574">
              <a:defRPr/>
            </a:pPr>
            <a:r>
              <a:rPr lang="ru-RU" sz="950" b="1">
                <a:solidFill>
                  <a:schemeClr val="bg1"/>
                </a:solidFill>
                <a:latin typeface="Calibri"/>
              </a:rPr>
              <a:t>Подпроцесс</a:t>
            </a: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3102956" y="3433753"/>
            <a:ext cx="1016531" cy="358776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lIns="119576" tIns="0" rIns="119576" bIns="0" rtlCol="0" anchor="ctr" anchorCtr="0">
            <a:noAutofit/>
          </a:bodyPr>
          <a:lstStyle/>
          <a:p>
            <a:pPr algn="ctr" defTabSz="682574">
              <a:defRPr/>
            </a:pPr>
            <a:r>
              <a:rPr lang="ru-RU" sz="950" b="1">
                <a:solidFill>
                  <a:schemeClr val="bg1"/>
                </a:solidFill>
                <a:latin typeface="Calibri"/>
              </a:rPr>
              <a:t>Подпроцесс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1722077" y="3924440"/>
            <a:ext cx="1016615" cy="597960"/>
          </a:xfrm>
          <a:prstGeom prst="roundRect">
            <a:avLst>
              <a:gd name="adj" fmla="val 10895"/>
            </a:avLst>
          </a:prstGeom>
          <a:noFill/>
          <a:ln>
            <a:solidFill>
              <a:srgbClr val="002060"/>
            </a:solidFill>
          </a:ln>
        </p:spPr>
        <p:txBody>
          <a:bodyPr wrap="none" lIns="191321" tIns="0" rIns="119576" bIns="0" rtlCol="0" anchor="ctr" anchorCtr="0">
            <a:noAutofit/>
          </a:bodyPr>
          <a:lstStyle/>
          <a:p>
            <a:pPr defTabSz="682437">
              <a:defRPr/>
            </a:pPr>
            <a:r>
              <a:rPr lang="ru-RU" sz="800">
                <a:solidFill>
                  <a:srgbClr val="1D6780"/>
                </a:solidFill>
                <a:latin typeface="Calibri"/>
              </a:rPr>
              <a:t>Операция 1</a:t>
            </a:r>
            <a:endParaRPr/>
          </a:p>
          <a:p>
            <a:pPr defTabSz="682437">
              <a:defRPr/>
            </a:pPr>
            <a:r>
              <a:rPr lang="ru-RU" sz="800">
                <a:solidFill>
                  <a:srgbClr val="1D6780"/>
                </a:solidFill>
                <a:latin typeface="Calibri"/>
              </a:rPr>
              <a:t>Операция 1.1…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3093213" y="3915051"/>
            <a:ext cx="1016615" cy="597960"/>
          </a:xfrm>
          <a:prstGeom prst="roundRect">
            <a:avLst>
              <a:gd name="adj" fmla="val 9741"/>
            </a:avLst>
          </a:prstGeom>
          <a:noFill/>
          <a:ln>
            <a:solidFill>
              <a:srgbClr val="002060"/>
            </a:solidFill>
          </a:ln>
        </p:spPr>
        <p:txBody>
          <a:bodyPr wrap="none" lIns="191321" tIns="0" rIns="119576" bIns="0" rtlCol="0" anchor="ctr" anchorCtr="0">
            <a:noAutofit/>
          </a:bodyPr>
          <a:lstStyle/>
          <a:p>
            <a:pPr defTabSz="682437">
              <a:defRPr/>
            </a:pPr>
            <a:r>
              <a:rPr lang="ru-RU" sz="800">
                <a:solidFill>
                  <a:srgbClr val="1D6780"/>
                </a:solidFill>
                <a:latin typeface="Calibri"/>
              </a:rPr>
              <a:t>Операция 2</a:t>
            </a:r>
            <a:endParaRPr/>
          </a:p>
          <a:p>
            <a:pPr defTabSz="682437">
              <a:defRPr/>
            </a:pPr>
            <a:r>
              <a:rPr lang="ru-RU" sz="800">
                <a:solidFill>
                  <a:srgbClr val="1D6780"/>
                </a:solidFill>
                <a:latin typeface="Calibri"/>
              </a:rPr>
              <a:t>Операция 2.1…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4467875" y="3875315"/>
            <a:ext cx="1016615" cy="597960"/>
          </a:xfrm>
          <a:prstGeom prst="roundRect">
            <a:avLst>
              <a:gd name="adj" fmla="val 8586"/>
            </a:avLst>
          </a:prstGeom>
          <a:noFill/>
          <a:ln>
            <a:solidFill>
              <a:srgbClr val="002060"/>
            </a:solidFill>
          </a:ln>
        </p:spPr>
        <p:txBody>
          <a:bodyPr wrap="none" lIns="191321" tIns="0" rIns="119576" bIns="0" rtlCol="0" anchor="ctr" anchorCtr="0">
            <a:noAutofit/>
          </a:bodyPr>
          <a:lstStyle/>
          <a:p>
            <a:pPr defTabSz="682437">
              <a:defRPr/>
            </a:pPr>
            <a:r>
              <a:rPr lang="ru-RU" sz="800">
                <a:solidFill>
                  <a:srgbClr val="1D6780"/>
                </a:solidFill>
                <a:latin typeface="Calibri"/>
              </a:rPr>
              <a:t>Операция 3</a:t>
            </a:r>
            <a:endParaRPr/>
          </a:p>
          <a:p>
            <a:pPr defTabSz="682437">
              <a:defRPr/>
            </a:pPr>
            <a:r>
              <a:rPr lang="ru-RU" sz="800">
                <a:solidFill>
                  <a:srgbClr val="1D6780"/>
                </a:solidFill>
                <a:latin typeface="Calibri"/>
              </a:rPr>
              <a:t>Операция 3.1…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5941324" y="3891552"/>
            <a:ext cx="1016615" cy="597960"/>
          </a:xfrm>
          <a:prstGeom prst="roundRect">
            <a:avLst>
              <a:gd name="adj" fmla="val 12050"/>
            </a:avLst>
          </a:prstGeom>
          <a:noFill/>
          <a:ln>
            <a:solidFill>
              <a:srgbClr val="002060"/>
            </a:solidFill>
          </a:ln>
        </p:spPr>
        <p:txBody>
          <a:bodyPr wrap="none" lIns="191321" tIns="0" rIns="119576" bIns="0" rtlCol="0" anchor="ctr" anchorCtr="0">
            <a:noAutofit/>
          </a:bodyPr>
          <a:lstStyle/>
          <a:p>
            <a:pPr defTabSz="682437">
              <a:defRPr/>
            </a:pPr>
            <a:r>
              <a:rPr lang="ru-RU" sz="800">
                <a:solidFill>
                  <a:srgbClr val="1D6780"/>
                </a:solidFill>
                <a:latin typeface="Calibri"/>
              </a:rPr>
              <a:t>Операция 4</a:t>
            </a:r>
            <a:endParaRPr/>
          </a:p>
          <a:p>
            <a:pPr defTabSz="682437">
              <a:defRPr/>
            </a:pPr>
            <a:r>
              <a:rPr lang="ru-RU" sz="800">
                <a:solidFill>
                  <a:srgbClr val="1D6780"/>
                </a:solidFill>
                <a:latin typeface="Calibri"/>
              </a:rPr>
              <a:t>Операция 4.1…</a:t>
            </a:r>
            <a:endParaRPr/>
          </a:p>
        </p:txBody>
      </p:sp>
      <p:sp>
        <p:nvSpPr>
          <p:cNvPr id="26" name="Стрелка вправо 25"/>
          <p:cNvSpPr/>
          <p:nvPr/>
        </p:nvSpPr>
        <p:spPr bwMode="auto">
          <a:xfrm>
            <a:off x="2783715" y="3994907"/>
            <a:ext cx="358776" cy="358776"/>
          </a:xfrm>
          <a:prstGeom prst="rightArrow">
            <a:avLst>
              <a:gd name="adj1" fmla="val 50000"/>
              <a:gd name="adj2" fmla="val 59620"/>
            </a:avLst>
          </a:prstGeom>
          <a:solidFill>
            <a:srgbClr val="1D678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2437">
              <a:defRPr/>
            </a:pPr>
            <a:endParaRPr lang="ru-RU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>
            <a:off x="4121644" y="4011144"/>
            <a:ext cx="358776" cy="358776"/>
          </a:xfrm>
          <a:prstGeom prst="rightArrow">
            <a:avLst>
              <a:gd name="adj1" fmla="val 50000"/>
              <a:gd name="adj2" fmla="val 59620"/>
            </a:avLst>
          </a:prstGeom>
          <a:solidFill>
            <a:srgbClr val="1D678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2437">
              <a:defRPr/>
            </a:pPr>
            <a:endParaRPr lang="ru-RU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Стрелка вправо 27"/>
          <p:cNvSpPr/>
          <p:nvPr/>
        </p:nvSpPr>
        <p:spPr bwMode="auto">
          <a:xfrm>
            <a:off x="5560765" y="3981817"/>
            <a:ext cx="358776" cy="358776"/>
          </a:xfrm>
          <a:prstGeom prst="rightArrow">
            <a:avLst>
              <a:gd name="adj1" fmla="val 50000"/>
              <a:gd name="adj2" fmla="val 59620"/>
            </a:avLst>
          </a:prstGeom>
          <a:solidFill>
            <a:srgbClr val="1D678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2437">
              <a:defRPr/>
            </a:pPr>
            <a:endParaRPr lang="ru-RU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Изображение 8" descr="noun_26799_cc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0" t="0" r="0" b="19635"/>
          <a:stretch/>
        </p:blipFill>
        <p:spPr bwMode="auto">
          <a:xfrm>
            <a:off x="218738" y="697458"/>
            <a:ext cx="988373" cy="861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158792;p140"/>
          <p:cNvSpPr txBox="1"/>
          <p:nvPr/>
        </p:nvSpPr>
        <p:spPr bwMode="auto">
          <a:xfrm>
            <a:off x="3139482" y="33678"/>
            <a:ext cx="3895043" cy="6943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>
            <a:defPPr lvl="0">
              <a:defRPr lang="ru-RU"/>
            </a:defPPr>
            <a:lvl1pPr>
              <a:spcBef>
                <a:spcPts val="0"/>
              </a:spcBef>
              <a:spcAft>
                <a:spcPts val="0"/>
              </a:spcAft>
              <a:defRPr sz="2000" b="0"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/>
              <a:t>Что такое процесс?</a:t>
            </a:r>
            <a:endParaRPr/>
          </a:p>
        </p:txBody>
      </p:sp>
      <p:sp>
        <p:nvSpPr>
          <p:cNvPr id="3" name="Google Shape;158808;p141"/>
          <p:cNvSpPr/>
          <p:nvPr/>
        </p:nvSpPr>
        <p:spPr bwMode="auto">
          <a:xfrm>
            <a:off x="2890811" y="2613579"/>
            <a:ext cx="3542473" cy="17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93" tIns="39735" rIns="79493" bIns="39735" anchor="t" anchorCtr="0">
            <a:spAutoFit/>
          </a:bodyPr>
          <a:lstStyle/>
          <a:p>
            <a:pPr algn="ctr" defTabSz="795264">
              <a:buClr>
                <a:srgbClr val="000000"/>
              </a:buClr>
              <a:defRPr/>
            </a:pPr>
            <a:r>
              <a:rPr lang="ru-RU" sz="2000" b="1" u="sng">
                <a:solidFill>
                  <a:srgbClr val="002060"/>
                </a:solidFill>
                <a:cs typeface="Arial"/>
              </a:rPr>
              <a:t>Процесс </a:t>
            </a:r>
            <a:r>
              <a:rPr lang="ru-RU" sz="2000">
                <a:solidFill>
                  <a:srgbClr val="002060"/>
                </a:solidFill>
                <a:cs typeface="Arial"/>
              </a:rPr>
              <a:t>–</a:t>
            </a:r>
            <a:endParaRPr sz="1050">
              <a:solidFill>
                <a:srgbClr val="000000"/>
              </a:solidFill>
              <a:cs typeface="Arial"/>
            </a:endParaRPr>
          </a:p>
          <a:p>
            <a:pPr algn="ctr" defTabSz="795264">
              <a:buClr>
                <a:srgbClr val="000000"/>
              </a:buClr>
              <a:defRPr/>
            </a:pPr>
            <a:r>
              <a:rPr lang="ru-RU" sz="2000">
                <a:solidFill>
                  <a:srgbClr val="002060"/>
                </a:solidFill>
                <a:cs typeface="Arial"/>
              </a:rPr>
              <a:t> </a:t>
            </a:r>
            <a:r>
              <a:rPr lang="ru-RU" sz="1600">
                <a:solidFill>
                  <a:srgbClr val="002060"/>
                </a:solidFill>
                <a:cs typeface="Arial"/>
              </a:rPr>
              <a:t>совокупность последовательных действий, направленных на достижение определенного результата</a:t>
            </a:r>
            <a:endParaRPr/>
          </a:p>
          <a:p>
            <a:pPr algn="ctr" defTabSz="795264">
              <a:buClr>
                <a:srgbClr val="000000"/>
              </a:buClr>
              <a:defRPr/>
            </a:pPr>
            <a:endParaRPr lang="ru-RU" sz="1600">
              <a:solidFill>
                <a:srgbClr val="002060"/>
              </a:solidFill>
              <a:cs typeface="Arial"/>
            </a:endParaRPr>
          </a:p>
          <a:p>
            <a:pPr algn="ctr" defTabSz="795264">
              <a:buClr>
                <a:srgbClr val="000000"/>
              </a:buClr>
              <a:defRPr/>
            </a:pPr>
            <a:endParaRPr sz="1050">
              <a:solidFill>
                <a:srgbClr val="C00000"/>
              </a:solidFill>
              <a:cs typeface="Arial"/>
            </a:endParaRPr>
          </a:p>
        </p:txBody>
      </p:sp>
      <p:sp>
        <p:nvSpPr>
          <p:cNvPr id="4" name="Google Shape;158809;p141"/>
          <p:cNvSpPr/>
          <p:nvPr/>
        </p:nvSpPr>
        <p:spPr bwMode="auto">
          <a:xfrm>
            <a:off x="1191267" y="2679613"/>
            <a:ext cx="1111364" cy="69221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B15B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r>
              <a:rPr lang="ru-RU" sz="1400">
                <a:solidFill>
                  <a:srgbClr val="002060"/>
                </a:solidFill>
                <a:cs typeface="Arial"/>
              </a:rPr>
              <a:t>Этап 1</a:t>
            </a:r>
            <a:endParaRPr sz="120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Google Shape;158810;p141"/>
          <p:cNvSpPr/>
          <p:nvPr/>
        </p:nvSpPr>
        <p:spPr bwMode="auto">
          <a:xfrm rot="-1453884">
            <a:off x="3281356" y="1155540"/>
            <a:ext cx="562695" cy="17634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B15B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endParaRPr sz="1400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Google Shape;158811;p141"/>
          <p:cNvSpPr/>
          <p:nvPr/>
        </p:nvSpPr>
        <p:spPr bwMode="auto">
          <a:xfrm>
            <a:off x="1262748" y="4048043"/>
            <a:ext cx="875279" cy="692328"/>
          </a:xfrm>
          <a:custGeom>
            <a:avLst/>
            <a:gdLst/>
            <a:ahLst/>
            <a:cxnLst/>
            <a:rect l="l" t="t" r="r" b="b"/>
            <a:pathLst>
              <a:path w="2196548" h="1908313" fill="norm" stroke="1" extrusionOk="0">
                <a:moveTo>
                  <a:pt x="19878" y="765313"/>
                </a:moveTo>
                <a:lnTo>
                  <a:pt x="745435" y="0"/>
                </a:lnTo>
                <a:lnTo>
                  <a:pt x="765313" y="745434"/>
                </a:lnTo>
                <a:lnTo>
                  <a:pt x="1451113" y="19878"/>
                </a:lnTo>
                <a:lnTo>
                  <a:pt x="1461052" y="745434"/>
                </a:lnTo>
                <a:lnTo>
                  <a:pt x="2196548" y="49695"/>
                </a:lnTo>
                <a:lnTo>
                  <a:pt x="2186609" y="1888434"/>
                </a:lnTo>
                <a:lnTo>
                  <a:pt x="0" y="1908313"/>
                </a:lnTo>
                <a:lnTo>
                  <a:pt x="19878" y="765313"/>
                </a:ln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B15B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endParaRPr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Google Shape;158812;p141"/>
          <p:cNvSpPr/>
          <p:nvPr/>
        </p:nvSpPr>
        <p:spPr bwMode="auto">
          <a:xfrm rot="-3234697">
            <a:off x="1564507" y="2289236"/>
            <a:ext cx="582506" cy="17000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B15B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endParaRPr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Google Shape;158813;p141"/>
          <p:cNvSpPr/>
          <p:nvPr/>
        </p:nvSpPr>
        <p:spPr bwMode="auto">
          <a:xfrm>
            <a:off x="3974064" y="898421"/>
            <a:ext cx="1112940" cy="69058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B15B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endParaRPr sz="1400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Google Shape;158814;p141"/>
          <p:cNvSpPr/>
          <p:nvPr/>
        </p:nvSpPr>
        <p:spPr bwMode="auto">
          <a:xfrm rot="1395016">
            <a:off x="5217501" y="1190922"/>
            <a:ext cx="562532" cy="17623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B15B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endParaRPr sz="140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Google Shape;158815;p141"/>
          <p:cNvSpPr/>
          <p:nvPr/>
        </p:nvSpPr>
        <p:spPr bwMode="auto">
          <a:xfrm>
            <a:off x="5843701" y="1345547"/>
            <a:ext cx="1111364" cy="69058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B15B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r>
              <a:rPr lang="ru-RU" sz="1400">
                <a:solidFill>
                  <a:srgbClr val="002060"/>
                </a:solidFill>
                <a:cs typeface="Arial"/>
              </a:rPr>
              <a:t>Этап 4</a:t>
            </a:r>
            <a:endParaRPr sz="1400">
              <a:solidFill>
                <a:srgbClr val="002060"/>
              </a:solidFill>
              <a:cs typeface="Arial"/>
            </a:endParaRPr>
          </a:p>
        </p:txBody>
      </p:sp>
      <p:sp>
        <p:nvSpPr>
          <p:cNvPr id="11" name="Google Shape;158816;p141"/>
          <p:cNvSpPr/>
          <p:nvPr/>
        </p:nvSpPr>
        <p:spPr bwMode="auto">
          <a:xfrm rot="3013721">
            <a:off x="6926206" y="2252170"/>
            <a:ext cx="582709" cy="17014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B15B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endParaRPr sz="140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Google Shape;158817;p141"/>
          <p:cNvSpPr/>
          <p:nvPr/>
        </p:nvSpPr>
        <p:spPr bwMode="auto">
          <a:xfrm>
            <a:off x="6997946" y="2677337"/>
            <a:ext cx="1112940" cy="69058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B15B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r>
              <a:rPr lang="ru-RU" sz="1400">
                <a:solidFill>
                  <a:srgbClr val="002060"/>
                </a:solidFill>
                <a:cs typeface="Arial"/>
              </a:rPr>
              <a:t>Этап 5</a:t>
            </a:r>
            <a:endParaRPr sz="1400">
              <a:solidFill>
                <a:srgbClr val="002060"/>
              </a:solidFill>
              <a:cs typeface="Arial"/>
            </a:endParaRPr>
          </a:p>
        </p:txBody>
      </p:sp>
      <p:sp>
        <p:nvSpPr>
          <p:cNvPr id="13" name="Google Shape;158818;p141"/>
          <p:cNvSpPr/>
          <p:nvPr/>
        </p:nvSpPr>
        <p:spPr bwMode="auto">
          <a:xfrm rot="5400000">
            <a:off x="7264922" y="3649377"/>
            <a:ext cx="582561" cy="1686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B15B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endParaRPr>
              <a:solidFill>
                <a:srgbClr val="FFFFFF"/>
              </a:solidFill>
              <a:cs typeface="Arial"/>
            </a:endParaRPr>
          </a:p>
        </p:txBody>
      </p:sp>
      <p:sp>
        <p:nvSpPr>
          <p:cNvPr id="14" name="Google Shape;158819;p141"/>
          <p:cNvSpPr/>
          <p:nvPr/>
        </p:nvSpPr>
        <p:spPr bwMode="auto">
          <a:xfrm>
            <a:off x="7116777" y="4049631"/>
            <a:ext cx="875279" cy="692328"/>
          </a:xfrm>
          <a:custGeom>
            <a:avLst/>
            <a:gdLst/>
            <a:ahLst/>
            <a:cxnLst/>
            <a:rect l="l" t="t" r="r" b="b"/>
            <a:pathLst>
              <a:path w="2196548" h="1908313" fill="norm" stroke="1" extrusionOk="0">
                <a:moveTo>
                  <a:pt x="19878" y="765313"/>
                </a:moveTo>
                <a:lnTo>
                  <a:pt x="745435" y="0"/>
                </a:lnTo>
                <a:lnTo>
                  <a:pt x="765313" y="745434"/>
                </a:lnTo>
                <a:lnTo>
                  <a:pt x="1451113" y="19878"/>
                </a:lnTo>
                <a:lnTo>
                  <a:pt x="1461052" y="745434"/>
                </a:lnTo>
                <a:lnTo>
                  <a:pt x="2196548" y="49695"/>
                </a:lnTo>
                <a:lnTo>
                  <a:pt x="2186609" y="1888434"/>
                </a:lnTo>
                <a:lnTo>
                  <a:pt x="0" y="1908313"/>
                </a:lnTo>
                <a:lnTo>
                  <a:pt x="19878" y="765313"/>
                </a:ln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B15B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endParaRPr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Google Shape;158820;p141"/>
          <p:cNvSpPr/>
          <p:nvPr/>
        </p:nvSpPr>
        <p:spPr bwMode="auto">
          <a:xfrm rot="-5400000">
            <a:off x="1444500" y="3616488"/>
            <a:ext cx="584192" cy="19915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B15B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endParaRPr sz="1400">
              <a:solidFill>
                <a:srgbClr val="FFFFFF"/>
              </a:solidFill>
              <a:cs typeface="Arial"/>
            </a:endParaRPr>
          </a:p>
        </p:txBody>
      </p:sp>
      <p:sp>
        <p:nvSpPr>
          <p:cNvPr id="16" name="Google Shape;158821;p141"/>
          <p:cNvSpPr/>
          <p:nvPr/>
        </p:nvSpPr>
        <p:spPr bwMode="auto">
          <a:xfrm>
            <a:off x="1959439" y="1405406"/>
            <a:ext cx="1310515" cy="69058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B15B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r>
              <a:rPr lang="ru-RU" sz="1400">
                <a:solidFill>
                  <a:srgbClr val="002060"/>
                </a:solidFill>
                <a:cs typeface="Arial"/>
              </a:rPr>
              <a:t>Этап 2</a:t>
            </a:r>
            <a:endParaRPr sz="1200">
              <a:solidFill>
                <a:srgbClr val="000000"/>
              </a:solidFill>
              <a:cs typeface="Arial"/>
            </a:endParaRPr>
          </a:p>
        </p:txBody>
      </p:sp>
      <p:sp>
        <p:nvSpPr>
          <p:cNvPr id="17" name="Google Shape;158822;p141"/>
          <p:cNvSpPr/>
          <p:nvPr/>
        </p:nvSpPr>
        <p:spPr bwMode="auto">
          <a:xfrm>
            <a:off x="4066015" y="1087049"/>
            <a:ext cx="987092" cy="30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93" tIns="39735" rIns="79493" bIns="39735" anchor="t" anchorCtr="0">
            <a:spAutoFit/>
          </a:bodyPr>
          <a:lstStyle/>
          <a:p>
            <a:pPr algn="ctr" defTabSz="795264">
              <a:buClr>
                <a:srgbClr val="000000"/>
              </a:buClr>
              <a:defRPr/>
            </a:pPr>
            <a:r>
              <a:rPr lang="ru-RU" sz="1400">
                <a:solidFill>
                  <a:srgbClr val="002060"/>
                </a:solidFill>
                <a:cs typeface="Arial"/>
              </a:rPr>
              <a:t>Этап 3</a:t>
            </a:r>
            <a:endParaRPr sz="120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Google Shape;158825;p141"/>
          <p:cNvSpPr txBox="1"/>
          <p:nvPr/>
        </p:nvSpPr>
        <p:spPr bwMode="auto">
          <a:xfrm>
            <a:off x="1389762" y="4318089"/>
            <a:ext cx="1825737" cy="30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93" tIns="39735" rIns="79493" bIns="39735" anchor="t" anchorCtr="0">
            <a:spAutoFit/>
          </a:bodyPr>
          <a:lstStyle/>
          <a:p>
            <a:pPr defTabSz="795264">
              <a:buClr>
                <a:srgbClr val="000000"/>
              </a:buClr>
              <a:defRPr/>
            </a:pPr>
            <a:r>
              <a:rPr lang="ru-RU" sz="1400" b="1">
                <a:solidFill>
                  <a:srgbClr val="002060"/>
                </a:solidFill>
                <a:latin typeface="Constantia"/>
                <a:ea typeface="Constantia"/>
                <a:cs typeface="Constantia"/>
              </a:rPr>
              <a:t>ВХОД </a:t>
            </a:r>
            <a:endParaRPr sz="1200">
              <a:solidFill>
                <a:srgbClr val="000000"/>
              </a:solidFill>
              <a:cs typeface="Arial"/>
            </a:endParaRPr>
          </a:p>
        </p:txBody>
      </p:sp>
      <p:sp>
        <p:nvSpPr>
          <p:cNvPr id="19" name="Google Shape;158826;p141"/>
          <p:cNvSpPr txBox="1"/>
          <p:nvPr/>
        </p:nvSpPr>
        <p:spPr bwMode="auto">
          <a:xfrm>
            <a:off x="7116777" y="4318089"/>
            <a:ext cx="1624746" cy="30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93" tIns="39735" rIns="79493" bIns="39735" anchor="t" anchorCtr="0">
            <a:spAutoFit/>
          </a:bodyPr>
          <a:lstStyle/>
          <a:p>
            <a:pPr defTabSz="795264">
              <a:buClr>
                <a:srgbClr val="000000"/>
              </a:buClr>
              <a:defRPr/>
            </a:pPr>
            <a:r>
              <a:rPr lang="ru-RU" sz="1400" b="1">
                <a:solidFill>
                  <a:srgbClr val="002060"/>
                </a:solidFill>
                <a:latin typeface="Constantia"/>
                <a:ea typeface="Constantia"/>
                <a:cs typeface="Constantia"/>
              </a:rPr>
              <a:t>ВЫХОД  </a:t>
            </a:r>
            <a:endParaRPr sz="120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" name="Rounded Rectangle 186"/>
          <p:cNvSpPr/>
          <p:nvPr/>
        </p:nvSpPr>
        <p:spPr bwMode="auto">
          <a:xfrm>
            <a:off x="5545008" y="3060634"/>
            <a:ext cx="1351400" cy="1729792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8" name="Rounded Rectangle 187"/>
          <p:cNvSpPr/>
          <p:nvPr/>
        </p:nvSpPr>
        <p:spPr bwMode="auto">
          <a:xfrm>
            <a:off x="3815216" y="3060634"/>
            <a:ext cx="1351400" cy="1729792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9" name="Rounded Rectangle 188"/>
          <p:cNvSpPr/>
          <p:nvPr/>
        </p:nvSpPr>
        <p:spPr bwMode="auto">
          <a:xfrm>
            <a:off x="2085424" y="3060634"/>
            <a:ext cx="1351400" cy="1729792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6" name="Rounded Rectangle 185"/>
          <p:cNvSpPr/>
          <p:nvPr/>
        </p:nvSpPr>
        <p:spPr bwMode="auto">
          <a:xfrm>
            <a:off x="5545008" y="1114619"/>
            <a:ext cx="1351400" cy="1729792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5" name="Rounded Rectangle 184"/>
          <p:cNvSpPr/>
          <p:nvPr/>
        </p:nvSpPr>
        <p:spPr bwMode="auto">
          <a:xfrm>
            <a:off x="3815216" y="1114619"/>
            <a:ext cx="1351400" cy="1729792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4" name="Rounded Rectangle 183"/>
          <p:cNvSpPr/>
          <p:nvPr/>
        </p:nvSpPr>
        <p:spPr bwMode="auto">
          <a:xfrm>
            <a:off x="2085424" y="1114619"/>
            <a:ext cx="1351400" cy="1729792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216" name="Группа 50"/>
          <p:cNvGrpSpPr/>
          <p:nvPr/>
        </p:nvGrpSpPr>
        <p:grpSpPr bwMode="auto">
          <a:xfrm>
            <a:off x="2193537" y="1283681"/>
            <a:ext cx="1075768" cy="1540132"/>
            <a:chOff x="1455575" y="1953862"/>
            <a:chExt cx="1619375" cy="2154189"/>
          </a:xfrm>
        </p:grpSpPr>
        <p:grpSp>
          <p:nvGrpSpPr>
            <p:cNvPr id="217" name="Группа 166"/>
            <p:cNvGrpSpPr>
              <a:grpSpLocks noChangeAspect="1"/>
            </p:cNvGrpSpPr>
            <p:nvPr/>
          </p:nvGrpSpPr>
          <p:grpSpPr bwMode="auto">
            <a:xfrm>
              <a:off x="1639797" y="1953862"/>
              <a:ext cx="1368000" cy="1265899"/>
              <a:chOff x="1417102" y="2958836"/>
              <a:chExt cx="2420615" cy="2330282"/>
            </a:xfrm>
          </p:grpSpPr>
          <p:grpSp>
            <p:nvGrpSpPr>
              <p:cNvPr id="219" name="Группа 114"/>
              <p:cNvGrpSpPr/>
              <p:nvPr/>
            </p:nvGrpSpPr>
            <p:grpSpPr bwMode="auto">
              <a:xfrm>
                <a:off x="1726604" y="2958836"/>
                <a:ext cx="1801613" cy="768893"/>
                <a:chOff x="1726604" y="2958836"/>
                <a:chExt cx="1801613" cy="768893"/>
              </a:xfrm>
            </p:grpSpPr>
            <p:grpSp>
              <p:nvGrpSpPr>
                <p:cNvPr id="264" name="Группа 53"/>
                <p:cNvGrpSpPr>
                  <a:grpSpLocks noChangeAspect="1"/>
                </p:cNvGrpSpPr>
                <p:nvPr/>
              </p:nvGrpSpPr>
              <p:grpSpPr bwMode="auto">
                <a:xfrm>
                  <a:off x="1726604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80" name="Овал 54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81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65" name="Группа 56"/>
                <p:cNvGrpSpPr>
                  <a:grpSpLocks noChangeAspect="1"/>
                </p:cNvGrpSpPr>
                <p:nvPr/>
              </p:nvGrpSpPr>
              <p:grpSpPr bwMode="auto">
                <a:xfrm>
                  <a:off x="2036106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78" name="Овал 277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79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66" name="Группа 59"/>
                <p:cNvGrpSpPr>
                  <a:grpSpLocks noChangeAspect="1"/>
                </p:cNvGrpSpPr>
                <p:nvPr/>
              </p:nvGrpSpPr>
              <p:grpSpPr bwMode="auto">
                <a:xfrm>
                  <a:off x="2345608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76" name="Овал 275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77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67" name="Группа 62"/>
                <p:cNvGrpSpPr>
                  <a:grpSpLocks noChangeAspect="1"/>
                </p:cNvGrpSpPr>
                <p:nvPr/>
              </p:nvGrpSpPr>
              <p:grpSpPr bwMode="auto">
                <a:xfrm>
                  <a:off x="2655110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74" name="Овал 273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75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68" name="Группа 65"/>
                <p:cNvGrpSpPr>
                  <a:grpSpLocks noChangeAspect="1"/>
                </p:cNvGrpSpPr>
                <p:nvPr/>
              </p:nvGrpSpPr>
              <p:grpSpPr bwMode="auto">
                <a:xfrm>
                  <a:off x="2964612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72" name="Овал 271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73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69" name="Группа 112"/>
                <p:cNvGrpSpPr/>
                <p:nvPr/>
              </p:nvGrpSpPr>
              <p:grpSpPr bwMode="auto">
                <a:xfrm>
                  <a:off x="3274114" y="2958836"/>
                  <a:ext cx="254103" cy="768893"/>
                  <a:chOff x="3295582" y="2968707"/>
                  <a:chExt cx="254103" cy="768893"/>
                </a:xfrm>
              </p:grpSpPr>
              <p:sp>
                <p:nvSpPr>
                  <p:cNvPr id="270" name="Овал 269"/>
                  <p:cNvSpPr/>
                  <p:nvPr/>
                </p:nvSpPr>
                <p:spPr bwMode="auto">
                  <a:xfrm>
                    <a:off x="3366012" y="2968707"/>
                    <a:ext cx="110390" cy="121429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71" name="Скругленный прямоугольник 51"/>
                  <p:cNvSpPr/>
                  <p:nvPr/>
                </p:nvSpPr>
                <p:spPr bwMode="auto">
                  <a:xfrm>
                    <a:off x="3295582" y="3107802"/>
                    <a:ext cx="254103" cy="62979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</p:grpSp>
          <p:grpSp>
            <p:nvGrpSpPr>
              <p:cNvPr id="220" name="Группа 115"/>
              <p:cNvGrpSpPr/>
              <p:nvPr/>
            </p:nvGrpSpPr>
            <p:grpSpPr bwMode="auto">
              <a:xfrm>
                <a:off x="1417102" y="3739530"/>
                <a:ext cx="2420615" cy="768893"/>
                <a:chOff x="1417102" y="2958836"/>
                <a:chExt cx="2420615" cy="768893"/>
              </a:xfrm>
            </p:grpSpPr>
            <p:grpSp>
              <p:nvGrpSpPr>
                <p:cNvPr id="240" name="Группа 116"/>
                <p:cNvGrpSpPr>
                  <a:grpSpLocks noChangeAspect="1"/>
                </p:cNvGrpSpPr>
                <p:nvPr/>
              </p:nvGrpSpPr>
              <p:grpSpPr bwMode="auto">
                <a:xfrm>
                  <a:off x="1417102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62" name="Овал 261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63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41" name="Группа 117"/>
                <p:cNvGrpSpPr>
                  <a:grpSpLocks noChangeAspect="1"/>
                </p:cNvGrpSpPr>
                <p:nvPr/>
              </p:nvGrpSpPr>
              <p:grpSpPr bwMode="auto">
                <a:xfrm>
                  <a:off x="1726604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60" name="Овал 259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61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42" name="Группа 118"/>
                <p:cNvGrpSpPr>
                  <a:grpSpLocks noChangeAspect="1"/>
                </p:cNvGrpSpPr>
                <p:nvPr/>
              </p:nvGrpSpPr>
              <p:grpSpPr bwMode="auto">
                <a:xfrm>
                  <a:off x="2036106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58" name="Овал 257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59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43" name="Группа 119"/>
                <p:cNvGrpSpPr>
                  <a:grpSpLocks noChangeAspect="1"/>
                </p:cNvGrpSpPr>
                <p:nvPr/>
              </p:nvGrpSpPr>
              <p:grpSpPr bwMode="auto">
                <a:xfrm>
                  <a:off x="2345608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56" name="Овал 255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A6433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57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A6433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44" name="Группа 120"/>
                <p:cNvGrpSpPr>
                  <a:grpSpLocks noChangeAspect="1"/>
                </p:cNvGrpSpPr>
                <p:nvPr/>
              </p:nvGrpSpPr>
              <p:grpSpPr bwMode="auto">
                <a:xfrm>
                  <a:off x="2655110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54" name="Овал 253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55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45" name="Группа 121"/>
                <p:cNvGrpSpPr>
                  <a:grpSpLocks noChangeAspect="1"/>
                </p:cNvGrpSpPr>
                <p:nvPr/>
              </p:nvGrpSpPr>
              <p:grpSpPr bwMode="auto">
                <a:xfrm>
                  <a:off x="2964612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52" name="Овал 251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53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46" name="Группа 122"/>
                <p:cNvGrpSpPr/>
                <p:nvPr/>
              </p:nvGrpSpPr>
              <p:grpSpPr bwMode="auto">
                <a:xfrm>
                  <a:off x="3274114" y="2958836"/>
                  <a:ext cx="254103" cy="768893"/>
                  <a:chOff x="3295582" y="2968707"/>
                  <a:chExt cx="254103" cy="768893"/>
                </a:xfrm>
              </p:grpSpPr>
              <p:sp>
                <p:nvSpPr>
                  <p:cNvPr id="250" name="Овал 249"/>
                  <p:cNvSpPr/>
                  <p:nvPr/>
                </p:nvSpPr>
                <p:spPr bwMode="auto">
                  <a:xfrm>
                    <a:off x="3366012" y="2968707"/>
                    <a:ext cx="110390" cy="121429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51" name="Скругленный прямоугольник 51"/>
                  <p:cNvSpPr/>
                  <p:nvPr/>
                </p:nvSpPr>
                <p:spPr bwMode="auto">
                  <a:xfrm>
                    <a:off x="3295582" y="3107802"/>
                    <a:ext cx="254103" cy="62979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47" name="Группа 123"/>
                <p:cNvGrpSpPr/>
                <p:nvPr/>
              </p:nvGrpSpPr>
              <p:grpSpPr bwMode="auto">
                <a:xfrm>
                  <a:off x="3583614" y="2958836"/>
                  <a:ext cx="254103" cy="768893"/>
                  <a:chOff x="3583614" y="2968707"/>
                  <a:chExt cx="254103" cy="768893"/>
                </a:xfrm>
              </p:grpSpPr>
              <p:sp>
                <p:nvSpPr>
                  <p:cNvPr id="248" name="Овал 247"/>
                  <p:cNvSpPr/>
                  <p:nvPr/>
                </p:nvSpPr>
                <p:spPr bwMode="auto">
                  <a:xfrm>
                    <a:off x="3654044" y="2968707"/>
                    <a:ext cx="110390" cy="121429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49" name="Скругленный прямоугольник 51"/>
                  <p:cNvSpPr/>
                  <p:nvPr/>
                </p:nvSpPr>
                <p:spPr bwMode="auto">
                  <a:xfrm>
                    <a:off x="3583614" y="3107802"/>
                    <a:ext cx="254103" cy="62979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</p:grpSp>
          <p:grpSp>
            <p:nvGrpSpPr>
              <p:cNvPr id="221" name="Группа 140"/>
              <p:cNvGrpSpPr/>
              <p:nvPr/>
            </p:nvGrpSpPr>
            <p:grpSpPr bwMode="auto">
              <a:xfrm>
                <a:off x="1726604" y="4520225"/>
                <a:ext cx="1801613" cy="768893"/>
                <a:chOff x="1726604" y="2958836"/>
                <a:chExt cx="1801613" cy="768893"/>
              </a:xfrm>
            </p:grpSpPr>
            <p:grpSp>
              <p:nvGrpSpPr>
                <p:cNvPr id="222" name="Группа 142"/>
                <p:cNvGrpSpPr>
                  <a:grpSpLocks noChangeAspect="1"/>
                </p:cNvGrpSpPr>
                <p:nvPr/>
              </p:nvGrpSpPr>
              <p:grpSpPr bwMode="auto">
                <a:xfrm>
                  <a:off x="1726604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38" name="Овал 237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39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23" name="Группа 143"/>
                <p:cNvGrpSpPr>
                  <a:grpSpLocks noChangeAspect="1"/>
                </p:cNvGrpSpPr>
                <p:nvPr/>
              </p:nvGrpSpPr>
              <p:grpSpPr bwMode="auto">
                <a:xfrm>
                  <a:off x="2036106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36" name="Овал 235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37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24" name="Группа 144"/>
                <p:cNvGrpSpPr>
                  <a:grpSpLocks noChangeAspect="1"/>
                </p:cNvGrpSpPr>
                <p:nvPr/>
              </p:nvGrpSpPr>
              <p:grpSpPr bwMode="auto">
                <a:xfrm>
                  <a:off x="2345608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34" name="Овал 233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35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25" name="Группа 145"/>
                <p:cNvGrpSpPr>
                  <a:grpSpLocks noChangeAspect="1"/>
                </p:cNvGrpSpPr>
                <p:nvPr/>
              </p:nvGrpSpPr>
              <p:grpSpPr bwMode="auto">
                <a:xfrm>
                  <a:off x="2655110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32" name="Овал 231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33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26" name="Группа 146"/>
                <p:cNvGrpSpPr>
                  <a:grpSpLocks noChangeAspect="1"/>
                </p:cNvGrpSpPr>
                <p:nvPr/>
              </p:nvGrpSpPr>
              <p:grpSpPr bwMode="auto">
                <a:xfrm>
                  <a:off x="2964612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30" name="Овал 229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31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27" name="Группа 147"/>
                <p:cNvGrpSpPr/>
                <p:nvPr/>
              </p:nvGrpSpPr>
              <p:grpSpPr bwMode="auto">
                <a:xfrm>
                  <a:off x="3274114" y="2958836"/>
                  <a:ext cx="254103" cy="768893"/>
                  <a:chOff x="3295582" y="2968707"/>
                  <a:chExt cx="254103" cy="768893"/>
                </a:xfrm>
              </p:grpSpPr>
              <p:sp>
                <p:nvSpPr>
                  <p:cNvPr id="228" name="Овал 227"/>
                  <p:cNvSpPr/>
                  <p:nvPr/>
                </p:nvSpPr>
                <p:spPr bwMode="auto">
                  <a:xfrm>
                    <a:off x="3366012" y="2968707"/>
                    <a:ext cx="110390" cy="121429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29" name="Скругленный прямоугольник 51"/>
                  <p:cNvSpPr/>
                  <p:nvPr/>
                </p:nvSpPr>
                <p:spPr bwMode="auto">
                  <a:xfrm>
                    <a:off x="3295582" y="3107802"/>
                    <a:ext cx="254103" cy="62979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fill="norm" stroke="1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</p:grpSp>
        </p:grpSp>
        <p:sp>
          <p:nvSpPr>
            <p:cNvPr id="218" name="TextBox 217"/>
            <p:cNvSpPr txBox="1"/>
            <p:nvPr/>
          </p:nvSpPr>
          <p:spPr bwMode="auto">
            <a:xfrm>
              <a:off x="1455575" y="3225550"/>
              <a:ext cx="1619375" cy="882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6351">
                <a:lnSpc>
                  <a:spcPts val="1370"/>
                </a:lnSpc>
                <a:defRPr/>
              </a:pPr>
              <a:r>
                <a:rPr lang="ru-RU" sz="1150">
                  <a:solidFill>
                    <a:srgbClr val="08486B"/>
                  </a:solidFill>
                  <a:latin typeface="Microsoft Sans Serif"/>
                  <a:cs typeface="Microsoft Sans Serif"/>
                </a:rPr>
                <a:t>Участвуют все – говорит один</a:t>
              </a:r>
              <a:endParaRPr/>
            </a:p>
          </p:txBody>
        </p:sp>
      </p:grpSp>
      <p:grpSp>
        <p:nvGrpSpPr>
          <p:cNvPr id="282" name="Группа 76"/>
          <p:cNvGrpSpPr/>
          <p:nvPr/>
        </p:nvGrpSpPr>
        <p:grpSpPr bwMode="auto">
          <a:xfrm>
            <a:off x="2109563" y="3146000"/>
            <a:ext cx="1289124" cy="1451471"/>
            <a:chOff x="1459765" y="4120273"/>
            <a:chExt cx="1940543" cy="2030180"/>
          </a:xfrm>
        </p:grpSpPr>
        <p:grpSp>
          <p:nvGrpSpPr>
            <p:cNvPr id="283" name="Группа 198"/>
            <p:cNvGrpSpPr>
              <a:grpSpLocks noChangeAspect="1"/>
            </p:cNvGrpSpPr>
            <p:nvPr/>
          </p:nvGrpSpPr>
          <p:grpSpPr bwMode="auto">
            <a:xfrm>
              <a:off x="2036647" y="4120273"/>
              <a:ext cx="886995" cy="1400497"/>
              <a:chOff x="1254948" y="4193794"/>
              <a:chExt cx="992863" cy="1535034"/>
            </a:xfrm>
          </p:grpSpPr>
          <p:grpSp>
            <p:nvGrpSpPr>
              <p:cNvPr id="285" name="Группа 196"/>
              <p:cNvGrpSpPr>
                <a:grpSpLocks noChangeAspect="1"/>
              </p:cNvGrpSpPr>
              <p:nvPr/>
            </p:nvGrpSpPr>
            <p:grpSpPr bwMode="auto">
              <a:xfrm>
                <a:off x="1254948" y="4656215"/>
                <a:ext cx="321918" cy="1072613"/>
                <a:chOff x="1776800" y="3663677"/>
                <a:chExt cx="153915" cy="512837"/>
              </a:xfrm>
              <a:solidFill>
                <a:srgbClr val="002060"/>
              </a:solidFill>
            </p:grpSpPr>
            <p:sp>
              <p:nvSpPr>
                <p:cNvPr id="287" name="Овал 286"/>
                <p:cNvSpPr/>
                <p:nvPr/>
              </p:nvSpPr>
              <p:spPr bwMode="auto">
                <a:xfrm>
                  <a:off x="1820520" y="3717716"/>
                  <a:ext cx="68526" cy="72456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288" name="Скругленный прямоугольник 51"/>
                <p:cNvSpPr/>
                <p:nvPr/>
              </p:nvSpPr>
              <p:spPr bwMode="auto">
                <a:xfrm>
                  <a:off x="1776800" y="3663677"/>
                  <a:ext cx="153915" cy="512837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65824"/>
                    <a:gd name="connsiteY0" fmla="*/ 255163 h 2139174"/>
                    <a:gd name="connsiteX1" fmla="*/ 174630 w 865824"/>
                    <a:gd name="connsiteY1" fmla="*/ 85296 h 2139174"/>
                    <a:gd name="connsiteX2" fmla="*/ 654046 w 865824"/>
                    <a:gd name="connsiteY2" fmla="*/ 85296 h 2139174"/>
                    <a:gd name="connsiteX3" fmla="*/ 865780 w 865824"/>
                    <a:gd name="connsiteY3" fmla="*/ 31155 h 2139174"/>
                    <a:gd name="connsiteX4" fmla="*/ 828675 w 865824"/>
                    <a:gd name="connsiteY4" fmla="*/ 1081075 h 2139174"/>
                    <a:gd name="connsiteX5" fmla="*/ 676276 w 865824"/>
                    <a:gd name="connsiteY5" fmla="*/ 1090183 h 2139174"/>
                    <a:gd name="connsiteX6" fmla="*/ 666751 w 865824"/>
                    <a:gd name="connsiteY6" fmla="*/ 375808 h 2139174"/>
                    <a:gd name="connsiteX7" fmla="*/ 633414 w 865824"/>
                    <a:gd name="connsiteY7" fmla="*/ 375808 h 2139174"/>
                    <a:gd name="connsiteX8" fmla="*/ 625471 w 865824"/>
                    <a:gd name="connsiteY8" fmla="*/ 2070091 h 2139174"/>
                    <a:gd name="connsiteX9" fmla="*/ 442914 w 865824"/>
                    <a:gd name="connsiteY9" fmla="*/ 2037920 h 2139174"/>
                    <a:gd name="connsiteX10" fmla="*/ 438151 w 865824"/>
                    <a:gd name="connsiteY10" fmla="*/ 1047321 h 2139174"/>
                    <a:gd name="connsiteX11" fmla="*/ 385764 w 865824"/>
                    <a:gd name="connsiteY11" fmla="*/ 1061607 h 2139174"/>
                    <a:gd name="connsiteX12" fmla="*/ 385763 w 865824"/>
                    <a:gd name="connsiteY12" fmla="*/ 2047445 h 2139174"/>
                    <a:gd name="connsiteX13" fmla="*/ 241305 w 865824"/>
                    <a:gd name="connsiteY13" fmla="*/ 2136767 h 2139174"/>
                    <a:gd name="connsiteX14" fmla="*/ 200025 w 865824"/>
                    <a:gd name="connsiteY14" fmla="*/ 1990713 h 2139174"/>
                    <a:gd name="connsiteX15" fmla="*/ 195264 w 865824"/>
                    <a:gd name="connsiteY15" fmla="*/ 385333 h 2139174"/>
                    <a:gd name="connsiteX16" fmla="*/ 161926 w 865824"/>
                    <a:gd name="connsiteY16" fmla="*/ 380571 h 2139174"/>
                    <a:gd name="connsiteX17" fmla="*/ 152401 w 865824"/>
                    <a:gd name="connsiteY17" fmla="*/ 1118758 h 2139174"/>
                    <a:gd name="connsiteX18" fmla="*/ 0 w 865824"/>
                    <a:gd name="connsiteY18" fmla="*/ 1109233 h 2139174"/>
                    <a:gd name="connsiteX19" fmla="*/ 4763 w 865824"/>
                    <a:gd name="connsiteY19" fmla="*/ 255163 h 2139174"/>
                    <a:gd name="connsiteX0" fmla="*/ 4763 w 828674"/>
                    <a:gd name="connsiteY0" fmla="*/ 928189 h 2812200"/>
                    <a:gd name="connsiteX1" fmla="*/ 174630 w 828674"/>
                    <a:gd name="connsiteY1" fmla="*/ 758322 h 2812200"/>
                    <a:gd name="connsiteX2" fmla="*/ 654046 w 828674"/>
                    <a:gd name="connsiteY2" fmla="*/ 758322 h 2812200"/>
                    <a:gd name="connsiteX3" fmla="*/ 692325 w 828674"/>
                    <a:gd name="connsiteY3" fmla="*/ 7271 h 2812200"/>
                    <a:gd name="connsiteX4" fmla="*/ 828675 w 828674"/>
                    <a:gd name="connsiteY4" fmla="*/ 1754101 h 2812200"/>
                    <a:gd name="connsiteX5" fmla="*/ 676276 w 828674"/>
                    <a:gd name="connsiteY5" fmla="*/ 1763209 h 2812200"/>
                    <a:gd name="connsiteX6" fmla="*/ 666751 w 828674"/>
                    <a:gd name="connsiteY6" fmla="*/ 1048834 h 2812200"/>
                    <a:gd name="connsiteX7" fmla="*/ 633414 w 828674"/>
                    <a:gd name="connsiteY7" fmla="*/ 1048834 h 2812200"/>
                    <a:gd name="connsiteX8" fmla="*/ 625471 w 828674"/>
                    <a:gd name="connsiteY8" fmla="*/ 2743117 h 2812200"/>
                    <a:gd name="connsiteX9" fmla="*/ 442914 w 828674"/>
                    <a:gd name="connsiteY9" fmla="*/ 2710946 h 2812200"/>
                    <a:gd name="connsiteX10" fmla="*/ 438151 w 828674"/>
                    <a:gd name="connsiteY10" fmla="*/ 1720347 h 2812200"/>
                    <a:gd name="connsiteX11" fmla="*/ 385764 w 828674"/>
                    <a:gd name="connsiteY11" fmla="*/ 1734633 h 2812200"/>
                    <a:gd name="connsiteX12" fmla="*/ 385763 w 828674"/>
                    <a:gd name="connsiteY12" fmla="*/ 2720471 h 2812200"/>
                    <a:gd name="connsiteX13" fmla="*/ 241305 w 828674"/>
                    <a:gd name="connsiteY13" fmla="*/ 2809793 h 2812200"/>
                    <a:gd name="connsiteX14" fmla="*/ 200025 w 828674"/>
                    <a:gd name="connsiteY14" fmla="*/ 2663739 h 2812200"/>
                    <a:gd name="connsiteX15" fmla="*/ 195264 w 828674"/>
                    <a:gd name="connsiteY15" fmla="*/ 1058359 h 2812200"/>
                    <a:gd name="connsiteX16" fmla="*/ 161926 w 828674"/>
                    <a:gd name="connsiteY16" fmla="*/ 1053597 h 2812200"/>
                    <a:gd name="connsiteX17" fmla="*/ 152401 w 828674"/>
                    <a:gd name="connsiteY17" fmla="*/ 1791784 h 2812200"/>
                    <a:gd name="connsiteX18" fmla="*/ 0 w 828674"/>
                    <a:gd name="connsiteY18" fmla="*/ 1782259 h 2812200"/>
                    <a:gd name="connsiteX19" fmla="*/ 4763 w 828674"/>
                    <a:gd name="connsiteY19" fmla="*/ 928189 h 2812200"/>
                    <a:gd name="connsiteX0" fmla="*/ 4763 w 828675"/>
                    <a:gd name="connsiteY0" fmla="*/ 931023 h 2815034"/>
                    <a:gd name="connsiteX1" fmla="*/ 174630 w 828675"/>
                    <a:gd name="connsiteY1" fmla="*/ 761156 h 2815034"/>
                    <a:gd name="connsiteX2" fmla="*/ 654046 w 828675"/>
                    <a:gd name="connsiteY2" fmla="*/ 761156 h 2815034"/>
                    <a:gd name="connsiteX3" fmla="*/ 692325 w 828675"/>
                    <a:gd name="connsiteY3" fmla="*/ 10105 h 2815034"/>
                    <a:gd name="connsiteX4" fmla="*/ 828675 w 828675"/>
                    <a:gd name="connsiteY4" fmla="*/ 1756935 h 2815034"/>
                    <a:gd name="connsiteX5" fmla="*/ 676276 w 828675"/>
                    <a:gd name="connsiteY5" fmla="*/ 1766043 h 2815034"/>
                    <a:gd name="connsiteX6" fmla="*/ 666751 w 828675"/>
                    <a:gd name="connsiteY6" fmla="*/ 1051668 h 2815034"/>
                    <a:gd name="connsiteX7" fmla="*/ 633414 w 828675"/>
                    <a:gd name="connsiteY7" fmla="*/ 1051668 h 2815034"/>
                    <a:gd name="connsiteX8" fmla="*/ 625471 w 828675"/>
                    <a:gd name="connsiteY8" fmla="*/ 2745951 h 2815034"/>
                    <a:gd name="connsiteX9" fmla="*/ 442914 w 828675"/>
                    <a:gd name="connsiteY9" fmla="*/ 2713780 h 2815034"/>
                    <a:gd name="connsiteX10" fmla="*/ 438151 w 828675"/>
                    <a:gd name="connsiteY10" fmla="*/ 1723181 h 2815034"/>
                    <a:gd name="connsiteX11" fmla="*/ 385764 w 828675"/>
                    <a:gd name="connsiteY11" fmla="*/ 1737467 h 2815034"/>
                    <a:gd name="connsiteX12" fmla="*/ 385763 w 828675"/>
                    <a:gd name="connsiteY12" fmla="*/ 2723305 h 2815034"/>
                    <a:gd name="connsiteX13" fmla="*/ 241305 w 828675"/>
                    <a:gd name="connsiteY13" fmla="*/ 2812627 h 2815034"/>
                    <a:gd name="connsiteX14" fmla="*/ 200025 w 828675"/>
                    <a:gd name="connsiteY14" fmla="*/ 2666573 h 2815034"/>
                    <a:gd name="connsiteX15" fmla="*/ 195264 w 828675"/>
                    <a:gd name="connsiteY15" fmla="*/ 1061193 h 2815034"/>
                    <a:gd name="connsiteX16" fmla="*/ 161926 w 828675"/>
                    <a:gd name="connsiteY16" fmla="*/ 1056431 h 2815034"/>
                    <a:gd name="connsiteX17" fmla="*/ 152401 w 828675"/>
                    <a:gd name="connsiteY17" fmla="*/ 1794618 h 2815034"/>
                    <a:gd name="connsiteX18" fmla="*/ 0 w 828675"/>
                    <a:gd name="connsiteY18" fmla="*/ 1785093 h 2815034"/>
                    <a:gd name="connsiteX19" fmla="*/ 4763 w 828675"/>
                    <a:gd name="connsiteY19" fmla="*/ 931023 h 2815034"/>
                    <a:gd name="connsiteX0" fmla="*/ 4763 w 828675"/>
                    <a:gd name="connsiteY0" fmla="*/ 961681 h 2845692"/>
                    <a:gd name="connsiteX1" fmla="*/ 174630 w 828675"/>
                    <a:gd name="connsiteY1" fmla="*/ 791814 h 2845692"/>
                    <a:gd name="connsiteX2" fmla="*/ 654046 w 828675"/>
                    <a:gd name="connsiteY2" fmla="*/ 791814 h 2845692"/>
                    <a:gd name="connsiteX3" fmla="*/ 656437 w 828675"/>
                    <a:gd name="connsiteY3" fmla="*/ 9651 h 2845692"/>
                    <a:gd name="connsiteX4" fmla="*/ 828675 w 828675"/>
                    <a:gd name="connsiteY4" fmla="*/ 1787593 h 2845692"/>
                    <a:gd name="connsiteX5" fmla="*/ 676276 w 828675"/>
                    <a:gd name="connsiteY5" fmla="*/ 1796701 h 2845692"/>
                    <a:gd name="connsiteX6" fmla="*/ 666751 w 828675"/>
                    <a:gd name="connsiteY6" fmla="*/ 1082326 h 2845692"/>
                    <a:gd name="connsiteX7" fmla="*/ 633414 w 828675"/>
                    <a:gd name="connsiteY7" fmla="*/ 1082326 h 2845692"/>
                    <a:gd name="connsiteX8" fmla="*/ 625471 w 828675"/>
                    <a:gd name="connsiteY8" fmla="*/ 2776609 h 2845692"/>
                    <a:gd name="connsiteX9" fmla="*/ 442914 w 828675"/>
                    <a:gd name="connsiteY9" fmla="*/ 2744438 h 2845692"/>
                    <a:gd name="connsiteX10" fmla="*/ 438151 w 828675"/>
                    <a:gd name="connsiteY10" fmla="*/ 1753839 h 2845692"/>
                    <a:gd name="connsiteX11" fmla="*/ 385764 w 828675"/>
                    <a:gd name="connsiteY11" fmla="*/ 1768125 h 2845692"/>
                    <a:gd name="connsiteX12" fmla="*/ 385763 w 828675"/>
                    <a:gd name="connsiteY12" fmla="*/ 2753963 h 2845692"/>
                    <a:gd name="connsiteX13" fmla="*/ 241305 w 828675"/>
                    <a:gd name="connsiteY13" fmla="*/ 2843285 h 2845692"/>
                    <a:gd name="connsiteX14" fmla="*/ 200025 w 828675"/>
                    <a:gd name="connsiteY14" fmla="*/ 2697231 h 2845692"/>
                    <a:gd name="connsiteX15" fmla="*/ 195264 w 828675"/>
                    <a:gd name="connsiteY15" fmla="*/ 1091851 h 2845692"/>
                    <a:gd name="connsiteX16" fmla="*/ 161926 w 828675"/>
                    <a:gd name="connsiteY16" fmla="*/ 1087089 h 2845692"/>
                    <a:gd name="connsiteX17" fmla="*/ 152401 w 828675"/>
                    <a:gd name="connsiteY17" fmla="*/ 1825276 h 2845692"/>
                    <a:gd name="connsiteX18" fmla="*/ 0 w 828675"/>
                    <a:gd name="connsiteY18" fmla="*/ 1815751 h 2845692"/>
                    <a:gd name="connsiteX19" fmla="*/ 4763 w 828675"/>
                    <a:gd name="connsiteY19" fmla="*/ 961681 h 2845692"/>
                    <a:gd name="connsiteX0" fmla="*/ 4763 w 828675"/>
                    <a:gd name="connsiteY0" fmla="*/ 973282 h 2857293"/>
                    <a:gd name="connsiteX1" fmla="*/ 174630 w 828675"/>
                    <a:gd name="connsiteY1" fmla="*/ 803415 h 2857293"/>
                    <a:gd name="connsiteX2" fmla="*/ 654046 w 828675"/>
                    <a:gd name="connsiteY2" fmla="*/ 803415 h 2857293"/>
                    <a:gd name="connsiteX3" fmla="*/ 656437 w 828675"/>
                    <a:gd name="connsiteY3" fmla="*/ 21252 h 2857293"/>
                    <a:gd name="connsiteX4" fmla="*/ 828675 w 828675"/>
                    <a:gd name="connsiteY4" fmla="*/ 88034 h 2857293"/>
                    <a:gd name="connsiteX5" fmla="*/ 676276 w 828675"/>
                    <a:gd name="connsiteY5" fmla="*/ 1808302 h 2857293"/>
                    <a:gd name="connsiteX6" fmla="*/ 666751 w 828675"/>
                    <a:gd name="connsiteY6" fmla="*/ 1093927 h 2857293"/>
                    <a:gd name="connsiteX7" fmla="*/ 633414 w 828675"/>
                    <a:gd name="connsiteY7" fmla="*/ 1093927 h 2857293"/>
                    <a:gd name="connsiteX8" fmla="*/ 625471 w 828675"/>
                    <a:gd name="connsiteY8" fmla="*/ 2788210 h 2857293"/>
                    <a:gd name="connsiteX9" fmla="*/ 442914 w 828675"/>
                    <a:gd name="connsiteY9" fmla="*/ 2756039 h 2857293"/>
                    <a:gd name="connsiteX10" fmla="*/ 438151 w 828675"/>
                    <a:gd name="connsiteY10" fmla="*/ 1765440 h 2857293"/>
                    <a:gd name="connsiteX11" fmla="*/ 385764 w 828675"/>
                    <a:gd name="connsiteY11" fmla="*/ 1779726 h 2857293"/>
                    <a:gd name="connsiteX12" fmla="*/ 385763 w 828675"/>
                    <a:gd name="connsiteY12" fmla="*/ 2765564 h 2857293"/>
                    <a:gd name="connsiteX13" fmla="*/ 241305 w 828675"/>
                    <a:gd name="connsiteY13" fmla="*/ 2854886 h 2857293"/>
                    <a:gd name="connsiteX14" fmla="*/ 200025 w 828675"/>
                    <a:gd name="connsiteY14" fmla="*/ 2708832 h 2857293"/>
                    <a:gd name="connsiteX15" fmla="*/ 195264 w 828675"/>
                    <a:gd name="connsiteY15" fmla="*/ 1103452 h 2857293"/>
                    <a:gd name="connsiteX16" fmla="*/ 161926 w 828675"/>
                    <a:gd name="connsiteY16" fmla="*/ 1098690 h 2857293"/>
                    <a:gd name="connsiteX17" fmla="*/ 152401 w 828675"/>
                    <a:gd name="connsiteY17" fmla="*/ 1836877 h 2857293"/>
                    <a:gd name="connsiteX18" fmla="*/ 0 w 828675"/>
                    <a:gd name="connsiteY18" fmla="*/ 1827352 h 2857293"/>
                    <a:gd name="connsiteX19" fmla="*/ 4763 w 828675"/>
                    <a:gd name="connsiteY19" fmla="*/ 973282 h 2857293"/>
                    <a:gd name="connsiteX0" fmla="*/ 4763 w 860128"/>
                    <a:gd name="connsiteY0" fmla="*/ 973282 h 2857293"/>
                    <a:gd name="connsiteX1" fmla="*/ 174630 w 860128"/>
                    <a:gd name="connsiteY1" fmla="*/ 803415 h 2857293"/>
                    <a:gd name="connsiteX2" fmla="*/ 654046 w 860128"/>
                    <a:gd name="connsiteY2" fmla="*/ 803415 h 2857293"/>
                    <a:gd name="connsiteX3" fmla="*/ 656437 w 860128"/>
                    <a:gd name="connsiteY3" fmla="*/ 21252 h 2857293"/>
                    <a:gd name="connsiteX4" fmla="*/ 828675 w 860128"/>
                    <a:gd name="connsiteY4" fmla="*/ 88034 h 2857293"/>
                    <a:gd name="connsiteX5" fmla="*/ 676276 w 860128"/>
                    <a:gd name="connsiteY5" fmla="*/ 1808302 h 2857293"/>
                    <a:gd name="connsiteX6" fmla="*/ 666751 w 860128"/>
                    <a:gd name="connsiteY6" fmla="*/ 1093927 h 2857293"/>
                    <a:gd name="connsiteX7" fmla="*/ 633414 w 860128"/>
                    <a:gd name="connsiteY7" fmla="*/ 1093927 h 2857293"/>
                    <a:gd name="connsiteX8" fmla="*/ 625471 w 860128"/>
                    <a:gd name="connsiteY8" fmla="*/ 2788210 h 2857293"/>
                    <a:gd name="connsiteX9" fmla="*/ 442914 w 860128"/>
                    <a:gd name="connsiteY9" fmla="*/ 2756039 h 2857293"/>
                    <a:gd name="connsiteX10" fmla="*/ 438151 w 860128"/>
                    <a:gd name="connsiteY10" fmla="*/ 1765440 h 2857293"/>
                    <a:gd name="connsiteX11" fmla="*/ 385764 w 860128"/>
                    <a:gd name="connsiteY11" fmla="*/ 1779726 h 2857293"/>
                    <a:gd name="connsiteX12" fmla="*/ 385763 w 860128"/>
                    <a:gd name="connsiteY12" fmla="*/ 2765564 h 2857293"/>
                    <a:gd name="connsiteX13" fmla="*/ 241305 w 860128"/>
                    <a:gd name="connsiteY13" fmla="*/ 2854886 h 2857293"/>
                    <a:gd name="connsiteX14" fmla="*/ 200025 w 860128"/>
                    <a:gd name="connsiteY14" fmla="*/ 2708832 h 2857293"/>
                    <a:gd name="connsiteX15" fmla="*/ 195264 w 860128"/>
                    <a:gd name="connsiteY15" fmla="*/ 1103452 h 2857293"/>
                    <a:gd name="connsiteX16" fmla="*/ 161926 w 860128"/>
                    <a:gd name="connsiteY16" fmla="*/ 1098690 h 2857293"/>
                    <a:gd name="connsiteX17" fmla="*/ 152401 w 860128"/>
                    <a:gd name="connsiteY17" fmla="*/ 1836877 h 2857293"/>
                    <a:gd name="connsiteX18" fmla="*/ 0 w 860128"/>
                    <a:gd name="connsiteY18" fmla="*/ 1827352 h 2857293"/>
                    <a:gd name="connsiteX19" fmla="*/ 4763 w 860128"/>
                    <a:gd name="connsiteY19" fmla="*/ 973282 h 2857293"/>
                    <a:gd name="connsiteX0" fmla="*/ 4763 w 860128"/>
                    <a:gd name="connsiteY0" fmla="*/ 1074977 h 2958988"/>
                    <a:gd name="connsiteX1" fmla="*/ 174630 w 860128"/>
                    <a:gd name="connsiteY1" fmla="*/ 905110 h 2958988"/>
                    <a:gd name="connsiteX2" fmla="*/ 654046 w 860128"/>
                    <a:gd name="connsiteY2" fmla="*/ 905110 h 2958988"/>
                    <a:gd name="connsiteX3" fmla="*/ 656437 w 860128"/>
                    <a:gd name="connsiteY3" fmla="*/ 122947 h 2958988"/>
                    <a:gd name="connsiteX4" fmla="*/ 828675 w 860128"/>
                    <a:gd name="connsiteY4" fmla="*/ 189729 h 2958988"/>
                    <a:gd name="connsiteX5" fmla="*/ 676276 w 860128"/>
                    <a:gd name="connsiteY5" fmla="*/ 1909997 h 2958988"/>
                    <a:gd name="connsiteX6" fmla="*/ 666751 w 860128"/>
                    <a:gd name="connsiteY6" fmla="*/ 1195622 h 2958988"/>
                    <a:gd name="connsiteX7" fmla="*/ 633414 w 860128"/>
                    <a:gd name="connsiteY7" fmla="*/ 1195622 h 2958988"/>
                    <a:gd name="connsiteX8" fmla="*/ 625471 w 860128"/>
                    <a:gd name="connsiteY8" fmla="*/ 2889905 h 2958988"/>
                    <a:gd name="connsiteX9" fmla="*/ 442914 w 860128"/>
                    <a:gd name="connsiteY9" fmla="*/ 2857734 h 2958988"/>
                    <a:gd name="connsiteX10" fmla="*/ 438151 w 860128"/>
                    <a:gd name="connsiteY10" fmla="*/ 1867135 h 2958988"/>
                    <a:gd name="connsiteX11" fmla="*/ 385764 w 860128"/>
                    <a:gd name="connsiteY11" fmla="*/ 1881421 h 2958988"/>
                    <a:gd name="connsiteX12" fmla="*/ 385763 w 860128"/>
                    <a:gd name="connsiteY12" fmla="*/ 2867259 h 2958988"/>
                    <a:gd name="connsiteX13" fmla="*/ 241305 w 860128"/>
                    <a:gd name="connsiteY13" fmla="*/ 2956581 h 2958988"/>
                    <a:gd name="connsiteX14" fmla="*/ 200025 w 860128"/>
                    <a:gd name="connsiteY14" fmla="*/ 2810527 h 2958988"/>
                    <a:gd name="connsiteX15" fmla="*/ 195264 w 860128"/>
                    <a:gd name="connsiteY15" fmla="*/ 1205147 h 2958988"/>
                    <a:gd name="connsiteX16" fmla="*/ 161926 w 860128"/>
                    <a:gd name="connsiteY16" fmla="*/ 1200385 h 2958988"/>
                    <a:gd name="connsiteX17" fmla="*/ 152401 w 860128"/>
                    <a:gd name="connsiteY17" fmla="*/ 1938572 h 2958988"/>
                    <a:gd name="connsiteX18" fmla="*/ 0 w 860128"/>
                    <a:gd name="connsiteY18" fmla="*/ 1929047 h 2958988"/>
                    <a:gd name="connsiteX19" fmla="*/ 4763 w 860128"/>
                    <a:gd name="connsiteY19" fmla="*/ 1074977 h 2958988"/>
                    <a:gd name="connsiteX0" fmla="*/ 4763 w 875111"/>
                    <a:gd name="connsiteY0" fmla="*/ 1074977 h 2958988"/>
                    <a:gd name="connsiteX1" fmla="*/ 174630 w 875111"/>
                    <a:gd name="connsiteY1" fmla="*/ 905110 h 2958988"/>
                    <a:gd name="connsiteX2" fmla="*/ 654046 w 875111"/>
                    <a:gd name="connsiteY2" fmla="*/ 905110 h 2958988"/>
                    <a:gd name="connsiteX3" fmla="*/ 656437 w 875111"/>
                    <a:gd name="connsiteY3" fmla="*/ 122947 h 2958988"/>
                    <a:gd name="connsiteX4" fmla="*/ 828675 w 875111"/>
                    <a:gd name="connsiteY4" fmla="*/ 189729 h 2958988"/>
                    <a:gd name="connsiteX5" fmla="*/ 795900 w 875111"/>
                    <a:gd name="connsiteY5" fmla="*/ 1206867 h 2958988"/>
                    <a:gd name="connsiteX6" fmla="*/ 666751 w 875111"/>
                    <a:gd name="connsiteY6" fmla="*/ 1195622 h 2958988"/>
                    <a:gd name="connsiteX7" fmla="*/ 633414 w 875111"/>
                    <a:gd name="connsiteY7" fmla="*/ 1195622 h 2958988"/>
                    <a:gd name="connsiteX8" fmla="*/ 625471 w 875111"/>
                    <a:gd name="connsiteY8" fmla="*/ 2889905 h 2958988"/>
                    <a:gd name="connsiteX9" fmla="*/ 442914 w 875111"/>
                    <a:gd name="connsiteY9" fmla="*/ 2857734 h 2958988"/>
                    <a:gd name="connsiteX10" fmla="*/ 438151 w 875111"/>
                    <a:gd name="connsiteY10" fmla="*/ 1867135 h 2958988"/>
                    <a:gd name="connsiteX11" fmla="*/ 385764 w 875111"/>
                    <a:gd name="connsiteY11" fmla="*/ 1881421 h 2958988"/>
                    <a:gd name="connsiteX12" fmla="*/ 385763 w 875111"/>
                    <a:gd name="connsiteY12" fmla="*/ 2867259 h 2958988"/>
                    <a:gd name="connsiteX13" fmla="*/ 241305 w 875111"/>
                    <a:gd name="connsiteY13" fmla="*/ 2956581 h 2958988"/>
                    <a:gd name="connsiteX14" fmla="*/ 200025 w 875111"/>
                    <a:gd name="connsiteY14" fmla="*/ 2810527 h 2958988"/>
                    <a:gd name="connsiteX15" fmla="*/ 195264 w 875111"/>
                    <a:gd name="connsiteY15" fmla="*/ 1205147 h 2958988"/>
                    <a:gd name="connsiteX16" fmla="*/ 161926 w 875111"/>
                    <a:gd name="connsiteY16" fmla="*/ 1200385 h 2958988"/>
                    <a:gd name="connsiteX17" fmla="*/ 152401 w 875111"/>
                    <a:gd name="connsiteY17" fmla="*/ 1938572 h 2958988"/>
                    <a:gd name="connsiteX18" fmla="*/ 0 w 875111"/>
                    <a:gd name="connsiteY18" fmla="*/ 1929047 h 2958988"/>
                    <a:gd name="connsiteX19" fmla="*/ 4763 w 875111"/>
                    <a:gd name="connsiteY19" fmla="*/ 1074977 h 2958988"/>
                    <a:gd name="connsiteX0" fmla="*/ 4763 w 828675"/>
                    <a:gd name="connsiteY0" fmla="*/ 1074977 h 2958988"/>
                    <a:gd name="connsiteX1" fmla="*/ 174630 w 828675"/>
                    <a:gd name="connsiteY1" fmla="*/ 905110 h 2958988"/>
                    <a:gd name="connsiteX2" fmla="*/ 654046 w 828675"/>
                    <a:gd name="connsiteY2" fmla="*/ 905110 h 2958988"/>
                    <a:gd name="connsiteX3" fmla="*/ 656437 w 828675"/>
                    <a:gd name="connsiteY3" fmla="*/ 122947 h 2958988"/>
                    <a:gd name="connsiteX4" fmla="*/ 828675 w 828675"/>
                    <a:gd name="connsiteY4" fmla="*/ 189729 h 2958988"/>
                    <a:gd name="connsiteX5" fmla="*/ 795900 w 828675"/>
                    <a:gd name="connsiteY5" fmla="*/ 1206867 h 2958988"/>
                    <a:gd name="connsiteX6" fmla="*/ 666751 w 828675"/>
                    <a:gd name="connsiteY6" fmla="*/ 1195622 h 2958988"/>
                    <a:gd name="connsiteX7" fmla="*/ 633414 w 828675"/>
                    <a:gd name="connsiteY7" fmla="*/ 1195622 h 2958988"/>
                    <a:gd name="connsiteX8" fmla="*/ 625471 w 828675"/>
                    <a:gd name="connsiteY8" fmla="*/ 2889905 h 2958988"/>
                    <a:gd name="connsiteX9" fmla="*/ 442914 w 828675"/>
                    <a:gd name="connsiteY9" fmla="*/ 2857734 h 2958988"/>
                    <a:gd name="connsiteX10" fmla="*/ 438151 w 828675"/>
                    <a:gd name="connsiteY10" fmla="*/ 1867135 h 2958988"/>
                    <a:gd name="connsiteX11" fmla="*/ 385764 w 828675"/>
                    <a:gd name="connsiteY11" fmla="*/ 1881421 h 2958988"/>
                    <a:gd name="connsiteX12" fmla="*/ 385763 w 828675"/>
                    <a:gd name="connsiteY12" fmla="*/ 2867259 h 2958988"/>
                    <a:gd name="connsiteX13" fmla="*/ 241305 w 828675"/>
                    <a:gd name="connsiteY13" fmla="*/ 2956581 h 2958988"/>
                    <a:gd name="connsiteX14" fmla="*/ 200025 w 828675"/>
                    <a:gd name="connsiteY14" fmla="*/ 2810527 h 2958988"/>
                    <a:gd name="connsiteX15" fmla="*/ 195264 w 828675"/>
                    <a:gd name="connsiteY15" fmla="*/ 1205147 h 2958988"/>
                    <a:gd name="connsiteX16" fmla="*/ 161926 w 828675"/>
                    <a:gd name="connsiteY16" fmla="*/ 1200385 h 2958988"/>
                    <a:gd name="connsiteX17" fmla="*/ 152401 w 828675"/>
                    <a:gd name="connsiteY17" fmla="*/ 1938572 h 2958988"/>
                    <a:gd name="connsiteX18" fmla="*/ 0 w 828675"/>
                    <a:gd name="connsiteY18" fmla="*/ 1929047 h 2958988"/>
                    <a:gd name="connsiteX19" fmla="*/ 4763 w 828675"/>
                    <a:gd name="connsiteY19" fmla="*/ 1074977 h 2958988"/>
                    <a:gd name="connsiteX0" fmla="*/ 4763 w 849876"/>
                    <a:gd name="connsiteY0" fmla="*/ 1074977 h 2958988"/>
                    <a:gd name="connsiteX1" fmla="*/ 174630 w 849876"/>
                    <a:gd name="connsiteY1" fmla="*/ 905110 h 2958988"/>
                    <a:gd name="connsiteX2" fmla="*/ 654046 w 849876"/>
                    <a:gd name="connsiteY2" fmla="*/ 905110 h 2958988"/>
                    <a:gd name="connsiteX3" fmla="*/ 656437 w 849876"/>
                    <a:gd name="connsiteY3" fmla="*/ 122947 h 2958988"/>
                    <a:gd name="connsiteX4" fmla="*/ 828675 w 849876"/>
                    <a:gd name="connsiteY4" fmla="*/ 189729 h 2958988"/>
                    <a:gd name="connsiteX5" fmla="*/ 795900 w 849876"/>
                    <a:gd name="connsiteY5" fmla="*/ 1206867 h 2958988"/>
                    <a:gd name="connsiteX6" fmla="*/ 666751 w 849876"/>
                    <a:gd name="connsiteY6" fmla="*/ 1195622 h 2958988"/>
                    <a:gd name="connsiteX7" fmla="*/ 633414 w 849876"/>
                    <a:gd name="connsiteY7" fmla="*/ 1195622 h 2958988"/>
                    <a:gd name="connsiteX8" fmla="*/ 625471 w 849876"/>
                    <a:gd name="connsiteY8" fmla="*/ 2889905 h 2958988"/>
                    <a:gd name="connsiteX9" fmla="*/ 442914 w 849876"/>
                    <a:gd name="connsiteY9" fmla="*/ 2857734 h 2958988"/>
                    <a:gd name="connsiteX10" fmla="*/ 438151 w 849876"/>
                    <a:gd name="connsiteY10" fmla="*/ 1867135 h 2958988"/>
                    <a:gd name="connsiteX11" fmla="*/ 385764 w 849876"/>
                    <a:gd name="connsiteY11" fmla="*/ 1881421 h 2958988"/>
                    <a:gd name="connsiteX12" fmla="*/ 385763 w 849876"/>
                    <a:gd name="connsiteY12" fmla="*/ 2867259 h 2958988"/>
                    <a:gd name="connsiteX13" fmla="*/ 241305 w 849876"/>
                    <a:gd name="connsiteY13" fmla="*/ 2956581 h 2958988"/>
                    <a:gd name="connsiteX14" fmla="*/ 200025 w 849876"/>
                    <a:gd name="connsiteY14" fmla="*/ 2810527 h 2958988"/>
                    <a:gd name="connsiteX15" fmla="*/ 195264 w 849876"/>
                    <a:gd name="connsiteY15" fmla="*/ 1205147 h 2958988"/>
                    <a:gd name="connsiteX16" fmla="*/ 161926 w 849876"/>
                    <a:gd name="connsiteY16" fmla="*/ 1200385 h 2958988"/>
                    <a:gd name="connsiteX17" fmla="*/ 152401 w 849876"/>
                    <a:gd name="connsiteY17" fmla="*/ 1938572 h 2958988"/>
                    <a:gd name="connsiteX18" fmla="*/ 0 w 849876"/>
                    <a:gd name="connsiteY18" fmla="*/ 1929047 h 2958988"/>
                    <a:gd name="connsiteX19" fmla="*/ 4763 w 849876"/>
                    <a:gd name="connsiteY19" fmla="*/ 1074977 h 2958988"/>
                    <a:gd name="connsiteX0" fmla="*/ 4763 w 849876"/>
                    <a:gd name="connsiteY0" fmla="*/ 1074977 h 2958988"/>
                    <a:gd name="connsiteX1" fmla="*/ 174630 w 849876"/>
                    <a:gd name="connsiteY1" fmla="*/ 905110 h 2958988"/>
                    <a:gd name="connsiteX2" fmla="*/ 654046 w 849876"/>
                    <a:gd name="connsiteY2" fmla="*/ 905110 h 2958988"/>
                    <a:gd name="connsiteX3" fmla="*/ 656437 w 849876"/>
                    <a:gd name="connsiteY3" fmla="*/ 122947 h 2958988"/>
                    <a:gd name="connsiteX4" fmla="*/ 828675 w 849876"/>
                    <a:gd name="connsiteY4" fmla="*/ 189729 h 2958988"/>
                    <a:gd name="connsiteX5" fmla="*/ 795900 w 849876"/>
                    <a:gd name="connsiteY5" fmla="*/ 1206867 h 2958988"/>
                    <a:gd name="connsiteX6" fmla="*/ 666751 w 849876"/>
                    <a:gd name="connsiteY6" fmla="*/ 1195622 h 2958988"/>
                    <a:gd name="connsiteX7" fmla="*/ 633414 w 849876"/>
                    <a:gd name="connsiteY7" fmla="*/ 1195622 h 2958988"/>
                    <a:gd name="connsiteX8" fmla="*/ 625471 w 849876"/>
                    <a:gd name="connsiteY8" fmla="*/ 2889905 h 2958988"/>
                    <a:gd name="connsiteX9" fmla="*/ 442914 w 849876"/>
                    <a:gd name="connsiteY9" fmla="*/ 2857734 h 2958988"/>
                    <a:gd name="connsiteX10" fmla="*/ 438151 w 849876"/>
                    <a:gd name="connsiteY10" fmla="*/ 1867135 h 2958988"/>
                    <a:gd name="connsiteX11" fmla="*/ 385764 w 849876"/>
                    <a:gd name="connsiteY11" fmla="*/ 1881421 h 2958988"/>
                    <a:gd name="connsiteX12" fmla="*/ 385763 w 849876"/>
                    <a:gd name="connsiteY12" fmla="*/ 2867259 h 2958988"/>
                    <a:gd name="connsiteX13" fmla="*/ 241305 w 849876"/>
                    <a:gd name="connsiteY13" fmla="*/ 2956581 h 2958988"/>
                    <a:gd name="connsiteX14" fmla="*/ 200025 w 849876"/>
                    <a:gd name="connsiteY14" fmla="*/ 2810527 h 2958988"/>
                    <a:gd name="connsiteX15" fmla="*/ 195264 w 849876"/>
                    <a:gd name="connsiteY15" fmla="*/ 1205147 h 2958988"/>
                    <a:gd name="connsiteX16" fmla="*/ 161926 w 849876"/>
                    <a:gd name="connsiteY16" fmla="*/ 1200385 h 2958988"/>
                    <a:gd name="connsiteX17" fmla="*/ 152401 w 849876"/>
                    <a:gd name="connsiteY17" fmla="*/ 1938572 h 2958988"/>
                    <a:gd name="connsiteX18" fmla="*/ 0 w 849876"/>
                    <a:gd name="connsiteY18" fmla="*/ 1929047 h 2958988"/>
                    <a:gd name="connsiteX19" fmla="*/ 4763 w 849876"/>
                    <a:gd name="connsiteY19" fmla="*/ 1074977 h 2958988"/>
                    <a:gd name="connsiteX0" fmla="*/ 4763 w 849876"/>
                    <a:gd name="connsiteY0" fmla="*/ 1074977 h 2958988"/>
                    <a:gd name="connsiteX1" fmla="*/ 174630 w 849876"/>
                    <a:gd name="connsiteY1" fmla="*/ 905110 h 2958988"/>
                    <a:gd name="connsiteX2" fmla="*/ 654046 w 849876"/>
                    <a:gd name="connsiteY2" fmla="*/ 905110 h 2958988"/>
                    <a:gd name="connsiteX3" fmla="*/ 656437 w 849876"/>
                    <a:gd name="connsiteY3" fmla="*/ 122947 h 2958988"/>
                    <a:gd name="connsiteX4" fmla="*/ 828675 w 849876"/>
                    <a:gd name="connsiteY4" fmla="*/ 189729 h 2958988"/>
                    <a:gd name="connsiteX5" fmla="*/ 795900 w 849876"/>
                    <a:gd name="connsiteY5" fmla="*/ 1206867 h 2958988"/>
                    <a:gd name="connsiteX6" fmla="*/ 666751 w 849876"/>
                    <a:gd name="connsiteY6" fmla="*/ 1195622 h 2958988"/>
                    <a:gd name="connsiteX7" fmla="*/ 633414 w 849876"/>
                    <a:gd name="connsiteY7" fmla="*/ 1195622 h 2958988"/>
                    <a:gd name="connsiteX8" fmla="*/ 625471 w 849876"/>
                    <a:gd name="connsiteY8" fmla="*/ 2889905 h 2958988"/>
                    <a:gd name="connsiteX9" fmla="*/ 442914 w 849876"/>
                    <a:gd name="connsiteY9" fmla="*/ 2857734 h 2958988"/>
                    <a:gd name="connsiteX10" fmla="*/ 438151 w 849876"/>
                    <a:gd name="connsiteY10" fmla="*/ 1867135 h 2958988"/>
                    <a:gd name="connsiteX11" fmla="*/ 385764 w 849876"/>
                    <a:gd name="connsiteY11" fmla="*/ 1881421 h 2958988"/>
                    <a:gd name="connsiteX12" fmla="*/ 385763 w 849876"/>
                    <a:gd name="connsiteY12" fmla="*/ 2867259 h 2958988"/>
                    <a:gd name="connsiteX13" fmla="*/ 241305 w 849876"/>
                    <a:gd name="connsiteY13" fmla="*/ 2956581 h 2958988"/>
                    <a:gd name="connsiteX14" fmla="*/ 200025 w 849876"/>
                    <a:gd name="connsiteY14" fmla="*/ 2810527 h 2958988"/>
                    <a:gd name="connsiteX15" fmla="*/ 195264 w 849876"/>
                    <a:gd name="connsiteY15" fmla="*/ 1205147 h 2958988"/>
                    <a:gd name="connsiteX16" fmla="*/ 161926 w 849876"/>
                    <a:gd name="connsiteY16" fmla="*/ 1200385 h 2958988"/>
                    <a:gd name="connsiteX17" fmla="*/ 152401 w 849876"/>
                    <a:gd name="connsiteY17" fmla="*/ 1938572 h 2958988"/>
                    <a:gd name="connsiteX18" fmla="*/ 0 w 849876"/>
                    <a:gd name="connsiteY18" fmla="*/ 1929047 h 2958988"/>
                    <a:gd name="connsiteX19" fmla="*/ 4763 w 849876"/>
                    <a:gd name="connsiteY19" fmla="*/ 1074977 h 2958988"/>
                    <a:gd name="connsiteX0" fmla="*/ 4763 w 849876"/>
                    <a:gd name="connsiteY0" fmla="*/ 1074977 h 2958988"/>
                    <a:gd name="connsiteX1" fmla="*/ 174630 w 849876"/>
                    <a:gd name="connsiteY1" fmla="*/ 905110 h 2958988"/>
                    <a:gd name="connsiteX2" fmla="*/ 654046 w 849876"/>
                    <a:gd name="connsiteY2" fmla="*/ 905110 h 2958988"/>
                    <a:gd name="connsiteX3" fmla="*/ 656437 w 849876"/>
                    <a:gd name="connsiteY3" fmla="*/ 122947 h 2958988"/>
                    <a:gd name="connsiteX4" fmla="*/ 828675 w 849876"/>
                    <a:gd name="connsiteY4" fmla="*/ 189729 h 2958988"/>
                    <a:gd name="connsiteX5" fmla="*/ 795900 w 849876"/>
                    <a:gd name="connsiteY5" fmla="*/ 1206867 h 2958988"/>
                    <a:gd name="connsiteX6" fmla="*/ 666751 w 849876"/>
                    <a:gd name="connsiteY6" fmla="*/ 1195622 h 2958988"/>
                    <a:gd name="connsiteX7" fmla="*/ 633414 w 849876"/>
                    <a:gd name="connsiteY7" fmla="*/ 1195622 h 2958988"/>
                    <a:gd name="connsiteX8" fmla="*/ 625471 w 849876"/>
                    <a:gd name="connsiteY8" fmla="*/ 2889905 h 2958988"/>
                    <a:gd name="connsiteX9" fmla="*/ 442914 w 849876"/>
                    <a:gd name="connsiteY9" fmla="*/ 2857734 h 2958988"/>
                    <a:gd name="connsiteX10" fmla="*/ 438151 w 849876"/>
                    <a:gd name="connsiteY10" fmla="*/ 1867135 h 2958988"/>
                    <a:gd name="connsiteX11" fmla="*/ 385764 w 849876"/>
                    <a:gd name="connsiteY11" fmla="*/ 1881421 h 2958988"/>
                    <a:gd name="connsiteX12" fmla="*/ 385763 w 849876"/>
                    <a:gd name="connsiteY12" fmla="*/ 2867259 h 2958988"/>
                    <a:gd name="connsiteX13" fmla="*/ 241305 w 849876"/>
                    <a:gd name="connsiteY13" fmla="*/ 2956581 h 2958988"/>
                    <a:gd name="connsiteX14" fmla="*/ 200025 w 849876"/>
                    <a:gd name="connsiteY14" fmla="*/ 2810527 h 2958988"/>
                    <a:gd name="connsiteX15" fmla="*/ 195264 w 849876"/>
                    <a:gd name="connsiteY15" fmla="*/ 1205147 h 2958988"/>
                    <a:gd name="connsiteX16" fmla="*/ 161926 w 849876"/>
                    <a:gd name="connsiteY16" fmla="*/ 1200385 h 2958988"/>
                    <a:gd name="connsiteX17" fmla="*/ 152401 w 849876"/>
                    <a:gd name="connsiteY17" fmla="*/ 1938572 h 2958988"/>
                    <a:gd name="connsiteX18" fmla="*/ 0 w 849876"/>
                    <a:gd name="connsiteY18" fmla="*/ 1929047 h 2958988"/>
                    <a:gd name="connsiteX19" fmla="*/ 4763 w 849876"/>
                    <a:gd name="connsiteY19" fmla="*/ 1074977 h 2958988"/>
                    <a:gd name="connsiteX0" fmla="*/ 4763 w 849876"/>
                    <a:gd name="connsiteY0" fmla="*/ 1074977 h 2958988"/>
                    <a:gd name="connsiteX1" fmla="*/ 174630 w 849876"/>
                    <a:gd name="connsiteY1" fmla="*/ 905110 h 2958988"/>
                    <a:gd name="connsiteX2" fmla="*/ 654046 w 849876"/>
                    <a:gd name="connsiteY2" fmla="*/ 905110 h 2958988"/>
                    <a:gd name="connsiteX3" fmla="*/ 656437 w 849876"/>
                    <a:gd name="connsiteY3" fmla="*/ 122947 h 2958988"/>
                    <a:gd name="connsiteX4" fmla="*/ 828675 w 849876"/>
                    <a:gd name="connsiteY4" fmla="*/ 189729 h 2958988"/>
                    <a:gd name="connsiteX5" fmla="*/ 795900 w 849876"/>
                    <a:gd name="connsiteY5" fmla="*/ 1206867 h 2958988"/>
                    <a:gd name="connsiteX6" fmla="*/ 666751 w 849876"/>
                    <a:gd name="connsiteY6" fmla="*/ 1195622 h 2958988"/>
                    <a:gd name="connsiteX7" fmla="*/ 633414 w 849876"/>
                    <a:gd name="connsiteY7" fmla="*/ 1195622 h 2958988"/>
                    <a:gd name="connsiteX8" fmla="*/ 625471 w 849876"/>
                    <a:gd name="connsiteY8" fmla="*/ 2889905 h 2958988"/>
                    <a:gd name="connsiteX9" fmla="*/ 442914 w 849876"/>
                    <a:gd name="connsiteY9" fmla="*/ 2857734 h 2958988"/>
                    <a:gd name="connsiteX10" fmla="*/ 438151 w 849876"/>
                    <a:gd name="connsiteY10" fmla="*/ 1867135 h 2958988"/>
                    <a:gd name="connsiteX11" fmla="*/ 385764 w 849876"/>
                    <a:gd name="connsiteY11" fmla="*/ 1881421 h 2958988"/>
                    <a:gd name="connsiteX12" fmla="*/ 385763 w 849876"/>
                    <a:gd name="connsiteY12" fmla="*/ 2867259 h 2958988"/>
                    <a:gd name="connsiteX13" fmla="*/ 241305 w 849876"/>
                    <a:gd name="connsiteY13" fmla="*/ 2956581 h 2958988"/>
                    <a:gd name="connsiteX14" fmla="*/ 200025 w 849876"/>
                    <a:gd name="connsiteY14" fmla="*/ 2810527 h 2958988"/>
                    <a:gd name="connsiteX15" fmla="*/ 195264 w 849876"/>
                    <a:gd name="connsiteY15" fmla="*/ 1205147 h 2958988"/>
                    <a:gd name="connsiteX16" fmla="*/ 161926 w 849876"/>
                    <a:gd name="connsiteY16" fmla="*/ 1200385 h 2958988"/>
                    <a:gd name="connsiteX17" fmla="*/ 152401 w 849876"/>
                    <a:gd name="connsiteY17" fmla="*/ 1938572 h 2958988"/>
                    <a:gd name="connsiteX18" fmla="*/ 0 w 849876"/>
                    <a:gd name="connsiteY18" fmla="*/ 1929047 h 2958988"/>
                    <a:gd name="connsiteX19" fmla="*/ 4763 w 849876"/>
                    <a:gd name="connsiteY19" fmla="*/ 1074977 h 2958988"/>
                    <a:gd name="connsiteX0" fmla="*/ 4763 w 828675"/>
                    <a:gd name="connsiteY0" fmla="*/ 1074977 h 2958988"/>
                    <a:gd name="connsiteX1" fmla="*/ 174630 w 828675"/>
                    <a:gd name="connsiteY1" fmla="*/ 905110 h 2958988"/>
                    <a:gd name="connsiteX2" fmla="*/ 654046 w 828675"/>
                    <a:gd name="connsiteY2" fmla="*/ 905110 h 2958988"/>
                    <a:gd name="connsiteX3" fmla="*/ 656437 w 828675"/>
                    <a:gd name="connsiteY3" fmla="*/ 122947 h 2958988"/>
                    <a:gd name="connsiteX4" fmla="*/ 828675 w 828675"/>
                    <a:gd name="connsiteY4" fmla="*/ 189729 h 2958988"/>
                    <a:gd name="connsiteX5" fmla="*/ 795900 w 828675"/>
                    <a:gd name="connsiteY5" fmla="*/ 1206867 h 2958988"/>
                    <a:gd name="connsiteX6" fmla="*/ 666751 w 828675"/>
                    <a:gd name="connsiteY6" fmla="*/ 1195622 h 2958988"/>
                    <a:gd name="connsiteX7" fmla="*/ 633414 w 828675"/>
                    <a:gd name="connsiteY7" fmla="*/ 1195622 h 2958988"/>
                    <a:gd name="connsiteX8" fmla="*/ 625471 w 828675"/>
                    <a:gd name="connsiteY8" fmla="*/ 2889905 h 2958988"/>
                    <a:gd name="connsiteX9" fmla="*/ 442914 w 828675"/>
                    <a:gd name="connsiteY9" fmla="*/ 2857734 h 2958988"/>
                    <a:gd name="connsiteX10" fmla="*/ 438151 w 828675"/>
                    <a:gd name="connsiteY10" fmla="*/ 1867135 h 2958988"/>
                    <a:gd name="connsiteX11" fmla="*/ 385764 w 828675"/>
                    <a:gd name="connsiteY11" fmla="*/ 1881421 h 2958988"/>
                    <a:gd name="connsiteX12" fmla="*/ 385763 w 828675"/>
                    <a:gd name="connsiteY12" fmla="*/ 2867259 h 2958988"/>
                    <a:gd name="connsiteX13" fmla="*/ 241305 w 828675"/>
                    <a:gd name="connsiteY13" fmla="*/ 2956581 h 2958988"/>
                    <a:gd name="connsiteX14" fmla="*/ 200025 w 828675"/>
                    <a:gd name="connsiteY14" fmla="*/ 2810527 h 2958988"/>
                    <a:gd name="connsiteX15" fmla="*/ 195264 w 828675"/>
                    <a:gd name="connsiteY15" fmla="*/ 1205147 h 2958988"/>
                    <a:gd name="connsiteX16" fmla="*/ 161926 w 828675"/>
                    <a:gd name="connsiteY16" fmla="*/ 1200385 h 2958988"/>
                    <a:gd name="connsiteX17" fmla="*/ 152401 w 828675"/>
                    <a:gd name="connsiteY17" fmla="*/ 1938572 h 2958988"/>
                    <a:gd name="connsiteX18" fmla="*/ 0 w 828675"/>
                    <a:gd name="connsiteY18" fmla="*/ 1929047 h 2958988"/>
                    <a:gd name="connsiteX19" fmla="*/ 4763 w 828675"/>
                    <a:gd name="connsiteY19" fmla="*/ 1074977 h 2958988"/>
                    <a:gd name="connsiteX0" fmla="*/ 4763 w 828775"/>
                    <a:gd name="connsiteY0" fmla="*/ 1074977 h 2958988"/>
                    <a:gd name="connsiteX1" fmla="*/ 174630 w 828775"/>
                    <a:gd name="connsiteY1" fmla="*/ 905110 h 2958988"/>
                    <a:gd name="connsiteX2" fmla="*/ 654046 w 828775"/>
                    <a:gd name="connsiteY2" fmla="*/ 905110 h 2958988"/>
                    <a:gd name="connsiteX3" fmla="*/ 656437 w 828775"/>
                    <a:gd name="connsiteY3" fmla="*/ 122947 h 2958988"/>
                    <a:gd name="connsiteX4" fmla="*/ 828675 w 828775"/>
                    <a:gd name="connsiteY4" fmla="*/ 189729 h 2958988"/>
                    <a:gd name="connsiteX5" fmla="*/ 807862 w 828775"/>
                    <a:gd name="connsiteY5" fmla="*/ 1188200 h 2958988"/>
                    <a:gd name="connsiteX6" fmla="*/ 666751 w 828775"/>
                    <a:gd name="connsiteY6" fmla="*/ 1195622 h 2958988"/>
                    <a:gd name="connsiteX7" fmla="*/ 633414 w 828775"/>
                    <a:gd name="connsiteY7" fmla="*/ 1195622 h 2958988"/>
                    <a:gd name="connsiteX8" fmla="*/ 625471 w 828775"/>
                    <a:gd name="connsiteY8" fmla="*/ 2889905 h 2958988"/>
                    <a:gd name="connsiteX9" fmla="*/ 442914 w 828775"/>
                    <a:gd name="connsiteY9" fmla="*/ 2857734 h 2958988"/>
                    <a:gd name="connsiteX10" fmla="*/ 438151 w 828775"/>
                    <a:gd name="connsiteY10" fmla="*/ 1867135 h 2958988"/>
                    <a:gd name="connsiteX11" fmla="*/ 385764 w 828775"/>
                    <a:gd name="connsiteY11" fmla="*/ 1881421 h 2958988"/>
                    <a:gd name="connsiteX12" fmla="*/ 385763 w 828775"/>
                    <a:gd name="connsiteY12" fmla="*/ 2867259 h 2958988"/>
                    <a:gd name="connsiteX13" fmla="*/ 241305 w 828775"/>
                    <a:gd name="connsiteY13" fmla="*/ 2956581 h 2958988"/>
                    <a:gd name="connsiteX14" fmla="*/ 200025 w 828775"/>
                    <a:gd name="connsiteY14" fmla="*/ 2810527 h 2958988"/>
                    <a:gd name="connsiteX15" fmla="*/ 195264 w 828775"/>
                    <a:gd name="connsiteY15" fmla="*/ 1205147 h 2958988"/>
                    <a:gd name="connsiteX16" fmla="*/ 161926 w 828775"/>
                    <a:gd name="connsiteY16" fmla="*/ 1200385 h 2958988"/>
                    <a:gd name="connsiteX17" fmla="*/ 152401 w 828775"/>
                    <a:gd name="connsiteY17" fmla="*/ 1938572 h 2958988"/>
                    <a:gd name="connsiteX18" fmla="*/ 0 w 828775"/>
                    <a:gd name="connsiteY18" fmla="*/ 1929047 h 2958988"/>
                    <a:gd name="connsiteX19" fmla="*/ 4763 w 828775"/>
                    <a:gd name="connsiteY19" fmla="*/ 1074977 h 2958988"/>
                    <a:gd name="connsiteX0" fmla="*/ 4763 w 828675"/>
                    <a:gd name="connsiteY0" fmla="*/ 1074977 h 2958988"/>
                    <a:gd name="connsiteX1" fmla="*/ 174630 w 828675"/>
                    <a:gd name="connsiteY1" fmla="*/ 905110 h 2958988"/>
                    <a:gd name="connsiteX2" fmla="*/ 654046 w 828675"/>
                    <a:gd name="connsiteY2" fmla="*/ 905110 h 2958988"/>
                    <a:gd name="connsiteX3" fmla="*/ 656437 w 828675"/>
                    <a:gd name="connsiteY3" fmla="*/ 122947 h 2958988"/>
                    <a:gd name="connsiteX4" fmla="*/ 828675 w 828675"/>
                    <a:gd name="connsiteY4" fmla="*/ 189729 h 2958988"/>
                    <a:gd name="connsiteX5" fmla="*/ 807862 w 828675"/>
                    <a:gd name="connsiteY5" fmla="*/ 1188200 h 2958988"/>
                    <a:gd name="connsiteX6" fmla="*/ 666751 w 828675"/>
                    <a:gd name="connsiteY6" fmla="*/ 1195622 h 2958988"/>
                    <a:gd name="connsiteX7" fmla="*/ 633414 w 828675"/>
                    <a:gd name="connsiteY7" fmla="*/ 1195622 h 2958988"/>
                    <a:gd name="connsiteX8" fmla="*/ 625471 w 828675"/>
                    <a:gd name="connsiteY8" fmla="*/ 2889905 h 2958988"/>
                    <a:gd name="connsiteX9" fmla="*/ 442914 w 828675"/>
                    <a:gd name="connsiteY9" fmla="*/ 2857734 h 2958988"/>
                    <a:gd name="connsiteX10" fmla="*/ 438151 w 828675"/>
                    <a:gd name="connsiteY10" fmla="*/ 1867135 h 2958988"/>
                    <a:gd name="connsiteX11" fmla="*/ 385764 w 828675"/>
                    <a:gd name="connsiteY11" fmla="*/ 1881421 h 2958988"/>
                    <a:gd name="connsiteX12" fmla="*/ 385763 w 828675"/>
                    <a:gd name="connsiteY12" fmla="*/ 2867259 h 2958988"/>
                    <a:gd name="connsiteX13" fmla="*/ 241305 w 828675"/>
                    <a:gd name="connsiteY13" fmla="*/ 2956581 h 2958988"/>
                    <a:gd name="connsiteX14" fmla="*/ 200025 w 828675"/>
                    <a:gd name="connsiteY14" fmla="*/ 2810527 h 2958988"/>
                    <a:gd name="connsiteX15" fmla="*/ 195264 w 828675"/>
                    <a:gd name="connsiteY15" fmla="*/ 1205147 h 2958988"/>
                    <a:gd name="connsiteX16" fmla="*/ 161926 w 828675"/>
                    <a:gd name="connsiteY16" fmla="*/ 1200385 h 2958988"/>
                    <a:gd name="connsiteX17" fmla="*/ 152401 w 828675"/>
                    <a:gd name="connsiteY17" fmla="*/ 1938572 h 2958988"/>
                    <a:gd name="connsiteX18" fmla="*/ 0 w 828675"/>
                    <a:gd name="connsiteY18" fmla="*/ 1929047 h 2958988"/>
                    <a:gd name="connsiteX19" fmla="*/ 4763 w 828675"/>
                    <a:gd name="connsiteY19" fmla="*/ 1074977 h 2958988"/>
                    <a:gd name="connsiteX0" fmla="*/ 4763 w 828675"/>
                    <a:gd name="connsiteY0" fmla="*/ 1074977 h 2958988"/>
                    <a:gd name="connsiteX1" fmla="*/ 174630 w 828675"/>
                    <a:gd name="connsiteY1" fmla="*/ 905110 h 2958988"/>
                    <a:gd name="connsiteX2" fmla="*/ 654046 w 828675"/>
                    <a:gd name="connsiteY2" fmla="*/ 905110 h 2958988"/>
                    <a:gd name="connsiteX3" fmla="*/ 656437 w 828675"/>
                    <a:gd name="connsiteY3" fmla="*/ 122947 h 2958988"/>
                    <a:gd name="connsiteX4" fmla="*/ 828675 w 828675"/>
                    <a:gd name="connsiteY4" fmla="*/ 189729 h 2958988"/>
                    <a:gd name="connsiteX5" fmla="*/ 819825 w 828675"/>
                    <a:gd name="connsiteY5" fmla="*/ 1169532 h 2958988"/>
                    <a:gd name="connsiteX6" fmla="*/ 666751 w 828675"/>
                    <a:gd name="connsiteY6" fmla="*/ 1195622 h 2958988"/>
                    <a:gd name="connsiteX7" fmla="*/ 633414 w 828675"/>
                    <a:gd name="connsiteY7" fmla="*/ 1195622 h 2958988"/>
                    <a:gd name="connsiteX8" fmla="*/ 625471 w 828675"/>
                    <a:gd name="connsiteY8" fmla="*/ 2889905 h 2958988"/>
                    <a:gd name="connsiteX9" fmla="*/ 442914 w 828675"/>
                    <a:gd name="connsiteY9" fmla="*/ 2857734 h 2958988"/>
                    <a:gd name="connsiteX10" fmla="*/ 438151 w 828675"/>
                    <a:gd name="connsiteY10" fmla="*/ 1867135 h 2958988"/>
                    <a:gd name="connsiteX11" fmla="*/ 385764 w 828675"/>
                    <a:gd name="connsiteY11" fmla="*/ 1881421 h 2958988"/>
                    <a:gd name="connsiteX12" fmla="*/ 385763 w 828675"/>
                    <a:gd name="connsiteY12" fmla="*/ 2867259 h 2958988"/>
                    <a:gd name="connsiteX13" fmla="*/ 241305 w 828675"/>
                    <a:gd name="connsiteY13" fmla="*/ 2956581 h 2958988"/>
                    <a:gd name="connsiteX14" fmla="*/ 200025 w 828675"/>
                    <a:gd name="connsiteY14" fmla="*/ 2810527 h 2958988"/>
                    <a:gd name="connsiteX15" fmla="*/ 195264 w 828675"/>
                    <a:gd name="connsiteY15" fmla="*/ 1205147 h 2958988"/>
                    <a:gd name="connsiteX16" fmla="*/ 161926 w 828675"/>
                    <a:gd name="connsiteY16" fmla="*/ 1200385 h 2958988"/>
                    <a:gd name="connsiteX17" fmla="*/ 152401 w 828675"/>
                    <a:gd name="connsiteY17" fmla="*/ 1938572 h 2958988"/>
                    <a:gd name="connsiteX18" fmla="*/ 0 w 828675"/>
                    <a:gd name="connsiteY18" fmla="*/ 1929047 h 2958988"/>
                    <a:gd name="connsiteX19" fmla="*/ 4763 w 828675"/>
                    <a:gd name="connsiteY19" fmla="*/ 1074977 h 2958988"/>
                    <a:gd name="connsiteX0" fmla="*/ 4763 w 828675"/>
                    <a:gd name="connsiteY0" fmla="*/ 1074977 h 2958988"/>
                    <a:gd name="connsiteX1" fmla="*/ 174630 w 828675"/>
                    <a:gd name="connsiteY1" fmla="*/ 905110 h 2958988"/>
                    <a:gd name="connsiteX2" fmla="*/ 654046 w 828675"/>
                    <a:gd name="connsiteY2" fmla="*/ 905110 h 2958988"/>
                    <a:gd name="connsiteX3" fmla="*/ 656437 w 828675"/>
                    <a:gd name="connsiteY3" fmla="*/ 122947 h 2958988"/>
                    <a:gd name="connsiteX4" fmla="*/ 828675 w 828675"/>
                    <a:gd name="connsiteY4" fmla="*/ 189729 h 2958988"/>
                    <a:gd name="connsiteX5" fmla="*/ 825807 w 828675"/>
                    <a:gd name="connsiteY5" fmla="*/ 1188199 h 2958988"/>
                    <a:gd name="connsiteX6" fmla="*/ 666751 w 828675"/>
                    <a:gd name="connsiteY6" fmla="*/ 1195622 h 2958988"/>
                    <a:gd name="connsiteX7" fmla="*/ 633414 w 828675"/>
                    <a:gd name="connsiteY7" fmla="*/ 1195622 h 2958988"/>
                    <a:gd name="connsiteX8" fmla="*/ 625471 w 828675"/>
                    <a:gd name="connsiteY8" fmla="*/ 2889905 h 2958988"/>
                    <a:gd name="connsiteX9" fmla="*/ 442914 w 828675"/>
                    <a:gd name="connsiteY9" fmla="*/ 2857734 h 2958988"/>
                    <a:gd name="connsiteX10" fmla="*/ 438151 w 828675"/>
                    <a:gd name="connsiteY10" fmla="*/ 1867135 h 2958988"/>
                    <a:gd name="connsiteX11" fmla="*/ 385764 w 828675"/>
                    <a:gd name="connsiteY11" fmla="*/ 1881421 h 2958988"/>
                    <a:gd name="connsiteX12" fmla="*/ 385763 w 828675"/>
                    <a:gd name="connsiteY12" fmla="*/ 2867259 h 2958988"/>
                    <a:gd name="connsiteX13" fmla="*/ 241305 w 828675"/>
                    <a:gd name="connsiteY13" fmla="*/ 2956581 h 2958988"/>
                    <a:gd name="connsiteX14" fmla="*/ 200025 w 828675"/>
                    <a:gd name="connsiteY14" fmla="*/ 2810527 h 2958988"/>
                    <a:gd name="connsiteX15" fmla="*/ 195264 w 828675"/>
                    <a:gd name="connsiteY15" fmla="*/ 1205147 h 2958988"/>
                    <a:gd name="connsiteX16" fmla="*/ 161926 w 828675"/>
                    <a:gd name="connsiteY16" fmla="*/ 1200385 h 2958988"/>
                    <a:gd name="connsiteX17" fmla="*/ 152401 w 828675"/>
                    <a:gd name="connsiteY17" fmla="*/ 1938572 h 2958988"/>
                    <a:gd name="connsiteX18" fmla="*/ 0 w 828675"/>
                    <a:gd name="connsiteY18" fmla="*/ 1929047 h 2958988"/>
                    <a:gd name="connsiteX19" fmla="*/ 4763 w 828675"/>
                    <a:gd name="connsiteY19" fmla="*/ 1074977 h 2958988"/>
                    <a:gd name="connsiteX0" fmla="*/ 4763 w 828675"/>
                    <a:gd name="connsiteY0" fmla="*/ 1074977 h 2958988"/>
                    <a:gd name="connsiteX1" fmla="*/ 174630 w 828675"/>
                    <a:gd name="connsiteY1" fmla="*/ 905110 h 2958988"/>
                    <a:gd name="connsiteX2" fmla="*/ 654046 w 828675"/>
                    <a:gd name="connsiteY2" fmla="*/ 905110 h 2958988"/>
                    <a:gd name="connsiteX3" fmla="*/ 656437 w 828675"/>
                    <a:gd name="connsiteY3" fmla="*/ 122947 h 2958988"/>
                    <a:gd name="connsiteX4" fmla="*/ 828675 w 828675"/>
                    <a:gd name="connsiteY4" fmla="*/ 189729 h 2958988"/>
                    <a:gd name="connsiteX5" fmla="*/ 825807 w 828675"/>
                    <a:gd name="connsiteY5" fmla="*/ 1188199 h 2958988"/>
                    <a:gd name="connsiteX6" fmla="*/ 756468 w 828675"/>
                    <a:gd name="connsiteY6" fmla="*/ 1195622 h 2958988"/>
                    <a:gd name="connsiteX7" fmla="*/ 633414 w 828675"/>
                    <a:gd name="connsiteY7" fmla="*/ 1195622 h 2958988"/>
                    <a:gd name="connsiteX8" fmla="*/ 625471 w 828675"/>
                    <a:gd name="connsiteY8" fmla="*/ 2889905 h 2958988"/>
                    <a:gd name="connsiteX9" fmla="*/ 442914 w 828675"/>
                    <a:gd name="connsiteY9" fmla="*/ 2857734 h 2958988"/>
                    <a:gd name="connsiteX10" fmla="*/ 438151 w 828675"/>
                    <a:gd name="connsiteY10" fmla="*/ 1867135 h 2958988"/>
                    <a:gd name="connsiteX11" fmla="*/ 385764 w 828675"/>
                    <a:gd name="connsiteY11" fmla="*/ 1881421 h 2958988"/>
                    <a:gd name="connsiteX12" fmla="*/ 385763 w 828675"/>
                    <a:gd name="connsiteY12" fmla="*/ 2867259 h 2958988"/>
                    <a:gd name="connsiteX13" fmla="*/ 241305 w 828675"/>
                    <a:gd name="connsiteY13" fmla="*/ 2956581 h 2958988"/>
                    <a:gd name="connsiteX14" fmla="*/ 200025 w 828675"/>
                    <a:gd name="connsiteY14" fmla="*/ 2810527 h 2958988"/>
                    <a:gd name="connsiteX15" fmla="*/ 195264 w 828675"/>
                    <a:gd name="connsiteY15" fmla="*/ 1205147 h 2958988"/>
                    <a:gd name="connsiteX16" fmla="*/ 161926 w 828675"/>
                    <a:gd name="connsiteY16" fmla="*/ 1200385 h 2958988"/>
                    <a:gd name="connsiteX17" fmla="*/ 152401 w 828675"/>
                    <a:gd name="connsiteY17" fmla="*/ 1938572 h 2958988"/>
                    <a:gd name="connsiteX18" fmla="*/ 0 w 828675"/>
                    <a:gd name="connsiteY18" fmla="*/ 1929047 h 2958988"/>
                    <a:gd name="connsiteX19" fmla="*/ 4763 w 828675"/>
                    <a:gd name="connsiteY19" fmla="*/ 1074977 h 2958988"/>
                    <a:gd name="connsiteX0" fmla="*/ 4763 w 828675"/>
                    <a:gd name="connsiteY0" fmla="*/ 1074977 h 2958988"/>
                    <a:gd name="connsiteX1" fmla="*/ 174630 w 828675"/>
                    <a:gd name="connsiteY1" fmla="*/ 905110 h 2958988"/>
                    <a:gd name="connsiteX2" fmla="*/ 654046 w 828675"/>
                    <a:gd name="connsiteY2" fmla="*/ 905110 h 2958988"/>
                    <a:gd name="connsiteX3" fmla="*/ 656437 w 828675"/>
                    <a:gd name="connsiteY3" fmla="*/ 122947 h 2958988"/>
                    <a:gd name="connsiteX4" fmla="*/ 828675 w 828675"/>
                    <a:gd name="connsiteY4" fmla="*/ 189729 h 2958988"/>
                    <a:gd name="connsiteX5" fmla="*/ 813844 w 828675"/>
                    <a:gd name="connsiteY5" fmla="*/ 1163309 h 2958988"/>
                    <a:gd name="connsiteX6" fmla="*/ 756468 w 828675"/>
                    <a:gd name="connsiteY6" fmla="*/ 1195622 h 2958988"/>
                    <a:gd name="connsiteX7" fmla="*/ 633414 w 828675"/>
                    <a:gd name="connsiteY7" fmla="*/ 1195622 h 2958988"/>
                    <a:gd name="connsiteX8" fmla="*/ 625471 w 828675"/>
                    <a:gd name="connsiteY8" fmla="*/ 2889905 h 2958988"/>
                    <a:gd name="connsiteX9" fmla="*/ 442914 w 828675"/>
                    <a:gd name="connsiteY9" fmla="*/ 2857734 h 2958988"/>
                    <a:gd name="connsiteX10" fmla="*/ 438151 w 828675"/>
                    <a:gd name="connsiteY10" fmla="*/ 1867135 h 2958988"/>
                    <a:gd name="connsiteX11" fmla="*/ 385764 w 828675"/>
                    <a:gd name="connsiteY11" fmla="*/ 1881421 h 2958988"/>
                    <a:gd name="connsiteX12" fmla="*/ 385763 w 828675"/>
                    <a:gd name="connsiteY12" fmla="*/ 2867259 h 2958988"/>
                    <a:gd name="connsiteX13" fmla="*/ 241305 w 828675"/>
                    <a:gd name="connsiteY13" fmla="*/ 2956581 h 2958988"/>
                    <a:gd name="connsiteX14" fmla="*/ 200025 w 828675"/>
                    <a:gd name="connsiteY14" fmla="*/ 2810527 h 2958988"/>
                    <a:gd name="connsiteX15" fmla="*/ 195264 w 828675"/>
                    <a:gd name="connsiteY15" fmla="*/ 1205147 h 2958988"/>
                    <a:gd name="connsiteX16" fmla="*/ 161926 w 828675"/>
                    <a:gd name="connsiteY16" fmla="*/ 1200385 h 2958988"/>
                    <a:gd name="connsiteX17" fmla="*/ 152401 w 828675"/>
                    <a:gd name="connsiteY17" fmla="*/ 1938572 h 2958988"/>
                    <a:gd name="connsiteX18" fmla="*/ 0 w 828675"/>
                    <a:gd name="connsiteY18" fmla="*/ 1929047 h 2958988"/>
                    <a:gd name="connsiteX19" fmla="*/ 4763 w 828675"/>
                    <a:gd name="connsiteY19" fmla="*/ 1074977 h 2958988"/>
                    <a:gd name="connsiteX0" fmla="*/ 4763 w 828675"/>
                    <a:gd name="connsiteY0" fmla="*/ 1074977 h 2958988"/>
                    <a:gd name="connsiteX1" fmla="*/ 174630 w 828675"/>
                    <a:gd name="connsiteY1" fmla="*/ 905110 h 2958988"/>
                    <a:gd name="connsiteX2" fmla="*/ 654046 w 828675"/>
                    <a:gd name="connsiteY2" fmla="*/ 905110 h 2958988"/>
                    <a:gd name="connsiteX3" fmla="*/ 656437 w 828675"/>
                    <a:gd name="connsiteY3" fmla="*/ 122947 h 2958988"/>
                    <a:gd name="connsiteX4" fmla="*/ 828675 w 828675"/>
                    <a:gd name="connsiteY4" fmla="*/ 189729 h 2958988"/>
                    <a:gd name="connsiteX5" fmla="*/ 813844 w 828675"/>
                    <a:gd name="connsiteY5" fmla="*/ 1163309 h 2958988"/>
                    <a:gd name="connsiteX6" fmla="*/ 756468 w 828675"/>
                    <a:gd name="connsiteY6" fmla="*/ 1195622 h 2958988"/>
                    <a:gd name="connsiteX7" fmla="*/ 633414 w 828675"/>
                    <a:gd name="connsiteY7" fmla="*/ 1195622 h 2958988"/>
                    <a:gd name="connsiteX8" fmla="*/ 625471 w 828675"/>
                    <a:gd name="connsiteY8" fmla="*/ 2889905 h 2958988"/>
                    <a:gd name="connsiteX9" fmla="*/ 442914 w 828675"/>
                    <a:gd name="connsiteY9" fmla="*/ 2857734 h 2958988"/>
                    <a:gd name="connsiteX10" fmla="*/ 438151 w 828675"/>
                    <a:gd name="connsiteY10" fmla="*/ 1867135 h 2958988"/>
                    <a:gd name="connsiteX11" fmla="*/ 385764 w 828675"/>
                    <a:gd name="connsiteY11" fmla="*/ 1881421 h 2958988"/>
                    <a:gd name="connsiteX12" fmla="*/ 385763 w 828675"/>
                    <a:gd name="connsiteY12" fmla="*/ 2867259 h 2958988"/>
                    <a:gd name="connsiteX13" fmla="*/ 241305 w 828675"/>
                    <a:gd name="connsiteY13" fmla="*/ 2956581 h 2958988"/>
                    <a:gd name="connsiteX14" fmla="*/ 200025 w 828675"/>
                    <a:gd name="connsiteY14" fmla="*/ 2810527 h 2958988"/>
                    <a:gd name="connsiteX15" fmla="*/ 195264 w 828675"/>
                    <a:gd name="connsiteY15" fmla="*/ 1205147 h 2958988"/>
                    <a:gd name="connsiteX16" fmla="*/ 161926 w 828675"/>
                    <a:gd name="connsiteY16" fmla="*/ 1200385 h 2958988"/>
                    <a:gd name="connsiteX17" fmla="*/ 152401 w 828675"/>
                    <a:gd name="connsiteY17" fmla="*/ 1938572 h 2958988"/>
                    <a:gd name="connsiteX18" fmla="*/ 0 w 828675"/>
                    <a:gd name="connsiteY18" fmla="*/ 1929047 h 2958988"/>
                    <a:gd name="connsiteX19" fmla="*/ 4763 w 828675"/>
                    <a:gd name="connsiteY19" fmla="*/ 1074977 h 2958988"/>
                    <a:gd name="connsiteX0" fmla="*/ 4763 w 829010"/>
                    <a:gd name="connsiteY0" fmla="*/ 1074977 h 2958988"/>
                    <a:gd name="connsiteX1" fmla="*/ 174630 w 829010"/>
                    <a:gd name="connsiteY1" fmla="*/ 905110 h 2958988"/>
                    <a:gd name="connsiteX2" fmla="*/ 654046 w 829010"/>
                    <a:gd name="connsiteY2" fmla="*/ 905110 h 2958988"/>
                    <a:gd name="connsiteX3" fmla="*/ 656437 w 829010"/>
                    <a:gd name="connsiteY3" fmla="*/ 122947 h 2958988"/>
                    <a:gd name="connsiteX4" fmla="*/ 828675 w 829010"/>
                    <a:gd name="connsiteY4" fmla="*/ 189729 h 2958988"/>
                    <a:gd name="connsiteX5" fmla="*/ 813844 w 829010"/>
                    <a:gd name="connsiteY5" fmla="*/ 1163309 h 2958988"/>
                    <a:gd name="connsiteX6" fmla="*/ 756468 w 829010"/>
                    <a:gd name="connsiteY6" fmla="*/ 1195622 h 2958988"/>
                    <a:gd name="connsiteX7" fmla="*/ 633414 w 829010"/>
                    <a:gd name="connsiteY7" fmla="*/ 1195622 h 2958988"/>
                    <a:gd name="connsiteX8" fmla="*/ 625471 w 829010"/>
                    <a:gd name="connsiteY8" fmla="*/ 2889905 h 2958988"/>
                    <a:gd name="connsiteX9" fmla="*/ 442914 w 829010"/>
                    <a:gd name="connsiteY9" fmla="*/ 2857734 h 2958988"/>
                    <a:gd name="connsiteX10" fmla="*/ 438151 w 829010"/>
                    <a:gd name="connsiteY10" fmla="*/ 1867135 h 2958988"/>
                    <a:gd name="connsiteX11" fmla="*/ 385764 w 829010"/>
                    <a:gd name="connsiteY11" fmla="*/ 1881421 h 2958988"/>
                    <a:gd name="connsiteX12" fmla="*/ 385763 w 829010"/>
                    <a:gd name="connsiteY12" fmla="*/ 2867259 h 2958988"/>
                    <a:gd name="connsiteX13" fmla="*/ 241305 w 829010"/>
                    <a:gd name="connsiteY13" fmla="*/ 2956581 h 2958988"/>
                    <a:gd name="connsiteX14" fmla="*/ 200025 w 829010"/>
                    <a:gd name="connsiteY14" fmla="*/ 2810527 h 2958988"/>
                    <a:gd name="connsiteX15" fmla="*/ 195264 w 829010"/>
                    <a:gd name="connsiteY15" fmla="*/ 1205147 h 2958988"/>
                    <a:gd name="connsiteX16" fmla="*/ 161926 w 829010"/>
                    <a:gd name="connsiteY16" fmla="*/ 1200385 h 2958988"/>
                    <a:gd name="connsiteX17" fmla="*/ 152401 w 829010"/>
                    <a:gd name="connsiteY17" fmla="*/ 1938572 h 2958988"/>
                    <a:gd name="connsiteX18" fmla="*/ 0 w 829010"/>
                    <a:gd name="connsiteY18" fmla="*/ 1929047 h 2958988"/>
                    <a:gd name="connsiteX19" fmla="*/ 4763 w 829010"/>
                    <a:gd name="connsiteY19" fmla="*/ 1074977 h 2958988"/>
                    <a:gd name="connsiteX0" fmla="*/ 4763 w 829010"/>
                    <a:gd name="connsiteY0" fmla="*/ 1027985 h 2911996"/>
                    <a:gd name="connsiteX1" fmla="*/ 174630 w 829010"/>
                    <a:gd name="connsiteY1" fmla="*/ 858118 h 2911996"/>
                    <a:gd name="connsiteX2" fmla="*/ 654046 w 829010"/>
                    <a:gd name="connsiteY2" fmla="*/ 858118 h 2911996"/>
                    <a:gd name="connsiteX3" fmla="*/ 656437 w 829010"/>
                    <a:gd name="connsiteY3" fmla="*/ 75955 h 2911996"/>
                    <a:gd name="connsiteX4" fmla="*/ 828675 w 829010"/>
                    <a:gd name="connsiteY4" fmla="*/ 142737 h 2911996"/>
                    <a:gd name="connsiteX5" fmla="*/ 813844 w 829010"/>
                    <a:gd name="connsiteY5" fmla="*/ 1116317 h 2911996"/>
                    <a:gd name="connsiteX6" fmla="*/ 756468 w 829010"/>
                    <a:gd name="connsiteY6" fmla="*/ 1148630 h 2911996"/>
                    <a:gd name="connsiteX7" fmla="*/ 633414 w 829010"/>
                    <a:gd name="connsiteY7" fmla="*/ 1148630 h 2911996"/>
                    <a:gd name="connsiteX8" fmla="*/ 625471 w 829010"/>
                    <a:gd name="connsiteY8" fmla="*/ 2842913 h 2911996"/>
                    <a:gd name="connsiteX9" fmla="*/ 442914 w 829010"/>
                    <a:gd name="connsiteY9" fmla="*/ 2810742 h 2911996"/>
                    <a:gd name="connsiteX10" fmla="*/ 438151 w 829010"/>
                    <a:gd name="connsiteY10" fmla="*/ 1820143 h 2911996"/>
                    <a:gd name="connsiteX11" fmla="*/ 385764 w 829010"/>
                    <a:gd name="connsiteY11" fmla="*/ 1834429 h 2911996"/>
                    <a:gd name="connsiteX12" fmla="*/ 385763 w 829010"/>
                    <a:gd name="connsiteY12" fmla="*/ 2820267 h 2911996"/>
                    <a:gd name="connsiteX13" fmla="*/ 241305 w 829010"/>
                    <a:gd name="connsiteY13" fmla="*/ 2909589 h 2911996"/>
                    <a:gd name="connsiteX14" fmla="*/ 200025 w 829010"/>
                    <a:gd name="connsiteY14" fmla="*/ 2763535 h 2911996"/>
                    <a:gd name="connsiteX15" fmla="*/ 195264 w 829010"/>
                    <a:gd name="connsiteY15" fmla="*/ 1158155 h 2911996"/>
                    <a:gd name="connsiteX16" fmla="*/ 161926 w 829010"/>
                    <a:gd name="connsiteY16" fmla="*/ 1153393 h 2911996"/>
                    <a:gd name="connsiteX17" fmla="*/ 152401 w 829010"/>
                    <a:gd name="connsiteY17" fmla="*/ 1891580 h 2911996"/>
                    <a:gd name="connsiteX18" fmla="*/ 0 w 829010"/>
                    <a:gd name="connsiteY18" fmla="*/ 1882055 h 2911996"/>
                    <a:gd name="connsiteX19" fmla="*/ 4763 w 829010"/>
                    <a:gd name="connsiteY19" fmla="*/ 1027985 h 2911996"/>
                    <a:gd name="connsiteX0" fmla="*/ 4763 w 829010"/>
                    <a:gd name="connsiteY0" fmla="*/ 983989 h 2868000"/>
                    <a:gd name="connsiteX1" fmla="*/ 174630 w 829010"/>
                    <a:gd name="connsiteY1" fmla="*/ 814122 h 2868000"/>
                    <a:gd name="connsiteX2" fmla="*/ 654046 w 829010"/>
                    <a:gd name="connsiteY2" fmla="*/ 814122 h 2868000"/>
                    <a:gd name="connsiteX3" fmla="*/ 644475 w 829010"/>
                    <a:gd name="connsiteY3" fmla="*/ 106627 h 2868000"/>
                    <a:gd name="connsiteX4" fmla="*/ 828675 w 829010"/>
                    <a:gd name="connsiteY4" fmla="*/ 98741 h 2868000"/>
                    <a:gd name="connsiteX5" fmla="*/ 813844 w 829010"/>
                    <a:gd name="connsiteY5" fmla="*/ 1072321 h 2868000"/>
                    <a:gd name="connsiteX6" fmla="*/ 756468 w 829010"/>
                    <a:gd name="connsiteY6" fmla="*/ 1104634 h 2868000"/>
                    <a:gd name="connsiteX7" fmla="*/ 633414 w 829010"/>
                    <a:gd name="connsiteY7" fmla="*/ 1104634 h 2868000"/>
                    <a:gd name="connsiteX8" fmla="*/ 625471 w 829010"/>
                    <a:gd name="connsiteY8" fmla="*/ 2798917 h 2868000"/>
                    <a:gd name="connsiteX9" fmla="*/ 442914 w 829010"/>
                    <a:gd name="connsiteY9" fmla="*/ 2766746 h 2868000"/>
                    <a:gd name="connsiteX10" fmla="*/ 438151 w 829010"/>
                    <a:gd name="connsiteY10" fmla="*/ 1776147 h 2868000"/>
                    <a:gd name="connsiteX11" fmla="*/ 385764 w 829010"/>
                    <a:gd name="connsiteY11" fmla="*/ 1790433 h 2868000"/>
                    <a:gd name="connsiteX12" fmla="*/ 385763 w 829010"/>
                    <a:gd name="connsiteY12" fmla="*/ 2776271 h 2868000"/>
                    <a:gd name="connsiteX13" fmla="*/ 241305 w 829010"/>
                    <a:gd name="connsiteY13" fmla="*/ 2865593 h 2868000"/>
                    <a:gd name="connsiteX14" fmla="*/ 200025 w 829010"/>
                    <a:gd name="connsiteY14" fmla="*/ 2719539 h 2868000"/>
                    <a:gd name="connsiteX15" fmla="*/ 195264 w 829010"/>
                    <a:gd name="connsiteY15" fmla="*/ 1114159 h 2868000"/>
                    <a:gd name="connsiteX16" fmla="*/ 161926 w 829010"/>
                    <a:gd name="connsiteY16" fmla="*/ 1109397 h 2868000"/>
                    <a:gd name="connsiteX17" fmla="*/ 152401 w 829010"/>
                    <a:gd name="connsiteY17" fmla="*/ 1847584 h 2868000"/>
                    <a:gd name="connsiteX18" fmla="*/ 0 w 829010"/>
                    <a:gd name="connsiteY18" fmla="*/ 1838059 h 2868000"/>
                    <a:gd name="connsiteX19" fmla="*/ 4763 w 829010"/>
                    <a:gd name="connsiteY19" fmla="*/ 983989 h 2868000"/>
                    <a:gd name="connsiteX0" fmla="*/ 4763 w 829010"/>
                    <a:gd name="connsiteY0" fmla="*/ 979434 h 2863445"/>
                    <a:gd name="connsiteX1" fmla="*/ 174630 w 829010"/>
                    <a:gd name="connsiteY1" fmla="*/ 809567 h 2863445"/>
                    <a:gd name="connsiteX2" fmla="*/ 654046 w 829010"/>
                    <a:gd name="connsiteY2" fmla="*/ 809567 h 2863445"/>
                    <a:gd name="connsiteX3" fmla="*/ 644475 w 829010"/>
                    <a:gd name="connsiteY3" fmla="*/ 102072 h 2863445"/>
                    <a:gd name="connsiteX4" fmla="*/ 828675 w 829010"/>
                    <a:gd name="connsiteY4" fmla="*/ 94186 h 2863445"/>
                    <a:gd name="connsiteX5" fmla="*/ 813844 w 829010"/>
                    <a:gd name="connsiteY5" fmla="*/ 1067766 h 2863445"/>
                    <a:gd name="connsiteX6" fmla="*/ 756468 w 829010"/>
                    <a:gd name="connsiteY6" fmla="*/ 1100079 h 2863445"/>
                    <a:gd name="connsiteX7" fmla="*/ 633414 w 829010"/>
                    <a:gd name="connsiteY7" fmla="*/ 1100079 h 2863445"/>
                    <a:gd name="connsiteX8" fmla="*/ 625471 w 829010"/>
                    <a:gd name="connsiteY8" fmla="*/ 2794362 h 2863445"/>
                    <a:gd name="connsiteX9" fmla="*/ 442914 w 829010"/>
                    <a:gd name="connsiteY9" fmla="*/ 2762191 h 2863445"/>
                    <a:gd name="connsiteX10" fmla="*/ 438151 w 829010"/>
                    <a:gd name="connsiteY10" fmla="*/ 1771592 h 2863445"/>
                    <a:gd name="connsiteX11" fmla="*/ 385764 w 829010"/>
                    <a:gd name="connsiteY11" fmla="*/ 1785878 h 2863445"/>
                    <a:gd name="connsiteX12" fmla="*/ 385763 w 829010"/>
                    <a:gd name="connsiteY12" fmla="*/ 2771716 h 2863445"/>
                    <a:gd name="connsiteX13" fmla="*/ 241305 w 829010"/>
                    <a:gd name="connsiteY13" fmla="*/ 2861038 h 2863445"/>
                    <a:gd name="connsiteX14" fmla="*/ 200025 w 829010"/>
                    <a:gd name="connsiteY14" fmla="*/ 2714984 h 2863445"/>
                    <a:gd name="connsiteX15" fmla="*/ 195264 w 829010"/>
                    <a:gd name="connsiteY15" fmla="*/ 1109604 h 2863445"/>
                    <a:gd name="connsiteX16" fmla="*/ 161926 w 829010"/>
                    <a:gd name="connsiteY16" fmla="*/ 1104842 h 2863445"/>
                    <a:gd name="connsiteX17" fmla="*/ 152401 w 829010"/>
                    <a:gd name="connsiteY17" fmla="*/ 1843029 h 2863445"/>
                    <a:gd name="connsiteX18" fmla="*/ 0 w 829010"/>
                    <a:gd name="connsiteY18" fmla="*/ 1833504 h 2863445"/>
                    <a:gd name="connsiteX19" fmla="*/ 4763 w 829010"/>
                    <a:gd name="connsiteY19" fmla="*/ 979434 h 2863445"/>
                    <a:gd name="connsiteX0" fmla="*/ 4763 w 829010"/>
                    <a:gd name="connsiteY0" fmla="*/ 985543 h 2869554"/>
                    <a:gd name="connsiteX1" fmla="*/ 174630 w 829010"/>
                    <a:gd name="connsiteY1" fmla="*/ 815676 h 2869554"/>
                    <a:gd name="connsiteX2" fmla="*/ 654046 w 829010"/>
                    <a:gd name="connsiteY2" fmla="*/ 815676 h 2869554"/>
                    <a:gd name="connsiteX3" fmla="*/ 656437 w 829010"/>
                    <a:gd name="connsiteY3" fmla="*/ 95736 h 2869554"/>
                    <a:gd name="connsiteX4" fmla="*/ 828675 w 829010"/>
                    <a:gd name="connsiteY4" fmla="*/ 100295 h 2869554"/>
                    <a:gd name="connsiteX5" fmla="*/ 813844 w 829010"/>
                    <a:gd name="connsiteY5" fmla="*/ 1073875 h 2869554"/>
                    <a:gd name="connsiteX6" fmla="*/ 756468 w 829010"/>
                    <a:gd name="connsiteY6" fmla="*/ 1106188 h 2869554"/>
                    <a:gd name="connsiteX7" fmla="*/ 633414 w 829010"/>
                    <a:gd name="connsiteY7" fmla="*/ 1106188 h 2869554"/>
                    <a:gd name="connsiteX8" fmla="*/ 625471 w 829010"/>
                    <a:gd name="connsiteY8" fmla="*/ 2800471 h 2869554"/>
                    <a:gd name="connsiteX9" fmla="*/ 442914 w 829010"/>
                    <a:gd name="connsiteY9" fmla="*/ 2768300 h 2869554"/>
                    <a:gd name="connsiteX10" fmla="*/ 438151 w 829010"/>
                    <a:gd name="connsiteY10" fmla="*/ 1777701 h 2869554"/>
                    <a:gd name="connsiteX11" fmla="*/ 385764 w 829010"/>
                    <a:gd name="connsiteY11" fmla="*/ 1791987 h 2869554"/>
                    <a:gd name="connsiteX12" fmla="*/ 385763 w 829010"/>
                    <a:gd name="connsiteY12" fmla="*/ 2777825 h 2869554"/>
                    <a:gd name="connsiteX13" fmla="*/ 241305 w 829010"/>
                    <a:gd name="connsiteY13" fmla="*/ 2867147 h 2869554"/>
                    <a:gd name="connsiteX14" fmla="*/ 200025 w 829010"/>
                    <a:gd name="connsiteY14" fmla="*/ 2721093 h 2869554"/>
                    <a:gd name="connsiteX15" fmla="*/ 195264 w 829010"/>
                    <a:gd name="connsiteY15" fmla="*/ 1115713 h 2869554"/>
                    <a:gd name="connsiteX16" fmla="*/ 161926 w 829010"/>
                    <a:gd name="connsiteY16" fmla="*/ 1110951 h 2869554"/>
                    <a:gd name="connsiteX17" fmla="*/ 152401 w 829010"/>
                    <a:gd name="connsiteY17" fmla="*/ 1849138 h 2869554"/>
                    <a:gd name="connsiteX18" fmla="*/ 0 w 829010"/>
                    <a:gd name="connsiteY18" fmla="*/ 1839613 h 2869554"/>
                    <a:gd name="connsiteX19" fmla="*/ 4763 w 829010"/>
                    <a:gd name="connsiteY19" fmla="*/ 985543 h 2869554"/>
                    <a:gd name="connsiteX0" fmla="*/ 4763 w 829010"/>
                    <a:gd name="connsiteY0" fmla="*/ 969791 h 2853802"/>
                    <a:gd name="connsiteX1" fmla="*/ 174630 w 829010"/>
                    <a:gd name="connsiteY1" fmla="*/ 799924 h 2853802"/>
                    <a:gd name="connsiteX2" fmla="*/ 654046 w 829010"/>
                    <a:gd name="connsiteY2" fmla="*/ 799924 h 2853802"/>
                    <a:gd name="connsiteX3" fmla="*/ 656437 w 829010"/>
                    <a:gd name="connsiteY3" fmla="*/ 79984 h 2853802"/>
                    <a:gd name="connsiteX4" fmla="*/ 828675 w 829010"/>
                    <a:gd name="connsiteY4" fmla="*/ 84543 h 2853802"/>
                    <a:gd name="connsiteX5" fmla="*/ 813844 w 829010"/>
                    <a:gd name="connsiteY5" fmla="*/ 1058123 h 2853802"/>
                    <a:gd name="connsiteX6" fmla="*/ 756468 w 829010"/>
                    <a:gd name="connsiteY6" fmla="*/ 1090436 h 2853802"/>
                    <a:gd name="connsiteX7" fmla="*/ 633414 w 829010"/>
                    <a:gd name="connsiteY7" fmla="*/ 1090436 h 2853802"/>
                    <a:gd name="connsiteX8" fmla="*/ 625471 w 829010"/>
                    <a:gd name="connsiteY8" fmla="*/ 2784719 h 2853802"/>
                    <a:gd name="connsiteX9" fmla="*/ 442914 w 829010"/>
                    <a:gd name="connsiteY9" fmla="*/ 2752548 h 2853802"/>
                    <a:gd name="connsiteX10" fmla="*/ 438151 w 829010"/>
                    <a:gd name="connsiteY10" fmla="*/ 1761949 h 2853802"/>
                    <a:gd name="connsiteX11" fmla="*/ 385764 w 829010"/>
                    <a:gd name="connsiteY11" fmla="*/ 1776235 h 2853802"/>
                    <a:gd name="connsiteX12" fmla="*/ 385763 w 829010"/>
                    <a:gd name="connsiteY12" fmla="*/ 2762073 h 2853802"/>
                    <a:gd name="connsiteX13" fmla="*/ 241305 w 829010"/>
                    <a:gd name="connsiteY13" fmla="*/ 2851395 h 2853802"/>
                    <a:gd name="connsiteX14" fmla="*/ 200025 w 829010"/>
                    <a:gd name="connsiteY14" fmla="*/ 2705341 h 2853802"/>
                    <a:gd name="connsiteX15" fmla="*/ 195264 w 829010"/>
                    <a:gd name="connsiteY15" fmla="*/ 1099961 h 2853802"/>
                    <a:gd name="connsiteX16" fmla="*/ 161926 w 829010"/>
                    <a:gd name="connsiteY16" fmla="*/ 1095199 h 2853802"/>
                    <a:gd name="connsiteX17" fmla="*/ 152401 w 829010"/>
                    <a:gd name="connsiteY17" fmla="*/ 1833386 h 2853802"/>
                    <a:gd name="connsiteX18" fmla="*/ 0 w 829010"/>
                    <a:gd name="connsiteY18" fmla="*/ 1823861 h 2853802"/>
                    <a:gd name="connsiteX19" fmla="*/ 4763 w 829010"/>
                    <a:gd name="connsiteY19" fmla="*/ 969791 h 2853802"/>
                    <a:gd name="connsiteX0" fmla="*/ 4763 w 829010"/>
                    <a:gd name="connsiteY0" fmla="*/ 948394 h 2832405"/>
                    <a:gd name="connsiteX1" fmla="*/ 174630 w 829010"/>
                    <a:gd name="connsiteY1" fmla="*/ 778527 h 2832405"/>
                    <a:gd name="connsiteX2" fmla="*/ 654046 w 829010"/>
                    <a:gd name="connsiteY2" fmla="*/ 778527 h 2832405"/>
                    <a:gd name="connsiteX3" fmla="*/ 656437 w 829010"/>
                    <a:gd name="connsiteY3" fmla="*/ 58587 h 2832405"/>
                    <a:gd name="connsiteX4" fmla="*/ 828675 w 829010"/>
                    <a:gd name="connsiteY4" fmla="*/ 63146 h 2832405"/>
                    <a:gd name="connsiteX5" fmla="*/ 813844 w 829010"/>
                    <a:gd name="connsiteY5" fmla="*/ 1036726 h 2832405"/>
                    <a:gd name="connsiteX6" fmla="*/ 756468 w 829010"/>
                    <a:gd name="connsiteY6" fmla="*/ 1069039 h 2832405"/>
                    <a:gd name="connsiteX7" fmla="*/ 633414 w 829010"/>
                    <a:gd name="connsiteY7" fmla="*/ 1069039 h 2832405"/>
                    <a:gd name="connsiteX8" fmla="*/ 625471 w 829010"/>
                    <a:gd name="connsiteY8" fmla="*/ 2763322 h 2832405"/>
                    <a:gd name="connsiteX9" fmla="*/ 442914 w 829010"/>
                    <a:gd name="connsiteY9" fmla="*/ 2731151 h 2832405"/>
                    <a:gd name="connsiteX10" fmla="*/ 438151 w 829010"/>
                    <a:gd name="connsiteY10" fmla="*/ 1740552 h 2832405"/>
                    <a:gd name="connsiteX11" fmla="*/ 385764 w 829010"/>
                    <a:gd name="connsiteY11" fmla="*/ 1754838 h 2832405"/>
                    <a:gd name="connsiteX12" fmla="*/ 385763 w 829010"/>
                    <a:gd name="connsiteY12" fmla="*/ 2740676 h 2832405"/>
                    <a:gd name="connsiteX13" fmla="*/ 241305 w 829010"/>
                    <a:gd name="connsiteY13" fmla="*/ 2829998 h 2832405"/>
                    <a:gd name="connsiteX14" fmla="*/ 200025 w 829010"/>
                    <a:gd name="connsiteY14" fmla="*/ 2683944 h 2832405"/>
                    <a:gd name="connsiteX15" fmla="*/ 195264 w 829010"/>
                    <a:gd name="connsiteY15" fmla="*/ 1078564 h 2832405"/>
                    <a:gd name="connsiteX16" fmla="*/ 161926 w 829010"/>
                    <a:gd name="connsiteY16" fmla="*/ 1073802 h 2832405"/>
                    <a:gd name="connsiteX17" fmla="*/ 152401 w 829010"/>
                    <a:gd name="connsiteY17" fmla="*/ 1811989 h 2832405"/>
                    <a:gd name="connsiteX18" fmla="*/ 0 w 829010"/>
                    <a:gd name="connsiteY18" fmla="*/ 1802464 h 2832405"/>
                    <a:gd name="connsiteX19" fmla="*/ 4763 w 829010"/>
                    <a:gd name="connsiteY19" fmla="*/ 948394 h 2832405"/>
                    <a:gd name="connsiteX0" fmla="*/ 4763 w 829010"/>
                    <a:gd name="connsiteY0" fmla="*/ 962361 h 2846372"/>
                    <a:gd name="connsiteX1" fmla="*/ 174630 w 829010"/>
                    <a:gd name="connsiteY1" fmla="*/ 792494 h 2846372"/>
                    <a:gd name="connsiteX2" fmla="*/ 654046 w 829010"/>
                    <a:gd name="connsiteY2" fmla="*/ 792494 h 2846372"/>
                    <a:gd name="connsiteX3" fmla="*/ 656437 w 829010"/>
                    <a:gd name="connsiteY3" fmla="*/ 72554 h 2846372"/>
                    <a:gd name="connsiteX4" fmla="*/ 828675 w 829010"/>
                    <a:gd name="connsiteY4" fmla="*/ 77113 h 2846372"/>
                    <a:gd name="connsiteX5" fmla="*/ 813844 w 829010"/>
                    <a:gd name="connsiteY5" fmla="*/ 1050693 h 2846372"/>
                    <a:gd name="connsiteX6" fmla="*/ 756468 w 829010"/>
                    <a:gd name="connsiteY6" fmla="*/ 1083006 h 2846372"/>
                    <a:gd name="connsiteX7" fmla="*/ 633414 w 829010"/>
                    <a:gd name="connsiteY7" fmla="*/ 1083006 h 2846372"/>
                    <a:gd name="connsiteX8" fmla="*/ 625471 w 829010"/>
                    <a:gd name="connsiteY8" fmla="*/ 2777289 h 2846372"/>
                    <a:gd name="connsiteX9" fmla="*/ 442914 w 829010"/>
                    <a:gd name="connsiteY9" fmla="*/ 2745118 h 2846372"/>
                    <a:gd name="connsiteX10" fmla="*/ 438151 w 829010"/>
                    <a:gd name="connsiteY10" fmla="*/ 1754519 h 2846372"/>
                    <a:gd name="connsiteX11" fmla="*/ 385764 w 829010"/>
                    <a:gd name="connsiteY11" fmla="*/ 1768805 h 2846372"/>
                    <a:gd name="connsiteX12" fmla="*/ 385763 w 829010"/>
                    <a:gd name="connsiteY12" fmla="*/ 2754643 h 2846372"/>
                    <a:gd name="connsiteX13" fmla="*/ 241305 w 829010"/>
                    <a:gd name="connsiteY13" fmla="*/ 2843965 h 2846372"/>
                    <a:gd name="connsiteX14" fmla="*/ 200025 w 829010"/>
                    <a:gd name="connsiteY14" fmla="*/ 2697911 h 2846372"/>
                    <a:gd name="connsiteX15" fmla="*/ 195264 w 829010"/>
                    <a:gd name="connsiteY15" fmla="*/ 1092531 h 2846372"/>
                    <a:gd name="connsiteX16" fmla="*/ 161926 w 829010"/>
                    <a:gd name="connsiteY16" fmla="*/ 1087769 h 2846372"/>
                    <a:gd name="connsiteX17" fmla="*/ 152401 w 829010"/>
                    <a:gd name="connsiteY17" fmla="*/ 1825956 h 2846372"/>
                    <a:gd name="connsiteX18" fmla="*/ 0 w 829010"/>
                    <a:gd name="connsiteY18" fmla="*/ 1816431 h 2846372"/>
                    <a:gd name="connsiteX19" fmla="*/ 4763 w 829010"/>
                    <a:gd name="connsiteY19" fmla="*/ 962361 h 2846372"/>
                    <a:gd name="connsiteX0" fmla="*/ 4763 w 831760"/>
                    <a:gd name="connsiteY0" fmla="*/ 962361 h 2846372"/>
                    <a:gd name="connsiteX1" fmla="*/ 174630 w 831760"/>
                    <a:gd name="connsiteY1" fmla="*/ 792494 h 2846372"/>
                    <a:gd name="connsiteX2" fmla="*/ 654046 w 831760"/>
                    <a:gd name="connsiteY2" fmla="*/ 792494 h 2846372"/>
                    <a:gd name="connsiteX3" fmla="*/ 656437 w 831760"/>
                    <a:gd name="connsiteY3" fmla="*/ 72554 h 2846372"/>
                    <a:gd name="connsiteX4" fmla="*/ 828675 w 831760"/>
                    <a:gd name="connsiteY4" fmla="*/ 77113 h 2846372"/>
                    <a:gd name="connsiteX5" fmla="*/ 819826 w 831760"/>
                    <a:gd name="connsiteY5" fmla="*/ 1019580 h 2846372"/>
                    <a:gd name="connsiteX6" fmla="*/ 756468 w 831760"/>
                    <a:gd name="connsiteY6" fmla="*/ 1083006 h 2846372"/>
                    <a:gd name="connsiteX7" fmla="*/ 633414 w 831760"/>
                    <a:gd name="connsiteY7" fmla="*/ 1083006 h 2846372"/>
                    <a:gd name="connsiteX8" fmla="*/ 625471 w 831760"/>
                    <a:gd name="connsiteY8" fmla="*/ 2777289 h 2846372"/>
                    <a:gd name="connsiteX9" fmla="*/ 442914 w 831760"/>
                    <a:gd name="connsiteY9" fmla="*/ 2745118 h 2846372"/>
                    <a:gd name="connsiteX10" fmla="*/ 438151 w 831760"/>
                    <a:gd name="connsiteY10" fmla="*/ 1754519 h 2846372"/>
                    <a:gd name="connsiteX11" fmla="*/ 385764 w 831760"/>
                    <a:gd name="connsiteY11" fmla="*/ 1768805 h 2846372"/>
                    <a:gd name="connsiteX12" fmla="*/ 385763 w 831760"/>
                    <a:gd name="connsiteY12" fmla="*/ 2754643 h 2846372"/>
                    <a:gd name="connsiteX13" fmla="*/ 241305 w 831760"/>
                    <a:gd name="connsiteY13" fmla="*/ 2843965 h 2846372"/>
                    <a:gd name="connsiteX14" fmla="*/ 200025 w 831760"/>
                    <a:gd name="connsiteY14" fmla="*/ 2697911 h 2846372"/>
                    <a:gd name="connsiteX15" fmla="*/ 195264 w 831760"/>
                    <a:gd name="connsiteY15" fmla="*/ 1092531 h 2846372"/>
                    <a:gd name="connsiteX16" fmla="*/ 161926 w 831760"/>
                    <a:gd name="connsiteY16" fmla="*/ 1087769 h 2846372"/>
                    <a:gd name="connsiteX17" fmla="*/ 152401 w 831760"/>
                    <a:gd name="connsiteY17" fmla="*/ 1825956 h 2846372"/>
                    <a:gd name="connsiteX18" fmla="*/ 0 w 831760"/>
                    <a:gd name="connsiteY18" fmla="*/ 1816431 h 2846372"/>
                    <a:gd name="connsiteX19" fmla="*/ 4763 w 831760"/>
                    <a:gd name="connsiteY19" fmla="*/ 962361 h 2846372"/>
                    <a:gd name="connsiteX0" fmla="*/ 4763 w 828676"/>
                    <a:gd name="connsiteY0" fmla="*/ 962361 h 2846372"/>
                    <a:gd name="connsiteX1" fmla="*/ 174630 w 828676"/>
                    <a:gd name="connsiteY1" fmla="*/ 792494 h 2846372"/>
                    <a:gd name="connsiteX2" fmla="*/ 654046 w 828676"/>
                    <a:gd name="connsiteY2" fmla="*/ 792494 h 2846372"/>
                    <a:gd name="connsiteX3" fmla="*/ 656437 w 828676"/>
                    <a:gd name="connsiteY3" fmla="*/ 72554 h 2846372"/>
                    <a:gd name="connsiteX4" fmla="*/ 828675 w 828676"/>
                    <a:gd name="connsiteY4" fmla="*/ 77113 h 2846372"/>
                    <a:gd name="connsiteX5" fmla="*/ 819826 w 828676"/>
                    <a:gd name="connsiteY5" fmla="*/ 1019580 h 2846372"/>
                    <a:gd name="connsiteX6" fmla="*/ 756468 w 828676"/>
                    <a:gd name="connsiteY6" fmla="*/ 1083006 h 2846372"/>
                    <a:gd name="connsiteX7" fmla="*/ 633414 w 828676"/>
                    <a:gd name="connsiteY7" fmla="*/ 1083006 h 2846372"/>
                    <a:gd name="connsiteX8" fmla="*/ 625471 w 828676"/>
                    <a:gd name="connsiteY8" fmla="*/ 2777289 h 2846372"/>
                    <a:gd name="connsiteX9" fmla="*/ 442914 w 828676"/>
                    <a:gd name="connsiteY9" fmla="*/ 2745118 h 2846372"/>
                    <a:gd name="connsiteX10" fmla="*/ 438151 w 828676"/>
                    <a:gd name="connsiteY10" fmla="*/ 1754519 h 2846372"/>
                    <a:gd name="connsiteX11" fmla="*/ 385764 w 828676"/>
                    <a:gd name="connsiteY11" fmla="*/ 1768805 h 2846372"/>
                    <a:gd name="connsiteX12" fmla="*/ 385763 w 828676"/>
                    <a:gd name="connsiteY12" fmla="*/ 2754643 h 2846372"/>
                    <a:gd name="connsiteX13" fmla="*/ 241305 w 828676"/>
                    <a:gd name="connsiteY13" fmla="*/ 2843965 h 2846372"/>
                    <a:gd name="connsiteX14" fmla="*/ 200025 w 828676"/>
                    <a:gd name="connsiteY14" fmla="*/ 2697911 h 2846372"/>
                    <a:gd name="connsiteX15" fmla="*/ 195264 w 828676"/>
                    <a:gd name="connsiteY15" fmla="*/ 1092531 h 2846372"/>
                    <a:gd name="connsiteX16" fmla="*/ 161926 w 828676"/>
                    <a:gd name="connsiteY16" fmla="*/ 1087769 h 2846372"/>
                    <a:gd name="connsiteX17" fmla="*/ 152401 w 828676"/>
                    <a:gd name="connsiteY17" fmla="*/ 1825956 h 2846372"/>
                    <a:gd name="connsiteX18" fmla="*/ 0 w 828676"/>
                    <a:gd name="connsiteY18" fmla="*/ 1816431 h 2846372"/>
                    <a:gd name="connsiteX19" fmla="*/ 4763 w 828676"/>
                    <a:gd name="connsiteY19" fmla="*/ 962361 h 2846372"/>
                    <a:gd name="connsiteX0" fmla="*/ 4763 w 828675"/>
                    <a:gd name="connsiteY0" fmla="*/ 962361 h 2846372"/>
                    <a:gd name="connsiteX1" fmla="*/ 174630 w 828675"/>
                    <a:gd name="connsiteY1" fmla="*/ 792494 h 2846372"/>
                    <a:gd name="connsiteX2" fmla="*/ 654046 w 828675"/>
                    <a:gd name="connsiteY2" fmla="*/ 792494 h 2846372"/>
                    <a:gd name="connsiteX3" fmla="*/ 656437 w 828675"/>
                    <a:gd name="connsiteY3" fmla="*/ 72554 h 2846372"/>
                    <a:gd name="connsiteX4" fmla="*/ 828675 w 828675"/>
                    <a:gd name="connsiteY4" fmla="*/ 77113 h 2846372"/>
                    <a:gd name="connsiteX5" fmla="*/ 819826 w 828675"/>
                    <a:gd name="connsiteY5" fmla="*/ 1019580 h 2846372"/>
                    <a:gd name="connsiteX6" fmla="*/ 756468 w 828675"/>
                    <a:gd name="connsiteY6" fmla="*/ 1083006 h 2846372"/>
                    <a:gd name="connsiteX7" fmla="*/ 633414 w 828675"/>
                    <a:gd name="connsiteY7" fmla="*/ 1083006 h 2846372"/>
                    <a:gd name="connsiteX8" fmla="*/ 625471 w 828675"/>
                    <a:gd name="connsiteY8" fmla="*/ 2777289 h 2846372"/>
                    <a:gd name="connsiteX9" fmla="*/ 442914 w 828675"/>
                    <a:gd name="connsiteY9" fmla="*/ 2745118 h 2846372"/>
                    <a:gd name="connsiteX10" fmla="*/ 438151 w 828675"/>
                    <a:gd name="connsiteY10" fmla="*/ 1754519 h 2846372"/>
                    <a:gd name="connsiteX11" fmla="*/ 385764 w 828675"/>
                    <a:gd name="connsiteY11" fmla="*/ 1768805 h 2846372"/>
                    <a:gd name="connsiteX12" fmla="*/ 385763 w 828675"/>
                    <a:gd name="connsiteY12" fmla="*/ 2754643 h 2846372"/>
                    <a:gd name="connsiteX13" fmla="*/ 241305 w 828675"/>
                    <a:gd name="connsiteY13" fmla="*/ 2843965 h 2846372"/>
                    <a:gd name="connsiteX14" fmla="*/ 200025 w 828675"/>
                    <a:gd name="connsiteY14" fmla="*/ 2697911 h 2846372"/>
                    <a:gd name="connsiteX15" fmla="*/ 195264 w 828675"/>
                    <a:gd name="connsiteY15" fmla="*/ 1092531 h 2846372"/>
                    <a:gd name="connsiteX16" fmla="*/ 161926 w 828675"/>
                    <a:gd name="connsiteY16" fmla="*/ 1087769 h 2846372"/>
                    <a:gd name="connsiteX17" fmla="*/ 152401 w 828675"/>
                    <a:gd name="connsiteY17" fmla="*/ 1825956 h 2846372"/>
                    <a:gd name="connsiteX18" fmla="*/ 0 w 828675"/>
                    <a:gd name="connsiteY18" fmla="*/ 1816431 h 2846372"/>
                    <a:gd name="connsiteX19" fmla="*/ 4763 w 828675"/>
                    <a:gd name="connsiteY19" fmla="*/ 962361 h 2846372"/>
                    <a:gd name="connsiteX0" fmla="*/ 4763 w 828675"/>
                    <a:gd name="connsiteY0" fmla="*/ 962361 h 2846372"/>
                    <a:gd name="connsiteX1" fmla="*/ 174630 w 828675"/>
                    <a:gd name="connsiteY1" fmla="*/ 792494 h 2846372"/>
                    <a:gd name="connsiteX2" fmla="*/ 654046 w 828675"/>
                    <a:gd name="connsiteY2" fmla="*/ 792494 h 2846372"/>
                    <a:gd name="connsiteX3" fmla="*/ 656437 w 828675"/>
                    <a:gd name="connsiteY3" fmla="*/ 72554 h 2846372"/>
                    <a:gd name="connsiteX4" fmla="*/ 828675 w 828675"/>
                    <a:gd name="connsiteY4" fmla="*/ 77113 h 2846372"/>
                    <a:gd name="connsiteX5" fmla="*/ 819826 w 828675"/>
                    <a:gd name="connsiteY5" fmla="*/ 1007135 h 2846372"/>
                    <a:gd name="connsiteX6" fmla="*/ 756468 w 828675"/>
                    <a:gd name="connsiteY6" fmla="*/ 1083006 h 2846372"/>
                    <a:gd name="connsiteX7" fmla="*/ 633414 w 828675"/>
                    <a:gd name="connsiteY7" fmla="*/ 1083006 h 2846372"/>
                    <a:gd name="connsiteX8" fmla="*/ 625471 w 828675"/>
                    <a:gd name="connsiteY8" fmla="*/ 2777289 h 2846372"/>
                    <a:gd name="connsiteX9" fmla="*/ 442914 w 828675"/>
                    <a:gd name="connsiteY9" fmla="*/ 2745118 h 2846372"/>
                    <a:gd name="connsiteX10" fmla="*/ 438151 w 828675"/>
                    <a:gd name="connsiteY10" fmla="*/ 1754519 h 2846372"/>
                    <a:gd name="connsiteX11" fmla="*/ 385764 w 828675"/>
                    <a:gd name="connsiteY11" fmla="*/ 1768805 h 2846372"/>
                    <a:gd name="connsiteX12" fmla="*/ 385763 w 828675"/>
                    <a:gd name="connsiteY12" fmla="*/ 2754643 h 2846372"/>
                    <a:gd name="connsiteX13" fmla="*/ 241305 w 828675"/>
                    <a:gd name="connsiteY13" fmla="*/ 2843965 h 2846372"/>
                    <a:gd name="connsiteX14" fmla="*/ 200025 w 828675"/>
                    <a:gd name="connsiteY14" fmla="*/ 2697911 h 2846372"/>
                    <a:gd name="connsiteX15" fmla="*/ 195264 w 828675"/>
                    <a:gd name="connsiteY15" fmla="*/ 1092531 h 2846372"/>
                    <a:gd name="connsiteX16" fmla="*/ 161926 w 828675"/>
                    <a:gd name="connsiteY16" fmla="*/ 1087769 h 2846372"/>
                    <a:gd name="connsiteX17" fmla="*/ 152401 w 828675"/>
                    <a:gd name="connsiteY17" fmla="*/ 1825956 h 2846372"/>
                    <a:gd name="connsiteX18" fmla="*/ 0 w 828675"/>
                    <a:gd name="connsiteY18" fmla="*/ 1816431 h 2846372"/>
                    <a:gd name="connsiteX19" fmla="*/ 4763 w 828675"/>
                    <a:gd name="connsiteY19" fmla="*/ 962361 h 2846372"/>
                    <a:gd name="connsiteX0" fmla="*/ 4763 w 828675"/>
                    <a:gd name="connsiteY0" fmla="*/ 962361 h 2846372"/>
                    <a:gd name="connsiteX1" fmla="*/ 174630 w 828675"/>
                    <a:gd name="connsiteY1" fmla="*/ 792494 h 2846372"/>
                    <a:gd name="connsiteX2" fmla="*/ 654046 w 828675"/>
                    <a:gd name="connsiteY2" fmla="*/ 792494 h 2846372"/>
                    <a:gd name="connsiteX3" fmla="*/ 656437 w 828675"/>
                    <a:gd name="connsiteY3" fmla="*/ 72554 h 2846372"/>
                    <a:gd name="connsiteX4" fmla="*/ 828675 w 828675"/>
                    <a:gd name="connsiteY4" fmla="*/ 77113 h 2846372"/>
                    <a:gd name="connsiteX5" fmla="*/ 825808 w 828675"/>
                    <a:gd name="connsiteY5" fmla="*/ 1013357 h 2846372"/>
                    <a:gd name="connsiteX6" fmla="*/ 756468 w 828675"/>
                    <a:gd name="connsiteY6" fmla="*/ 1083006 h 2846372"/>
                    <a:gd name="connsiteX7" fmla="*/ 633414 w 828675"/>
                    <a:gd name="connsiteY7" fmla="*/ 1083006 h 2846372"/>
                    <a:gd name="connsiteX8" fmla="*/ 625471 w 828675"/>
                    <a:gd name="connsiteY8" fmla="*/ 2777289 h 2846372"/>
                    <a:gd name="connsiteX9" fmla="*/ 442914 w 828675"/>
                    <a:gd name="connsiteY9" fmla="*/ 2745118 h 2846372"/>
                    <a:gd name="connsiteX10" fmla="*/ 438151 w 828675"/>
                    <a:gd name="connsiteY10" fmla="*/ 1754519 h 2846372"/>
                    <a:gd name="connsiteX11" fmla="*/ 385764 w 828675"/>
                    <a:gd name="connsiteY11" fmla="*/ 1768805 h 2846372"/>
                    <a:gd name="connsiteX12" fmla="*/ 385763 w 828675"/>
                    <a:gd name="connsiteY12" fmla="*/ 2754643 h 2846372"/>
                    <a:gd name="connsiteX13" fmla="*/ 241305 w 828675"/>
                    <a:gd name="connsiteY13" fmla="*/ 2843965 h 2846372"/>
                    <a:gd name="connsiteX14" fmla="*/ 200025 w 828675"/>
                    <a:gd name="connsiteY14" fmla="*/ 2697911 h 2846372"/>
                    <a:gd name="connsiteX15" fmla="*/ 195264 w 828675"/>
                    <a:gd name="connsiteY15" fmla="*/ 1092531 h 2846372"/>
                    <a:gd name="connsiteX16" fmla="*/ 161926 w 828675"/>
                    <a:gd name="connsiteY16" fmla="*/ 1087769 h 2846372"/>
                    <a:gd name="connsiteX17" fmla="*/ 152401 w 828675"/>
                    <a:gd name="connsiteY17" fmla="*/ 1825956 h 2846372"/>
                    <a:gd name="connsiteX18" fmla="*/ 0 w 828675"/>
                    <a:gd name="connsiteY18" fmla="*/ 1816431 h 2846372"/>
                    <a:gd name="connsiteX19" fmla="*/ 4763 w 828675"/>
                    <a:gd name="connsiteY19" fmla="*/ 962361 h 2846372"/>
                    <a:gd name="connsiteX0" fmla="*/ 4763 w 828675"/>
                    <a:gd name="connsiteY0" fmla="*/ 962361 h 2846372"/>
                    <a:gd name="connsiteX1" fmla="*/ 174630 w 828675"/>
                    <a:gd name="connsiteY1" fmla="*/ 792494 h 2846372"/>
                    <a:gd name="connsiteX2" fmla="*/ 654046 w 828675"/>
                    <a:gd name="connsiteY2" fmla="*/ 792494 h 2846372"/>
                    <a:gd name="connsiteX3" fmla="*/ 656437 w 828675"/>
                    <a:gd name="connsiteY3" fmla="*/ 72554 h 2846372"/>
                    <a:gd name="connsiteX4" fmla="*/ 828675 w 828675"/>
                    <a:gd name="connsiteY4" fmla="*/ 77113 h 2846372"/>
                    <a:gd name="connsiteX5" fmla="*/ 819826 w 828675"/>
                    <a:gd name="connsiteY5" fmla="*/ 1007135 h 2846372"/>
                    <a:gd name="connsiteX6" fmla="*/ 756468 w 828675"/>
                    <a:gd name="connsiteY6" fmla="*/ 1083006 h 2846372"/>
                    <a:gd name="connsiteX7" fmla="*/ 633414 w 828675"/>
                    <a:gd name="connsiteY7" fmla="*/ 1083006 h 2846372"/>
                    <a:gd name="connsiteX8" fmla="*/ 625471 w 828675"/>
                    <a:gd name="connsiteY8" fmla="*/ 2777289 h 2846372"/>
                    <a:gd name="connsiteX9" fmla="*/ 442914 w 828675"/>
                    <a:gd name="connsiteY9" fmla="*/ 2745118 h 2846372"/>
                    <a:gd name="connsiteX10" fmla="*/ 438151 w 828675"/>
                    <a:gd name="connsiteY10" fmla="*/ 1754519 h 2846372"/>
                    <a:gd name="connsiteX11" fmla="*/ 385764 w 828675"/>
                    <a:gd name="connsiteY11" fmla="*/ 1768805 h 2846372"/>
                    <a:gd name="connsiteX12" fmla="*/ 385763 w 828675"/>
                    <a:gd name="connsiteY12" fmla="*/ 2754643 h 2846372"/>
                    <a:gd name="connsiteX13" fmla="*/ 241305 w 828675"/>
                    <a:gd name="connsiteY13" fmla="*/ 2843965 h 2846372"/>
                    <a:gd name="connsiteX14" fmla="*/ 200025 w 828675"/>
                    <a:gd name="connsiteY14" fmla="*/ 2697911 h 2846372"/>
                    <a:gd name="connsiteX15" fmla="*/ 195264 w 828675"/>
                    <a:gd name="connsiteY15" fmla="*/ 1092531 h 2846372"/>
                    <a:gd name="connsiteX16" fmla="*/ 161926 w 828675"/>
                    <a:gd name="connsiteY16" fmla="*/ 1087769 h 2846372"/>
                    <a:gd name="connsiteX17" fmla="*/ 152401 w 828675"/>
                    <a:gd name="connsiteY17" fmla="*/ 1825956 h 2846372"/>
                    <a:gd name="connsiteX18" fmla="*/ 0 w 828675"/>
                    <a:gd name="connsiteY18" fmla="*/ 1816431 h 2846372"/>
                    <a:gd name="connsiteX19" fmla="*/ 4763 w 828675"/>
                    <a:gd name="connsiteY19" fmla="*/ 962361 h 2846372"/>
                    <a:gd name="connsiteX0" fmla="*/ 4763 w 829454"/>
                    <a:gd name="connsiteY0" fmla="*/ 962361 h 2846372"/>
                    <a:gd name="connsiteX1" fmla="*/ 174630 w 829454"/>
                    <a:gd name="connsiteY1" fmla="*/ 792494 h 2846372"/>
                    <a:gd name="connsiteX2" fmla="*/ 654046 w 829454"/>
                    <a:gd name="connsiteY2" fmla="*/ 792494 h 2846372"/>
                    <a:gd name="connsiteX3" fmla="*/ 656437 w 829454"/>
                    <a:gd name="connsiteY3" fmla="*/ 72554 h 2846372"/>
                    <a:gd name="connsiteX4" fmla="*/ 828675 w 829454"/>
                    <a:gd name="connsiteY4" fmla="*/ 77113 h 2846372"/>
                    <a:gd name="connsiteX5" fmla="*/ 819826 w 829454"/>
                    <a:gd name="connsiteY5" fmla="*/ 1007135 h 2846372"/>
                    <a:gd name="connsiteX6" fmla="*/ 756468 w 829454"/>
                    <a:gd name="connsiteY6" fmla="*/ 1083006 h 2846372"/>
                    <a:gd name="connsiteX7" fmla="*/ 633414 w 829454"/>
                    <a:gd name="connsiteY7" fmla="*/ 1083006 h 2846372"/>
                    <a:gd name="connsiteX8" fmla="*/ 625471 w 829454"/>
                    <a:gd name="connsiteY8" fmla="*/ 2777289 h 2846372"/>
                    <a:gd name="connsiteX9" fmla="*/ 442914 w 829454"/>
                    <a:gd name="connsiteY9" fmla="*/ 2745118 h 2846372"/>
                    <a:gd name="connsiteX10" fmla="*/ 438151 w 829454"/>
                    <a:gd name="connsiteY10" fmla="*/ 1754519 h 2846372"/>
                    <a:gd name="connsiteX11" fmla="*/ 385764 w 829454"/>
                    <a:gd name="connsiteY11" fmla="*/ 1768805 h 2846372"/>
                    <a:gd name="connsiteX12" fmla="*/ 385763 w 829454"/>
                    <a:gd name="connsiteY12" fmla="*/ 2754643 h 2846372"/>
                    <a:gd name="connsiteX13" fmla="*/ 241305 w 829454"/>
                    <a:gd name="connsiteY13" fmla="*/ 2843965 h 2846372"/>
                    <a:gd name="connsiteX14" fmla="*/ 200025 w 829454"/>
                    <a:gd name="connsiteY14" fmla="*/ 2697911 h 2846372"/>
                    <a:gd name="connsiteX15" fmla="*/ 195264 w 829454"/>
                    <a:gd name="connsiteY15" fmla="*/ 1092531 h 2846372"/>
                    <a:gd name="connsiteX16" fmla="*/ 161926 w 829454"/>
                    <a:gd name="connsiteY16" fmla="*/ 1087769 h 2846372"/>
                    <a:gd name="connsiteX17" fmla="*/ 152401 w 829454"/>
                    <a:gd name="connsiteY17" fmla="*/ 1825956 h 2846372"/>
                    <a:gd name="connsiteX18" fmla="*/ 0 w 829454"/>
                    <a:gd name="connsiteY18" fmla="*/ 1816431 h 2846372"/>
                    <a:gd name="connsiteX19" fmla="*/ 4763 w 829454"/>
                    <a:gd name="connsiteY19" fmla="*/ 962361 h 2846372"/>
                    <a:gd name="connsiteX0" fmla="*/ 4763 w 837508"/>
                    <a:gd name="connsiteY0" fmla="*/ 962361 h 2846372"/>
                    <a:gd name="connsiteX1" fmla="*/ 174630 w 837508"/>
                    <a:gd name="connsiteY1" fmla="*/ 792494 h 2846372"/>
                    <a:gd name="connsiteX2" fmla="*/ 654046 w 837508"/>
                    <a:gd name="connsiteY2" fmla="*/ 792494 h 2846372"/>
                    <a:gd name="connsiteX3" fmla="*/ 656437 w 837508"/>
                    <a:gd name="connsiteY3" fmla="*/ 72554 h 2846372"/>
                    <a:gd name="connsiteX4" fmla="*/ 828675 w 837508"/>
                    <a:gd name="connsiteY4" fmla="*/ 77113 h 2846372"/>
                    <a:gd name="connsiteX5" fmla="*/ 831789 w 837508"/>
                    <a:gd name="connsiteY5" fmla="*/ 1007135 h 2846372"/>
                    <a:gd name="connsiteX6" fmla="*/ 756468 w 837508"/>
                    <a:gd name="connsiteY6" fmla="*/ 1083006 h 2846372"/>
                    <a:gd name="connsiteX7" fmla="*/ 633414 w 837508"/>
                    <a:gd name="connsiteY7" fmla="*/ 1083006 h 2846372"/>
                    <a:gd name="connsiteX8" fmla="*/ 625471 w 837508"/>
                    <a:gd name="connsiteY8" fmla="*/ 2777289 h 2846372"/>
                    <a:gd name="connsiteX9" fmla="*/ 442914 w 837508"/>
                    <a:gd name="connsiteY9" fmla="*/ 2745118 h 2846372"/>
                    <a:gd name="connsiteX10" fmla="*/ 438151 w 837508"/>
                    <a:gd name="connsiteY10" fmla="*/ 1754519 h 2846372"/>
                    <a:gd name="connsiteX11" fmla="*/ 385764 w 837508"/>
                    <a:gd name="connsiteY11" fmla="*/ 1768805 h 2846372"/>
                    <a:gd name="connsiteX12" fmla="*/ 385763 w 837508"/>
                    <a:gd name="connsiteY12" fmla="*/ 2754643 h 2846372"/>
                    <a:gd name="connsiteX13" fmla="*/ 241305 w 837508"/>
                    <a:gd name="connsiteY13" fmla="*/ 2843965 h 2846372"/>
                    <a:gd name="connsiteX14" fmla="*/ 200025 w 837508"/>
                    <a:gd name="connsiteY14" fmla="*/ 2697911 h 2846372"/>
                    <a:gd name="connsiteX15" fmla="*/ 195264 w 837508"/>
                    <a:gd name="connsiteY15" fmla="*/ 1092531 h 2846372"/>
                    <a:gd name="connsiteX16" fmla="*/ 161926 w 837508"/>
                    <a:gd name="connsiteY16" fmla="*/ 1087769 h 2846372"/>
                    <a:gd name="connsiteX17" fmla="*/ 152401 w 837508"/>
                    <a:gd name="connsiteY17" fmla="*/ 1825956 h 2846372"/>
                    <a:gd name="connsiteX18" fmla="*/ 0 w 837508"/>
                    <a:gd name="connsiteY18" fmla="*/ 1816431 h 2846372"/>
                    <a:gd name="connsiteX19" fmla="*/ 4763 w 837508"/>
                    <a:gd name="connsiteY19" fmla="*/ 962361 h 2846372"/>
                    <a:gd name="connsiteX0" fmla="*/ 4763 w 837508"/>
                    <a:gd name="connsiteY0" fmla="*/ 962361 h 2846372"/>
                    <a:gd name="connsiteX1" fmla="*/ 174630 w 837508"/>
                    <a:gd name="connsiteY1" fmla="*/ 792494 h 2846372"/>
                    <a:gd name="connsiteX2" fmla="*/ 654046 w 837508"/>
                    <a:gd name="connsiteY2" fmla="*/ 792494 h 2846372"/>
                    <a:gd name="connsiteX3" fmla="*/ 656437 w 837508"/>
                    <a:gd name="connsiteY3" fmla="*/ 72554 h 2846372"/>
                    <a:gd name="connsiteX4" fmla="*/ 828675 w 837508"/>
                    <a:gd name="connsiteY4" fmla="*/ 77113 h 2846372"/>
                    <a:gd name="connsiteX5" fmla="*/ 831789 w 837508"/>
                    <a:gd name="connsiteY5" fmla="*/ 1007135 h 2846372"/>
                    <a:gd name="connsiteX6" fmla="*/ 756468 w 837508"/>
                    <a:gd name="connsiteY6" fmla="*/ 1083006 h 2846372"/>
                    <a:gd name="connsiteX7" fmla="*/ 633414 w 837508"/>
                    <a:gd name="connsiteY7" fmla="*/ 1083006 h 2846372"/>
                    <a:gd name="connsiteX8" fmla="*/ 625471 w 837508"/>
                    <a:gd name="connsiteY8" fmla="*/ 2777289 h 2846372"/>
                    <a:gd name="connsiteX9" fmla="*/ 442914 w 837508"/>
                    <a:gd name="connsiteY9" fmla="*/ 2745118 h 2846372"/>
                    <a:gd name="connsiteX10" fmla="*/ 438151 w 837508"/>
                    <a:gd name="connsiteY10" fmla="*/ 1754519 h 2846372"/>
                    <a:gd name="connsiteX11" fmla="*/ 385764 w 837508"/>
                    <a:gd name="connsiteY11" fmla="*/ 1768805 h 2846372"/>
                    <a:gd name="connsiteX12" fmla="*/ 385763 w 837508"/>
                    <a:gd name="connsiteY12" fmla="*/ 2754643 h 2846372"/>
                    <a:gd name="connsiteX13" fmla="*/ 241305 w 837508"/>
                    <a:gd name="connsiteY13" fmla="*/ 2843965 h 2846372"/>
                    <a:gd name="connsiteX14" fmla="*/ 200025 w 837508"/>
                    <a:gd name="connsiteY14" fmla="*/ 2697911 h 2846372"/>
                    <a:gd name="connsiteX15" fmla="*/ 195264 w 837508"/>
                    <a:gd name="connsiteY15" fmla="*/ 1092531 h 2846372"/>
                    <a:gd name="connsiteX16" fmla="*/ 161926 w 837508"/>
                    <a:gd name="connsiteY16" fmla="*/ 1087769 h 2846372"/>
                    <a:gd name="connsiteX17" fmla="*/ 152401 w 837508"/>
                    <a:gd name="connsiteY17" fmla="*/ 1825956 h 2846372"/>
                    <a:gd name="connsiteX18" fmla="*/ 0 w 837508"/>
                    <a:gd name="connsiteY18" fmla="*/ 1816431 h 2846372"/>
                    <a:gd name="connsiteX19" fmla="*/ 4763 w 837508"/>
                    <a:gd name="connsiteY19" fmla="*/ 962361 h 2846372"/>
                    <a:gd name="connsiteX0" fmla="*/ 4763 w 837508"/>
                    <a:gd name="connsiteY0" fmla="*/ 962361 h 2846372"/>
                    <a:gd name="connsiteX1" fmla="*/ 174630 w 837508"/>
                    <a:gd name="connsiteY1" fmla="*/ 792494 h 2846372"/>
                    <a:gd name="connsiteX2" fmla="*/ 654046 w 837508"/>
                    <a:gd name="connsiteY2" fmla="*/ 792494 h 2846372"/>
                    <a:gd name="connsiteX3" fmla="*/ 656437 w 837508"/>
                    <a:gd name="connsiteY3" fmla="*/ 72554 h 2846372"/>
                    <a:gd name="connsiteX4" fmla="*/ 828675 w 837508"/>
                    <a:gd name="connsiteY4" fmla="*/ 77113 h 2846372"/>
                    <a:gd name="connsiteX5" fmla="*/ 831789 w 837508"/>
                    <a:gd name="connsiteY5" fmla="*/ 1007135 h 2846372"/>
                    <a:gd name="connsiteX6" fmla="*/ 732543 w 837508"/>
                    <a:gd name="connsiteY6" fmla="*/ 1089229 h 2846372"/>
                    <a:gd name="connsiteX7" fmla="*/ 633414 w 837508"/>
                    <a:gd name="connsiteY7" fmla="*/ 1083006 h 2846372"/>
                    <a:gd name="connsiteX8" fmla="*/ 625471 w 837508"/>
                    <a:gd name="connsiteY8" fmla="*/ 2777289 h 2846372"/>
                    <a:gd name="connsiteX9" fmla="*/ 442914 w 837508"/>
                    <a:gd name="connsiteY9" fmla="*/ 2745118 h 2846372"/>
                    <a:gd name="connsiteX10" fmla="*/ 438151 w 837508"/>
                    <a:gd name="connsiteY10" fmla="*/ 1754519 h 2846372"/>
                    <a:gd name="connsiteX11" fmla="*/ 385764 w 837508"/>
                    <a:gd name="connsiteY11" fmla="*/ 1768805 h 2846372"/>
                    <a:gd name="connsiteX12" fmla="*/ 385763 w 837508"/>
                    <a:gd name="connsiteY12" fmla="*/ 2754643 h 2846372"/>
                    <a:gd name="connsiteX13" fmla="*/ 241305 w 837508"/>
                    <a:gd name="connsiteY13" fmla="*/ 2843965 h 2846372"/>
                    <a:gd name="connsiteX14" fmla="*/ 200025 w 837508"/>
                    <a:gd name="connsiteY14" fmla="*/ 2697911 h 2846372"/>
                    <a:gd name="connsiteX15" fmla="*/ 195264 w 837508"/>
                    <a:gd name="connsiteY15" fmla="*/ 1092531 h 2846372"/>
                    <a:gd name="connsiteX16" fmla="*/ 161926 w 837508"/>
                    <a:gd name="connsiteY16" fmla="*/ 1087769 h 2846372"/>
                    <a:gd name="connsiteX17" fmla="*/ 152401 w 837508"/>
                    <a:gd name="connsiteY17" fmla="*/ 1825956 h 2846372"/>
                    <a:gd name="connsiteX18" fmla="*/ 0 w 837508"/>
                    <a:gd name="connsiteY18" fmla="*/ 1816431 h 2846372"/>
                    <a:gd name="connsiteX19" fmla="*/ 4763 w 837508"/>
                    <a:gd name="connsiteY19" fmla="*/ 962361 h 2846372"/>
                    <a:gd name="connsiteX0" fmla="*/ 4763 w 837508"/>
                    <a:gd name="connsiteY0" fmla="*/ 962361 h 2846372"/>
                    <a:gd name="connsiteX1" fmla="*/ 174630 w 837508"/>
                    <a:gd name="connsiteY1" fmla="*/ 792494 h 2846372"/>
                    <a:gd name="connsiteX2" fmla="*/ 654046 w 837508"/>
                    <a:gd name="connsiteY2" fmla="*/ 792494 h 2846372"/>
                    <a:gd name="connsiteX3" fmla="*/ 656437 w 837508"/>
                    <a:gd name="connsiteY3" fmla="*/ 72554 h 2846372"/>
                    <a:gd name="connsiteX4" fmla="*/ 828675 w 837508"/>
                    <a:gd name="connsiteY4" fmla="*/ 77113 h 2846372"/>
                    <a:gd name="connsiteX5" fmla="*/ 831789 w 837508"/>
                    <a:gd name="connsiteY5" fmla="*/ 1007135 h 2846372"/>
                    <a:gd name="connsiteX6" fmla="*/ 732543 w 837508"/>
                    <a:gd name="connsiteY6" fmla="*/ 1089229 h 2846372"/>
                    <a:gd name="connsiteX7" fmla="*/ 633414 w 837508"/>
                    <a:gd name="connsiteY7" fmla="*/ 1083006 h 2846372"/>
                    <a:gd name="connsiteX8" fmla="*/ 625471 w 837508"/>
                    <a:gd name="connsiteY8" fmla="*/ 2777289 h 2846372"/>
                    <a:gd name="connsiteX9" fmla="*/ 442914 w 837508"/>
                    <a:gd name="connsiteY9" fmla="*/ 2745118 h 2846372"/>
                    <a:gd name="connsiteX10" fmla="*/ 438151 w 837508"/>
                    <a:gd name="connsiteY10" fmla="*/ 1754519 h 2846372"/>
                    <a:gd name="connsiteX11" fmla="*/ 385764 w 837508"/>
                    <a:gd name="connsiteY11" fmla="*/ 1768805 h 2846372"/>
                    <a:gd name="connsiteX12" fmla="*/ 385763 w 837508"/>
                    <a:gd name="connsiteY12" fmla="*/ 2754643 h 2846372"/>
                    <a:gd name="connsiteX13" fmla="*/ 241305 w 837508"/>
                    <a:gd name="connsiteY13" fmla="*/ 2843965 h 2846372"/>
                    <a:gd name="connsiteX14" fmla="*/ 200025 w 837508"/>
                    <a:gd name="connsiteY14" fmla="*/ 2697911 h 2846372"/>
                    <a:gd name="connsiteX15" fmla="*/ 195264 w 837508"/>
                    <a:gd name="connsiteY15" fmla="*/ 1092531 h 2846372"/>
                    <a:gd name="connsiteX16" fmla="*/ 161926 w 837508"/>
                    <a:gd name="connsiteY16" fmla="*/ 1087769 h 2846372"/>
                    <a:gd name="connsiteX17" fmla="*/ 152401 w 837508"/>
                    <a:gd name="connsiteY17" fmla="*/ 1825956 h 2846372"/>
                    <a:gd name="connsiteX18" fmla="*/ 0 w 837508"/>
                    <a:gd name="connsiteY18" fmla="*/ 1816431 h 2846372"/>
                    <a:gd name="connsiteX19" fmla="*/ 4763 w 837508"/>
                    <a:gd name="connsiteY19" fmla="*/ 962361 h 2846372"/>
                    <a:gd name="connsiteX0" fmla="*/ 4763 w 837508"/>
                    <a:gd name="connsiteY0" fmla="*/ 962361 h 2846372"/>
                    <a:gd name="connsiteX1" fmla="*/ 174630 w 837508"/>
                    <a:gd name="connsiteY1" fmla="*/ 792494 h 2846372"/>
                    <a:gd name="connsiteX2" fmla="*/ 654046 w 837508"/>
                    <a:gd name="connsiteY2" fmla="*/ 792494 h 2846372"/>
                    <a:gd name="connsiteX3" fmla="*/ 638495 w 837508"/>
                    <a:gd name="connsiteY3" fmla="*/ 72555 h 2846372"/>
                    <a:gd name="connsiteX4" fmla="*/ 828675 w 837508"/>
                    <a:gd name="connsiteY4" fmla="*/ 77113 h 2846372"/>
                    <a:gd name="connsiteX5" fmla="*/ 831789 w 837508"/>
                    <a:gd name="connsiteY5" fmla="*/ 1007135 h 2846372"/>
                    <a:gd name="connsiteX6" fmla="*/ 732543 w 837508"/>
                    <a:gd name="connsiteY6" fmla="*/ 1089229 h 2846372"/>
                    <a:gd name="connsiteX7" fmla="*/ 633414 w 837508"/>
                    <a:gd name="connsiteY7" fmla="*/ 1083006 h 2846372"/>
                    <a:gd name="connsiteX8" fmla="*/ 625471 w 837508"/>
                    <a:gd name="connsiteY8" fmla="*/ 2777289 h 2846372"/>
                    <a:gd name="connsiteX9" fmla="*/ 442914 w 837508"/>
                    <a:gd name="connsiteY9" fmla="*/ 2745118 h 2846372"/>
                    <a:gd name="connsiteX10" fmla="*/ 438151 w 837508"/>
                    <a:gd name="connsiteY10" fmla="*/ 1754519 h 2846372"/>
                    <a:gd name="connsiteX11" fmla="*/ 385764 w 837508"/>
                    <a:gd name="connsiteY11" fmla="*/ 1768805 h 2846372"/>
                    <a:gd name="connsiteX12" fmla="*/ 385763 w 837508"/>
                    <a:gd name="connsiteY12" fmla="*/ 2754643 h 2846372"/>
                    <a:gd name="connsiteX13" fmla="*/ 241305 w 837508"/>
                    <a:gd name="connsiteY13" fmla="*/ 2843965 h 2846372"/>
                    <a:gd name="connsiteX14" fmla="*/ 200025 w 837508"/>
                    <a:gd name="connsiteY14" fmla="*/ 2697911 h 2846372"/>
                    <a:gd name="connsiteX15" fmla="*/ 195264 w 837508"/>
                    <a:gd name="connsiteY15" fmla="*/ 1092531 h 2846372"/>
                    <a:gd name="connsiteX16" fmla="*/ 161926 w 837508"/>
                    <a:gd name="connsiteY16" fmla="*/ 1087769 h 2846372"/>
                    <a:gd name="connsiteX17" fmla="*/ 152401 w 837508"/>
                    <a:gd name="connsiteY17" fmla="*/ 1825956 h 2846372"/>
                    <a:gd name="connsiteX18" fmla="*/ 0 w 837508"/>
                    <a:gd name="connsiteY18" fmla="*/ 1816431 h 2846372"/>
                    <a:gd name="connsiteX19" fmla="*/ 4763 w 837508"/>
                    <a:gd name="connsiteY19" fmla="*/ 962361 h 2846372"/>
                    <a:gd name="connsiteX0" fmla="*/ 4763 w 837508"/>
                    <a:gd name="connsiteY0" fmla="*/ 962361 h 2846372"/>
                    <a:gd name="connsiteX1" fmla="*/ 174630 w 837508"/>
                    <a:gd name="connsiteY1" fmla="*/ 792494 h 2846372"/>
                    <a:gd name="connsiteX2" fmla="*/ 624140 w 837508"/>
                    <a:gd name="connsiteY2" fmla="*/ 792493 h 2846372"/>
                    <a:gd name="connsiteX3" fmla="*/ 638495 w 837508"/>
                    <a:gd name="connsiteY3" fmla="*/ 72555 h 2846372"/>
                    <a:gd name="connsiteX4" fmla="*/ 828675 w 837508"/>
                    <a:gd name="connsiteY4" fmla="*/ 77113 h 2846372"/>
                    <a:gd name="connsiteX5" fmla="*/ 831789 w 837508"/>
                    <a:gd name="connsiteY5" fmla="*/ 1007135 h 2846372"/>
                    <a:gd name="connsiteX6" fmla="*/ 732543 w 837508"/>
                    <a:gd name="connsiteY6" fmla="*/ 1089229 h 2846372"/>
                    <a:gd name="connsiteX7" fmla="*/ 633414 w 837508"/>
                    <a:gd name="connsiteY7" fmla="*/ 1083006 h 2846372"/>
                    <a:gd name="connsiteX8" fmla="*/ 625471 w 837508"/>
                    <a:gd name="connsiteY8" fmla="*/ 2777289 h 2846372"/>
                    <a:gd name="connsiteX9" fmla="*/ 442914 w 837508"/>
                    <a:gd name="connsiteY9" fmla="*/ 2745118 h 2846372"/>
                    <a:gd name="connsiteX10" fmla="*/ 438151 w 837508"/>
                    <a:gd name="connsiteY10" fmla="*/ 1754519 h 2846372"/>
                    <a:gd name="connsiteX11" fmla="*/ 385764 w 837508"/>
                    <a:gd name="connsiteY11" fmla="*/ 1768805 h 2846372"/>
                    <a:gd name="connsiteX12" fmla="*/ 385763 w 837508"/>
                    <a:gd name="connsiteY12" fmla="*/ 2754643 h 2846372"/>
                    <a:gd name="connsiteX13" fmla="*/ 241305 w 837508"/>
                    <a:gd name="connsiteY13" fmla="*/ 2843965 h 2846372"/>
                    <a:gd name="connsiteX14" fmla="*/ 200025 w 837508"/>
                    <a:gd name="connsiteY14" fmla="*/ 2697911 h 2846372"/>
                    <a:gd name="connsiteX15" fmla="*/ 195264 w 837508"/>
                    <a:gd name="connsiteY15" fmla="*/ 1092531 h 2846372"/>
                    <a:gd name="connsiteX16" fmla="*/ 161926 w 837508"/>
                    <a:gd name="connsiteY16" fmla="*/ 1087769 h 2846372"/>
                    <a:gd name="connsiteX17" fmla="*/ 152401 w 837508"/>
                    <a:gd name="connsiteY17" fmla="*/ 1825956 h 2846372"/>
                    <a:gd name="connsiteX18" fmla="*/ 0 w 837508"/>
                    <a:gd name="connsiteY18" fmla="*/ 1816431 h 2846372"/>
                    <a:gd name="connsiteX19" fmla="*/ 4763 w 837508"/>
                    <a:gd name="connsiteY19" fmla="*/ 962361 h 2846372"/>
                    <a:gd name="connsiteX0" fmla="*/ 4763 w 837508"/>
                    <a:gd name="connsiteY0" fmla="*/ 956857 h 2840868"/>
                    <a:gd name="connsiteX1" fmla="*/ 174630 w 837508"/>
                    <a:gd name="connsiteY1" fmla="*/ 786990 h 2840868"/>
                    <a:gd name="connsiteX2" fmla="*/ 624140 w 837508"/>
                    <a:gd name="connsiteY2" fmla="*/ 786989 h 2840868"/>
                    <a:gd name="connsiteX3" fmla="*/ 632513 w 837508"/>
                    <a:gd name="connsiteY3" fmla="*/ 79495 h 2840868"/>
                    <a:gd name="connsiteX4" fmla="*/ 828675 w 837508"/>
                    <a:gd name="connsiteY4" fmla="*/ 71609 h 2840868"/>
                    <a:gd name="connsiteX5" fmla="*/ 831789 w 837508"/>
                    <a:gd name="connsiteY5" fmla="*/ 1001631 h 2840868"/>
                    <a:gd name="connsiteX6" fmla="*/ 732543 w 837508"/>
                    <a:gd name="connsiteY6" fmla="*/ 1083725 h 2840868"/>
                    <a:gd name="connsiteX7" fmla="*/ 633414 w 837508"/>
                    <a:gd name="connsiteY7" fmla="*/ 1077502 h 2840868"/>
                    <a:gd name="connsiteX8" fmla="*/ 625471 w 837508"/>
                    <a:gd name="connsiteY8" fmla="*/ 2771785 h 2840868"/>
                    <a:gd name="connsiteX9" fmla="*/ 442914 w 837508"/>
                    <a:gd name="connsiteY9" fmla="*/ 2739614 h 2840868"/>
                    <a:gd name="connsiteX10" fmla="*/ 438151 w 837508"/>
                    <a:gd name="connsiteY10" fmla="*/ 1749015 h 2840868"/>
                    <a:gd name="connsiteX11" fmla="*/ 385764 w 837508"/>
                    <a:gd name="connsiteY11" fmla="*/ 1763301 h 2840868"/>
                    <a:gd name="connsiteX12" fmla="*/ 385763 w 837508"/>
                    <a:gd name="connsiteY12" fmla="*/ 2749139 h 2840868"/>
                    <a:gd name="connsiteX13" fmla="*/ 241305 w 837508"/>
                    <a:gd name="connsiteY13" fmla="*/ 2838461 h 2840868"/>
                    <a:gd name="connsiteX14" fmla="*/ 200025 w 837508"/>
                    <a:gd name="connsiteY14" fmla="*/ 2692407 h 2840868"/>
                    <a:gd name="connsiteX15" fmla="*/ 195264 w 837508"/>
                    <a:gd name="connsiteY15" fmla="*/ 1087027 h 2840868"/>
                    <a:gd name="connsiteX16" fmla="*/ 161926 w 837508"/>
                    <a:gd name="connsiteY16" fmla="*/ 1082265 h 2840868"/>
                    <a:gd name="connsiteX17" fmla="*/ 152401 w 837508"/>
                    <a:gd name="connsiteY17" fmla="*/ 1820452 h 2840868"/>
                    <a:gd name="connsiteX18" fmla="*/ 0 w 837508"/>
                    <a:gd name="connsiteY18" fmla="*/ 1810927 h 2840868"/>
                    <a:gd name="connsiteX19" fmla="*/ 4763 w 837508"/>
                    <a:gd name="connsiteY19" fmla="*/ 956857 h 2840868"/>
                    <a:gd name="connsiteX0" fmla="*/ 4763 w 837508"/>
                    <a:gd name="connsiteY0" fmla="*/ 956857 h 2840868"/>
                    <a:gd name="connsiteX1" fmla="*/ 174630 w 837508"/>
                    <a:gd name="connsiteY1" fmla="*/ 786990 h 2840868"/>
                    <a:gd name="connsiteX2" fmla="*/ 624140 w 837508"/>
                    <a:gd name="connsiteY2" fmla="*/ 786989 h 2840868"/>
                    <a:gd name="connsiteX3" fmla="*/ 632513 w 837508"/>
                    <a:gd name="connsiteY3" fmla="*/ 79495 h 2840868"/>
                    <a:gd name="connsiteX4" fmla="*/ 828675 w 837508"/>
                    <a:gd name="connsiteY4" fmla="*/ 71609 h 2840868"/>
                    <a:gd name="connsiteX5" fmla="*/ 831789 w 837508"/>
                    <a:gd name="connsiteY5" fmla="*/ 1001631 h 2840868"/>
                    <a:gd name="connsiteX6" fmla="*/ 732543 w 837508"/>
                    <a:gd name="connsiteY6" fmla="*/ 1083725 h 2840868"/>
                    <a:gd name="connsiteX7" fmla="*/ 633414 w 837508"/>
                    <a:gd name="connsiteY7" fmla="*/ 1077502 h 2840868"/>
                    <a:gd name="connsiteX8" fmla="*/ 625471 w 837508"/>
                    <a:gd name="connsiteY8" fmla="*/ 2771785 h 2840868"/>
                    <a:gd name="connsiteX9" fmla="*/ 442914 w 837508"/>
                    <a:gd name="connsiteY9" fmla="*/ 2739614 h 2840868"/>
                    <a:gd name="connsiteX10" fmla="*/ 438151 w 837508"/>
                    <a:gd name="connsiteY10" fmla="*/ 1749015 h 2840868"/>
                    <a:gd name="connsiteX11" fmla="*/ 385764 w 837508"/>
                    <a:gd name="connsiteY11" fmla="*/ 1763301 h 2840868"/>
                    <a:gd name="connsiteX12" fmla="*/ 385763 w 837508"/>
                    <a:gd name="connsiteY12" fmla="*/ 2749139 h 2840868"/>
                    <a:gd name="connsiteX13" fmla="*/ 241305 w 837508"/>
                    <a:gd name="connsiteY13" fmla="*/ 2838461 h 2840868"/>
                    <a:gd name="connsiteX14" fmla="*/ 200025 w 837508"/>
                    <a:gd name="connsiteY14" fmla="*/ 2692407 h 2840868"/>
                    <a:gd name="connsiteX15" fmla="*/ 195264 w 837508"/>
                    <a:gd name="connsiteY15" fmla="*/ 1087027 h 2840868"/>
                    <a:gd name="connsiteX16" fmla="*/ 161926 w 837508"/>
                    <a:gd name="connsiteY16" fmla="*/ 1082265 h 2840868"/>
                    <a:gd name="connsiteX17" fmla="*/ 152401 w 837508"/>
                    <a:gd name="connsiteY17" fmla="*/ 1820452 h 2840868"/>
                    <a:gd name="connsiteX18" fmla="*/ 0 w 837508"/>
                    <a:gd name="connsiteY18" fmla="*/ 1810927 h 2840868"/>
                    <a:gd name="connsiteX19" fmla="*/ 4763 w 837508"/>
                    <a:gd name="connsiteY19" fmla="*/ 956857 h 2840868"/>
                    <a:gd name="connsiteX0" fmla="*/ 4763 w 837508"/>
                    <a:gd name="connsiteY0" fmla="*/ 959539 h 2843550"/>
                    <a:gd name="connsiteX1" fmla="*/ 174630 w 837508"/>
                    <a:gd name="connsiteY1" fmla="*/ 789672 h 2843550"/>
                    <a:gd name="connsiteX2" fmla="*/ 624140 w 837508"/>
                    <a:gd name="connsiteY2" fmla="*/ 789671 h 2843550"/>
                    <a:gd name="connsiteX3" fmla="*/ 632513 w 837508"/>
                    <a:gd name="connsiteY3" fmla="*/ 75954 h 2843550"/>
                    <a:gd name="connsiteX4" fmla="*/ 828675 w 837508"/>
                    <a:gd name="connsiteY4" fmla="*/ 74291 h 2843550"/>
                    <a:gd name="connsiteX5" fmla="*/ 831789 w 837508"/>
                    <a:gd name="connsiteY5" fmla="*/ 1004313 h 2843550"/>
                    <a:gd name="connsiteX6" fmla="*/ 732543 w 837508"/>
                    <a:gd name="connsiteY6" fmla="*/ 1086407 h 2843550"/>
                    <a:gd name="connsiteX7" fmla="*/ 633414 w 837508"/>
                    <a:gd name="connsiteY7" fmla="*/ 1080184 h 2843550"/>
                    <a:gd name="connsiteX8" fmla="*/ 625471 w 837508"/>
                    <a:gd name="connsiteY8" fmla="*/ 2774467 h 2843550"/>
                    <a:gd name="connsiteX9" fmla="*/ 442914 w 837508"/>
                    <a:gd name="connsiteY9" fmla="*/ 2742296 h 2843550"/>
                    <a:gd name="connsiteX10" fmla="*/ 438151 w 837508"/>
                    <a:gd name="connsiteY10" fmla="*/ 1751697 h 2843550"/>
                    <a:gd name="connsiteX11" fmla="*/ 385764 w 837508"/>
                    <a:gd name="connsiteY11" fmla="*/ 1765983 h 2843550"/>
                    <a:gd name="connsiteX12" fmla="*/ 385763 w 837508"/>
                    <a:gd name="connsiteY12" fmla="*/ 2751821 h 2843550"/>
                    <a:gd name="connsiteX13" fmla="*/ 241305 w 837508"/>
                    <a:gd name="connsiteY13" fmla="*/ 2841143 h 2843550"/>
                    <a:gd name="connsiteX14" fmla="*/ 200025 w 837508"/>
                    <a:gd name="connsiteY14" fmla="*/ 2695089 h 2843550"/>
                    <a:gd name="connsiteX15" fmla="*/ 195264 w 837508"/>
                    <a:gd name="connsiteY15" fmla="*/ 1089709 h 2843550"/>
                    <a:gd name="connsiteX16" fmla="*/ 161926 w 837508"/>
                    <a:gd name="connsiteY16" fmla="*/ 1084947 h 2843550"/>
                    <a:gd name="connsiteX17" fmla="*/ 152401 w 837508"/>
                    <a:gd name="connsiteY17" fmla="*/ 1823134 h 2843550"/>
                    <a:gd name="connsiteX18" fmla="*/ 0 w 837508"/>
                    <a:gd name="connsiteY18" fmla="*/ 1813609 h 2843550"/>
                    <a:gd name="connsiteX19" fmla="*/ 4763 w 837508"/>
                    <a:gd name="connsiteY19" fmla="*/ 959539 h 2843550"/>
                    <a:gd name="connsiteX0" fmla="*/ 4763 w 837508"/>
                    <a:gd name="connsiteY0" fmla="*/ 968437 h 2852448"/>
                    <a:gd name="connsiteX1" fmla="*/ 174630 w 837508"/>
                    <a:gd name="connsiteY1" fmla="*/ 798570 h 2852448"/>
                    <a:gd name="connsiteX2" fmla="*/ 624140 w 837508"/>
                    <a:gd name="connsiteY2" fmla="*/ 798569 h 2852448"/>
                    <a:gd name="connsiteX3" fmla="*/ 626531 w 837508"/>
                    <a:gd name="connsiteY3" fmla="*/ 66184 h 2852448"/>
                    <a:gd name="connsiteX4" fmla="*/ 828675 w 837508"/>
                    <a:gd name="connsiteY4" fmla="*/ 83189 h 2852448"/>
                    <a:gd name="connsiteX5" fmla="*/ 831789 w 837508"/>
                    <a:gd name="connsiteY5" fmla="*/ 1013211 h 2852448"/>
                    <a:gd name="connsiteX6" fmla="*/ 732543 w 837508"/>
                    <a:gd name="connsiteY6" fmla="*/ 1095305 h 2852448"/>
                    <a:gd name="connsiteX7" fmla="*/ 633414 w 837508"/>
                    <a:gd name="connsiteY7" fmla="*/ 1089082 h 2852448"/>
                    <a:gd name="connsiteX8" fmla="*/ 625471 w 837508"/>
                    <a:gd name="connsiteY8" fmla="*/ 2783365 h 2852448"/>
                    <a:gd name="connsiteX9" fmla="*/ 442914 w 837508"/>
                    <a:gd name="connsiteY9" fmla="*/ 2751194 h 2852448"/>
                    <a:gd name="connsiteX10" fmla="*/ 438151 w 837508"/>
                    <a:gd name="connsiteY10" fmla="*/ 1760595 h 2852448"/>
                    <a:gd name="connsiteX11" fmla="*/ 385764 w 837508"/>
                    <a:gd name="connsiteY11" fmla="*/ 1774881 h 2852448"/>
                    <a:gd name="connsiteX12" fmla="*/ 385763 w 837508"/>
                    <a:gd name="connsiteY12" fmla="*/ 2760719 h 2852448"/>
                    <a:gd name="connsiteX13" fmla="*/ 241305 w 837508"/>
                    <a:gd name="connsiteY13" fmla="*/ 2850041 h 2852448"/>
                    <a:gd name="connsiteX14" fmla="*/ 200025 w 837508"/>
                    <a:gd name="connsiteY14" fmla="*/ 2703987 h 2852448"/>
                    <a:gd name="connsiteX15" fmla="*/ 195264 w 837508"/>
                    <a:gd name="connsiteY15" fmla="*/ 1098607 h 2852448"/>
                    <a:gd name="connsiteX16" fmla="*/ 161926 w 837508"/>
                    <a:gd name="connsiteY16" fmla="*/ 1093845 h 2852448"/>
                    <a:gd name="connsiteX17" fmla="*/ 152401 w 837508"/>
                    <a:gd name="connsiteY17" fmla="*/ 1832032 h 2852448"/>
                    <a:gd name="connsiteX18" fmla="*/ 0 w 837508"/>
                    <a:gd name="connsiteY18" fmla="*/ 1822507 h 2852448"/>
                    <a:gd name="connsiteX19" fmla="*/ 4763 w 837508"/>
                    <a:gd name="connsiteY19" fmla="*/ 968437 h 2852448"/>
                    <a:gd name="connsiteX0" fmla="*/ 4763 w 837508"/>
                    <a:gd name="connsiteY0" fmla="*/ 945371 h 2829382"/>
                    <a:gd name="connsiteX1" fmla="*/ 174630 w 837508"/>
                    <a:gd name="connsiteY1" fmla="*/ 775504 h 2829382"/>
                    <a:gd name="connsiteX2" fmla="*/ 624140 w 837508"/>
                    <a:gd name="connsiteY2" fmla="*/ 775503 h 2829382"/>
                    <a:gd name="connsiteX3" fmla="*/ 626531 w 837508"/>
                    <a:gd name="connsiteY3" fmla="*/ 99120 h 2829382"/>
                    <a:gd name="connsiteX4" fmla="*/ 828675 w 837508"/>
                    <a:gd name="connsiteY4" fmla="*/ 60123 h 2829382"/>
                    <a:gd name="connsiteX5" fmla="*/ 831789 w 837508"/>
                    <a:gd name="connsiteY5" fmla="*/ 990145 h 2829382"/>
                    <a:gd name="connsiteX6" fmla="*/ 732543 w 837508"/>
                    <a:gd name="connsiteY6" fmla="*/ 1072239 h 2829382"/>
                    <a:gd name="connsiteX7" fmla="*/ 633414 w 837508"/>
                    <a:gd name="connsiteY7" fmla="*/ 1066016 h 2829382"/>
                    <a:gd name="connsiteX8" fmla="*/ 625471 w 837508"/>
                    <a:gd name="connsiteY8" fmla="*/ 2760299 h 2829382"/>
                    <a:gd name="connsiteX9" fmla="*/ 442914 w 837508"/>
                    <a:gd name="connsiteY9" fmla="*/ 2728128 h 2829382"/>
                    <a:gd name="connsiteX10" fmla="*/ 438151 w 837508"/>
                    <a:gd name="connsiteY10" fmla="*/ 1737529 h 2829382"/>
                    <a:gd name="connsiteX11" fmla="*/ 385764 w 837508"/>
                    <a:gd name="connsiteY11" fmla="*/ 1751815 h 2829382"/>
                    <a:gd name="connsiteX12" fmla="*/ 385763 w 837508"/>
                    <a:gd name="connsiteY12" fmla="*/ 2737653 h 2829382"/>
                    <a:gd name="connsiteX13" fmla="*/ 241305 w 837508"/>
                    <a:gd name="connsiteY13" fmla="*/ 2826975 h 2829382"/>
                    <a:gd name="connsiteX14" fmla="*/ 200025 w 837508"/>
                    <a:gd name="connsiteY14" fmla="*/ 2680921 h 2829382"/>
                    <a:gd name="connsiteX15" fmla="*/ 195264 w 837508"/>
                    <a:gd name="connsiteY15" fmla="*/ 1075541 h 2829382"/>
                    <a:gd name="connsiteX16" fmla="*/ 161926 w 837508"/>
                    <a:gd name="connsiteY16" fmla="*/ 1070779 h 2829382"/>
                    <a:gd name="connsiteX17" fmla="*/ 152401 w 837508"/>
                    <a:gd name="connsiteY17" fmla="*/ 1808966 h 2829382"/>
                    <a:gd name="connsiteX18" fmla="*/ 0 w 837508"/>
                    <a:gd name="connsiteY18" fmla="*/ 1799441 h 2829382"/>
                    <a:gd name="connsiteX19" fmla="*/ 4763 w 837508"/>
                    <a:gd name="connsiteY19" fmla="*/ 945371 h 2829382"/>
                    <a:gd name="connsiteX0" fmla="*/ 4763 w 834937"/>
                    <a:gd name="connsiteY0" fmla="*/ 918807 h 2802818"/>
                    <a:gd name="connsiteX1" fmla="*/ 174630 w 834937"/>
                    <a:gd name="connsiteY1" fmla="*/ 748940 h 2802818"/>
                    <a:gd name="connsiteX2" fmla="*/ 624140 w 834937"/>
                    <a:gd name="connsiteY2" fmla="*/ 748939 h 2802818"/>
                    <a:gd name="connsiteX3" fmla="*/ 626531 w 834937"/>
                    <a:gd name="connsiteY3" fmla="*/ 72556 h 2802818"/>
                    <a:gd name="connsiteX4" fmla="*/ 804751 w 834937"/>
                    <a:gd name="connsiteY4" fmla="*/ 77115 h 2802818"/>
                    <a:gd name="connsiteX5" fmla="*/ 831789 w 834937"/>
                    <a:gd name="connsiteY5" fmla="*/ 963581 h 2802818"/>
                    <a:gd name="connsiteX6" fmla="*/ 732543 w 834937"/>
                    <a:gd name="connsiteY6" fmla="*/ 1045675 h 2802818"/>
                    <a:gd name="connsiteX7" fmla="*/ 633414 w 834937"/>
                    <a:gd name="connsiteY7" fmla="*/ 1039452 h 2802818"/>
                    <a:gd name="connsiteX8" fmla="*/ 625471 w 834937"/>
                    <a:gd name="connsiteY8" fmla="*/ 2733735 h 2802818"/>
                    <a:gd name="connsiteX9" fmla="*/ 442914 w 834937"/>
                    <a:gd name="connsiteY9" fmla="*/ 2701564 h 2802818"/>
                    <a:gd name="connsiteX10" fmla="*/ 438151 w 834937"/>
                    <a:gd name="connsiteY10" fmla="*/ 1710965 h 2802818"/>
                    <a:gd name="connsiteX11" fmla="*/ 385764 w 834937"/>
                    <a:gd name="connsiteY11" fmla="*/ 1725251 h 2802818"/>
                    <a:gd name="connsiteX12" fmla="*/ 385763 w 834937"/>
                    <a:gd name="connsiteY12" fmla="*/ 2711089 h 2802818"/>
                    <a:gd name="connsiteX13" fmla="*/ 241305 w 834937"/>
                    <a:gd name="connsiteY13" fmla="*/ 2800411 h 2802818"/>
                    <a:gd name="connsiteX14" fmla="*/ 200025 w 834937"/>
                    <a:gd name="connsiteY14" fmla="*/ 2654357 h 2802818"/>
                    <a:gd name="connsiteX15" fmla="*/ 195264 w 834937"/>
                    <a:gd name="connsiteY15" fmla="*/ 1048977 h 2802818"/>
                    <a:gd name="connsiteX16" fmla="*/ 161926 w 834937"/>
                    <a:gd name="connsiteY16" fmla="*/ 1044215 h 2802818"/>
                    <a:gd name="connsiteX17" fmla="*/ 152401 w 834937"/>
                    <a:gd name="connsiteY17" fmla="*/ 1782402 h 2802818"/>
                    <a:gd name="connsiteX18" fmla="*/ 0 w 834937"/>
                    <a:gd name="connsiteY18" fmla="*/ 1772877 h 2802818"/>
                    <a:gd name="connsiteX19" fmla="*/ 4763 w 834937"/>
                    <a:gd name="connsiteY19" fmla="*/ 918807 h 2802818"/>
                    <a:gd name="connsiteX0" fmla="*/ 4763 w 813583"/>
                    <a:gd name="connsiteY0" fmla="*/ 918806 h 2802817"/>
                    <a:gd name="connsiteX1" fmla="*/ 174630 w 813583"/>
                    <a:gd name="connsiteY1" fmla="*/ 748939 h 2802817"/>
                    <a:gd name="connsiteX2" fmla="*/ 624140 w 813583"/>
                    <a:gd name="connsiteY2" fmla="*/ 748938 h 2802817"/>
                    <a:gd name="connsiteX3" fmla="*/ 626531 w 813583"/>
                    <a:gd name="connsiteY3" fmla="*/ 72555 h 2802817"/>
                    <a:gd name="connsiteX4" fmla="*/ 804751 w 813583"/>
                    <a:gd name="connsiteY4" fmla="*/ 77114 h 2802817"/>
                    <a:gd name="connsiteX5" fmla="*/ 807864 w 813583"/>
                    <a:gd name="connsiteY5" fmla="*/ 951135 h 2802817"/>
                    <a:gd name="connsiteX6" fmla="*/ 732543 w 813583"/>
                    <a:gd name="connsiteY6" fmla="*/ 1045674 h 2802817"/>
                    <a:gd name="connsiteX7" fmla="*/ 633414 w 813583"/>
                    <a:gd name="connsiteY7" fmla="*/ 1039451 h 2802817"/>
                    <a:gd name="connsiteX8" fmla="*/ 625471 w 813583"/>
                    <a:gd name="connsiteY8" fmla="*/ 2733734 h 2802817"/>
                    <a:gd name="connsiteX9" fmla="*/ 442914 w 813583"/>
                    <a:gd name="connsiteY9" fmla="*/ 2701563 h 2802817"/>
                    <a:gd name="connsiteX10" fmla="*/ 438151 w 813583"/>
                    <a:gd name="connsiteY10" fmla="*/ 1710964 h 2802817"/>
                    <a:gd name="connsiteX11" fmla="*/ 385764 w 813583"/>
                    <a:gd name="connsiteY11" fmla="*/ 1725250 h 2802817"/>
                    <a:gd name="connsiteX12" fmla="*/ 385763 w 813583"/>
                    <a:gd name="connsiteY12" fmla="*/ 2711088 h 2802817"/>
                    <a:gd name="connsiteX13" fmla="*/ 241305 w 813583"/>
                    <a:gd name="connsiteY13" fmla="*/ 2800410 h 2802817"/>
                    <a:gd name="connsiteX14" fmla="*/ 200025 w 813583"/>
                    <a:gd name="connsiteY14" fmla="*/ 2654356 h 2802817"/>
                    <a:gd name="connsiteX15" fmla="*/ 195264 w 813583"/>
                    <a:gd name="connsiteY15" fmla="*/ 1048976 h 2802817"/>
                    <a:gd name="connsiteX16" fmla="*/ 161926 w 813583"/>
                    <a:gd name="connsiteY16" fmla="*/ 1044214 h 2802817"/>
                    <a:gd name="connsiteX17" fmla="*/ 152401 w 813583"/>
                    <a:gd name="connsiteY17" fmla="*/ 1782401 h 2802817"/>
                    <a:gd name="connsiteX18" fmla="*/ 0 w 813583"/>
                    <a:gd name="connsiteY18" fmla="*/ 1772876 h 2802817"/>
                    <a:gd name="connsiteX19" fmla="*/ 4763 w 813583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32543 w 808588"/>
                    <a:gd name="connsiteY6" fmla="*/ 1045674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44505 w 808588"/>
                    <a:gd name="connsiteY6" fmla="*/ 1033229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50487 w 808588"/>
                    <a:gd name="connsiteY6" fmla="*/ 1039452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50487 w 808588"/>
                    <a:gd name="connsiteY6" fmla="*/ 1039452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56467 w 808588"/>
                    <a:gd name="connsiteY6" fmla="*/ 1039452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56467 w 808588"/>
                    <a:gd name="connsiteY6" fmla="*/ 1039452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56467 w 808588"/>
                    <a:gd name="connsiteY6" fmla="*/ 1039452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56467 w 808588"/>
                    <a:gd name="connsiteY6" fmla="*/ 1039452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56467 w 808588"/>
                    <a:gd name="connsiteY6" fmla="*/ 1039452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62449 w 808588"/>
                    <a:gd name="connsiteY6" fmla="*/ 1033230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62449 w 808588"/>
                    <a:gd name="connsiteY6" fmla="*/ 1033230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62449 w 808588"/>
                    <a:gd name="connsiteY6" fmla="*/ 1033230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44505 w 808588"/>
                    <a:gd name="connsiteY6" fmla="*/ 1033230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44505 w 808588"/>
                    <a:gd name="connsiteY6" fmla="*/ 1033230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38523 w 808588"/>
                    <a:gd name="connsiteY6" fmla="*/ 1033230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38523 w 808588"/>
                    <a:gd name="connsiteY6" fmla="*/ 1033230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38523 w 808588"/>
                    <a:gd name="connsiteY6" fmla="*/ 1033230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08618 w 808588"/>
                    <a:gd name="connsiteY6" fmla="*/ 1039453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9"/>
                    <a:gd name="connsiteY0" fmla="*/ 918806 h 2802817"/>
                    <a:gd name="connsiteX1" fmla="*/ 174630 w 808589"/>
                    <a:gd name="connsiteY1" fmla="*/ 748939 h 2802817"/>
                    <a:gd name="connsiteX2" fmla="*/ 624140 w 808589"/>
                    <a:gd name="connsiteY2" fmla="*/ 748938 h 2802817"/>
                    <a:gd name="connsiteX3" fmla="*/ 626531 w 808589"/>
                    <a:gd name="connsiteY3" fmla="*/ 72555 h 2802817"/>
                    <a:gd name="connsiteX4" fmla="*/ 804751 w 808589"/>
                    <a:gd name="connsiteY4" fmla="*/ 77114 h 2802817"/>
                    <a:gd name="connsiteX5" fmla="*/ 807865 w 808589"/>
                    <a:gd name="connsiteY5" fmla="*/ 907578 h 2802817"/>
                    <a:gd name="connsiteX6" fmla="*/ 708618 w 808589"/>
                    <a:gd name="connsiteY6" fmla="*/ 1039453 h 2802817"/>
                    <a:gd name="connsiteX7" fmla="*/ 633414 w 808589"/>
                    <a:gd name="connsiteY7" fmla="*/ 1039451 h 2802817"/>
                    <a:gd name="connsiteX8" fmla="*/ 625471 w 808589"/>
                    <a:gd name="connsiteY8" fmla="*/ 2733734 h 2802817"/>
                    <a:gd name="connsiteX9" fmla="*/ 442914 w 808589"/>
                    <a:gd name="connsiteY9" fmla="*/ 2701563 h 2802817"/>
                    <a:gd name="connsiteX10" fmla="*/ 438151 w 808589"/>
                    <a:gd name="connsiteY10" fmla="*/ 1710964 h 2802817"/>
                    <a:gd name="connsiteX11" fmla="*/ 385764 w 808589"/>
                    <a:gd name="connsiteY11" fmla="*/ 1725250 h 2802817"/>
                    <a:gd name="connsiteX12" fmla="*/ 385763 w 808589"/>
                    <a:gd name="connsiteY12" fmla="*/ 2711088 h 2802817"/>
                    <a:gd name="connsiteX13" fmla="*/ 241305 w 808589"/>
                    <a:gd name="connsiteY13" fmla="*/ 2800410 h 2802817"/>
                    <a:gd name="connsiteX14" fmla="*/ 200025 w 808589"/>
                    <a:gd name="connsiteY14" fmla="*/ 2654356 h 2802817"/>
                    <a:gd name="connsiteX15" fmla="*/ 195264 w 808589"/>
                    <a:gd name="connsiteY15" fmla="*/ 1048976 h 2802817"/>
                    <a:gd name="connsiteX16" fmla="*/ 161926 w 808589"/>
                    <a:gd name="connsiteY16" fmla="*/ 1044214 h 2802817"/>
                    <a:gd name="connsiteX17" fmla="*/ 152401 w 808589"/>
                    <a:gd name="connsiteY17" fmla="*/ 1782401 h 2802817"/>
                    <a:gd name="connsiteX18" fmla="*/ 0 w 808589"/>
                    <a:gd name="connsiteY18" fmla="*/ 1772876 h 2802817"/>
                    <a:gd name="connsiteX19" fmla="*/ 4763 w 808589"/>
                    <a:gd name="connsiteY19" fmla="*/ 918806 h 2802817"/>
                    <a:gd name="connsiteX0" fmla="*/ 4763 w 808589"/>
                    <a:gd name="connsiteY0" fmla="*/ 918806 h 2802817"/>
                    <a:gd name="connsiteX1" fmla="*/ 174630 w 808589"/>
                    <a:gd name="connsiteY1" fmla="*/ 748939 h 2802817"/>
                    <a:gd name="connsiteX2" fmla="*/ 624140 w 808589"/>
                    <a:gd name="connsiteY2" fmla="*/ 748938 h 2802817"/>
                    <a:gd name="connsiteX3" fmla="*/ 626531 w 808589"/>
                    <a:gd name="connsiteY3" fmla="*/ 72555 h 2802817"/>
                    <a:gd name="connsiteX4" fmla="*/ 804751 w 808589"/>
                    <a:gd name="connsiteY4" fmla="*/ 77114 h 2802817"/>
                    <a:gd name="connsiteX5" fmla="*/ 807865 w 808589"/>
                    <a:gd name="connsiteY5" fmla="*/ 907578 h 2802817"/>
                    <a:gd name="connsiteX6" fmla="*/ 708618 w 808589"/>
                    <a:gd name="connsiteY6" fmla="*/ 1039453 h 2802817"/>
                    <a:gd name="connsiteX7" fmla="*/ 633414 w 808589"/>
                    <a:gd name="connsiteY7" fmla="*/ 1039451 h 2802817"/>
                    <a:gd name="connsiteX8" fmla="*/ 625471 w 808589"/>
                    <a:gd name="connsiteY8" fmla="*/ 2733734 h 2802817"/>
                    <a:gd name="connsiteX9" fmla="*/ 442914 w 808589"/>
                    <a:gd name="connsiteY9" fmla="*/ 2701563 h 2802817"/>
                    <a:gd name="connsiteX10" fmla="*/ 438151 w 808589"/>
                    <a:gd name="connsiteY10" fmla="*/ 1710964 h 2802817"/>
                    <a:gd name="connsiteX11" fmla="*/ 385764 w 808589"/>
                    <a:gd name="connsiteY11" fmla="*/ 1725250 h 2802817"/>
                    <a:gd name="connsiteX12" fmla="*/ 385763 w 808589"/>
                    <a:gd name="connsiteY12" fmla="*/ 2711088 h 2802817"/>
                    <a:gd name="connsiteX13" fmla="*/ 241305 w 808589"/>
                    <a:gd name="connsiteY13" fmla="*/ 2800410 h 2802817"/>
                    <a:gd name="connsiteX14" fmla="*/ 200025 w 808589"/>
                    <a:gd name="connsiteY14" fmla="*/ 2654356 h 2802817"/>
                    <a:gd name="connsiteX15" fmla="*/ 195264 w 808589"/>
                    <a:gd name="connsiteY15" fmla="*/ 1048976 h 2802817"/>
                    <a:gd name="connsiteX16" fmla="*/ 161926 w 808589"/>
                    <a:gd name="connsiteY16" fmla="*/ 1044214 h 2802817"/>
                    <a:gd name="connsiteX17" fmla="*/ 152401 w 808589"/>
                    <a:gd name="connsiteY17" fmla="*/ 1782401 h 2802817"/>
                    <a:gd name="connsiteX18" fmla="*/ 0 w 808589"/>
                    <a:gd name="connsiteY18" fmla="*/ 1772876 h 2802817"/>
                    <a:gd name="connsiteX19" fmla="*/ 4763 w 808589"/>
                    <a:gd name="connsiteY19" fmla="*/ 918806 h 2802817"/>
                    <a:gd name="connsiteX0" fmla="*/ 4763 w 808589"/>
                    <a:gd name="connsiteY0" fmla="*/ 918806 h 2802817"/>
                    <a:gd name="connsiteX1" fmla="*/ 174630 w 808589"/>
                    <a:gd name="connsiteY1" fmla="*/ 748939 h 2802817"/>
                    <a:gd name="connsiteX2" fmla="*/ 624140 w 808589"/>
                    <a:gd name="connsiteY2" fmla="*/ 748938 h 2802817"/>
                    <a:gd name="connsiteX3" fmla="*/ 626531 w 808589"/>
                    <a:gd name="connsiteY3" fmla="*/ 72555 h 2802817"/>
                    <a:gd name="connsiteX4" fmla="*/ 804751 w 808589"/>
                    <a:gd name="connsiteY4" fmla="*/ 77114 h 2802817"/>
                    <a:gd name="connsiteX5" fmla="*/ 807865 w 808589"/>
                    <a:gd name="connsiteY5" fmla="*/ 907578 h 2802817"/>
                    <a:gd name="connsiteX6" fmla="*/ 708618 w 808589"/>
                    <a:gd name="connsiteY6" fmla="*/ 1039453 h 2802817"/>
                    <a:gd name="connsiteX7" fmla="*/ 633414 w 808589"/>
                    <a:gd name="connsiteY7" fmla="*/ 1039451 h 2802817"/>
                    <a:gd name="connsiteX8" fmla="*/ 625471 w 808589"/>
                    <a:gd name="connsiteY8" fmla="*/ 2733734 h 2802817"/>
                    <a:gd name="connsiteX9" fmla="*/ 442914 w 808589"/>
                    <a:gd name="connsiteY9" fmla="*/ 2701563 h 2802817"/>
                    <a:gd name="connsiteX10" fmla="*/ 438151 w 808589"/>
                    <a:gd name="connsiteY10" fmla="*/ 1710964 h 2802817"/>
                    <a:gd name="connsiteX11" fmla="*/ 385764 w 808589"/>
                    <a:gd name="connsiteY11" fmla="*/ 1725250 h 2802817"/>
                    <a:gd name="connsiteX12" fmla="*/ 385763 w 808589"/>
                    <a:gd name="connsiteY12" fmla="*/ 2711088 h 2802817"/>
                    <a:gd name="connsiteX13" fmla="*/ 241305 w 808589"/>
                    <a:gd name="connsiteY13" fmla="*/ 2800410 h 2802817"/>
                    <a:gd name="connsiteX14" fmla="*/ 200025 w 808589"/>
                    <a:gd name="connsiteY14" fmla="*/ 2654356 h 2802817"/>
                    <a:gd name="connsiteX15" fmla="*/ 195264 w 808589"/>
                    <a:gd name="connsiteY15" fmla="*/ 1048976 h 2802817"/>
                    <a:gd name="connsiteX16" fmla="*/ 161926 w 808589"/>
                    <a:gd name="connsiteY16" fmla="*/ 1044214 h 2802817"/>
                    <a:gd name="connsiteX17" fmla="*/ 152401 w 808589"/>
                    <a:gd name="connsiteY17" fmla="*/ 1782401 h 2802817"/>
                    <a:gd name="connsiteX18" fmla="*/ 0 w 808589"/>
                    <a:gd name="connsiteY18" fmla="*/ 1772876 h 2802817"/>
                    <a:gd name="connsiteX19" fmla="*/ 4763 w 808589"/>
                    <a:gd name="connsiteY19" fmla="*/ 918806 h 2802817"/>
                    <a:gd name="connsiteX0" fmla="*/ 4763 w 808589"/>
                    <a:gd name="connsiteY0" fmla="*/ 918806 h 2802817"/>
                    <a:gd name="connsiteX1" fmla="*/ 174630 w 808589"/>
                    <a:gd name="connsiteY1" fmla="*/ 748939 h 2802817"/>
                    <a:gd name="connsiteX2" fmla="*/ 624140 w 808589"/>
                    <a:gd name="connsiteY2" fmla="*/ 748938 h 2802817"/>
                    <a:gd name="connsiteX3" fmla="*/ 626531 w 808589"/>
                    <a:gd name="connsiteY3" fmla="*/ 72555 h 2802817"/>
                    <a:gd name="connsiteX4" fmla="*/ 804751 w 808589"/>
                    <a:gd name="connsiteY4" fmla="*/ 77114 h 2802817"/>
                    <a:gd name="connsiteX5" fmla="*/ 807865 w 808589"/>
                    <a:gd name="connsiteY5" fmla="*/ 907578 h 2802817"/>
                    <a:gd name="connsiteX6" fmla="*/ 708618 w 808589"/>
                    <a:gd name="connsiteY6" fmla="*/ 1039453 h 2802817"/>
                    <a:gd name="connsiteX7" fmla="*/ 633414 w 808589"/>
                    <a:gd name="connsiteY7" fmla="*/ 1039451 h 2802817"/>
                    <a:gd name="connsiteX8" fmla="*/ 625471 w 808589"/>
                    <a:gd name="connsiteY8" fmla="*/ 2733734 h 2802817"/>
                    <a:gd name="connsiteX9" fmla="*/ 442914 w 808589"/>
                    <a:gd name="connsiteY9" fmla="*/ 2701563 h 2802817"/>
                    <a:gd name="connsiteX10" fmla="*/ 438151 w 808589"/>
                    <a:gd name="connsiteY10" fmla="*/ 1710964 h 2802817"/>
                    <a:gd name="connsiteX11" fmla="*/ 385764 w 808589"/>
                    <a:gd name="connsiteY11" fmla="*/ 1725250 h 2802817"/>
                    <a:gd name="connsiteX12" fmla="*/ 385763 w 808589"/>
                    <a:gd name="connsiteY12" fmla="*/ 2711088 h 2802817"/>
                    <a:gd name="connsiteX13" fmla="*/ 241305 w 808589"/>
                    <a:gd name="connsiteY13" fmla="*/ 2800410 h 2802817"/>
                    <a:gd name="connsiteX14" fmla="*/ 200025 w 808589"/>
                    <a:gd name="connsiteY14" fmla="*/ 2654356 h 2802817"/>
                    <a:gd name="connsiteX15" fmla="*/ 195264 w 808589"/>
                    <a:gd name="connsiteY15" fmla="*/ 1048976 h 2802817"/>
                    <a:gd name="connsiteX16" fmla="*/ 161926 w 808589"/>
                    <a:gd name="connsiteY16" fmla="*/ 1044214 h 2802817"/>
                    <a:gd name="connsiteX17" fmla="*/ 152401 w 808589"/>
                    <a:gd name="connsiteY17" fmla="*/ 1782401 h 2802817"/>
                    <a:gd name="connsiteX18" fmla="*/ 0 w 808589"/>
                    <a:gd name="connsiteY18" fmla="*/ 1772876 h 2802817"/>
                    <a:gd name="connsiteX19" fmla="*/ 4763 w 808589"/>
                    <a:gd name="connsiteY19" fmla="*/ 918806 h 2802817"/>
                    <a:gd name="connsiteX0" fmla="*/ 4763 w 808589"/>
                    <a:gd name="connsiteY0" fmla="*/ 918806 h 2802817"/>
                    <a:gd name="connsiteX1" fmla="*/ 174630 w 808589"/>
                    <a:gd name="connsiteY1" fmla="*/ 748939 h 2802817"/>
                    <a:gd name="connsiteX2" fmla="*/ 624140 w 808589"/>
                    <a:gd name="connsiteY2" fmla="*/ 748938 h 2802817"/>
                    <a:gd name="connsiteX3" fmla="*/ 626531 w 808589"/>
                    <a:gd name="connsiteY3" fmla="*/ 72555 h 2802817"/>
                    <a:gd name="connsiteX4" fmla="*/ 804751 w 808589"/>
                    <a:gd name="connsiteY4" fmla="*/ 77114 h 2802817"/>
                    <a:gd name="connsiteX5" fmla="*/ 807865 w 808589"/>
                    <a:gd name="connsiteY5" fmla="*/ 907578 h 2802817"/>
                    <a:gd name="connsiteX6" fmla="*/ 720580 w 808589"/>
                    <a:gd name="connsiteY6" fmla="*/ 1033230 h 2802817"/>
                    <a:gd name="connsiteX7" fmla="*/ 633414 w 808589"/>
                    <a:gd name="connsiteY7" fmla="*/ 1039451 h 2802817"/>
                    <a:gd name="connsiteX8" fmla="*/ 625471 w 808589"/>
                    <a:gd name="connsiteY8" fmla="*/ 2733734 h 2802817"/>
                    <a:gd name="connsiteX9" fmla="*/ 442914 w 808589"/>
                    <a:gd name="connsiteY9" fmla="*/ 2701563 h 2802817"/>
                    <a:gd name="connsiteX10" fmla="*/ 438151 w 808589"/>
                    <a:gd name="connsiteY10" fmla="*/ 1710964 h 2802817"/>
                    <a:gd name="connsiteX11" fmla="*/ 385764 w 808589"/>
                    <a:gd name="connsiteY11" fmla="*/ 1725250 h 2802817"/>
                    <a:gd name="connsiteX12" fmla="*/ 385763 w 808589"/>
                    <a:gd name="connsiteY12" fmla="*/ 2711088 h 2802817"/>
                    <a:gd name="connsiteX13" fmla="*/ 241305 w 808589"/>
                    <a:gd name="connsiteY13" fmla="*/ 2800410 h 2802817"/>
                    <a:gd name="connsiteX14" fmla="*/ 200025 w 808589"/>
                    <a:gd name="connsiteY14" fmla="*/ 2654356 h 2802817"/>
                    <a:gd name="connsiteX15" fmla="*/ 195264 w 808589"/>
                    <a:gd name="connsiteY15" fmla="*/ 1048976 h 2802817"/>
                    <a:gd name="connsiteX16" fmla="*/ 161926 w 808589"/>
                    <a:gd name="connsiteY16" fmla="*/ 1044214 h 2802817"/>
                    <a:gd name="connsiteX17" fmla="*/ 152401 w 808589"/>
                    <a:gd name="connsiteY17" fmla="*/ 1782401 h 2802817"/>
                    <a:gd name="connsiteX18" fmla="*/ 0 w 808589"/>
                    <a:gd name="connsiteY18" fmla="*/ 1772876 h 2802817"/>
                    <a:gd name="connsiteX19" fmla="*/ 4763 w 808589"/>
                    <a:gd name="connsiteY19" fmla="*/ 918806 h 2802817"/>
                    <a:gd name="connsiteX0" fmla="*/ 4763 w 808589"/>
                    <a:gd name="connsiteY0" fmla="*/ 918806 h 2802817"/>
                    <a:gd name="connsiteX1" fmla="*/ 174630 w 808589"/>
                    <a:gd name="connsiteY1" fmla="*/ 748939 h 2802817"/>
                    <a:gd name="connsiteX2" fmla="*/ 624140 w 808589"/>
                    <a:gd name="connsiteY2" fmla="*/ 748938 h 2802817"/>
                    <a:gd name="connsiteX3" fmla="*/ 626531 w 808589"/>
                    <a:gd name="connsiteY3" fmla="*/ 72555 h 2802817"/>
                    <a:gd name="connsiteX4" fmla="*/ 804751 w 808589"/>
                    <a:gd name="connsiteY4" fmla="*/ 77114 h 2802817"/>
                    <a:gd name="connsiteX5" fmla="*/ 807865 w 808589"/>
                    <a:gd name="connsiteY5" fmla="*/ 907578 h 2802817"/>
                    <a:gd name="connsiteX6" fmla="*/ 720580 w 808589"/>
                    <a:gd name="connsiteY6" fmla="*/ 1033230 h 2802817"/>
                    <a:gd name="connsiteX7" fmla="*/ 633414 w 808589"/>
                    <a:gd name="connsiteY7" fmla="*/ 1039451 h 2802817"/>
                    <a:gd name="connsiteX8" fmla="*/ 625471 w 808589"/>
                    <a:gd name="connsiteY8" fmla="*/ 2733734 h 2802817"/>
                    <a:gd name="connsiteX9" fmla="*/ 442914 w 808589"/>
                    <a:gd name="connsiteY9" fmla="*/ 2701563 h 2802817"/>
                    <a:gd name="connsiteX10" fmla="*/ 438151 w 808589"/>
                    <a:gd name="connsiteY10" fmla="*/ 1710964 h 2802817"/>
                    <a:gd name="connsiteX11" fmla="*/ 385764 w 808589"/>
                    <a:gd name="connsiteY11" fmla="*/ 1725250 h 2802817"/>
                    <a:gd name="connsiteX12" fmla="*/ 385763 w 808589"/>
                    <a:gd name="connsiteY12" fmla="*/ 2711088 h 2802817"/>
                    <a:gd name="connsiteX13" fmla="*/ 241305 w 808589"/>
                    <a:gd name="connsiteY13" fmla="*/ 2800410 h 2802817"/>
                    <a:gd name="connsiteX14" fmla="*/ 200025 w 808589"/>
                    <a:gd name="connsiteY14" fmla="*/ 2654356 h 2802817"/>
                    <a:gd name="connsiteX15" fmla="*/ 195264 w 808589"/>
                    <a:gd name="connsiteY15" fmla="*/ 1048976 h 2802817"/>
                    <a:gd name="connsiteX16" fmla="*/ 161926 w 808589"/>
                    <a:gd name="connsiteY16" fmla="*/ 1044214 h 2802817"/>
                    <a:gd name="connsiteX17" fmla="*/ 152401 w 808589"/>
                    <a:gd name="connsiteY17" fmla="*/ 1782401 h 2802817"/>
                    <a:gd name="connsiteX18" fmla="*/ 0 w 808589"/>
                    <a:gd name="connsiteY18" fmla="*/ 1772876 h 2802817"/>
                    <a:gd name="connsiteX19" fmla="*/ 4763 w 808589"/>
                    <a:gd name="connsiteY19" fmla="*/ 918806 h 2802817"/>
                    <a:gd name="connsiteX0" fmla="*/ 4763 w 808589"/>
                    <a:gd name="connsiteY0" fmla="*/ 918806 h 2802817"/>
                    <a:gd name="connsiteX1" fmla="*/ 174630 w 808589"/>
                    <a:gd name="connsiteY1" fmla="*/ 748939 h 2802817"/>
                    <a:gd name="connsiteX2" fmla="*/ 624140 w 808589"/>
                    <a:gd name="connsiteY2" fmla="*/ 748938 h 2802817"/>
                    <a:gd name="connsiteX3" fmla="*/ 626531 w 808589"/>
                    <a:gd name="connsiteY3" fmla="*/ 72555 h 2802817"/>
                    <a:gd name="connsiteX4" fmla="*/ 804751 w 808589"/>
                    <a:gd name="connsiteY4" fmla="*/ 77114 h 2802817"/>
                    <a:gd name="connsiteX5" fmla="*/ 807865 w 808589"/>
                    <a:gd name="connsiteY5" fmla="*/ 907578 h 2802817"/>
                    <a:gd name="connsiteX6" fmla="*/ 720580 w 808589"/>
                    <a:gd name="connsiteY6" fmla="*/ 1033230 h 2802817"/>
                    <a:gd name="connsiteX7" fmla="*/ 633414 w 808589"/>
                    <a:gd name="connsiteY7" fmla="*/ 1039451 h 2802817"/>
                    <a:gd name="connsiteX8" fmla="*/ 625471 w 808589"/>
                    <a:gd name="connsiteY8" fmla="*/ 2733734 h 2802817"/>
                    <a:gd name="connsiteX9" fmla="*/ 442914 w 808589"/>
                    <a:gd name="connsiteY9" fmla="*/ 2701563 h 2802817"/>
                    <a:gd name="connsiteX10" fmla="*/ 438151 w 808589"/>
                    <a:gd name="connsiteY10" fmla="*/ 1710964 h 2802817"/>
                    <a:gd name="connsiteX11" fmla="*/ 385764 w 808589"/>
                    <a:gd name="connsiteY11" fmla="*/ 1725250 h 2802817"/>
                    <a:gd name="connsiteX12" fmla="*/ 385763 w 808589"/>
                    <a:gd name="connsiteY12" fmla="*/ 2711088 h 2802817"/>
                    <a:gd name="connsiteX13" fmla="*/ 241305 w 808589"/>
                    <a:gd name="connsiteY13" fmla="*/ 2800410 h 2802817"/>
                    <a:gd name="connsiteX14" fmla="*/ 200025 w 808589"/>
                    <a:gd name="connsiteY14" fmla="*/ 2654356 h 2802817"/>
                    <a:gd name="connsiteX15" fmla="*/ 195264 w 808589"/>
                    <a:gd name="connsiteY15" fmla="*/ 1048976 h 2802817"/>
                    <a:gd name="connsiteX16" fmla="*/ 161926 w 808589"/>
                    <a:gd name="connsiteY16" fmla="*/ 1044214 h 2802817"/>
                    <a:gd name="connsiteX17" fmla="*/ 152401 w 808589"/>
                    <a:gd name="connsiteY17" fmla="*/ 1782401 h 2802817"/>
                    <a:gd name="connsiteX18" fmla="*/ 0 w 808589"/>
                    <a:gd name="connsiteY18" fmla="*/ 1772876 h 2802817"/>
                    <a:gd name="connsiteX19" fmla="*/ 4763 w 808589"/>
                    <a:gd name="connsiteY19" fmla="*/ 918806 h 2802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08589" h="2802817" fill="norm" stroke="1" extrusionOk="0">
                      <a:moveTo>
                        <a:pt x="4763" y="918806"/>
                      </a:moveTo>
                      <a:cubicBezTo>
                        <a:pt x="4763" y="824991"/>
                        <a:pt x="80815" y="748939"/>
                        <a:pt x="174630" y="748939"/>
                      </a:cubicBezTo>
                      <a:lnTo>
                        <a:pt x="624140" y="748938"/>
                      </a:lnTo>
                      <a:cubicBezTo>
                        <a:pt x="628236" y="468929"/>
                        <a:pt x="626531" y="-21260"/>
                        <a:pt x="626531" y="72555"/>
                      </a:cubicBezTo>
                      <a:cubicBezTo>
                        <a:pt x="634099" y="-13040"/>
                        <a:pt x="773259" y="-36407"/>
                        <a:pt x="804751" y="77114"/>
                      </a:cubicBezTo>
                      <a:cubicBezTo>
                        <a:pt x="803646" y="346033"/>
                        <a:pt x="810834" y="690922"/>
                        <a:pt x="807865" y="907578"/>
                      </a:cubicBezTo>
                      <a:cubicBezTo>
                        <a:pt x="780027" y="1001211"/>
                        <a:pt x="789548" y="976009"/>
                        <a:pt x="720580" y="1033230"/>
                      </a:cubicBezTo>
                      <a:cubicBezTo>
                        <a:pt x="682738" y="1035358"/>
                        <a:pt x="656169" y="1032501"/>
                        <a:pt x="633414" y="1039451"/>
                      </a:cubicBezTo>
                      <a:cubicBezTo>
                        <a:pt x="629709" y="1308338"/>
                        <a:pt x="634203" y="2559903"/>
                        <a:pt x="625471" y="2733734"/>
                      </a:cubicBezTo>
                      <a:cubicBezTo>
                        <a:pt x="633410" y="2801133"/>
                        <a:pt x="443972" y="2849799"/>
                        <a:pt x="442914" y="2701563"/>
                      </a:cubicBezTo>
                      <a:cubicBezTo>
                        <a:pt x="437093" y="2472364"/>
                        <a:pt x="442913" y="1902257"/>
                        <a:pt x="438151" y="1710964"/>
                      </a:cubicBezTo>
                      <a:cubicBezTo>
                        <a:pt x="383119" y="1712746"/>
                        <a:pt x="415397" y="1722269"/>
                        <a:pt x="385764" y="1725250"/>
                      </a:cubicBezTo>
                      <a:cubicBezTo>
                        <a:pt x="387351" y="2030050"/>
                        <a:pt x="388938" y="2544399"/>
                        <a:pt x="385763" y="2711088"/>
                      </a:cubicBezTo>
                      <a:cubicBezTo>
                        <a:pt x="382061" y="2825000"/>
                        <a:pt x="278344" y="2800798"/>
                        <a:pt x="241305" y="2800410"/>
                      </a:cubicBezTo>
                      <a:cubicBezTo>
                        <a:pt x="204640" y="2743260"/>
                        <a:pt x="204787" y="2781508"/>
                        <a:pt x="200025" y="2654356"/>
                      </a:cubicBezTo>
                      <a:cubicBezTo>
                        <a:pt x="192350" y="2499769"/>
                        <a:pt x="203995" y="1195889"/>
                        <a:pt x="195264" y="1048976"/>
                      </a:cubicBezTo>
                      <a:cubicBezTo>
                        <a:pt x="191295" y="1045732"/>
                        <a:pt x="159545" y="1050564"/>
                        <a:pt x="161926" y="1044214"/>
                      </a:cubicBezTo>
                      <a:cubicBezTo>
                        <a:pt x="154782" y="1166452"/>
                        <a:pt x="163514" y="1660957"/>
                        <a:pt x="152401" y="1782401"/>
                      </a:cubicBezTo>
                      <a:cubicBezTo>
                        <a:pt x="156369" y="1809320"/>
                        <a:pt x="50800" y="1885058"/>
                        <a:pt x="0" y="1772876"/>
                      </a:cubicBezTo>
                      <a:cubicBezTo>
                        <a:pt x="0" y="1486598"/>
                        <a:pt x="4763" y="1205084"/>
                        <a:pt x="4763" y="918806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</p:grpSp>
          <p:sp>
            <p:nvSpPr>
              <p:cNvPr id="286" name="TextBox 285"/>
              <p:cNvSpPr txBox="1"/>
              <p:nvPr/>
            </p:nvSpPr>
            <p:spPr bwMode="auto">
              <a:xfrm>
                <a:off x="1493682" y="4193794"/>
                <a:ext cx="754129" cy="1009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6351">
                  <a:defRPr/>
                </a:pPr>
                <a:r>
                  <a:rPr lang="ru-RU" sz="3700" b="1">
                    <a:solidFill>
                      <a:srgbClr val="08486B"/>
                    </a:solidFill>
                    <a:latin typeface="Microsoft Sans Serif"/>
                    <a:cs typeface="Microsoft Sans Serif"/>
                  </a:rPr>
                  <a:t>?</a:t>
                </a:r>
                <a:endParaRPr/>
              </a:p>
            </p:txBody>
          </p:sp>
        </p:grpSp>
        <p:sp>
          <p:nvSpPr>
            <p:cNvPr id="284" name="TextBox 283"/>
            <p:cNvSpPr txBox="1"/>
            <p:nvPr/>
          </p:nvSpPr>
          <p:spPr bwMode="auto">
            <a:xfrm>
              <a:off x="1459765" y="5519069"/>
              <a:ext cx="1940543" cy="63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6351">
                <a:lnSpc>
                  <a:spcPts val="1370"/>
                </a:lnSpc>
                <a:defRPr/>
              </a:pPr>
              <a:r>
                <a:rPr lang="ru-RU" sz="1150">
                  <a:solidFill>
                    <a:srgbClr val="08486B"/>
                  </a:solidFill>
                  <a:latin typeface="Microsoft Sans Serif"/>
                  <a:cs typeface="Microsoft Sans Serif"/>
                </a:rPr>
                <a:t>Все вопросы приветствуются</a:t>
              </a:r>
              <a:endParaRPr/>
            </a:p>
          </p:txBody>
        </p:sp>
      </p:grpSp>
      <p:grpSp>
        <p:nvGrpSpPr>
          <p:cNvPr id="289" name="Группа 78"/>
          <p:cNvGrpSpPr/>
          <p:nvPr/>
        </p:nvGrpSpPr>
        <p:grpSpPr bwMode="auto">
          <a:xfrm>
            <a:off x="3823436" y="1256520"/>
            <a:ext cx="1289124" cy="1211088"/>
            <a:chOff x="3876948" y="1833108"/>
            <a:chExt cx="1940543" cy="1693956"/>
          </a:xfrm>
        </p:grpSpPr>
        <p:grpSp>
          <p:nvGrpSpPr>
            <p:cNvPr id="290" name="Группа 49"/>
            <p:cNvGrpSpPr>
              <a:grpSpLocks noChangeAspect="1"/>
            </p:cNvGrpSpPr>
            <p:nvPr/>
          </p:nvGrpSpPr>
          <p:grpSpPr bwMode="auto">
            <a:xfrm>
              <a:off x="4230415" y="1833108"/>
              <a:ext cx="1296000" cy="1296000"/>
              <a:chOff x="4277617" y="1879501"/>
              <a:chExt cx="1188000" cy="1188000"/>
            </a:xfrm>
          </p:grpSpPr>
          <p:grpSp>
            <p:nvGrpSpPr>
              <p:cNvPr id="292" name="Группа 213"/>
              <p:cNvGrpSpPr/>
              <p:nvPr/>
            </p:nvGrpSpPr>
            <p:grpSpPr bwMode="auto">
              <a:xfrm>
                <a:off x="4277617" y="1879501"/>
                <a:ext cx="1188000" cy="1188000"/>
                <a:chOff x="4414571" y="1693389"/>
                <a:chExt cx="1442339" cy="1442339"/>
              </a:xfrm>
            </p:grpSpPr>
            <p:sp>
              <p:nvSpPr>
                <p:cNvPr id="295" name="Кольцо 294"/>
                <p:cNvSpPr/>
                <p:nvPr/>
              </p:nvSpPr>
              <p:spPr bwMode="auto">
                <a:xfrm>
                  <a:off x="4414571" y="1693389"/>
                  <a:ext cx="1442339" cy="1442339"/>
                </a:xfrm>
                <a:prstGeom prst="donut">
                  <a:avLst>
                    <a:gd name="adj" fmla="val 1449"/>
                  </a:avLst>
                </a:prstGeom>
                <a:solidFill>
                  <a:srgbClr val="002060"/>
                </a:solidFill>
                <a:ln w="190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296" name="Овал 295"/>
                <p:cNvSpPr/>
                <p:nvPr/>
              </p:nvSpPr>
              <p:spPr bwMode="auto">
                <a:xfrm>
                  <a:off x="4802248" y="1869910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297" name="Овал 296"/>
                <p:cNvSpPr/>
                <p:nvPr/>
              </p:nvSpPr>
              <p:spPr bwMode="auto">
                <a:xfrm>
                  <a:off x="5091754" y="1791480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298" name="Овал 297"/>
                <p:cNvSpPr/>
                <p:nvPr/>
              </p:nvSpPr>
              <p:spPr bwMode="auto">
                <a:xfrm>
                  <a:off x="5378339" y="1870044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299" name="Овал 298"/>
                <p:cNvSpPr/>
                <p:nvPr/>
              </p:nvSpPr>
              <p:spPr bwMode="auto">
                <a:xfrm>
                  <a:off x="5592945" y="2080166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00" name="Овал 299"/>
                <p:cNvSpPr/>
                <p:nvPr/>
              </p:nvSpPr>
              <p:spPr bwMode="auto">
                <a:xfrm>
                  <a:off x="5670305" y="2370493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01" name="Овал 300"/>
                <p:cNvSpPr/>
                <p:nvPr/>
              </p:nvSpPr>
              <p:spPr bwMode="auto">
                <a:xfrm>
                  <a:off x="5591286" y="2660819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02" name="Овал 301"/>
                <p:cNvSpPr/>
                <p:nvPr/>
              </p:nvSpPr>
              <p:spPr bwMode="auto">
                <a:xfrm>
                  <a:off x="5379979" y="2872126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03" name="Овал 302"/>
                <p:cNvSpPr/>
                <p:nvPr/>
              </p:nvSpPr>
              <p:spPr bwMode="auto">
                <a:xfrm>
                  <a:off x="5091754" y="2949486"/>
                  <a:ext cx="84843" cy="84843"/>
                </a:xfrm>
                <a:prstGeom prst="ellipse">
                  <a:avLst/>
                </a:prstGeom>
                <a:solidFill>
                  <a:srgbClr val="A6433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04" name="Овал 303"/>
                <p:cNvSpPr/>
                <p:nvPr/>
              </p:nvSpPr>
              <p:spPr bwMode="auto">
                <a:xfrm>
                  <a:off x="4803067" y="2870467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05" name="Овал 304"/>
                <p:cNvSpPr/>
                <p:nvPr/>
              </p:nvSpPr>
              <p:spPr bwMode="auto">
                <a:xfrm>
                  <a:off x="4590120" y="2660377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06" name="Овал 305"/>
                <p:cNvSpPr/>
                <p:nvPr/>
              </p:nvSpPr>
              <p:spPr bwMode="auto">
                <a:xfrm>
                  <a:off x="4512741" y="2369654"/>
                  <a:ext cx="84843" cy="84843"/>
                </a:xfrm>
                <a:prstGeom prst="ellipse">
                  <a:avLst/>
                </a:prstGeom>
                <a:solidFill>
                  <a:srgbClr val="A6433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07" name="Овал 306"/>
                <p:cNvSpPr/>
                <p:nvPr/>
              </p:nvSpPr>
              <p:spPr bwMode="auto">
                <a:xfrm>
                  <a:off x="4588019" y="2081806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</p:grpSp>
          <p:sp>
            <p:nvSpPr>
              <p:cNvPr id="293" name="Стрелка вправо 292"/>
              <p:cNvSpPr/>
              <p:nvPr/>
            </p:nvSpPr>
            <p:spPr bwMode="auto">
              <a:xfrm flipH="1">
                <a:off x="4573813" y="2425361"/>
                <a:ext cx="360362" cy="96281"/>
              </a:xfrm>
              <a:prstGeom prst="rightArrow">
                <a:avLst>
                  <a:gd name="adj1" fmla="val 50000"/>
                  <a:gd name="adj2" fmla="val 105554"/>
                </a:avLst>
              </a:prstGeom>
              <a:solidFill>
                <a:srgbClr val="00206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294" name="Стрелка вправо 293"/>
              <p:cNvSpPr/>
              <p:nvPr/>
            </p:nvSpPr>
            <p:spPr bwMode="auto">
              <a:xfrm rot="16199998" flipH="1">
                <a:off x="4621936" y="2613899"/>
                <a:ext cx="495207" cy="80982"/>
              </a:xfrm>
              <a:prstGeom prst="rightArrow">
                <a:avLst>
                  <a:gd name="adj1" fmla="val 43936"/>
                  <a:gd name="adj2" fmla="val 91240"/>
                </a:avLst>
              </a:prstGeom>
              <a:solidFill>
                <a:srgbClr val="00206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</p:grpSp>
        <p:sp>
          <p:nvSpPr>
            <p:cNvPr id="291" name="TextBox 290"/>
            <p:cNvSpPr txBox="1"/>
            <p:nvPr/>
          </p:nvSpPr>
          <p:spPr bwMode="auto">
            <a:xfrm>
              <a:off x="3876948" y="3146799"/>
              <a:ext cx="1940543" cy="380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6351">
                <a:lnSpc>
                  <a:spcPts val="1370"/>
                </a:lnSpc>
                <a:defRPr/>
              </a:pPr>
              <a:r>
                <a:rPr lang="ru-RU" sz="1150">
                  <a:solidFill>
                    <a:srgbClr val="08486B"/>
                  </a:solidFill>
                  <a:latin typeface="Microsoft Sans Serif"/>
                  <a:cs typeface="Microsoft Sans Serif"/>
                </a:rPr>
                <a:t>Пунктуальность</a:t>
              </a:r>
              <a:endParaRPr/>
            </a:p>
          </p:txBody>
        </p:sp>
      </p:grpSp>
      <p:grpSp>
        <p:nvGrpSpPr>
          <p:cNvPr id="308" name="Группа 71"/>
          <p:cNvGrpSpPr/>
          <p:nvPr/>
        </p:nvGrpSpPr>
        <p:grpSpPr bwMode="auto">
          <a:xfrm>
            <a:off x="3853350" y="3490469"/>
            <a:ext cx="1289124" cy="1108622"/>
            <a:chOff x="4039230" y="4752578"/>
            <a:chExt cx="1940543" cy="1550634"/>
          </a:xfrm>
        </p:grpSpPr>
        <p:sp>
          <p:nvSpPr>
            <p:cNvPr id="309" name="TextBox 308"/>
            <p:cNvSpPr txBox="1"/>
            <p:nvPr/>
          </p:nvSpPr>
          <p:spPr bwMode="auto">
            <a:xfrm>
              <a:off x="4039230" y="5671828"/>
              <a:ext cx="1940543" cy="631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6351">
                <a:lnSpc>
                  <a:spcPts val="1370"/>
                </a:lnSpc>
                <a:defRPr/>
              </a:pPr>
              <a:r>
                <a:rPr lang="ru-RU" sz="1150">
                  <a:solidFill>
                    <a:srgbClr val="08486B"/>
                  </a:solidFill>
                  <a:latin typeface="Microsoft Sans Serif"/>
                  <a:cs typeface="Microsoft Sans Serif"/>
                </a:rPr>
                <a:t>Позитив и уважение</a:t>
              </a:r>
              <a:endParaRPr/>
            </a:p>
          </p:txBody>
        </p:sp>
        <p:grpSp>
          <p:nvGrpSpPr>
            <p:cNvPr id="310" name="Группа 18"/>
            <p:cNvGrpSpPr>
              <a:grpSpLocks noChangeAspect="1"/>
            </p:cNvGrpSpPr>
            <p:nvPr/>
          </p:nvGrpSpPr>
          <p:grpSpPr bwMode="auto">
            <a:xfrm>
              <a:off x="4207946" y="4752578"/>
              <a:ext cx="1487292" cy="851291"/>
              <a:chOff x="2330450" y="2399637"/>
              <a:chExt cx="5010149" cy="2617158"/>
            </a:xfrm>
          </p:grpSpPr>
          <p:sp>
            <p:nvSpPr>
              <p:cNvPr id="311" name="Полилиния 1"/>
              <p:cNvSpPr/>
              <p:nvPr/>
            </p:nvSpPr>
            <p:spPr bwMode="auto">
              <a:xfrm>
                <a:off x="2641600" y="2399637"/>
                <a:ext cx="4241800" cy="398837"/>
              </a:xfrm>
              <a:custGeom>
                <a:avLst/>
                <a:gdLst>
                  <a:gd name="connsiteX0" fmla="*/ 0 w 4241800"/>
                  <a:gd name="connsiteY0" fmla="*/ 127662 h 398837"/>
                  <a:gd name="connsiteX1" fmla="*/ 311150 w 4241800"/>
                  <a:gd name="connsiteY1" fmla="*/ 299112 h 398837"/>
                  <a:gd name="connsiteX2" fmla="*/ 539750 w 4241800"/>
                  <a:gd name="connsiteY2" fmla="*/ 381662 h 398837"/>
                  <a:gd name="connsiteX3" fmla="*/ 774700 w 4241800"/>
                  <a:gd name="connsiteY3" fmla="*/ 394362 h 398837"/>
                  <a:gd name="connsiteX4" fmla="*/ 1016000 w 4241800"/>
                  <a:gd name="connsiteY4" fmla="*/ 324512 h 398837"/>
                  <a:gd name="connsiteX5" fmla="*/ 1276350 w 4241800"/>
                  <a:gd name="connsiteY5" fmla="*/ 184812 h 398837"/>
                  <a:gd name="connsiteX6" fmla="*/ 1536700 w 4241800"/>
                  <a:gd name="connsiteY6" fmla="*/ 83212 h 398837"/>
                  <a:gd name="connsiteX7" fmla="*/ 1930400 w 4241800"/>
                  <a:gd name="connsiteY7" fmla="*/ 7012 h 398837"/>
                  <a:gd name="connsiteX8" fmla="*/ 2241550 w 4241800"/>
                  <a:gd name="connsiteY8" fmla="*/ 7012 h 398837"/>
                  <a:gd name="connsiteX9" fmla="*/ 2470150 w 4241800"/>
                  <a:gd name="connsiteY9" fmla="*/ 38762 h 398837"/>
                  <a:gd name="connsiteX10" fmla="*/ 2743200 w 4241800"/>
                  <a:gd name="connsiteY10" fmla="*/ 140362 h 398837"/>
                  <a:gd name="connsiteX11" fmla="*/ 2946400 w 4241800"/>
                  <a:gd name="connsiteY11" fmla="*/ 197512 h 398837"/>
                  <a:gd name="connsiteX12" fmla="*/ 3225800 w 4241800"/>
                  <a:gd name="connsiteY12" fmla="*/ 280062 h 398837"/>
                  <a:gd name="connsiteX13" fmla="*/ 3409950 w 4241800"/>
                  <a:gd name="connsiteY13" fmla="*/ 368962 h 398837"/>
                  <a:gd name="connsiteX14" fmla="*/ 3695700 w 4241800"/>
                  <a:gd name="connsiteY14" fmla="*/ 280062 h 398837"/>
                  <a:gd name="connsiteX15" fmla="*/ 3911600 w 4241800"/>
                  <a:gd name="connsiteY15" fmla="*/ 197512 h 398837"/>
                  <a:gd name="connsiteX16" fmla="*/ 4241800 w 4241800"/>
                  <a:gd name="connsiteY16" fmla="*/ 64162 h 39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41800" h="398837" fill="norm" stroke="1" extrusionOk="0">
                    <a:moveTo>
                      <a:pt x="0" y="127662"/>
                    </a:moveTo>
                    <a:cubicBezTo>
                      <a:pt x="110596" y="192220"/>
                      <a:pt x="221192" y="256779"/>
                      <a:pt x="311150" y="299112"/>
                    </a:cubicBezTo>
                    <a:cubicBezTo>
                      <a:pt x="401108" y="341445"/>
                      <a:pt x="462492" y="365787"/>
                      <a:pt x="539750" y="381662"/>
                    </a:cubicBezTo>
                    <a:cubicBezTo>
                      <a:pt x="617008" y="397537"/>
                      <a:pt x="695325" y="403887"/>
                      <a:pt x="774700" y="394362"/>
                    </a:cubicBezTo>
                    <a:cubicBezTo>
                      <a:pt x="854075" y="384837"/>
                      <a:pt x="932392" y="359437"/>
                      <a:pt x="1016000" y="324512"/>
                    </a:cubicBezTo>
                    <a:cubicBezTo>
                      <a:pt x="1099608" y="289587"/>
                      <a:pt x="1189567" y="225029"/>
                      <a:pt x="1276350" y="184812"/>
                    </a:cubicBezTo>
                    <a:cubicBezTo>
                      <a:pt x="1363133" y="144595"/>
                      <a:pt x="1427692" y="112845"/>
                      <a:pt x="1536700" y="83212"/>
                    </a:cubicBezTo>
                    <a:cubicBezTo>
                      <a:pt x="1645708" y="53579"/>
                      <a:pt x="1812925" y="19712"/>
                      <a:pt x="1930400" y="7012"/>
                    </a:cubicBezTo>
                    <a:cubicBezTo>
                      <a:pt x="2047875" y="-5688"/>
                      <a:pt x="2151592" y="1720"/>
                      <a:pt x="2241550" y="7012"/>
                    </a:cubicBezTo>
                    <a:cubicBezTo>
                      <a:pt x="2331508" y="12304"/>
                      <a:pt x="2386542" y="16537"/>
                      <a:pt x="2470150" y="38762"/>
                    </a:cubicBezTo>
                    <a:cubicBezTo>
                      <a:pt x="2553758" y="60987"/>
                      <a:pt x="2663825" y="113904"/>
                      <a:pt x="2743200" y="140362"/>
                    </a:cubicBezTo>
                    <a:cubicBezTo>
                      <a:pt x="2822575" y="166820"/>
                      <a:pt x="2946400" y="197512"/>
                      <a:pt x="2946400" y="197512"/>
                    </a:cubicBezTo>
                    <a:cubicBezTo>
                      <a:pt x="3026833" y="220795"/>
                      <a:pt x="3148542" y="251487"/>
                      <a:pt x="3225800" y="280062"/>
                    </a:cubicBezTo>
                    <a:cubicBezTo>
                      <a:pt x="3303058" y="308637"/>
                      <a:pt x="3331633" y="368962"/>
                      <a:pt x="3409950" y="368962"/>
                    </a:cubicBezTo>
                    <a:cubicBezTo>
                      <a:pt x="3488267" y="368962"/>
                      <a:pt x="3612092" y="308637"/>
                      <a:pt x="3695700" y="280062"/>
                    </a:cubicBezTo>
                    <a:cubicBezTo>
                      <a:pt x="3779308" y="251487"/>
                      <a:pt x="3911600" y="197512"/>
                      <a:pt x="3911600" y="197512"/>
                    </a:cubicBezTo>
                    <a:lnTo>
                      <a:pt x="4241800" y="64162"/>
                    </a:ln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12" name="Полилиния 4"/>
              <p:cNvSpPr/>
              <p:nvPr/>
            </p:nvSpPr>
            <p:spPr bwMode="auto">
              <a:xfrm>
                <a:off x="3621382" y="2477171"/>
                <a:ext cx="2887406" cy="1818567"/>
              </a:xfrm>
              <a:custGeom>
                <a:avLst/>
                <a:gdLst>
                  <a:gd name="connsiteX0" fmla="*/ 1731668 w 2887406"/>
                  <a:gd name="connsiteY0" fmla="*/ 56479 h 1818567"/>
                  <a:gd name="connsiteX1" fmla="*/ 1401468 w 2887406"/>
                  <a:gd name="connsiteY1" fmla="*/ 5679 h 1818567"/>
                  <a:gd name="connsiteX2" fmla="*/ 1255418 w 2887406"/>
                  <a:gd name="connsiteY2" fmla="*/ 18379 h 1818567"/>
                  <a:gd name="connsiteX3" fmla="*/ 1020468 w 2887406"/>
                  <a:gd name="connsiteY3" fmla="*/ 158079 h 1818567"/>
                  <a:gd name="connsiteX4" fmla="*/ 829968 w 2887406"/>
                  <a:gd name="connsiteY4" fmla="*/ 266029 h 1818567"/>
                  <a:gd name="connsiteX5" fmla="*/ 709318 w 2887406"/>
                  <a:gd name="connsiteY5" fmla="*/ 323179 h 1818567"/>
                  <a:gd name="connsiteX6" fmla="*/ 639468 w 2887406"/>
                  <a:gd name="connsiteY6" fmla="*/ 361279 h 1818567"/>
                  <a:gd name="connsiteX7" fmla="*/ 556918 w 2887406"/>
                  <a:gd name="connsiteY7" fmla="*/ 386679 h 1818567"/>
                  <a:gd name="connsiteX8" fmla="*/ 468018 w 2887406"/>
                  <a:gd name="connsiteY8" fmla="*/ 443829 h 1818567"/>
                  <a:gd name="connsiteX9" fmla="*/ 321968 w 2887406"/>
                  <a:gd name="connsiteY9" fmla="*/ 526379 h 1818567"/>
                  <a:gd name="connsiteX10" fmla="*/ 233068 w 2887406"/>
                  <a:gd name="connsiteY10" fmla="*/ 653379 h 1818567"/>
                  <a:gd name="connsiteX11" fmla="*/ 156868 w 2887406"/>
                  <a:gd name="connsiteY11" fmla="*/ 735929 h 1818567"/>
                  <a:gd name="connsiteX12" fmla="*/ 55268 w 2887406"/>
                  <a:gd name="connsiteY12" fmla="*/ 805779 h 1818567"/>
                  <a:gd name="connsiteX13" fmla="*/ 10818 w 2887406"/>
                  <a:gd name="connsiteY13" fmla="*/ 888329 h 1818567"/>
                  <a:gd name="connsiteX14" fmla="*/ 4468 w 2887406"/>
                  <a:gd name="connsiteY14" fmla="*/ 1021679 h 1818567"/>
                  <a:gd name="connsiteX15" fmla="*/ 67968 w 2887406"/>
                  <a:gd name="connsiteY15" fmla="*/ 1110579 h 1818567"/>
                  <a:gd name="connsiteX16" fmla="*/ 214018 w 2887406"/>
                  <a:gd name="connsiteY16" fmla="*/ 1148679 h 1818567"/>
                  <a:gd name="connsiteX17" fmla="*/ 461668 w 2887406"/>
                  <a:gd name="connsiteY17" fmla="*/ 1078829 h 1818567"/>
                  <a:gd name="connsiteX18" fmla="*/ 639468 w 2887406"/>
                  <a:gd name="connsiteY18" fmla="*/ 970879 h 1818567"/>
                  <a:gd name="connsiteX19" fmla="*/ 766468 w 2887406"/>
                  <a:gd name="connsiteY19" fmla="*/ 843879 h 1818567"/>
                  <a:gd name="connsiteX20" fmla="*/ 849018 w 2887406"/>
                  <a:gd name="connsiteY20" fmla="*/ 761329 h 1818567"/>
                  <a:gd name="connsiteX21" fmla="*/ 950618 w 2887406"/>
                  <a:gd name="connsiteY21" fmla="*/ 710529 h 1818567"/>
                  <a:gd name="connsiteX22" fmla="*/ 1083968 w 2887406"/>
                  <a:gd name="connsiteY22" fmla="*/ 685129 h 1818567"/>
                  <a:gd name="connsiteX23" fmla="*/ 1242718 w 2887406"/>
                  <a:gd name="connsiteY23" fmla="*/ 716879 h 1818567"/>
                  <a:gd name="connsiteX24" fmla="*/ 1433218 w 2887406"/>
                  <a:gd name="connsiteY24" fmla="*/ 805779 h 1818567"/>
                  <a:gd name="connsiteX25" fmla="*/ 1687218 w 2887406"/>
                  <a:gd name="connsiteY25" fmla="*/ 951829 h 1818567"/>
                  <a:gd name="connsiteX26" fmla="*/ 1807868 w 2887406"/>
                  <a:gd name="connsiteY26" fmla="*/ 1034379 h 1818567"/>
                  <a:gd name="connsiteX27" fmla="*/ 1947568 w 2887406"/>
                  <a:gd name="connsiteY27" fmla="*/ 1174079 h 1818567"/>
                  <a:gd name="connsiteX28" fmla="*/ 2150768 w 2887406"/>
                  <a:gd name="connsiteY28" fmla="*/ 1326479 h 1818567"/>
                  <a:gd name="connsiteX29" fmla="*/ 2373018 w 2887406"/>
                  <a:gd name="connsiteY29" fmla="*/ 1428079 h 1818567"/>
                  <a:gd name="connsiteX30" fmla="*/ 2557168 w 2887406"/>
                  <a:gd name="connsiteY30" fmla="*/ 1466179 h 1818567"/>
                  <a:gd name="connsiteX31" fmla="*/ 2734968 w 2887406"/>
                  <a:gd name="connsiteY31" fmla="*/ 1472529 h 1818567"/>
                  <a:gd name="connsiteX32" fmla="*/ 2817518 w 2887406"/>
                  <a:gd name="connsiteY32" fmla="*/ 1491579 h 1818567"/>
                  <a:gd name="connsiteX33" fmla="*/ 2855618 w 2887406"/>
                  <a:gd name="connsiteY33" fmla="*/ 1523329 h 1818567"/>
                  <a:gd name="connsiteX34" fmla="*/ 2887368 w 2887406"/>
                  <a:gd name="connsiteY34" fmla="*/ 1599529 h 1818567"/>
                  <a:gd name="connsiteX35" fmla="*/ 2849268 w 2887406"/>
                  <a:gd name="connsiteY35" fmla="*/ 1720179 h 1818567"/>
                  <a:gd name="connsiteX36" fmla="*/ 2658768 w 2887406"/>
                  <a:gd name="connsiteY36" fmla="*/ 1783679 h 1818567"/>
                  <a:gd name="connsiteX37" fmla="*/ 2493668 w 2887406"/>
                  <a:gd name="connsiteY37" fmla="*/ 1809079 h 1818567"/>
                  <a:gd name="connsiteX38" fmla="*/ 2290468 w 2887406"/>
                  <a:gd name="connsiteY38" fmla="*/ 1809079 h 1818567"/>
                  <a:gd name="connsiteX39" fmla="*/ 2011068 w 2887406"/>
                  <a:gd name="connsiteY39" fmla="*/ 1694779 h 1818567"/>
                  <a:gd name="connsiteX40" fmla="*/ 1725318 w 2887406"/>
                  <a:gd name="connsiteY40" fmla="*/ 1555079 h 181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887406" h="1818567" fill="norm" stroke="1" extrusionOk="0">
                    <a:moveTo>
                      <a:pt x="1731668" y="56479"/>
                    </a:moveTo>
                    <a:cubicBezTo>
                      <a:pt x="1606255" y="34254"/>
                      <a:pt x="1480843" y="12029"/>
                      <a:pt x="1401468" y="5679"/>
                    </a:cubicBezTo>
                    <a:cubicBezTo>
                      <a:pt x="1322093" y="-671"/>
                      <a:pt x="1318918" y="-7021"/>
                      <a:pt x="1255418" y="18379"/>
                    </a:cubicBezTo>
                    <a:cubicBezTo>
                      <a:pt x="1191918" y="43779"/>
                      <a:pt x="1091376" y="116804"/>
                      <a:pt x="1020468" y="158079"/>
                    </a:cubicBezTo>
                    <a:cubicBezTo>
                      <a:pt x="949560" y="199354"/>
                      <a:pt x="881826" y="238512"/>
                      <a:pt x="829968" y="266029"/>
                    </a:cubicBezTo>
                    <a:cubicBezTo>
                      <a:pt x="778110" y="293546"/>
                      <a:pt x="741068" y="307304"/>
                      <a:pt x="709318" y="323179"/>
                    </a:cubicBezTo>
                    <a:cubicBezTo>
                      <a:pt x="677568" y="339054"/>
                      <a:pt x="664868" y="350696"/>
                      <a:pt x="639468" y="361279"/>
                    </a:cubicBezTo>
                    <a:cubicBezTo>
                      <a:pt x="614068" y="371862"/>
                      <a:pt x="585493" y="372921"/>
                      <a:pt x="556918" y="386679"/>
                    </a:cubicBezTo>
                    <a:cubicBezTo>
                      <a:pt x="528343" y="400437"/>
                      <a:pt x="507176" y="420546"/>
                      <a:pt x="468018" y="443829"/>
                    </a:cubicBezTo>
                    <a:cubicBezTo>
                      <a:pt x="428860" y="467112"/>
                      <a:pt x="361126" y="491454"/>
                      <a:pt x="321968" y="526379"/>
                    </a:cubicBezTo>
                    <a:cubicBezTo>
                      <a:pt x="282810" y="561304"/>
                      <a:pt x="260585" y="618454"/>
                      <a:pt x="233068" y="653379"/>
                    </a:cubicBezTo>
                    <a:cubicBezTo>
                      <a:pt x="205551" y="688304"/>
                      <a:pt x="186501" y="710529"/>
                      <a:pt x="156868" y="735929"/>
                    </a:cubicBezTo>
                    <a:cubicBezTo>
                      <a:pt x="127235" y="761329"/>
                      <a:pt x="79610" y="780379"/>
                      <a:pt x="55268" y="805779"/>
                    </a:cubicBezTo>
                    <a:cubicBezTo>
                      <a:pt x="30926" y="831179"/>
                      <a:pt x="19285" y="852346"/>
                      <a:pt x="10818" y="888329"/>
                    </a:cubicBezTo>
                    <a:cubicBezTo>
                      <a:pt x="2351" y="924312"/>
                      <a:pt x="-5057" y="984637"/>
                      <a:pt x="4468" y="1021679"/>
                    </a:cubicBezTo>
                    <a:cubicBezTo>
                      <a:pt x="13993" y="1058721"/>
                      <a:pt x="33043" y="1089412"/>
                      <a:pt x="67968" y="1110579"/>
                    </a:cubicBezTo>
                    <a:cubicBezTo>
                      <a:pt x="102893" y="1131746"/>
                      <a:pt x="148401" y="1153971"/>
                      <a:pt x="214018" y="1148679"/>
                    </a:cubicBezTo>
                    <a:cubicBezTo>
                      <a:pt x="279635" y="1143387"/>
                      <a:pt x="390760" y="1108462"/>
                      <a:pt x="461668" y="1078829"/>
                    </a:cubicBezTo>
                    <a:cubicBezTo>
                      <a:pt x="532576" y="1049196"/>
                      <a:pt x="588668" y="1010037"/>
                      <a:pt x="639468" y="970879"/>
                    </a:cubicBezTo>
                    <a:cubicBezTo>
                      <a:pt x="690268" y="931721"/>
                      <a:pt x="766468" y="843879"/>
                      <a:pt x="766468" y="843879"/>
                    </a:cubicBezTo>
                    <a:cubicBezTo>
                      <a:pt x="801393" y="808954"/>
                      <a:pt x="818326" y="783554"/>
                      <a:pt x="849018" y="761329"/>
                    </a:cubicBezTo>
                    <a:cubicBezTo>
                      <a:pt x="879710" y="739104"/>
                      <a:pt x="911460" y="723229"/>
                      <a:pt x="950618" y="710529"/>
                    </a:cubicBezTo>
                    <a:cubicBezTo>
                      <a:pt x="989776" y="697829"/>
                      <a:pt x="1035285" y="684071"/>
                      <a:pt x="1083968" y="685129"/>
                    </a:cubicBezTo>
                    <a:cubicBezTo>
                      <a:pt x="1132651" y="686187"/>
                      <a:pt x="1184510" y="696771"/>
                      <a:pt x="1242718" y="716879"/>
                    </a:cubicBezTo>
                    <a:cubicBezTo>
                      <a:pt x="1300926" y="736987"/>
                      <a:pt x="1359135" y="766621"/>
                      <a:pt x="1433218" y="805779"/>
                    </a:cubicBezTo>
                    <a:cubicBezTo>
                      <a:pt x="1507301" y="844937"/>
                      <a:pt x="1624776" y="913729"/>
                      <a:pt x="1687218" y="951829"/>
                    </a:cubicBezTo>
                    <a:cubicBezTo>
                      <a:pt x="1749660" y="989929"/>
                      <a:pt x="1764476" y="997337"/>
                      <a:pt x="1807868" y="1034379"/>
                    </a:cubicBezTo>
                    <a:cubicBezTo>
                      <a:pt x="1851260" y="1071421"/>
                      <a:pt x="1890418" y="1125396"/>
                      <a:pt x="1947568" y="1174079"/>
                    </a:cubicBezTo>
                    <a:cubicBezTo>
                      <a:pt x="2004718" y="1222762"/>
                      <a:pt x="2079860" y="1284146"/>
                      <a:pt x="2150768" y="1326479"/>
                    </a:cubicBezTo>
                    <a:cubicBezTo>
                      <a:pt x="2221676" y="1368812"/>
                      <a:pt x="2305285" y="1404796"/>
                      <a:pt x="2373018" y="1428079"/>
                    </a:cubicBezTo>
                    <a:cubicBezTo>
                      <a:pt x="2440751" y="1451362"/>
                      <a:pt x="2496843" y="1458771"/>
                      <a:pt x="2557168" y="1466179"/>
                    </a:cubicBezTo>
                    <a:cubicBezTo>
                      <a:pt x="2617493" y="1473587"/>
                      <a:pt x="2691576" y="1468296"/>
                      <a:pt x="2734968" y="1472529"/>
                    </a:cubicBezTo>
                    <a:cubicBezTo>
                      <a:pt x="2778360" y="1476762"/>
                      <a:pt x="2797410" y="1483112"/>
                      <a:pt x="2817518" y="1491579"/>
                    </a:cubicBezTo>
                    <a:cubicBezTo>
                      <a:pt x="2837626" y="1500046"/>
                      <a:pt x="2843976" y="1505337"/>
                      <a:pt x="2855618" y="1523329"/>
                    </a:cubicBezTo>
                    <a:cubicBezTo>
                      <a:pt x="2867260" y="1541321"/>
                      <a:pt x="2888426" y="1566721"/>
                      <a:pt x="2887368" y="1599529"/>
                    </a:cubicBezTo>
                    <a:cubicBezTo>
                      <a:pt x="2886310" y="1632337"/>
                      <a:pt x="2887368" y="1689487"/>
                      <a:pt x="2849268" y="1720179"/>
                    </a:cubicBezTo>
                    <a:cubicBezTo>
                      <a:pt x="2811168" y="1750871"/>
                      <a:pt x="2718035" y="1768862"/>
                      <a:pt x="2658768" y="1783679"/>
                    </a:cubicBezTo>
                    <a:cubicBezTo>
                      <a:pt x="2599501" y="1798496"/>
                      <a:pt x="2555051" y="1804846"/>
                      <a:pt x="2493668" y="1809079"/>
                    </a:cubicBezTo>
                    <a:cubicBezTo>
                      <a:pt x="2432285" y="1813312"/>
                      <a:pt x="2370901" y="1828129"/>
                      <a:pt x="2290468" y="1809079"/>
                    </a:cubicBezTo>
                    <a:cubicBezTo>
                      <a:pt x="2210035" y="1790029"/>
                      <a:pt x="2105260" y="1737112"/>
                      <a:pt x="2011068" y="1694779"/>
                    </a:cubicBezTo>
                    <a:cubicBezTo>
                      <a:pt x="1916876" y="1652446"/>
                      <a:pt x="1821097" y="1603762"/>
                      <a:pt x="1725318" y="1555079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13" name="Полилиния 6"/>
              <p:cNvSpPr/>
              <p:nvPr/>
            </p:nvSpPr>
            <p:spPr bwMode="auto">
              <a:xfrm>
                <a:off x="2330450" y="3321050"/>
                <a:ext cx="825500" cy="924733"/>
              </a:xfrm>
              <a:custGeom>
                <a:avLst/>
                <a:gdLst>
                  <a:gd name="connsiteX0" fmla="*/ 825500 w 825500"/>
                  <a:gd name="connsiteY0" fmla="*/ 0 h 924733"/>
                  <a:gd name="connsiteX1" fmla="*/ 749300 w 825500"/>
                  <a:gd name="connsiteY1" fmla="*/ 234950 h 924733"/>
                  <a:gd name="connsiteX2" fmla="*/ 622300 w 825500"/>
                  <a:gd name="connsiteY2" fmla="*/ 501650 h 924733"/>
                  <a:gd name="connsiteX3" fmla="*/ 469900 w 825500"/>
                  <a:gd name="connsiteY3" fmla="*/ 755650 h 924733"/>
                  <a:gd name="connsiteX4" fmla="*/ 336550 w 825500"/>
                  <a:gd name="connsiteY4" fmla="*/ 908050 h 924733"/>
                  <a:gd name="connsiteX5" fmla="*/ 139700 w 825500"/>
                  <a:gd name="connsiteY5" fmla="*/ 920750 h 924733"/>
                  <a:gd name="connsiteX6" fmla="*/ 0 w 825500"/>
                  <a:gd name="connsiteY6" fmla="*/ 908050 h 92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5500" h="924733" fill="norm" stroke="1" extrusionOk="0">
                    <a:moveTo>
                      <a:pt x="825500" y="0"/>
                    </a:moveTo>
                    <a:cubicBezTo>
                      <a:pt x="804333" y="75671"/>
                      <a:pt x="783167" y="151342"/>
                      <a:pt x="749300" y="234950"/>
                    </a:cubicBezTo>
                    <a:cubicBezTo>
                      <a:pt x="715433" y="318558"/>
                      <a:pt x="668867" y="414867"/>
                      <a:pt x="622300" y="501650"/>
                    </a:cubicBezTo>
                    <a:cubicBezTo>
                      <a:pt x="575733" y="588433"/>
                      <a:pt x="517525" y="687917"/>
                      <a:pt x="469900" y="755650"/>
                    </a:cubicBezTo>
                    <a:cubicBezTo>
                      <a:pt x="422275" y="823383"/>
                      <a:pt x="391583" y="880533"/>
                      <a:pt x="336550" y="908050"/>
                    </a:cubicBezTo>
                    <a:cubicBezTo>
                      <a:pt x="281517" y="935567"/>
                      <a:pt x="195792" y="920750"/>
                      <a:pt x="139700" y="920750"/>
                    </a:cubicBezTo>
                    <a:cubicBezTo>
                      <a:pt x="83608" y="920750"/>
                      <a:pt x="41804" y="914400"/>
                      <a:pt x="0" y="908050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14" name="Полилиния 7"/>
              <p:cNvSpPr/>
              <p:nvPr/>
            </p:nvSpPr>
            <p:spPr bwMode="auto">
              <a:xfrm>
                <a:off x="6267450" y="2984500"/>
                <a:ext cx="339605" cy="1130300"/>
              </a:xfrm>
              <a:custGeom>
                <a:avLst/>
                <a:gdLst>
                  <a:gd name="connsiteX0" fmla="*/ 0 w 339605"/>
                  <a:gd name="connsiteY0" fmla="*/ 0 h 1130300"/>
                  <a:gd name="connsiteX1" fmla="*/ 133350 w 339605"/>
                  <a:gd name="connsiteY1" fmla="*/ 215900 h 1130300"/>
                  <a:gd name="connsiteX2" fmla="*/ 228600 w 339605"/>
                  <a:gd name="connsiteY2" fmla="*/ 438150 h 1130300"/>
                  <a:gd name="connsiteX3" fmla="*/ 304800 w 339605"/>
                  <a:gd name="connsiteY3" fmla="*/ 673100 h 1130300"/>
                  <a:gd name="connsiteX4" fmla="*/ 336550 w 339605"/>
                  <a:gd name="connsiteY4" fmla="*/ 933450 h 1130300"/>
                  <a:gd name="connsiteX5" fmla="*/ 336550 w 339605"/>
                  <a:gd name="connsiteY5" fmla="*/ 1130300 h 113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605" h="1130300" fill="norm" stroke="1" extrusionOk="0">
                    <a:moveTo>
                      <a:pt x="0" y="0"/>
                    </a:moveTo>
                    <a:cubicBezTo>
                      <a:pt x="47625" y="71437"/>
                      <a:pt x="95250" y="142875"/>
                      <a:pt x="133350" y="215900"/>
                    </a:cubicBezTo>
                    <a:cubicBezTo>
                      <a:pt x="171450" y="288925"/>
                      <a:pt x="200025" y="361950"/>
                      <a:pt x="228600" y="438150"/>
                    </a:cubicBezTo>
                    <a:cubicBezTo>
                      <a:pt x="257175" y="514350"/>
                      <a:pt x="286808" y="590550"/>
                      <a:pt x="304800" y="673100"/>
                    </a:cubicBezTo>
                    <a:cubicBezTo>
                      <a:pt x="322792" y="755650"/>
                      <a:pt x="331258" y="857250"/>
                      <a:pt x="336550" y="933450"/>
                    </a:cubicBezTo>
                    <a:cubicBezTo>
                      <a:pt x="341842" y="1009650"/>
                      <a:pt x="339196" y="1069975"/>
                      <a:pt x="336550" y="1130300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15" name="Полилиния 9"/>
              <p:cNvSpPr/>
              <p:nvPr/>
            </p:nvSpPr>
            <p:spPr bwMode="auto">
              <a:xfrm>
                <a:off x="6483350" y="3994150"/>
                <a:ext cx="857250" cy="261670"/>
              </a:xfrm>
              <a:custGeom>
                <a:avLst/>
                <a:gdLst>
                  <a:gd name="connsiteX0" fmla="*/ 857250 w 857250"/>
                  <a:gd name="connsiteY0" fmla="*/ 0 h 261670"/>
                  <a:gd name="connsiteX1" fmla="*/ 571500 w 857250"/>
                  <a:gd name="connsiteY1" fmla="*/ 114300 h 261670"/>
                  <a:gd name="connsiteX2" fmla="*/ 260350 w 857250"/>
                  <a:gd name="connsiteY2" fmla="*/ 234950 h 261670"/>
                  <a:gd name="connsiteX3" fmla="*/ 120650 w 857250"/>
                  <a:gd name="connsiteY3" fmla="*/ 260350 h 261670"/>
                  <a:gd name="connsiteX4" fmla="*/ 0 w 857250"/>
                  <a:gd name="connsiteY4" fmla="*/ 209550 h 261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0" h="261670" fill="norm" stroke="1" extrusionOk="0">
                    <a:moveTo>
                      <a:pt x="857250" y="0"/>
                    </a:moveTo>
                    <a:lnTo>
                      <a:pt x="571500" y="114300"/>
                    </a:lnTo>
                    <a:cubicBezTo>
                      <a:pt x="472017" y="153458"/>
                      <a:pt x="335492" y="210608"/>
                      <a:pt x="260350" y="234950"/>
                    </a:cubicBezTo>
                    <a:cubicBezTo>
                      <a:pt x="185208" y="259292"/>
                      <a:pt x="164042" y="264583"/>
                      <a:pt x="120650" y="260350"/>
                    </a:cubicBezTo>
                    <a:cubicBezTo>
                      <a:pt x="77258" y="256117"/>
                      <a:pt x="38629" y="232833"/>
                      <a:pt x="0" y="209550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16" name="Полилиния 10"/>
              <p:cNvSpPr/>
              <p:nvPr/>
            </p:nvSpPr>
            <p:spPr bwMode="auto">
              <a:xfrm>
                <a:off x="2895600" y="3995001"/>
                <a:ext cx="1194578" cy="716759"/>
              </a:xfrm>
              <a:custGeom>
                <a:avLst/>
                <a:gdLst>
                  <a:gd name="connsiteX0" fmla="*/ 0 w 1194578"/>
                  <a:gd name="connsiteY0" fmla="*/ 5499 h 716759"/>
                  <a:gd name="connsiteX1" fmla="*/ 114300 w 1194578"/>
                  <a:gd name="connsiteY1" fmla="*/ 5499 h 716759"/>
                  <a:gd name="connsiteX2" fmla="*/ 349250 w 1194578"/>
                  <a:gd name="connsiteY2" fmla="*/ 62649 h 716759"/>
                  <a:gd name="connsiteX3" fmla="*/ 603250 w 1194578"/>
                  <a:gd name="connsiteY3" fmla="*/ 202349 h 716759"/>
                  <a:gd name="connsiteX4" fmla="*/ 755650 w 1194578"/>
                  <a:gd name="connsiteY4" fmla="*/ 322999 h 716759"/>
                  <a:gd name="connsiteX5" fmla="*/ 736600 w 1194578"/>
                  <a:gd name="connsiteY5" fmla="*/ 437299 h 716759"/>
                  <a:gd name="connsiteX6" fmla="*/ 730250 w 1194578"/>
                  <a:gd name="connsiteY6" fmla="*/ 519849 h 716759"/>
                  <a:gd name="connsiteX7" fmla="*/ 819150 w 1194578"/>
                  <a:gd name="connsiteY7" fmla="*/ 672249 h 716759"/>
                  <a:gd name="connsiteX8" fmla="*/ 1003300 w 1194578"/>
                  <a:gd name="connsiteY8" fmla="*/ 716699 h 716759"/>
                  <a:gd name="connsiteX9" fmla="*/ 1130300 w 1194578"/>
                  <a:gd name="connsiteY9" fmla="*/ 665899 h 716759"/>
                  <a:gd name="connsiteX10" fmla="*/ 1143000 w 1194578"/>
                  <a:gd name="connsiteY10" fmla="*/ 576999 h 716759"/>
                  <a:gd name="connsiteX11" fmla="*/ 1193800 w 1194578"/>
                  <a:gd name="connsiteY11" fmla="*/ 449999 h 716759"/>
                  <a:gd name="connsiteX12" fmla="*/ 1098550 w 1194578"/>
                  <a:gd name="connsiteY12" fmla="*/ 354749 h 716759"/>
                  <a:gd name="connsiteX13" fmla="*/ 990600 w 1194578"/>
                  <a:gd name="connsiteY13" fmla="*/ 322999 h 71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4578" h="716759" fill="norm" stroke="1" extrusionOk="0">
                    <a:moveTo>
                      <a:pt x="0" y="5499"/>
                    </a:moveTo>
                    <a:cubicBezTo>
                      <a:pt x="28046" y="736"/>
                      <a:pt x="56092" y="-4026"/>
                      <a:pt x="114300" y="5499"/>
                    </a:cubicBezTo>
                    <a:cubicBezTo>
                      <a:pt x="172508" y="15024"/>
                      <a:pt x="267758" y="29841"/>
                      <a:pt x="349250" y="62649"/>
                    </a:cubicBezTo>
                    <a:cubicBezTo>
                      <a:pt x="430742" y="95457"/>
                      <a:pt x="535517" y="158957"/>
                      <a:pt x="603250" y="202349"/>
                    </a:cubicBezTo>
                    <a:cubicBezTo>
                      <a:pt x="670983" y="245741"/>
                      <a:pt x="733425" y="283841"/>
                      <a:pt x="755650" y="322999"/>
                    </a:cubicBezTo>
                    <a:cubicBezTo>
                      <a:pt x="777875" y="362157"/>
                      <a:pt x="740833" y="404491"/>
                      <a:pt x="736600" y="437299"/>
                    </a:cubicBezTo>
                    <a:cubicBezTo>
                      <a:pt x="732367" y="470107"/>
                      <a:pt x="716492" y="480691"/>
                      <a:pt x="730250" y="519849"/>
                    </a:cubicBezTo>
                    <a:cubicBezTo>
                      <a:pt x="744008" y="559007"/>
                      <a:pt x="773642" y="639441"/>
                      <a:pt x="819150" y="672249"/>
                    </a:cubicBezTo>
                    <a:cubicBezTo>
                      <a:pt x="864658" y="705057"/>
                      <a:pt x="951442" y="717757"/>
                      <a:pt x="1003300" y="716699"/>
                    </a:cubicBezTo>
                    <a:cubicBezTo>
                      <a:pt x="1055158" y="715641"/>
                      <a:pt x="1107017" y="689182"/>
                      <a:pt x="1130300" y="665899"/>
                    </a:cubicBezTo>
                    <a:cubicBezTo>
                      <a:pt x="1153583" y="642616"/>
                      <a:pt x="1132417" y="612982"/>
                      <a:pt x="1143000" y="576999"/>
                    </a:cubicBezTo>
                    <a:cubicBezTo>
                      <a:pt x="1153583" y="541016"/>
                      <a:pt x="1201208" y="487041"/>
                      <a:pt x="1193800" y="449999"/>
                    </a:cubicBezTo>
                    <a:cubicBezTo>
                      <a:pt x="1186392" y="412957"/>
                      <a:pt x="1132417" y="375916"/>
                      <a:pt x="1098550" y="354749"/>
                    </a:cubicBezTo>
                    <a:cubicBezTo>
                      <a:pt x="1064683" y="333582"/>
                      <a:pt x="1027641" y="328290"/>
                      <a:pt x="990600" y="322999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17" name="Полилиния 11"/>
              <p:cNvSpPr/>
              <p:nvPr/>
            </p:nvSpPr>
            <p:spPr bwMode="auto">
              <a:xfrm>
                <a:off x="3219388" y="4070350"/>
                <a:ext cx="368362" cy="453558"/>
              </a:xfrm>
              <a:custGeom>
                <a:avLst/>
                <a:gdLst>
                  <a:gd name="connsiteX0" fmla="*/ 6412 w 368362"/>
                  <a:gd name="connsiteY0" fmla="*/ 0 h 453558"/>
                  <a:gd name="connsiteX1" fmla="*/ 12762 w 368362"/>
                  <a:gd name="connsiteY1" fmla="*/ 107950 h 453558"/>
                  <a:gd name="connsiteX2" fmla="*/ 62 w 368362"/>
                  <a:gd name="connsiteY2" fmla="*/ 215900 h 453558"/>
                  <a:gd name="connsiteX3" fmla="*/ 19112 w 368362"/>
                  <a:gd name="connsiteY3" fmla="*/ 349250 h 453558"/>
                  <a:gd name="connsiteX4" fmla="*/ 108012 w 368362"/>
                  <a:gd name="connsiteY4" fmla="*/ 444500 h 453558"/>
                  <a:gd name="connsiteX5" fmla="*/ 241362 w 368362"/>
                  <a:gd name="connsiteY5" fmla="*/ 438150 h 453558"/>
                  <a:gd name="connsiteX6" fmla="*/ 330262 w 368362"/>
                  <a:gd name="connsiteY6" fmla="*/ 342900 h 453558"/>
                  <a:gd name="connsiteX7" fmla="*/ 368362 w 368362"/>
                  <a:gd name="connsiteY7" fmla="*/ 184150 h 45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362" h="453558" fill="norm" stroke="1" extrusionOk="0">
                    <a:moveTo>
                      <a:pt x="6412" y="0"/>
                    </a:moveTo>
                    <a:cubicBezTo>
                      <a:pt x="10116" y="35983"/>
                      <a:pt x="13820" y="71967"/>
                      <a:pt x="12762" y="107950"/>
                    </a:cubicBezTo>
                    <a:cubicBezTo>
                      <a:pt x="11704" y="143933"/>
                      <a:pt x="-996" y="175683"/>
                      <a:pt x="62" y="215900"/>
                    </a:cubicBezTo>
                    <a:cubicBezTo>
                      <a:pt x="1120" y="256117"/>
                      <a:pt x="1120" y="311150"/>
                      <a:pt x="19112" y="349250"/>
                    </a:cubicBezTo>
                    <a:cubicBezTo>
                      <a:pt x="37104" y="387350"/>
                      <a:pt x="70970" y="429683"/>
                      <a:pt x="108012" y="444500"/>
                    </a:cubicBezTo>
                    <a:cubicBezTo>
                      <a:pt x="145054" y="459317"/>
                      <a:pt x="204320" y="455083"/>
                      <a:pt x="241362" y="438150"/>
                    </a:cubicBezTo>
                    <a:cubicBezTo>
                      <a:pt x="278404" y="421217"/>
                      <a:pt x="309095" y="385233"/>
                      <a:pt x="330262" y="342900"/>
                    </a:cubicBezTo>
                    <a:cubicBezTo>
                      <a:pt x="351429" y="300567"/>
                      <a:pt x="359895" y="242358"/>
                      <a:pt x="368362" y="184150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18" name="Полилиния 12"/>
              <p:cNvSpPr/>
              <p:nvPr/>
            </p:nvSpPr>
            <p:spPr bwMode="auto">
              <a:xfrm>
                <a:off x="5092700" y="4292600"/>
                <a:ext cx="1047877" cy="344333"/>
              </a:xfrm>
              <a:custGeom>
                <a:avLst/>
                <a:gdLst>
                  <a:gd name="connsiteX0" fmla="*/ 1016000 w 1047877"/>
                  <a:gd name="connsiteY0" fmla="*/ 0 h 344333"/>
                  <a:gd name="connsiteX1" fmla="*/ 1047750 w 1047877"/>
                  <a:gd name="connsiteY1" fmla="*/ 101600 h 344333"/>
                  <a:gd name="connsiteX2" fmla="*/ 1022350 w 1047877"/>
                  <a:gd name="connsiteY2" fmla="*/ 158750 h 344333"/>
                  <a:gd name="connsiteX3" fmla="*/ 920750 w 1047877"/>
                  <a:gd name="connsiteY3" fmla="*/ 247650 h 344333"/>
                  <a:gd name="connsiteX4" fmla="*/ 793750 w 1047877"/>
                  <a:gd name="connsiteY4" fmla="*/ 317500 h 344333"/>
                  <a:gd name="connsiteX5" fmla="*/ 692150 w 1047877"/>
                  <a:gd name="connsiteY5" fmla="*/ 342900 h 344333"/>
                  <a:gd name="connsiteX6" fmla="*/ 508000 w 1047877"/>
                  <a:gd name="connsiteY6" fmla="*/ 279400 h 344333"/>
                  <a:gd name="connsiteX7" fmla="*/ 311150 w 1047877"/>
                  <a:gd name="connsiteY7" fmla="*/ 177800 h 344333"/>
                  <a:gd name="connsiteX8" fmla="*/ 146050 w 1047877"/>
                  <a:gd name="connsiteY8" fmla="*/ 107950 h 344333"/>
                  <a:gd name="connsiteX9" fmla="*/ 0 w 1047877"/>
                  <a:gd name="connsiteY9" fmla="*/ 57150 h 344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877" h="344333" fill="norm" stroke="1" extrusionOk="0">
                    <a:moveTo>
                      <a:pt x="1016000" y="0"/>
                    </a:moveTo>
                    <a:cubicBezTo>
                      <a:pt x="1031346" y="37571"/>
                      <a:pt x="1046692" y="75142"/>
                      <a:pt x="1047750" y="101600"/>
                    </a:cubicBezTo>
                    <a:cubicBezTo>
                      <a:pt x="1048808" y="128058"/>
                      <a:pt x="1043517" y="134408"/>
                      <a:pt x="1022350" y="158750"/>
                    </a:cubicBezTo>
                    <a:cubicBezTo>
                      <a:pt x="1001183" y="183092"/>
                      <a:pt x="958850" y="221192"/>
                      <a:pt x="920750" y="247650"/>
                    </a:cubicBezTo>
                    <a:cubicBezTo>
                      <a:pt x="882650" y="274108"/>
                      <a:pt x="831850" y="301625"/>
                      <a:pt x="793750" y="317500"/>
                    </a:cubicBezTo>
                    <a:cubicBezTo>
                      <a:pt x="755650" y="333375"/>
                      <a:pt x="739775" y="349250"/>
                      <a:pt x="692150" y="342900"/>
                    </a:cubicBezTo>
                    <a:cubicBezTo>
                      <a:pt x="644525" y="336550"/>
                      <a:pt x="571500" y="306917"/>
                      <a:pt x="508000" y="279400"/>
                    </a:cubicBezTo>
                    <a:cubicBezTo>
                      <a:pt x="444500" y="251883"/>
                      <a:pt x="371475" y="206375"/>
                      <a:pt x="311150" y="177800"/>
                    </a:cubicBezTo>
                    <a:cubicBezTo>
                      <a:pt x="250825" y="149225"/>
                      <a:pt x="197908" y="128058"/>
                      <a:pt x="146050" y="107950"/>
                    </a:cubicBezTo>
                    <a:cubicBezTo>
                      <a:pt x="94192" y="87842"/>
                      <a:pt x="47096" y="72496"/>
                      <a:pt x="0" y="57150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19" name="Полилиния 13"/>
              <p:cNvSpPr/>
              <p:nvPr/>
            </p:nvSpPr>
            <p:spPr bwMode="auto">
              <a:xfrm>
                <a:off x="4032250" y="4383813"/>
                <a:ext cx="467271" cy="451028"/>
              </a:xfrm>
              <a:custGeom>
                <a:avLst/>
                <a:gdLst>
                  <a:gd name="connsiteX0" fmla="*/ 63500 w 467271"/>
                  <a:gd name="connsiteY0" fmla="*/ 67537 h 451028"/>
                  <a:gd name="connsiteX1" fmla="*/ 133350 w 467271"/>
                  <a:gd name="connsiteY1" fmla="*/ 10387 h 451028"/>
                  <a:gd name="connsiteX2" fmla="*/ 266700 w 467271"/>
                  <a:gd name="connsiteY2" fmla="*/ 4037 h 451028"/>
                  <a:gd name="connsiteX3" fmla="*/ 387350 w 467271"/>
                  <a:gd name="connsiteY3" fmla="*/ 54837 h 451028"/>
                  <a:gd name="connsiteX4" fmla="*/ 457200 w 467271"/>
                  <a:gd name="connsiteY4" fmla="*/ 162787 h 451028"/>
                  <a:gd name="connsiteX5" fmla="*/ 463550 w 467271"/>
                  <a:gd name="connsiteY5" fmla="*/ 270737 h 451028"/>
                  <a:gd name="connsiteX6" fmla="*/ 425450 w 467271"/>
                  <a:gd name="connsiteY6" fmla="*/ 372337 h 451028"/>
                  <a:gd name="connsiteX7" fmla="*/ 330200 w 467271"/>
                  <a:gd name="connsiteY7" fmla="*/ 435837 h 451028"/>
                  <a:gd name="connsiteX8" fmla="*/ 203200 w 467271"/>
                  <a:gd name="connsiteY8" fmla="*/ 448537 h 451028"/>
                  <a:gd name="connsiteX9" fmla="*/ 88900 w 467271"/>
                  <a:gd name="connsiteY9" fmla="*/ 397737 h 451028"/>
                  <a:gd name="connsiteX10" fmla="*/ 0 w 467271"/>
                  <a:gd name="connsiteY10" fmla="*/ 302487 h 45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271" h="451028" fill="norm" stroke="1" extrusionOk="0">
                    <a:moveTo>
                      <a:pt x="63500" y="67537"/>
                    </a:moveTo>
                    <a:cubicBezTo>
                      <a:pt x="81491" y="44253"/>
                      <a:pt x="99483" y="20970"/>
                      <a:pt x="133350" y="10387"/>
                    </a:cubicBezTo>
                    <a:cubicBezTo>
                      <a:pt x="167217" y="-196"/>
                      <a:pt x="224367" y="-3371"/>
                      <a:pt x="266700" y="4037"/>
                    </a:cubicBezTo>
                    <a:cubicBezTo>
                      <a:pt x="309033" y="11445"/>
                      <a:pt x="355600" y="28379"/>
                      <a:pt x="387350" y="54837"/>
                    </a:cubicBezTo>
                    <a:cubicBezTo>
                      <a:pt x="419100" y="81295"/>
                      <a:pt x="444500" y="126804"/>
                      <a:pt x="457200" y="162787"/>
                    </a:cubicBezTo>
                    <a:cubicBezTo>
                      <a:pt x="469900" y="198770"/>
                      <a:pt x="468842" y="235812"/>
                      <a:pt x="463550" y="270737"/>
                    </a:cubicBezTo>
                    <a:cubicBezTo>
                      <a:pt x="458258" y="305662"/>
                      <a:pt x="447675" y="344820"/>
                      <a:pt x="425450" y="372337"/>
                    </a:cubicBezTo>
                    <a:cubicBezTo>
                      <a:pt x="403225" y="399854"/>
                      <a:pt x="367242" y="423137"/>
                      <a:pt x="330200" y="435837"/>
                    </a:cubicBezTo>
                    <a:cubicBezTo>
                      <a:pt x="293158" y="448537"/>
                      <a:pt x="243417" y="454887"/>
                      <a:pt x="203200" y="448537"/>
                    </a:cubicBezTo>
                    <a:cubicBezTo>
                      <a:pt x="162983" y="442187"/>
                      <a:pt x="122767" y="422079"/>
                      <a:pt x="88900" y="397737"/>
                    </a:cubicBezTo>
                    <a:cubicBezTo>
                      <a:pt x="55033" y="373395"/>
                      <a:pt x="27516" y="337941"/>
                      <a:pt x="0" y="302487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20" name="Полилиния 15"/>
              <p:cNvSpPr/>
              <p:nvPr/>
            </p:nvSpPr>
            <p:spPr bwMode="auto">
              <a:xfrm>
                <a:off x="4425950" y="4552686"/>
                <a:ext cx="461933" cy="464110"/>
              </a:xfrm>
              <a:custGeom>
                <a:avLst/>
                <a:gdLst>
                  <a:gd name="connsiteX0" fmla="*/ 82550 w 461933"/>
                  <a:gd name="connsiteY0" fmla="*/ 44714 h 464110"/>
                  <a:gd name="connsiteX1" fmla="*/ 196850 w 461933"/>
                  <a:gd name="connsiteY1" fmla="*/ 264 h 464110"/>
                  <a:gd name="connsiteX2" fmla="*/ 342900 w 461933"/>
                  <a:gd name="connsiteY2" fmla="*/ 32014 h 464110"/>
                  <a:gd name="connsiteX3" fmla="*/ 444500 w 461933"/>
                  <a:gd name="connsiteY3" fmla="*/ 139964 h 464110"/>
                  <a:gd name="connsiteX4" fmla="*/ 457200 w 461933"/>
                  <a:gd name="connsiteY4" fmla="*/ 273314 h 464110"/>
                  <a:gd name="connsiteX5" fmla="*/ 393700 w 461933"/>
                  <a:gd name="connsiteY5" fmla="*/ 393964 h 464110"/>
                  <a:gd name="connsiteX6" fmla="*/ 304800 w 461933"/>
                  <a:gd name="connsiteY6" fmla="*/ 444764 h 464110"/>
                  <a:gd name="connsiteX7" fmla="*/ 209550 w 461933"/>
                  <a:gd name="connsiteY7" fmla="*/ 463814 h 464110"/>
                  <a:gd name="connsiteX8" fmla="*/ 101600 w 461933"/>
                  <a:gd name="connsiteY8" fmla="*/ 432064 h 464110"/>
                  <a:gd name="connsiteX9" fmla="*/ 25400 w 461933"/>
                  <a:gd name="connsiteY9" fmla="*/ 355864 h 464110"/>
                  <a:gd name="connsiteX10" fmla="*/ 0 w 461933"/>
                  <a:gd name="connsiteY10" fmla="*/ 247914 h 46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933" h="464110" fill="norm" stroke="1" extrusionOk="0">
                    <a:moveTo>
                      <a:pt x="82550" y="44714"/>
                    </a:moveTo>
                    <a:cubicBezTo>
                      <a:pt x="118004" y="23547"/>
                      <a:pt x="153458" y="2381"/>
                      <a:pt x="196850" y="264"/>
                    </a:cubicBezTo>
                    <a:cubicBezTo>
                      <a:pt x="240242" y="-1853"/>
                      <a:pt x="301625" y="8731"/>
                      <a:pt x="342900" y="32014"/>
                    </a:cubicBezTo>
                    <a:cubicBezTo>
                      <a:pt x="384175" y="55297"/>
                      <a:pt x="425450" y="99747"/>
                      <a:pt x="444500" y="139964"/>
                    </a:cubicBezTo>
                    <a:cubicBezTo>
                      <a:pt x="463550" y="180181"/>
                      <a:pt x="465667" y="230981"/>
                      <a:pt x="457200" y="273314"/>
                    </a:cubicBezTo>
                    <a:cubicBezTo>
                      <a:pt x="448733" y="315647"/>
                      <a:pt x="419100" y="365389"/>
                      <a:pt x="393700" y="393964"/>
                    </a:cubicBezTo>
                    <a:cubicBezTo>
                      <a:pt x="368300" y="422539"/>
                      <a:pt x="335492" y="433122"/>
                      <a:pt x="304800" y="444764"/>
                    </a:cubicBezTo>
                    <a:cubicBezTo>
                      <a:pt x="274108" y="456406"/>
                      <a:pt x="243417" y="465931"/>
                      <a:pt x="209550" y="463814"/>
                    </a:cubicBezTo>
                    <a:cubicBezTo>
                      <a:pt x="175683" y="461697"/>
                      <a:pt x="132292" y="450056"/>
                      <a:pt x="101600" y="432064"/>
                    </a:cubicBezTo>
                    <a:cubicBezTo>
                      <a:pt x="70908" y="414072"/>
                      <a:pt x="42333" y="386556"/>
                      <a:pt x="25400" y="355864"/>
                    </a:cubicBezTo>
                    <a:cubicBezTo>
                      <a:pt x="8467" y="325172"/>
                      <a:pt x="4233" y="286543"/>
                      <a:pt x="0" y="247914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21" name="Полилиния 16"/>
              <p:cNvSpPr/>
              <p:nvPr/>
            </p:nvSpPr>
            <p:spPr bwMode="auto">
              <a:xfrm>
                <a:off x="4914900" y="4800600"/>
                <a:ext cx="361950" cy="97915"/>
              </a:xfrm>
              <a:custGeom>
                <a:avLst/>
                <a:gdLst>
                  <a:gd name="connsiteX0" fmla="*/ 0 w 361950"/>
                  <a:gd name="connsiteY0" fmla="*/ 12700 h 97915"/>
                  <a:gd name="connsiteX1" fmla="*/ 82550 w 361950"/>
                  <a:gd name="connsiteY1" fmla="*/ 82550 h 97915"/>
                  <a:gd name="connsiteX2" fmla="*/ 190500 w 361950"/>
                  <a:gd name="connsiteY2" fmla="*/ 95250 h 97915"/>
                  <a:gd name="connsiteX3" fmla="*/ 323850 w 361950"/>
                  <a:gd name="connsiteY3" fmla="*/ 44450 h 97915"/>
                  <a:gd name="connsiteX4" fmla="*/ 361950 w 361950"/>
                  <a:gd name="connsiteY4" fmla="*/ 0 h 97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950" h="97915" fill="norm" stroke="1" extrusionOk="0">
                    <a:moveTo>
                      <a:pt x="0" y="12700"/>
                    </a:moveTo>
                    <a:cubicBezTo>
                      <a:pt x="25400" y="40746"/>
                      <a:pt x="50800" y="68792"/>
                      <a:pt x="82550" y="82550"/>
                    </a:cubicBezTo>
                    <a:cubicBezTo>
                      <a:pt x="114300" y="96308"/>
                      <a:pt x="150283" y="101600"/>
                      <a:pt x="190500" y="95250"/>
                    </a:cubicBezTo>
                    <a:cubicBezTo>
                      <a:pt x="230717" y="88900"/>
                      <a:pt x="295275" y="60325"/>
                      <a:pt x="323850" y="44450"/>
                    </a:cubicBezTo>
                    <a:cubicBezTo>
                      <a:pt x="352425" y="28575"/>
                      <a:pt x="357187" y="14287"/>
                      <a:pt x="361950" y="0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22" name="Полилиния 17"/>
              <p:cNvSpPr/>
              <p:nvPr/>
            </p:nvSpPr>
            <p:spPr bwMode="auto">
              <a:xfrm>
                <a:off x="5067300" y="4622799"/>
                <a:ext cx="641350" cy="209550"/>
              </a:xfrm>
              <a:custGeom>
                <a:avLst/>
                <a:gdLst>
                  <a:gd name="connsiteX0" fmla="*/ 0 w 641350"/>
                  <a:gd name="connsiteY0" fmla="*/ 50800 h 209550"/>
                  <a:gd name="connsiteX1" fmla="*/ 146050 w 641350"/>
                  <a:gd name="connsiteY1" fmla="*/ 133350 h 209550"/>
                  <a:gd name="connsiteX2" fmla="*/ 228600 w 641350"/>
                  <a:gd name="connsiteY2" fmla="*/ 177800 h 209550"/>
                  <a:gd name="connsiteX3" fmla="*/ 342900 w 641350"/>
                  <a:gd name="connsiteY3" fmla="*/ 209550 h 209550"/>
                  <a:gd name="connsiteX4" fmla="*/ 495300 w 641350"/>
                  <a:gd name="connsiteY4" fmla="*/ 177800 h 209550"/>
                  <a:gd name="connsiteX5" fmla="*/ 596900 w 641350"/>
                  <a:gd name="connsiteY5" fmla="*/ 95250 h 209550"/>
                  <a:gd name="connsiteX6" fmla="*/ 641350 w 641350"/>
                  <a:gd name="connsiteY6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50" h="209550" fill="norm" stroke="1" extrusionOk="0">
                    <a:moveTo>
                      <a:pt x="0" y="50800"/>
                    </a:moveTo>
                    <a:lnTo>
                      <a:pt x="146050" y="133350"/>
                    </a:lnTo>
                    <a:cubicBezTo>
                      <a:pt x="184150" y="154517"/>
                      <a:pt x="195792" y="165100"/>
                      <a:pt x="228600" y="177800"/>
                    </a:cubicBezTo>
                    <a:cubicBezTo>
                      <a:pt x="261408" y="190500"/>
                      <a:pt x="298450" y="209550"/>
                      <a:pt x="342900" y="209550"/>
                    </a:cubicBezTo>
                    <a:cubicBezTo>
                      <a:pt x="387350" y="209550"/>
                      <a:pt x="452967" y="196850"/>
                      <a:pt x="495300" y="177800"/>
                    </a:cubicBezTo>
                    <a:cubicBezTo>
                      <a:pt x="537633" y="158750"/>
                      <a:pt x="572558" y="124883"/>
                      <a:pt x="596900" y="95250"/>
                    </a:cubicBezTo>
                    <a:cubicBezTo>
                      <a:pt x="621242" y="65617"/>
                      <a:pt x="631296" y="32808"/>
                      <a:pt x="641350" y="0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</p:grpSp>
      </p:grpSp>
      <p:grpSp>
        <p:nvGrpSpPr>
          <p:cNvPr id="323" name="Группа 72"/>
          <p:cNvGrpSpPr/>
          <p:nvPr/>
        </p:nvGrpSpPr>
        <p:grpSpPr bwMode="auto">
          <a:xfrm>
            <a:off x="5416833" y="3308320"/>
            <a:ext cx="1613112" cy="1296994"/>
            <a:chOff x="6309441" y="4500755"/>
            <a:chExt cx="2428249" cy="1814112"/>
          </a:xfrm>
        </p:grpSpPr>
        <p:grpSp>
          <p:nvGrpSpPr>
            <p:cNvPr id="324" name="Группа 32"/>
            <p:cNvGrpSpPr>
              <a:grpSpLocks noChangeAspect="1"/>
            </p:cNvGrpSpPr>
            <p:nvPr/>
          </p:nvGrpSpPr>
          <p:grpSpPr bwMode="auto">
            <a:xfrm>
              <a:off x="6989582" y="4500755"/>
              <a:ext cx="1281579" cy="1206947"/>
              <a:chOff x="6819051" y="4342232"/>
              <a:chExt cx="1549912" cy="1459654"/>
            </a:xfrm>
          </p:grpSpPr>
          <p:grpSp>
            <p:nvGrpSpPr>
              <p:cNvPr id="326" name="Группа 27"/>
              <p:cNvGrpSpPr>
                <a:grpSpLocks noChangeAspect="1"/>
              </p:cNvGrpSpPr>
              <p:nvPr/>
            </p:nvGrpSpPr>
            <p:grpSpPr bwMode="auto">
              <a:xfrm>
                <a:off x="6819051" y="4979763"/>
                <a:ext cx="1549912" cy="822123"/>
                <a:chOff x="5806919" y="4428676"/>
                <a:chExt cx="1253370" cy="664828"/>
              </a:xfrm>
            </p:grpSpPr>
            <p:grpSp>
              <p:nvGrpSpPr>
                <p:cNvPr id="338" name="Группа 24"/>
                <p:cNvGrpSpPr/>
                <p:nvPr/>
              </p:nvGrpSpPr>
              <p:grpSpPr bwMode="auto">
                <a:xfrm>
                  <a:off x="5806919" y="4710828"/>
                  <a:ext cx="767543" cy="382676"/>
                  <a:chOff x="5806919" y="4710828"/>
                  <a:chExt cx="767543" cy="382676"/>
                </a:xfrm>
              </p:grpSpPr>
              <p:sp>
                <p:nvSpPr>
                  <p:cNvPr id="357" name="Прямоугольник 23"/>
                  <p:cNvSpPr/>
                  <p:nvPr/>
                </p:nvSpPr>
                <p:spPr bwMode="auto">
                  <a:xfrm>
                    <a:off x="5823343" y="4733425"/>
                    <a:ext cx="596075" cy="324316"/>
                  </a:xfrm>
                  <a:custGeom>
                    <a:avLst/>
                    <a:gdLst>
                      <a:gd name="connsiteX0" fmla="*/ 0 w 570849"/>
                      <a:gd name="connsiteY0" fmla="*/ 0 h 417184"/>
                      <a:gd name="connsiteX1" fmla="*/ 570849 w 570849"/>
                      <a:gd name="connsiteY1" fmla="*/ 0 h 417184"/>
                      <a:gd name="connsiteX2" fmla="*/ 570849 w 570849"/>
                      <a:gd name="connsiteY2" fmla="*/ 417184 h 417184"/>
                      <a:gd name="connsiteX3" fmla="*/ 0 w 570849"/>
                      <a:gd name="connsiteY3" fmla="*/ 417184 h 417184"/>
                      <a:gd name="connsiteX4" fmla="*/ 0 w 570849"/>
                      <a:gd name="connsiteY4" fmla="*/ 0 h 417184"/>
                      <a:gd name="connsiteX0" fmla="*/ 0 w 582755"/>
                      <a:gd name="connsiteY0" fmla="*/ 0 h 417184"/>
                      <a:gd name="connsiteX1" fmla="*/ 570849 w 582755"/>
                      <a:gd name="connsiteY1" fmla="*/ 0 h 417184"/>
                      <a:gd name="connsiteX2" fmla="*/ 582755 w 582755"/>
                      <a:gd name="connsiteY2" fmla="*/ 193346 h 417184"/>
                      <a:gd name="connsiteX3" fmla="*/ 0 w 582755"/>
                      <a:gd name="connsiteY3" fmla="*/ 417184 h 417184"/>
                      <a:gd name="connsiteX4" fmla="*/ 0 w 582755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391026"/>
                      <a:gd name="connsiteX1" fmla="*/ 587518 w 587518"/>
                      <a:gd name="connsiteY1" fmla="*/ 71437 h 391026"/>
                      <a:gd name="connsiteX2" fmla="*/ 582755 w 587518"/>
                      <a:gd name="connsiteY2" fmla="*/ 193346 h 391026"/>
                      <a:gd name="connsiteX3" fmla="*/ 385544 w 587518"/>
                      <a:gd name="connsiteY3" fmla="*/ 391026 h 391026"/>
                      <a:gd name="connsiteX4" fmla="*/ 4762 w 587518"/>
                      <a:gd name="connsiteY4" fmla="*/ 390990 h 391026"/>
                      <a:gd name="connsiteX5" fmla="*/ 0 w 587518"/>
                      <a:gd name="connsiteY5" fmla="*/ 0 h 391026"/>
                      <a:gd name="connsiteX0" fmla="*/ 142889 w 582769"/>
                      <a:gd name="connsiteY0" fmla="*/ 83344 h 319589"/>
                      <a:gd name="connsiteX1" fmla="*/ 582769 w 582769"/>
                      <a:gd name="connsiteY1" fmla="*/ 0 h 319589"/>
                      <a:gd name="connsiteX2" fmla="*/ 578006 w 582769"/>
                      <a:gd name="connsiteY2" fmla="*/ 121909 h 319589"/>
                      <a:gd name="connsiteX3" fmla="*/ 380795 w 582769"/>
                      <a:gd name="connsiteY3" fmla="*/ 319589 h 319589"/>
                      <a:gd name="connsiteX4" fmla="*/ 13 w 582769"/>
                      <a:gd name="connsiteY4" fmla="*/ 319553 h 319589"/>
                      <a:gd name="connsiteX5" fmla="*/ 142889 w 582769"/>
                      <a:gd name="connsiteY5" fmla="*/ 83344 h 319589"/>
                      <a:gd name="connsiteX0" fmla="*/ 142906 w 582786"/>
                      <a:gd name="connsiteY0" fmla="*/ 83344 h 319589"/>
                      <a:gd name="connsiteX1" fmla="*/ 582786 w 582786"/>
                      <a:gd name="connsiteY1" fmla="*/ 0 h 319589"/>
                      <a:gd name="connsiteX2" fmla="*/ 578023 w 582786"/>
                      <a:gd name="connsiteY2" fmla="*/ 121909 h 319589"/>
                      <a:gd name="connsiteX3" fmla="*/ 380812 w 582786"/>
                      <a:gd name="connsiteY3" fmla="*/ 319589 h 319589"/>
                      <a:gd name="connsiteX4" fmla="*/ 30 w 582786"/>
                      <a:gd name="connsiteY4" fmla="*/ 319553 h 319589"/>
                      <a:gd name="connsiteX5" fmla="*/ 142906 w 582786"/>
                      <a:gd name="connsiteY5" fmla="*/ 83344 h 319589"/>
                      <a:gd name="connsiteX0" fmla="*/ 37132 w 622268"/>
                      <a:gd name="connsiteY0" fmla="*/ 188119 h 319589"/>
                      <a:gd name="connsiteX1" fmla="*/ 622268 w 622268"/>
                      <a:gd name="connsiteY1" fmla="*/ 0 h 319589"/>
                      <a:gd name="connsiteX2" fmla="*/ 617505 w 622268"/>
                      <a:gd name="connsiteY2" fmla="*/ 121909 h 319589"/>
                      <a:gd name="connsiteX3" fmla="*/ 420294 w 622268"/>
                      <a:gd name="connsiteY3" fmla="*/ 319589 h 319589"/>
                      <a:gd name="connsiteX4" fmla="*/ 39512 w 622268"/>
                      <a:gd name="connsiteY4" fmla="*/ 319553 h 319589"/>
                      <a:gd name="connsiteX5" fmla="*/ 37132 w 622268"/>
                      <a:gd name="connsiteY5" fmla="*/ 188119 h 319589"/>
                      <a:gd name="connsiteX0" fmla="*/ 9623 w 594759"/>
                      <a:gd name="connsiteY0" fmla="*/ 188119 h 319589"/>
                      <a:gd name="connsiteX1" fmla="*/ 594759 w 594759"/>
                      <a:gd name="connsiteY1" fmla="*/ 0 h 319589"/>
                      <a:gd name="connsiteX2" fmla="*/ 589996 w 594759"/>
                      <a:gd name="connsiteY2" fmla="*/ 121909 h 319589"/>
                      <a:gd name="connsiteX3" fmla="*/ 392785 w 594759"/>
                      <a:gd name="connsiteY3" fmla="*/ 319589 h 319589"/>
                      <a:gd name="connsiteX4" fmla="*/ 12003 w 594759"/>
                      <a:gd name="connsiteY4" fmla="*/ 319553 h 319589"/>
                      <a:gd name="connsiteX5" fmla="*/ 9623 w 594759"/>
                      <a:gd name="connsiteY5" fmla="*/ 188119 h 319589"/>
                      <a:gd name="connsiteX0" fmla="*/ 10939 w 596075"/>
                      <a:gd name="connsiteY0" fmla="*/ 188119 h 324316"/>
                      <a:gd name="connsiteX1" fmla="*/ 596075 w 596075"/>
                      <a:gd name="connsiteY1" fmla="*/ 0 h 324316"/>
                      <a:gd name="connsiteX2" fmla="*/ 591312 w 596075"/>
                      <a:gd name="connsiteY2" fmla="*/ 121909 h 324316"/>
                      <a:gd name="connsiteX3" fmla="*/ 394101 w 596075"/>
                      <a:gd name="connsiteY3" fmla="*/ 319589 h 324316"/>
                      <a:gd name="connsiteX4" fmla="*/ 8557 w 596075"/>
                      <a:gd name="connsiteY4" fmla="*/ 324316 h 324316"/>
                      <a:gd name="connsiteX5" fmla="*/ 10939 w 596075"/>
                      <a:gd name="connsiteY5" fmla="*/ 188119 h 324316"/>
                      <a:gd name="connsiteX0" fmla="*/ 10939 w 596075"/>
                      <a:gd name="connsiteY0" fmla="*/ 188119 h 324316"/>
                      <a:gd name="connsiteX1" fmla="*/ 596075 w 596075"/>
                      <a:gd name="connsiteY1" fmla="*/ 0 h 324316"/>
                      <a:gd name="connsiteX2" fmla="*/ 591312 w 596075"/>
                      <a:gd name="connsiteY2" fmla="*/ 121909 h 324316"/>
                      <a:gd name="connsiteX3" fmla="*/ 394101 w 596075"/>
                      <a:gd name="connsiteY3" fmla="*/ 319589 h 324316"/>
                      <a:gd name="connsiteX4" fmla="*/ 8557 w 596075"/>
                      <a:gd name="connsiteY4" fmla="*/ 324316 h 324316"/>
                      <a:gd name="connsiteX5" fmla="*/ 10939 w 596075"/>
                      <a:gd name="connsiteY5" fmla="*/ 188119 h 324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6075" h="324316" fill="norm" stroke="1" extrusionOk="0">
                        <a:moveTo>
                          <a:pt x="10939" y="188119"/>
                        </a:moveTo>
                        <a:cubicBezTo>
                          <a:pt x="155977" y="89694"/>
                          <a:pt x="401030" y="62706"/>
                          <a:pt x="596075" y="0"/>
                        </a:cubicBezTo>
                        <a:cubicBezTo>
                          <a:pt x="551624" y="76355"/>
                          <a:pt x="580994" y="100323"/>
                          <a:pt x="591312" y="121909"/>
                        </a:cubicBezTo>
                        <a:cubicBezTo>
                          <a:pt x="536688" y="174308"/>
                          <a:pt x="455869" y="267190"/>
                          <a:pt x="394101" y="319589"/>
                        </a:cubicBezTo>
                        <a:lnTo>
                          <a:pt x="8557" y="324316"/>
                        </a:lnTo>
                        <a:cubicBezTo>
                          <a:pt x="6970" y="193986"/>
                          <a:pt x="-11287" y="256536"/>
                          <a:pt x="10939" y="188119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grpSp>
                <p:nvGrpSpPr>
                  <p:cNvPr id="358" name="Группа 22"/>
                  <p:cNvGrpSpPr/>
                  <p:nvPr/>
                </p:nvGrpSpPr>
                <p:grpSpPr bwMode="auto">
                  <a:xfrm>
                    <a:off x="5806919" y="4710828"/>
                    <a:ext cx="767543" cy="382676"/>
                    <a:chOff x="5838655" y="4738773"/>
                    <a:chExt cx="767543" cy="382676"/>
                  </a:xfrm>
                </p:grpSpPr>
                <p:sp>
                  <p:nvSpPr>
                    <p:cNvPr id="359" name="Freeform 82"/>
                    <p:cNvSpPr/>
                    <p:nvPr/>
                  </p:nvSpPr>
                  <p:spPr bwMode="auto">
                    <a:xfrm>
                      <a:off x="5863635" y="4757653"/>
                      <a:ext cx="596540" cy="190372"/>
                    </a:xfrm>
                    <a:custGeom>
                      <a:avLst/>
                      <a:gdLst>
                        <a:gd name="T0" fmla="*/ 0 w 190"/>
                        <a:gd name="T1" fmla="*/ 56 h 60"/>
                        <a:gd name="T2" fmla="*/ 0 w 190"/>
                        <a:gd name="T3" fmla="*/ 56 h 60"/>
                        <a:gd name="T4" fmla="*/ 58 w 190"/>
                        <a:gd name="T5" fmla="*/ 0 h 60"/>
                        <a:gd name="T6" fmla="*/ 190 w 190"/>
                        <a:gd name="T7" fmla="*/ 0 h 60"/>
                        <a:gd name="T8" fmla="*/ 130 w 190"/>
                        <a:gd name="T9" fmla="*/ 60 h 60"/>
                        <a:gd name="T10" fmla="*/ 0 w 190"/>
                        <a:gd name="T11" fmla="*/ 56 h 60"/>
                        <a:gd name="connsiteX0" fmla="*/ 0 w 10416"/>
                        <a:gd name="connsiteY0" fmla="*/ 17628 h 17628"/>
                        <a:gd name="connsiteX1" fmla="*/ 416 w 10416"/>
                        <a:gd name="connsiteY1" fmla="*/ 9333 h 17628"/>
                        <a:gd name="connsiteX2" fmla="*/ 3469 w 10416"/>
                        <a:gd name="connsiteY2" fmla="*/ 0 h 17628"/>
                        <a:gd name="connsiteX3" fmla="*/ 10416 w 10416"/>
                        <a:gd name="connsiteY3" fmla="*/ 0 h 17628"/>
                        <a:gd name="connsiteX4" fmla="*/ 7258 w 10416"/>
                        <a:gd name="connsiteY4" fmla="*/ 10000 h 17628"/>
                        <a:gd name="connsiteX5" fmla="*/ 0 w 10416"/>
                        <a:gd name="connsiteY5" fmla="*/ 17628 h 17628"/>
                        <a:gd name="connsiteX0" fmla="*/ 6842 w 10000"/>
                        <a:gd name="connsiteY0" fmla="*/ 10000 h 10000"/>
                        <a:gd name="connsiteX1" fmla="*/ 0 w 10000"/>
                        <a:gd name="connsiteY1" fmla="*/ 9333 h 10000"/>
                        <a:gd name="connsiteX2" fmla="*/ 3053 w 10000"/>
                        <a:gd name="connsiteY2" fmla="*/ 0 h 10000"/>
                        <a:gd name="connsiteX3" fmla="*/ 10000 w 10000"/>
                        <a:gd name="connsiteY3" fmla="*/ 0 h 10000"/>
                        <a:gd name="connsiteX4" fmla="*/ 6842 w 10000"/>
                        <a:gd name="connsiteY4" fmla="*/ 10000 h 10000"/>
                        <a:gd name="connsiteX0" fmla="*/ 7050 w 10208"/>
                        <a:gd name="connsiteY0" fmla="*/ 10000 h 10123"/>
                        <a:gd name="connsiteX1" fmla="*/ 0 w 10208"/>
                        <a:gd name="connsiteY1" fmla="*/ 10123 h 10123"/>
                        <a:gd name="connsiteX2" fmla="*/ 3261 w 10208"/>
                        <a:gd name="connsiteY2" fmla="*/ 0 h 10123"/>
                        <a:gd name="connsiteX3" fmla="*/ 10208 w 10208"/>
                        <a:gd name="connsiteY3" fmla="*/ 0 h 10123"/>
                        <a:gd name="connsiteX4" fmla="*/ 7050 w 10208"/>
                        <a:gd name="connsiteY4" fmla="*/ 10000 h 10123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263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395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395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6967 w 10416"/>
                        <a:gd name="connsiteY0" fmla="*/ 10526 h 10526"/>
                        <a:gd name="connsiteX1" fmla="*/ 0 w 10416"/>
                        <a:gd name="connsiteY1" fmla="*/ 10386 h 10526"/>
                        <a:gd name="connsiteX2" fmla="*/ 3261 w 10416"/>
                        <a:gd name="connsiteY2" fmla="*/ 395 h 10526"/>
                        <a:gd name="connsiteX3" fmla="*/ 10416 w 10416"/>
                        <a:gd name="connsiteY3" fmla="*/ 0 h 10526"/>
                        <a:gd name="connsiteX4" fmla="*/ 6967 w 10416"/>
                        <a:gd name="connsiteY4" fmla="*/ 10526 h 10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16" h="10526" fill="norm" stroke="1" extrusionOk="0">
                          <a:moveTo>
                            <a:pt x="6967" y="10526"/>
                          </a:moveTo>
                          <a:lnTo>
                            <a:pt x="0" y="10386"/>
                          </a:lnTo>
                          <a:lnTo>
                            <a:pt x="3261" y="395"/>
                          </a:lnTo>
                          <a:lnTo>
                            <a:pt x="10416" y="0"/>
                          </a:lnTo>
                          <a:lnTo>
                            <a:pt x="6967" y="10526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txBody>
                    <a:bodyPr vert="horz" wrap="square" lIns="68644" tIns="34322" rIns="68644" bIns="34322" numCol="1" anchor="t" anchorCtr="0" compatLnSpc="1">
                      <a:prstTxWarp prst="textNoShape"/>
                    </a:bodyPr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60" name="Хорда 12"/>
                    <p:cNvSpPr/>
                    <p:nvPr/>
                  </p:nvSpPr>
                  <p:spPr bwMode="auto">
                    <a:xfrm rot="3373513">
                      <a:off x="5832211" y="4924977"/>
                      <a:ext cx="196286" cy="183398"/>
                    </a:xfrm>
                    <a:prstGeom prst="chord">
                      <a:avLst>
                        <a:gd name="adj1" fmla="val 4363760"/>
                        <a:gd name="adj2" fmla="val 10671396"/>
                      </a:avLst>
                    </a:prstGeom>
                    <a:solidFill>
                      <a:srgbClr val="00206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61" name="Дуга 13"/>
                    <p:cNvSpPr/>
                    <p:nvPr/>
                  </p:nvSpPr>
                  <p:spPr bwMode="auto">
                    <a:xfrm rot="13806489">
                      <a:off x="6225903" y="4905449"/>
                      <a:ext cx="216000" cy="21600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62" name="Дуга 361"/>
                    <p:cNvSpPr/>
                    <p:nvPr/>
                  </p:nvSpPr>
                  <p:spPr bwMode="auto">
                    <a:xfrm rot="13730604">
                      <a:off x="6426198" y="4738773"/>
                      <a:ext cx="180000" cy="18000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9525" cap="flat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cxnSp>
                  <p:nvCxnSpPr>
                    <p:cNvPr id="363" name="Прямая соединительная линия 15"/>
                    <p:cNvCxnSpPr>
                      <a:cxnSpLocks/>
                      <a:stCxn id="362" idx="0"/>
                    </p:cNvCxnSpPr>
                    <p:nvPr/>
                  </p:nvCxnSpPr>
                  <p:spPr bwMode="auto">
                    <a:xfrm flipH="1">
                      <a:off x="6251663" y="4888004"/>
                      <a:ext cx="196773" cy="196146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4" name="Прямая соединительная линия 363"/>
                    <p:cNvCxnSpPr>
                      <a:cxnSpLocks/>
                      <a:endCxn id="328" idx="0"/>
                    </p:cNvCxnSpPr>
                    <p:nvPr/>
                  </p:nvCxnSpPr>
                  <p:spPr bwMode="auto">
                    <a:xfrm flipV="1">
                      <a:off x="5875929" y="5082714"/>
                      <a:ext cx="375110" cy="1208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339" name="Группа 290"/>
                <p:cNvGrpSpPr/>
                <p:nvPr/>
              </p:nvGrpSpPr>
              <p:grpSpPr bwMode="auto">
                <a:xfrm>
                  <a:off x="6048896" y="4568694"/>
                  <a:ext cx="768479" cy="382676"/>
                  <a:chOff x="5805983" y="4710828"/>
                  <a:chExt cx="768479" cy="382676"/>
                </a:xfrm>
              </p:grpSpPr>
              <p:sp>
                <p:nvSpPr>
                  <p:cNvPr id="349" name="Прямоугольник 23"/>
                  <p:cNvSpPr/>
                  <p:nvPr/>
                </p:nvSpPr>
                <p:spPr bwMode="auto">
                  <a:xfrm>
                    <a:off x="5823343" y="4733425"/>
                    <a:ext cx="596075" cy="324316"/>
                  </a:xfrm>
                  <a:custGeom>
                    <a:avLst/>
                    <a:gdLst>
                      <a:gd name="connsiteX0" fmla="*/ 0 w 570849"/>
                      <a:gd name="connsiteY0" fmla="*/ 0 h 417184"/>
                      <a:gd name="connsiteX1" fmla="*/ 570849 w 570849"/>
                      <a:gd name="connsiteY1" fmla="*/ 0 h 417184"/>
                      <a:gd name="connsiteX2" fmla="*/ 570849 w 570849"/>
                      <a:gd name="connsiteY2" fmla="*/ 417184 h 417184"/>
                      <a:gd name="connsiteX3" fmla="*/ 0 w 570849"/>
                      <a:gd name="connsiteY3" fmla="*/ 417184 h 417184"/>
                      <a:gd name="connsiteX4" fmla="*/ 0 w 570849"/>
                      <a:gd name="connsiteY4" fmla="*/ 0 h 417184"/>
                      <a:gd name="connsiteX0" fmla="*/ 0 w 582755"/>
                      <a:gd name="connsiteY0" fmla="*/ 0 h 417184"/>
                      <a:gd name="connsiteX1" fmla="*/ 570849 w 582755"/>
                      <a:gd name="connsiteY1" fmla="*/ 0 h 417184"/>
                      <a:gd name="connsiteX2" fmla="*/ 582755 w 582755"/>
                      <a:gd name="connsiteY2" fmla="*/ 193346 h 417184"/>
                      <a:gd name="connsiteX3" fmla="*/ 0 w 582755"/>
                      <a:gd name="connsiteY3" fmla="*/ 417184 h 417184"/>
                      <a:gd name="connsiteX4" fmla="*/ 0 w 582755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391026"/>
                      <a:gd name="connsiteX1" fmla="*/ 587518 w 587518"/>
                      <a:gd name="connsiteY1" fmla="*/ 71437 h 391026"/>
                      <a:gd name="connsiteX2" fmla="*/ 582755 w 587518"/>
                      <a:gd name="connsiteY2" fmla="*/ 193346 h 391026"/>
                      <a:gd name="connsiteX3" fmla="*/ 385544 w 587518"/>
                      <a:gd name="connsiteY3" fmla="*/ 391026 h 391026"/>
                      <a:gd name="connsiteX4" fmla="*/ 4762 w 587518"/>
                      <a:gd name="connsiteY4" fmla="*/ 390990 h 391026"/>
                      <a:gd name="connsiteX5" fmla="*/ 0 w 587518"/>
                      <a:gd name="connsiteY5" fmla="*/ 0 h 391026"/>
                      <a:gd name="connsiteX0" fmla="*/ 142889 w 582769"/>
                      <a:gd name="connsiteY0" fmla="*/ 83344 h 319589"/>
                      <a:gd name="connsiteX1" fmla="*/ 582769 w 582769"/>
                      <a:gd name="connsiteY1" fmla="*/ 0 h 319589"/>
                      <a:gd name="connsiteX2" fmla="*/ 578006 w 582769"/>
                      <a:gd name="connsiteY2" fmla="*/ 121909 h 319589"/>
                      <a:gd name="connsiteX3" fmla="*/ 380795 w 582769"/>
                      <a:gd name="connsiteY3" fmla="*/ 319589 h 319589"/>
                      <a:gd name="connsiteX4" fmla="*/ 13 w 582769"/>
                      <a:gd name="connsiteY4" fmla="*/ 319553 h 319589"/>
                      <a:gd name="connsiteX5" fmla="*/ 142889 w 582769"/>
                      <a:gd name="connsiteY5" fmla="*/ 83344 h 319589"/>
                      <a:gd name="connsiteX0" fmla="*/ 142906 w 582786"/>
                      <a:gd name="connsiteY0" fmla="*/ 83344 h 319589"/>
                      <a:gd name="connsiteX1" fmla="*/ 582786 w 582786"/>
                      <a:gd name="connsiteY1" fmla="*/ 0 h 319589"/>
                      <a:gd name="connsiteX2" fmla="*/ 578023 w 582786"/>
                      <a:gd name="connsiteY2" fmla="*/ 121909 h 319589"/>
                      <a:gd name="connsiteX3" fmla="*/ 380812 w 582786"/>
                      <a:gd name="connsiteY3" fmla="*/ 319589 h 319589"/>
                      <a:gd name="connsiteX4" fmla="*/ 30 w 582786"/>
                      <a:gd name="connsiteY4" fmla="*/ 319553 h 319589"/>
                      <a:gd name="connsiteX5" fmla="*/ 142906 w 582786"/>
                      <a:gd name="connsiteY5" fmla="*/ 83344 h 319589"/>
                      <a:gd name="connsiteX0" fmla="*/ 37132 w 622268"/>
                      <a:gd name="connsiteY0" fmla="*/ 188119 h 319589"/>
                      <a:gd name="connsiteX1" fmla="*/ 622268 w 622268"/>
                      <a:gd name="connsiteY1" fmla="*/ 0 h 319589"/>
                      <a:gd name="connsiteX2" fmla="*/ 617505 w 622268"/>
                      <a:gd name="connsiteY2" fmla="*/ 121909 h 319589"/>
                      <a:gd name="connsiteX3" fmla="*/ 420294 w 622268"/>
                      <a:gd name="connsiteY3" fmla="*/ 319589 h 319589"/>
                      <a:gd name="connsiteX4" fmla="*/ 39512 w 622268"/>
                      <a:gd name="connsiteY4" fmla="*/ 319553 h 319589"/>
                      <a:gd name="connsiteX5" fmla="*/ 37132 w 622268"/>
                      <a:gd name="connsiteY5" fmla="*/ 188119 h 319589"/>
                      <a:gd name="connsiteX0" fmla="*/ 9623 w 594759"/>
                      <a:gd name="connsiteY0" fmla="*/ 188119 h 319589"/>
                      <a:gd name="connsiteX1" fmla="*/ 594759 w 594759"/>
                      <a:gd name="connsiteY1" fmla="*/ 0 h 319589"/>
                      <a:gd name="connsiteX2" fmla="*/ 589996 w 594759"/>
                      <a:gd name="connsiteY2" fmla="*/ 121909 h 319589"/>
                      <a:gd name="connsiteX3" fmla="*/ 392785 w 594759"/>
                      <a:gd name="connsiteY3" fmla="*/ 319589 h 319589"/>
                      <a:gd name="connsiteX4" fmla="*/ 12003 w 594759"/>
                      <a:gd name="connsiteY4" fmla="*/ 319553 h 319589"/>
                      <a:gd name="connsiteX5" fmla="*/ 9623 w 594759"/>
                      <a:gd name="connsiteY5" fmla="*/ 188119 h 319589"/>
                      <a:gd name="connsiteX0" fmla="*/ 10939 w 596075"/>
                      <a:gd name="connsiteY0" fmla="*/ 188119 h 324316"/>
                      <a:gd name="connsiteX1" fmla="*/ 596075 w 596075"/>
                      <a:gd name="connsiteY1" fmla="*/ 0 h 324316"/>
                      <a:gd name="connsiteX2" fmla="*/ 591312 w 596075"/>
                      <a:gd name="connsiteY2" fmla="*/ 121909 h 324316"/>
                      <a:gd name="connsiteX3" fmla="*/ 394101 w 596075"/>
                      <a:gd name="connsiteY3" fmla="*/ 319589 h 324316"/>
                      <a:gd name="connsiteX4" fmla="*/ 8557 w 596075"/>
                      <a:gd name="connsiteY4" fmla="*/ 324316 h 324316"/>
                      <a:gd name="connsiteX5" fmla="*/ 10939 w 596075"/>
                      <a:gd name="connsiteY5" fmla="*/ 188119 h 324316"/>
                      <a:gd name="connsiteX0" fmla="*/ 10939 w 596075"/>
                      <a:gd name="connsiteY0" fmla="*/ 188119 h 324316"/>
                      <a:gd name="connsiteX1" fmla="*/ 596075 w 596075"/>
                      <a:gd name="connsiteY1" fmla="*/ 0 h 324316"/>
                      <a:gd name="connsiteX2" fmla="*/ 591312 w 596075"/>
                      <a:gd name="connsiteY2" fmla="*/ 121909 h 324316"/>
                      <a:gd name="connsiteX3" fmla="*/ 394101 w 596075"/>
                      <a:gd name="connsiteY3" fmla="*/ 319589 h 324316"/>
                      <a:gd name="connsiteX4" fmla="*/ 8557 w 596075"/>
                      <a:gd name="connsiteY4" fmla="*/ 324316 h 324316"/>
                      <a:gd name="connsiteX5" fmla="*/ 10939 w 596075"/>
                      <a:gd name="connsiteY5" fmla="*/ 188119 h 324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6075" h="324316" fill="norm" stroke="1" extrusionOk="0">
                        <a:moveTo>
                          <a:pt x="10939" y="188119"/>
                        </a:moveTo>
                        <a:cubicBezTo>
                          <a:pt x="155977" y="89694"/>
                          <a:pt x="401030" y="62706"/>
                          <a:pt x="596075" y="0"/>
                        </a:cubicBezTo>
                        <a:cubicBezTo>
                          <a:pt x="551624" y="76355"/>
                          <a:pt x="580994" y="100323"/>
                          <a:pt x="591312" y="121909"/>
                        </a:cubicBezTo>
                        <a:cubicBezTo>
                          <a:pt x="536688" y="174308"/>
                          <a:pt x="455869" y="267190"/>
                          <a:pt x="394101" y="319589"/>
                        </a:cubicBezTo>
                        <a:lnTo>
                          <a:pt x="8557" y="324316"/>
                        </a:lnTo>
                        <a:cubicBezTo>
                          <a:pt x="6970" y="193986"/>
                          <a:pt x="-11287" y="256536"/>
                          <a:pt x="10939" y="188119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grpSp>
                <p:nvGrpSpPr>
                  <p:cNvPr id="350" name="Группа 292"/>
                  <p:cNvGrpSpPr/>
                  <p:nvPr/>
                </p:nvGrpSpPr>
                <p:grpSpPr bwMode="auto">
                  <a:xfrm>
                    <a:off x="5805983" y="4710828"/>
                    <a:ext cx="768479" cy="382676"/>
                    <a:chOff x="5837719" y="4738773"/>
                    <a:chExt cx="768479" cy="382676"/>
                  </a:xfrm>
                </p:grpSpPr>
                <p:sp>
                  <p:nvSpPr>
                    <p:cNvPr id="351" name="Freeform 82"/>
                    <p:cNvSpPr/>
                    <p:nvPr/>
                  </p:nvSpPr>
                  <p:spPr bwMode="auto">
                    <a:xfrm>
                      <a:off x="5863635" y="4757653"/>
                      <a:ext cx="596540" cy="190372"/>
                    </a:xfrm>
                    <a:custGeom>
                      <a:avLst/>
                      <a:gdLst>
                        <a:gd name="T0" fmla="*/ 0 w 190"/>
                        <a:gd name="T1" fmla="*/ 56 h 60"/>
                        <a:gd name="T2" fmla="*/ 0 w 190"/>
                        <a:gd name="T3" fmla="*/ 56 h 60"/>
                        <a:gd name="T4" fmla="*/ 58 w 190"/>
                        <a:gd name="T5" fmla="*/ 0 h 60"/>
                        <a:gd name="T6" fmla="*/ 190 w 190"/>
                        <a:gd name="T7" fmla="*/ 0 h 60"/>
                        <a:gd name="T8" fmla="*/ 130 w 190"/>
                        <a:gd name="T9" fmla="*/ 60 h 60"/>
                        <a:gd name="T10" fmla="*/ 0 w 190"/>
                        <a:gd name="T11" fmla="*/ 56 h 60"/>
                        <a:gd name="connsiteX0" fmla="*/ 0 w 10416"/>
                        <a:gd name="connsiteY0" fmla="*/ 17628 h 17628"/>
                        <a:gd name="connsiteX1" fmla="*/ 416 w 10416"/>
                        <a:gd name="connsiteY1" fmla="*/ 9333 h 17628"/>
                        <a:gd name="connsiteX2" fmla="*/ 3469 w 10416"/>
                        <a:gd name="connsiteY2" fmla="*/ 0 h 17628"/>
                        <a:gd name="connsiteX3" fmla="*/ 10416 w 10416"/>
                        <a:gd name="connsiteY3" fmla="*/ 0 h 17628"/>
                        <a:gd name="connsiteX4" fmla="*/ 7258 w 10416"/>
                        <a:gd name="connsiteY4" fmla="*/ 10000 h 17628"/>
                        <a:gd name="connsiteX5" fmla="*/ 0 w 10416"/>
                        <a:gd name="connsiteY5" fmla="*/ 17628 h 17628"/>
                        <a:gd name="connsiteX0" fmla="*/ 6842 w 10000"/>
                        <a:gd name="connsiteY0" fmla="*/ 10000 h 10000"/>
                        <a:gd name="connsiteX1" fmla="*/ 0 w 10000"/>
                        <a:gd name="connsiteY1" fmla="*/ 9333 h 10000"/>
                        <a:gd name="connsiteX2" fmla="*/ 3053 w 10000"/>
                        <a:gd name="connsiteY2" fmla="*/ 0 h 10000"/>
                        <a:gd name="connsiteX3" fmla="*/ 10000 w 10000"/>
                        <a:gd name="connsiteY3" fmla="*/ 0 h 10000"/>
                        <a:gd name="connsiteX4" fmla="*/ 6842 w 10000"/>
                        <a:gd name="connsiteY4" fmla="*/ 10000 h 10000"/>
                        <a:gd name="connsiteX0" fmla="*/ 7050 w 10208"/>
                        <a:gd name="connsiteY0" fmla="*/ 10000 h 10123"/>
                        <a:gd name="connsiteX1" fmla="*/ 0 w 10208"/>
                        <a:gd name="connsiteY1" fmla="*/ 10123 h 10123"/>
                        <a:gd name="connsiteX2" fmla="*/ 3261 w 10208"/>
                        <a:gd name="connsiteY2" fmla="*/ 0 h 10123"/>
                        <a:gd name="connsiteX3" fmla="*/ 10208 w 10208"/>
                        <a:gd name="connsiteY3" fmla="*/ 0 h 10123"/>
                        <a:gd name="connsiteX4" fmla="*/ 7050 w 10208"/>
                        <a:gd name="connsiteY4" fmla="*/ 10000 h 10123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263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395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395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6967 w 10416"/>
                        <a:gd name="connsiteY0" fmla="*/ 10526 h 10526"/>
                        <a:gd name="connsiteX1" fmla="*/ 0 w 10416"/>
                        <a:gd name="connsiteY1" fmla="*/ 10386 h 10526"/>
                        <a:gd name="connsiteX2" fmla="*/ 3261 w 10416"/>
                        <a:gd name="connsiteY2" fmla="*/ 395 h 10526"/>
                        <a:gd name="connsiteX3" fmla="*/ 10416 w 10416"/>
                        <a:gd name="connsiteY3" fmla="*/ 0 h 10526"/>
                        <a:gd name="connsiteX4" fmla="*/ 6967 w 10416"/>
                        <a:gd name="connsiteY4" fmla="*/ 10526 h 10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16" h="10526" fill="norm" stroke="1" extrusionOk="0">
                          <a:moveTo>
                            <a:pt x="6967" y="10526"/>
                          </a:moveTo>
                          <a:lnTo>
                            <a:pt x="0" y="10386"/>
                          </a:lnTo>
                          <a:lnTo>
                            <a:pt x="3261" y="395"/>
                          </a:lnTo>
                          <a:lnTo>
                            <a:pt x="10416" y="0"/>
                          </a:lnTo>
                          <a:lnTo>
                            <a:pt x="6967" y="10526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txBody>
                    <a:bodyPr vert="horz" wrap="square" lIns="68644" tIns="34322" rIns="68644" bIns="34322" numCol="1" anchor="t" anchorCtr="0" compatLnSpc="1">
                      <a:prstTxWarp prst="textNoShape"/>
                    </a:bodyPr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52" name="Хорда 351"/>
                    <p:cNvSpPr/>
                    <p:nvPr/>
                  </p:nvSpPr>
                  <p:spPr bwMode="auto">
                    <a:xfrm rot="3373513">
                      <a:off x="5833608" y="4925725"/>
                      <a:ext cx="193490" cy="185267"/>
                    </a:xfrm>
                    <a:prstGeom prst="chord">
                      <a:avLst>
                        <a:gd name="adj1" fmla="val 4830552"/>
                        <a:gd name="adj2" fmla="val 10449454"/>
                      </a:avLst>
                    </a:prstGeom>
                    <a:solidFill>
                      <a:srgbClr val="00206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53" name="Дуга 352"/>
                    <p:cNvSpPr/>
                    <p:nvPr/>
                  </p:nvSpPr>
                  <p:spPr bwMode="auto">
                    <a:xfrm rot="13806489">
                      <a:off x="6225903" y="4905449"/>
                      <a:ext cx="216000" cy="21600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54" name="Дуга 353"/>
                    <p:cNvSpPr/>
                    <p:nvPr/>
                  </p:nvSpPr>
                  <p:spPr bwMode="auto">
                    <a:xfrm rot="13730604">
                      <a:off x="6426198" y="4738773"/>
                      <a:ext cx="180000" cy="18000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9525" cap="flat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cxnSp>
                  <p:nvCxnSpPr>
                    <p:cNvPr id="355" name="Прямая соединительная линия 354"/>
                    <p:cNvCxnSpPr>
                      <a:cxnSpLocks/>
                      <a:stCxn id="354" idx="0"/>
                    </p:cNvCxnSpPr>
                    <p:nvPr/>
                  </p:nvCxnSpPr>
                  <p:spPr bwMode="auto">
                    <a:xfrm flipH="1">
                      <a:off x="6251663" y="4888004"/>
                      <a:ext cx="196773" cy="196146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6" name="Прямая соединительная линия 355"/>
                    <p:cNvCxnSpPr>
                      <a:cxnSpLocks/>
                      <a:stCxn id="352" idx="0"/>
                      <a:endCxn id="353" idx="0"/>
                    </p:cNvCxnSpPr>
                    <p:nvPr/>
                  </p:nvCxnSpPr>
                  <p:spPr bwMode="auto">
                    <a:xfrm>
                      <a:off x="5862822" y="5081920"/>
                      <a:ext cx="388217" cy="793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340" name="Группа 299"/>
                <p:cNvGrpSpPr/>
                <p:nvPr/>
              </p:nvGrpSpPr>
              <p:grpSpPr bwMode="auto">
                <a:xfrm>
                  <a:off x="6291810" y="4428676"/>
                  <a:ext cx="768479" cy="382676"/>
                  <a:chOff x="5805983" y="4710828"/>
                  <a:chExt cx="768479" cy="382676"/>
                </a:xfrm>
              </p:grpSpPr>
              <p:sp>
                <p:nvSpPr>
                  <p:cNvPr id="341" name="Прямоугольник 23"/>
                  <p:cNvSpPr/>
                  <p:nvPr/>
                </p:nvSpPr>
                <p:spPr bwMode="auto">
                  <a:xfrm>
                    <a:off x="5823343" y="4733425"/>
                    <a:ext cx="596075" cy="324316"/>
                  </a:xfrm>
                  <a:custGeom>
                    <a:avLst/>
                    <a:gdLst>
                      <a:gd name="connsiteX0" fmla="*/ 0 w 570849"/>
                      <a:gd name="connsiteY0" fmla="*/ 0 h 417184"/>
                      <a:gd name="connsiteX1" fmla="*/ 570849 w 570849"/>
                      <a:gd name="connsiteY1" fmla="*/ 0 h 417184"/>
                      <a:gd name="connsiteX2" fmla="*/ 570849 w 570849"/>
                      <a:gd name="connsiteY2" fmla="*/ 417184 h 417184"/>
                      <a:gd name="connsiteX3" fmla="*/ 0 w 570849"/>
                      <a:gd name="connsiteY3" fmla="*/ 417184 h 417184"/>
                      <a:gd name="connsiteX4" fmla="*/ 0 w 570849"/>
                      <a:gd name="connsiteY4" fmla="*/ 0 h 417184"/>
                      <a:gd name="connsiteX0" fmla="*/ 0 w 582755"/>
                      <a:gd name="connsiteY0" fmla="*/ 0 h 417184"/>
                      <a:gd name="connsiteX1" fmla="*/ 570849 w 582755"/>
                      <a:gd name="connsiteY1" fmla="*/ 0 h 417184"/>
                      <a:gd name="connsiteX2" fmla="*/ 582755 w 582755"/>
                      <a:gd name="connsiteY2" fmla="*/ 193346 h 417184"/>
                      <a:gd name="connsiteX3" fmla="*/ 0 w 582755"/>
                      <a:gd name="connsiteY3" fmla="*/ 417184 h 417184"/>
                      <a:gd name="connsiteX4" fmla="*/ 0 w 582755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391026"/>
                      <a:gd name="connsiteX1" fmla="*/ 587518 w 587518"/>
                      <a:gd name="connsiteY1" fmla="*/ 71437 h 391026"/>
                      <a:gd name="connsiteX2" fmla="*/ 582755 w 587518"/>
                      <a:gd name="connsiteY2" fmla="*/ 193346 h 391026"/>
                      <a:gd name="connsiteX3" fmla="*/ 385544 w 587518"/>
                      <a:gd name="connsiteY3" fmla="*/ 391026 h 391026"/>
                      <a:gd name="connsiteX4" fmla="*/ 4762 w 587518"/>
                      <a:gd name="connsiteY4" fmla="*/ 390990 h 391026"/>
                      <a:gd name="connsiteX5" fmla="*/ 0 w 587518"/>
                      <a:gd name="connsiteY5" fmla="*/ 0 h 391026"/>
                      <a:gd name="connsiteX0" fmla="*/ 142889 w 582769"/>
                      <a:gd name="connsiteY0" fmla="*/ 83344 h 319589"/>
                      <a:gd name="connsiteX1" fmla="*/ 582769 w 582769"/>
                      <a:gd name="connsiteY1" fmla="*/ 0 h 319589"/>
                      <a:gd name="connsiteX2" fmla="*/ 578006 w 582769"/>
                      <a:gd name="connsiteY2" fmla="*/ 121909 h 319589"/>
                      <a:gd name="connsiteX3" fmla="*/ 380795 w 582769"/>
                      <a:gd name="connsiteY3" fmla="*/ 319589 h 319589"/>
                      <a:gd name="connsiteX4" fmla="*/ 13 w 582769"/>
                      <a:gd name="connsiteY4" fmla="*/ 319553 h 319589"/>
                      <a:gd name="connsiteX5" fmla="*/ 142889 w 582769"/>
                      <a:gd name="connsiteY5" fmla="*/ 83344 h 319589"/>
                      <a:gd name="connsiteX0" fmla="*/ 142906 w 582786"/>
                      <a:gd name="connsiteY0" fmla="*/ 83344 h 319589"/>
                      <a:gd name="connsiteX1" fmla="*/ 582786 w 582786"/>
                      <a:gd name="connsiteY1" fmla="*/ 0 h 319589"/>
                      <a:gd name="connsiteX2" fmla="*/ 578023 w 582786"/>
                      <a:gd name="connsiteY2" fmla="*/ 121909 h 319589"/>
                      <a:gd name="connsiteX3" fmla="*/ 380812 w 582786"/>
                      <a:gd name="connsiteY3" fmla="*/ 319589 h 319589"/>
                      <a:gd name="connsiteX4" fmla="*/ 30 w 582786"/>
                      <a:gd name="connsiteY4" fmla="*/ 319553 h 319589"/>
                      <a:gd name="connsiteX5" fmla="*/ 142906 w 582786"/>
                      <a:gd name="connsiteY5" fmla="*/ 83344 h 319589"/>
                      <a:gd name="connsiteX0" fmla="*/ 37132 w 622268"/>
                      <a:gd name="connsiteY0" fmla="*/ 188119 h 319589"/>
                      <a:gd name="connsiteX1" fmla="*/ 622268 w 622268"/>
                      <a:gd name="connsiteY1" fmla="*/ 0 h 319589"/>
                      <a:gd name="connsiteX2" fmla="*/ 617505 w 622268"/>
                      <a:gd name="connsiteY2" fmla="*/ 121909 h 319589"/>
                      <a:gd name="connsiteX3" fmla="*/ 420294 w 622268"/>
                      <a:gd name="connsiteY3" fmla="*/ 319589 h 319589"/>
                      <a:gd name="connsiteX4" fmla="*/ 39512 w 622268"/>
                      <a:gd name="connsiteY4" fmla="*/ 319553 h 319589"/>
                      <a:gd name="connsiteX5" fmla="*/ 37132 w 622268"/>
                      <a:gd name="connsiteY5" fmla="*/ 188119 h 319589"/>
                      <a:gd name="connsiteX0" fmla="*/ 9623 w 594759"/>
                      <a:gd name="connsiteY0" fmla="*/ 188119 h 319589"/>
                      <a:gd name="connsiteX1" fmla="*/ 594759 w 594759"/>
                      <a:gd name="connsiteY1" fmla="*/ 0 h 319589"/>
                      <a:gd name="connsiteX2" fmla="*/ 589996 w 594759"/>
                      <a:gd name="connsiteY2" fmla="*/ 121909 h 319589"/>
                      <a:gd name="connsiteX3" fmla="*/ 392785 w 594759"/>
                      <a:gd name="connsiteY3" fmla="*/ 319589 h 319589"/>
                      <a:gd name="connsiteX4" fmla="*/ 12003 w 594759"/>
                      <a:gd name="connsiteY4" fmla="*/ 319553 h 319589"/>
                      <a:gd name="connsiteX5" fmla="*/ 9623 w 594759"/>
                      <a:gd name="connsiteY5" fmla="*/ 188119 h 319589"/>
                      <a:gd name="connsiteX0" fmla="*/ 10939 w 596075"/>
                      <a:gd name="connsiteY0" fmla="*/ 188119 h 324316"/>
                      <a:gd name="connsiteX1" fmla="*/ 596075 w 596075"/>
                      <a:gd name="connsiteY1" fmla="*/ 0 h 324316"/>
                      <a:gd name="connsiteX2" fmla="*/ 591312 w 596075"/>
                      <a:gd name="connsiteY2" fmla="*/ 121909 h 324316"/>
                      <a:gd name="connsiteX3" fmla="*/ 394101 w 596075"/>
                      <a:gd name="connsiteY3" fmla="*/ 319589 h 324316"/>
                      <a:gd name="connsiteX4" fmla="*/ 8557 w 596075"/>
                      <a:gd name="connsiteY4" fmla="*/ 324316 h 324316"/>
                      <a:gd name="connsiteX5" fmla="*/ 10939 w 596075"/>
                      <a:gd name="connsiteY5" fmla="*/ 188119 h 324316"/>
                      <a:gd name="connsiteX0" fmla="*/ 10939 w 596075"/>
                      <a:gd name="connsiteY0" fmla="*/ 188119 h 324316"/>
                      <a:gd name="connsiteX1" fmla="*/ 596075 w 596075"/>
                      <a:gd name="connsiteY1" fmla="*/ 0 h 324316"/>
                      <a:gd name="connsiteX2" fmla="*/ 591312 w 596075"/>
                      <a:gd name="connsiteY2" fmla="*/ 121909 h 324316"/>
                      <a:gd name="connsiteX3" fmla="*/ 394101 w 596075"/>
                      <a:gd name="connsiteY3" fmla="*/ 319589 h 324316"/>
                      <a:gd name="connsiteX4" fmla="*/ 8557 w 596075"/>
                      <a:gd name="connsiteY4" fmla="*/ 324316 h 324316"/>
                      <a:gd name="connsiteX5" fmla="*/ 10939 w 596075"/>
                      <a:gd name="connsiteY5" fmla="*/ 188119 h 324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6075" h="324316" fill="norm" stroke="1" extrusionOk="0">
                        <a:moveTo>
                          <a:pt x="10939" y="188119"/>
                        </a:moveTo>
                        <a:cubicBezTo>
                          <a:pt x="155977" y="89694"/>
                          <a:pt x="401030" y="62706"/>
                          <a:pt x="596075" y="0"/>
                        </a:cubicBezTo>
                        <a:cubicBezTo>
                          <a:pt x="551624" y="76355"/>
                          <a:pt x="580994" y="100323"/>
                          <a:pt x="591312" y="121909"/>
                        </a:cubicBezTo>
                        <a:cubicBezTo>
                          <a:pt x="536688" y="174308"/>
                          <a:pt x="455869" y="267190"/>
                          <a:pt x="394101" y="319589"/>
                        </a:cubicBezTo>
                        <a:lnTo>
                          <a:pt x="8557" y="324316"/>
                        </a:lnTo>
                        <a:cubicBezTo>
                          <a:pt x="6970" y="193986"/>
                          <a:pt x="-11287" y="256536"/>
                          <a:pt x="10939" y="188119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grpSp>
                <p:nvGrpSpPr>
                  <p:cNvPr id="342" name="Группа 301"/>
                  <p:cNvGrpSpPr/>
                  <p:nvPr/>
                </p:nvGrpSpPr>
                <p:grpSpPr bwMode="auto">
                  <a:xfrm>
                    <a:off x="5805983" y="4710828"/>
                    <a:ext cx="768479" cy="382676"/>
                    <a:chOff x="5837719" y="4738773"/>
                    <a:chExt cx="768479" cy="382676"/>
                  </a:xfrm>
                </p:grpSpPr>
                <p:sp>
                  <p:nvSpPr>
                    <p:cNvPr id="343" name="Freeform 82"/>
                    <p:cNvSpPr/>
                    <p:nvPr/>
                  </p:nvSpPr>
                  <p:spPr bwMode="auto">
                    <a:xfrm>
                      <a:off x="5863635" y="4757653"/>
                      <a:ext cx="596540" cy="190372"/>
                    </a:xfrm>
                    <a:custGeom>
                      <a:avLst/>
                      <a:gdLst>
                        <a:gd name="T0" fmla="*/ 0 w 190"/>
                        <a:gd name="T1" fmla="*/ 56 h 60"/>
                        <a:gd name="T2" fmla="*/ 0 w 190"/>
                        <a:gd name="T3" fmla="*/ 56 h 60"/>
                        <a:gd name="T4" fmla="*/ 58 w 190"/>
                        <a:gd name="T5" fmla="*/ 0 h 60"/>
                        <a:gd name="T6" fmla="*/ 190 w 190"/>
                        <a:gd name="T7" fmla="*/ 0 h 60"/>
                        <a:gd name="T8" fmla="*/ 130 w 190"/>
                        <a:gd name="T9" fmla="*/ 60 h 60"/>
                        <a:gd name="T10" fmla="*/ 0 w 190"/>
                        <a:gd name="T11" fmla="*/ 56 h 60"/>
                        <a:gd name="connsiteX0" fmla="*/ 0 w 10416"/>
                        <a:gd name="connsiteY0" fmla="*/ 17628 h 17628"/>
                        <a:gd name="connsiteX1" fmla="*/ 416 w 10416"/>
                        <a:gd name="connsiteY1" fmla="*/ 9333 h 17628"/>
                        <a:gd name="connsiteX2" fmla="*/ 3469 w 10416"/>
                        <a:gd name="connsiteY2" fmla="*/ 0 h 17628"/>
                        <a:gd name="connsiteX3" fmla="*/ 10416 w 10416"/>
                        <a:gd name="connsiteY3" fmla="*/ 0 h 17628"/>
                        <a:gd name="connsiteX4" fmla="*/ 7258 w 10416"/>
                        <a:gd name="connsiteY4" fmla="*/ 10000 h 17628"/>
                        <a:gd name="connsiteX5" fmla="*/ 0 w 10416"/>
                        <a:gd name="connsiteY5" fmla="*/ 17628 h 17628"/>
                        <a:gd name="connsiteX0" fmla="*/ 6842 w 10000"/>
                        <a:gd name="connsiteY0" fmla="*/ 10000 h 10000"/>
                        <a:gd name="connsiteX1" fmla="*/ 0 w 10000"/>
                        <a:gd name="connsiteY1" fmla="*/ 9333 h 10000"/>
                        <a:gd name="connsiteX2" fmla="*/ 3053 w 10000"/>
                        <a:gd name="connsiteY2" fmla="*/ 0 h 10000"/>
                        <a:gd name="connsiteX3" fmla="*/ 10000 w 10000"/>
                        <a:gd name="connsiteY3" fmla="*/ 0 h 10000"/>
                        <a:gd name="connsiteX4" fmla="*/ 6842 w 10000"/>
                        <a:gd name="connsiteY4" fmla="*/ 10000 h 10000"/>
                        <a:gd name="connsiteX0" fmla="*/ 7050 w 10208"/>
                        <a:gd name="connsiteY0" fmla="*/ 10000 h 10123"/>
                        <a:gd name="connsiteX1" fmla="*/ 0 w 10208"/>
                        <a:gd name="connsiteY1" fmla="*/ 10123 h 10123"/>
                        <a:gd name="connsiteX2" fmla="*/ 3261 w 10208"/>
                        <a:gd name="connsiteY2" fmla="*/ 0 h 10123"/>
                        <a:gd name="connsiteX3" fmla="*/ 10208 w 10208"/>
                        <a:gd name="connsiteY3" fmla="*/ 0 h 10123"/>
                        <a:gd name="connsiteX4" fmla="*/ 7050 w 10208"/>
                        <a:gd name="connsiteY4" fmla="*/ 10000 h 10123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263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395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395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6967 w 10416"/>
                        <a:gd name="connsiteY0" fmla="*/ 10526 h 10526"/>
                        <a:gd name="connsiteX1" fmla="*/ 0 w 10416"/>
                        <a:gd name="connsiteY1" fmla="*/ 10386 h 10526"/>
                        <a:gd name="connsiteX2" fmla="*/ 3261 w 10416"/>
                        <a:gd name="connsiteY2" fmla="*/ 395 h 10526"/>
                        <a:gd name="connsiteX3" fmla="*/ 10416 w 10416"/>
                        <a:gd name="connsiteY3" fmla="*/ 0 h 10526"/>
                        <a:gd name="connsiteX4" fmla="*/ 6967 w 10416"/>
                        <a:gd name="connsiteY4" fmla="*/ 10526 h 10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16" h="10526" fill="norm" stroke="1" extrusionOk="0">
                          <a:moveTo>
                            <a:pt x="6967" y="10526"/>
                          </a:moveTo>
                          <a:lnTo>
                            <a:pt x="0" y="10386"/>
                          </a:lnTo>
                          <a:lnTo>
                            <a:pt x="3261" y="395"/>
                          </a:lnTo>
                          <a:lnTo>
                            <a:pt x="10416" y="0"/>
                          </a:lnTo>
                          <a:lnTo>
                            <a:pt x="6967" y="10526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txBody>
                    <a:bodyPr vert="horz" wrap="square" lIns="68644" tIns="34322" rIns="68644" bIns="34322" numCol="1" anchor="t" anchorCtr="0" compatLnSpc="1">
                      <a:prstTxWarp prst="textNoShape"/>
                    </a:bodyPr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44" name="Хорда 343"/>
                    <p:cNvSpPr/>
                    <p:nvPr/>
                  </p:nvSpPr>
                  <p:spPr bwMode="auto">
                    <a:xfrm rot="3373513">
                      <a:off x="5833608" y="4925725"/>
                      <a:ext cx="193490" cy="185267"/>
                    </a:xfrm>
                    <a:prstGeom prst="chord">
                      <a:avLst>
                        <a:gd name="adj1" fmla="val 4830552"/>
                        <a:gd name="adj2" fmla="val 10449454"/>
                      </a:avLst>
                    </a:prstGeom>
                    <a:solidFill>
                      <a:srgbClr val="00206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45" name="Дуга 344"/>
                    <p:cNvSpPr/>
                    <p:nvPr/>
                  </p:nvSpPr>
                  <p:spPr bwMode="auto">
                    <a:xfrm rot="13806489">
                      <a:off x="6225903" y="4905449"/>
                      <a:ext cx="216000" cy="21600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46" name="Дуга 345"/>
                    <p:cNvSpPr/>
                    <p:nvPr/>
                  </p:nvSpPr>
                  <p:spPr bwMode="auto">
                    <a:xfrm rot="13730604">
                      <a:off x="6426198" y="4738773"/>
                      <a:ext cx="180000" cy="18000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cxnSp>
                  <p:nvCxnSpPr>
                    <p:cNvPr id="347" name="Прямая соединительная линия 346"/>
                    <p:cNvCxnSpPr>
                      <a:cxnSpLocks/>
                      <a:stCxn id="346" idx="0"/>
                    </p:cNvCxnSpPr>
                    <p:nvPr/>
                  </p:nvCxnSpPr>
                  <p:spPr bwMode="auto">
                    <a:xfrm flipH="1">
                      <a:off x="6251663" y="4888004"/>
                      <a:ext cx="196773" cy="196146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8" name="Прямая соединительная линия 347"/>
                    <p:cNvCxnSpPr>
                      <a:cxnSpLocks/>
                      <a:stCxn id="344" idx="0"/>
                      <a:endCxn id="345" idx="0"/>
                    </p:cNvCxnSpPr>
                    <p:nvPr/>
                  </p:nvCxnSpPr>
                  <p:spPr bwMode="auto">
                    <a:xfrm>
                      <a:off x="5862822" y="5081920"/>
                      <a:ext cx="388217" cy="793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</p:grpSp>
            </p:grpSp>
          </p:grpSp>
          <p:grpSp>
            <p:nvGrpSpPr>
              <p:cNvPr id="327" name="Группа 31"/>
              <p:cNvGrpSpPr>
                <a:grpSpLocks noChangeAspect="1"/>
              </p:cNvGrpSpPr>
              <p:nvPr/>
            </p:nvGrpSpPr>
            <p:grpSpPr bwMode="auto">
              <a:xfrm>
                <a:off x="7169881" y="4342232"/>
                <a:ext cx="497049" cy="944461"/>
                <a:chOff x="6594116" y="3288627"/>
                <a:chExt cx="875120" cy="1662839"/>
              </a:xfrm>
              <a:solidFill>
                <a:srgbClr val="A64333"/>
              </a:solidFill>
            </p:grpSpPr>
            <p:sp>
              <p:nvSpPr>
                <p:cNvPr id="328" name="Овал 28"/>
                <p:cNvSpPr/>
                <p:nvPr/>
              </p:nvSpPr>
              <p:spPr bwMode="auto">
                <a:xfrm>
                  <a:off x="6909024" y="3288627"/>
                  <a:ext cx="216000" cy="2160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29" name="Скругленный прямоугольник 29"/>
                <p:cNvSpPr/>
                <p:nvPr/>
              </p:nvSpPr>
              <p:spPr bwMode="auto">
                <a:xfrm rot="19038230">
                  <a:off x="7017460" y="3772767"/>
                  <a:ext cx="451776" cy="144000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30" name="Скругленный прямоугольник 329"/>
                <p:cNvSpPr/>
                <p:nvPr/>
              </p:nvSpPr>
              <p:spPr bwMode="auto">
                <a:xfrm rot="19466532">
                  <a:off x="6594116" y="3668108"/>
                  <a:ext cx="499557" cy="144000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31" name="Скругленный прямоугольник 330"/>
                <p:cNvSpPr/>
                <p:nvPr/>
              </p:nvSpPr>
              <p:spPr bwMode="auto">
                <a:xfrm rot="5962447">
                  <a:off x="6445560" y="3933012"/>
                  <a:ext cx="440675" cy="129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32" name="Скругленный прямоугольник 331"/>
                <p:cNvSpPr/>
                <p:nvPr/>
              </p:nvSpPr>
              <p:spPr bwMode="auto">
                <a:xfrm rot="15112170">
                  <a:off x="6827443" y="3715453"/>
                  <a:ext cx="488586" cy="14747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33" name="Скругленный прямоугольник 332"/>
                <p:cNvSpPr/>
                <p:nvPr/>
              </p:nvSpPr>
              <p:spPr bwMode="auto">
                <a:xfrm rot="16665682">
                  <a:off x="6647958" y="3778801"/>
                  <a:ext cx="599409" cy="227533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34" name="Скругленный прямоугольник 333"/>
                <p:cNvSpPr/>
                <p:nvPr/>
              </p:nvSpPr>
              <p:spPr bwMode="auto">
                <a:xfrm rot="729132">
                  <a:off x="6876258" y="4143882"/>
                  <a:ext cx="556198" cy="144000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35" name="Скругленный прямоугольник 334"/>
                <p:cNvSpPr/>
                <p:nvPr/>
              </p:nvSpPr>
              <p:spPr bwMode="auto">
                <a:xfrm rot="4184132">
                  <a:off x="6683061" y="4249437"/>
                  <a:ext cx="556198" cy="144000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36" name="Скругленный прямоугольник 335"/>
                <p:cNvSpPr/>
                <p:nvPr/>
              </p:nvSpPr>
              <p:spPr bwMode="auto">
                <a:xfrm rot="7888331">
                  <a:off x="6610442" y="4601367"/>
                  <a:ext cx="556198" cy="144000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37" name="Скругленный прямоугольник 336"/>
                <p:cNvSpPr/>
                <p:nvPr/>
              </p:nvSpPr>
              <p:spPr bwMode="auto">
                <a:xfrm rot="5656195">
                  <a:off x="7080831" y="4402835"/>
                  <a:ext cx="556198" cy="144000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</p:grpSp>
        </p:grpSp>
        <p:sp>
          <p:nvSpPr>
            <p:cNvPr id="325" name="TextBox 324"/>
            <p:cNvSpPr txBox="1"/>
            <p:nvPr/>
          </p:nvSpPr>
          <p:spPr bwMode="auto">
            <a:xfrm>
              <a:off x="6309441" y="5683483"/>
              <a:ext cx="2428249" cy="63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6351">
                <a:lnSpc>
                  <a:spcPts val="1370"/>
                </a:lnSpc>
                <a:defRPr/>
              </a:pPr>
              <a:r>
                <a:rPr lang="ru-RU" sz="1150" spc="-28">
                  <a:solidFill>
                    <a:srgbClr val="08486B"/>
                  </a:solidFill>
                  <a:latin typeface="Microsoft Sans Serif"/>
                  <a:cs typeface="Microsoft Sans Serif"/>
                </a:rPr>
                <a:t>Активность – залог успешного обучения</a:t>
              </a:r>
              <a:endParaRPr/>
            </a:p>
          </p:txBody>
        </p:sp>
      </p:grpSp>
      <p:grpSp>
        <p:nvGrpSpPr>
          <p:cNvPr id="365" name="Группа 9"/>
          <p:cNvGrpSpPr/>
          <p:nvPr/>
        </p:nvGrpSpPr>
        <p:grpSpPr bwMode="auto">
          <a:xfrm>
            <a:off x="5591499" y="1256519"/>
            <a:ext cx="1304910" cy="1211089"/>
            <a:chOff x="6701186" y="1833108"/>
            <a:chExt cx="1964307" cy="1693957"/>
          </a:xfrm>
        </p:grpSpPr>
        <p:sp>
          <p:nvSpPr>
            <p:cNvPr id="366" name="TextBox 365"/>
            <p:cNvSpPr txBox="1"/>
            <p:nvPr/>
          </p:nvSpPr>
          <p:spPr bwMode="auto">
            <a:xfrm>
              <a:off x="6701186" y="3146800"/>
              <a:ext cx="1964307" cy="380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6351">
                <a:lnSpc>
                  <a:spcPts val="1370"/>
                </a:lnSpc>
                <a:defRPr/>
              </a:pPr>
              <a:r>
                <a:rPr lang="ru-RU" sz="1150">
                  <a:solidFill>
                    <a:srgbClr val="08486B"/>
                  </a:solidFill>
                  <a:latin typeface="Microsoft Sans Serif"/>
                  <a:cs typeface="Microsoft Sans Serif"/>
                </a:rPr>
                <a:t>Виброрежим</a:t>
              </a:r>
              <a:endParaRPr/>
            </a:p>
          </p:txBody>
        </p:sp>
        <p:grpSp>
          <p:nvGrpSpPr>
            <p:cNvPr id="367" name="Группа 8"/>
            <p:cNvGrpSpPr/>
            <p:nvPr/>
          </p:nvGrpSpPr>
          <p:grpSpPr bwMode="auto">
            <a:xfrm>
              <a:off x="6997355" y="1833108"/>
              <a:ext cx="1296000" cy="1296000"/>
              <a:chOff x="6997355" y="1833108"/>
              <a:chExt cx="1296000" cy="1296000"/>
            </a:xfrm>
          </p:grpSpPr>
          <p:grpSp>
            <p:nvGrpSpPr>
              <p:cNvPr id="368" name="Группа 7"/>
              <p:cNvGrpSpPr>
                <a:grpSpLocks noChangeAspect="1"/>
              </p:cNvGrpSpPr>
              <p:nvPr/>
            </p:nvGrpSpPr>
            <p:grpSpPr bwMode="auto">
              <a:xfrm>
                <a:off x="7411311" y="1987848"/>
                <a:ext cx="481850" cy="1012031"/>
                <a:chOff x="9500758" y="2946173"/>
                <a:chExt cx="533733" cy="1121002"/>
              </a:xfrm>
            </p:grpSpPr>
            <p:sp>
              <p:nvSpPr>
                <p:cNvPr id="370" name="Скругленный прямоугольник 369"/>
                <p:cNvSpPr/>
                <p:nvPr/>
              </p:nvSpPr>
              <p:spPr bwMode="auto">
                <a:xfrm>
                  <a:off x="9500758" y="2946173"/>
                  <a:ext cx="533733" cy="1121002"/>
                </a:xfrm>
                <a:prstGeom prst="roundRect">
                  <a:avLst>
                    <a:gd name="adj" fmla="val 7225"/>
                  </a:avLst>
                </a:prstGeom>
                <a:solidFill>
                  <a:sysClr val="window" lastClr="FFFFFF"/>
                </a:solidFill>
                <a:ln w="190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1" name="Овал 370"/>
                <p:cNvSpPr/>
                <p:nvPr/>
              </p:nvSpPr>
              <p:spPr bwMode="auto">
                <a:xfrm>
                  <a:off x="9690713" y="3622298"/>
                  <a:ext cx="144000" cy="144000"/>
                </a:xfrm>
                <a:prstGeom prst="ellipse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2" name="Прямоугольник 371"/>
                <p:cNvSpPr/>
                <p:nvPr/>
              </p:nvSpPr>
              <p:spPr bwMode="auto">
                <a:xfrm>
                  <a:off x="9532910" y="3794079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3" name="Прямоугольник 372"/>
                <p:cNvSpPr/>
                <p:nvPr/>
              </p:nvSpPr>
              <p:spPr bwMode="auto">
                <a:xfrm>
                  <a:off x="9572624" y="3055144"/>
                  <a:ext cx="383381" cy="521494"/>
                </a:xfrm>
                <a:prstGeom prst="rect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4" name="Скругленный прямоугольник 373"/>
                <p:cNvSpPr/>
                <p:nvPr/>
              </p:nvSpPr>
              <p:spPr bwMode="auto">
                <a:xfrm>
                  <a:off x="9676254" y="2983456"/>
                  <a:ext cx="180000" cy="1642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5" name="Прямоугольник 374"/>
                <p:cNvSpPr/>
                <p:nvPr/>
              </p:nvSpPr>
              <p:spPr bwMode="auto">
                <a:xfrm>
                  <a:off x="9698669" y="3794079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6" name="Прямоугольник 375"/>
                <p:cNvSpPr/>
                <p:nvPr/>
              </p:nvSpPr>
              <p:spPr bwMode="auto">
                <a:xfrm>
                  <a:off x="9864428" y="3794079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7" name="Прямоугольник 376"/>
                <p:cNvSpPr/>
                <p:nvPr/>
              </p:nvSpPr>
              <p:spPr bwMode="auto">
                <a:xfrm>
                  <a:off x="9532910" y="3850500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8" name="Прямоугольник 377"/>
                <p:cNvSpPr/>
                <p:nvPr/>
              </p:nvSpPr>
              <p:spPr bwMode="auto">
                <a:xfrm>
                  <a:off x="9698669" y="3850500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9" name="Прямоугольник 378"/>
                <p:cNvSpPr/>
                <p:nvPr/>
              </p:nvSpPr>
              <p:spPr bwMode="auto">
                <a:xfrm>
                  <a:off x="9864428" y="3850500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80" name="Прямоугольник 379"/>
                <p:cNvSpPr/>
                <p:nvPr/>
              </p:nvSpPr>
              <p:spPr bwMode="auto">
                <a:xfrm>
                  <a:off x="9532910" y="3906921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81" name="Прямоугольник 380"/>
                <p:cNvSpPr/>
                <p:nvPr/>
              </p:nvSpPr>
              <p:spPr bwMode="auto">
                <a:xfrm>
                  <a:off x="9698669" y="3906921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82" name="Прямоугольник 381"/>
                <p:cNvSpPr/>
                <p:nvPr/>
              </p:nvSpPr>
              <p:spPr bwMode="auto">
                <a:xfrm>
                  <a:off x="9864428" y="3906921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83" name="Прямоугольник 382"/>
                <p:cNvSpPr/>
                <p:nvPr/>
              </p:nvSpPr>
              <p:spPr bwMode="auto">
                <a:xfrm>
                  <a:off x="9532910" y="3963342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84" name="Прямоугольник 383"/>
                <p:cNvSpPr/>
                <p:nvPr/>
              </p:nvSpPr>
              <p:spPr bwMode="auto">
                <a:xfrm>
                  <a:off x="9698669" y="3963342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85" name="Овал 4"/>
                <p:cNvSpPr/>
                <p:nvPr/>
              </p:nvSpPr>
              <p:spPr bwMode="auto">
                <a:xfrm>
                  <a:off x="9744713" y="3676298"/>
                  <a:ext cx="36000" cy="36000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86" name="Прямоугольник 385"/>
                <p:cNvSpPr/>
                <p:nvPr/>
              </p:nvSpPr>
              <p:spPr bwMode="auto">
                <a:xfrm>
                  <a:off x="9864428" y="3963342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grpSp>
              <p:nvGrpSpPr>
                <p:cNvPr id="387" name="Группа 6"/>
                <p:cNvGrpSpPr/>
                <p:nvPr/>
              </p:nvGrpSpPr>
              <p:grpSpPr bwMode="auto">
                <a:xfrm>
                  <a:off x="9546500" y="3638545"/>
                  <a:ext cx="136800" cy="113183"/>
                  <a:chOff x="9532213" y="3634898"/>
                  <a:chExt cx="136800" cy="113183"/>
                </a:xfrm>
              </p:grpSpPr>
              <p:sp>
                <p:nvSpPr>
                  <p:cNvPr id="391" name="Прямоугольник 226"/>
                  <p:cNvSpPr/>
                  <p:nvPr/>
                </p:nvSpPr>
                <p:spPr bwMode="auto">
                  <a:xfrm>
                    <a:off x="9532213" y="3634898"/>
                    <a:ext cx="136800" cy="43200"/>
                  </a:xfrm>
                  <a:custGeom>
                    <a:avLst/>
                    <a:gdLst>
                      <a:gd name="connsiteX0" fmla="*/ 0 w 136800"/>
                      <a:gd name="connsiteY0" fmla="*/ 0 h 43200"/>
                      <a:gd name="connsiteX1" fmla="*/ 136800 w 136800"/>
                      <a:gd name="connsiteY1" fmla="*/ 0 h 43200"/>
                      <a:gd name="connsiteX2" fmla="*/ 136800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  <a:gd name="connsiteX0" fmla="*/ 0 w 136800"/>
                      <a:gd name="connsiteY0" fmla="*/ 0 h 43200"/>
                      <a:gd name="connsiteX1" fmla="*/ 136800 w 136800"/>
                      <a:gd name="connsiteY1" fmla="*/ 0 h 43200"/>
                      <a:gd name="connsiteX2" fmla="*/ 112987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  <a:gd name="connsiteX0" fmla="*/ 0 w 136800"/>
                      <a:gd name="connsiteY0" fmla="*/ 0 h 43200"/>
                      <a:gd name="connsiteX1" fmla="*/ 136800 w 136800"/>
                      <a:gd name="connsiteY1" fmla="*/ 0 h 43200"/>
                      <a:gd name="connsiteX2" fmla="*/ 112987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00" h="43200" fill="norm" stroke="1" extrusionOk="0">
                        <a:moveTo>
                          <a:pt x="0" y="0"/>
                        </a:moveTo>
                        <a:lnTo>
                          <a:pt x="136800" y="0"/>
                        </a:lnTo>
                        <a:cubicBezTo>
                          <a:pt x="128862" y="14400"/>
                          <a:pt x="116162" y="16894"/>
                          <a:pt x="112987" y="43200"/>
                        </a:cubicBezTo>
                        <a:lnTo>
                          <a:pt x="0" y="43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 cmpd="sng" algn="ctr">
                    <a:solidFill>
                      <a:srgbClr val="00206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392" name="Прямоугольник 228"/>
                  <p:cNvSpPr/>
                  <p:nvPr/>
                </p:nvSpPr>
                <p:spPr bwMode="auto">
                  <a:xfrm>
                    <a:off x="9532213" y="3704881"/>
                    <a:ext cx="136800" cy="43200"/>
                  </a:xfrm>
                  <a:custGeom>
                    <a:avLst/>
                    <a:gdLst>
                      <a:gd name="connsiteX0" fmla="*/ 0 w 136800"/>
                      <a:gd name="connsiteY0" fmla="*/ 0 h 43200"/>
                      <a:gd name="connsiteX1" fmla="*/ 136800 w 136800"/>
                      <a:gd name="connsiteY1" fmla="*/ 0 h 43200"/>
                      <a:gd name="connsiteX2" fmla="*/ 136800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  <a:gd name="connsiteX0" fmla="*/ 0 w 136800"/>
                      <a:gd name="connsiteY0" fmla="*/ 0 h 43200"/>
                      <a:gd name="connsiteX1" fmla="*/ 117750 w 136800"/>
                      <a:gd name="connsiteY1" fmla="*/ 0 h 43200"/>
                      <a:gd name="connsiteX2" fmla="*/ 136800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  <a:gd name="connsiteX0" fmla="*/ 0 w 136800"/>
                      <a:gd name="connsiteY0" fmla="*/ 0 h 43200"/>
                      <a:gd name="connsiteX1" fmla="*/ 117750 w 136800"/>
                      <a:gd name="connsiteY1" fmla="*/ 0 h 43200"/>
                      <a:gd name="connsiteX2" fmla="*/ 136800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00" h="43200" fill="norm" stroke="1" extrusionOk="0">
                        <a:moveTo>
                          <a:pt x="0" y="0"/>
                        </a:moveTo>
                        <a:lnTo>
                          <a:pt x="117750" y="0"/>
                        </a:lnTo>
                        <a:cubicBezTo>
                          <a:pt x="121719" y="23925"/>
                          <a:pt x="130450" y="28800"/>
                          <a:pt x="136800" y="43200"/>
                        </a:cubicBezTo>
                        <a:lnTo>
                          <a:pt x="0" y="43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 cmpd="sng" algn="ctr">
                    <a:solidFill>
                      <a:srgbClr val="00206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388" name="Группа 5"/>
                <p:cNvGrpSpPr/>
                <p:nvPr/>
              </p:nvGrpSpPr>
              <p:grpSpPr bwMode="auto">
                <a:xfrm>
                  <a:off x="9844731" y="3638545"/>
                  <a:ext cx="136800" cy="113183"/>
                  <a:chOff x="9844731" y="3638545"/>
                  <a:chExt cx="136800" cy="113183"/>
                </a:xfrm>
              </p:grpSpPr>
              <p:sp>
                <p:nvSpPr>
                  <p:cNvPr id="389" name="Прямоугольник 226"/>
                  <p:cNvSpPr/>
                  <p:nvPr/>
                </p:nvSpPr>
                <p:spPr bwMode="auto">
                  <a:xfrm flipH="1">
                    <a:off x="9844731" y="3638545"/>
                    <a:ext cx="136800" cy="43200"/>
                  </a:xfrm>
                  <a:custGeom>
                    <a:avLst/>
                    <a:gdLst>
                      <a:gd name="connsiteX0" fmla="*/ 0 w 136800"/>
                      <a:gd name="connsiteY0" fmla="*/ 0 h 43200"/>
                      <a:gd name="connsiteX1" fmla="*/ 136800 w 136800"/>
                      <a:gd name="connsiteY1" fmla="*/ 0 h 43200"/>
                      <a:gd name="connsiteX2" fmla="*/ 136800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  <a:gd name="connsiteX0" fmla="*/ 0 w 136800"/>
                      <a:gd name="connsiteY0" fmla="*/ 0 h 43200"/>
                      <a:gd name="connsiteX1" fmla="*/ 136800 w 136800"/>
                      <a:gd name="connsiteY1" fmla="*/ 0 h 43200"/>
                      <a:gd name="connsiteX2" fmla="*/ 112987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  <a:gd name="connsiteX0" fmla="*/ 0 w 136800"/>
                      <a:gd name="connsiteY0" fmla="*/ 0 h 43200"/>
                      <a:gd name="connsiteX1" fmla="*/ 136800 w 136800"/>
                      <a:gd name="connsiteY1" fmla="*/ 0 h 43200"/>
                      <a:gd name="connsiteX2" fmla="*/ 112987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00" h="43200" fill="norm" stroke="1" extrusionOk="0">
                        <a:moveTo>
                          <a:pt x="0" y="0"/>
                        </a:moveTo>
                        <a:lnTo>
                          <a:pt x="136800" y="0"/>
                        </a:lnTo>
                        <a:cubicBezTo>
                          <a:pt x="128862" y="14400"/>
                          <a:pt x="116162" y="16894"/>
                          <a:pt x="112987" y="43200"/>
                        </a:cubicBezTo>
                        <a:lnTo>
                          <a:pt x="0" y="43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 cmpd="sng" algn="ctr">
                    <a:solidFill>
                      <a:srgbClr val="00206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390" name="Прямоугольник 228"/>
                  <p:cNvSpPr/>
                  <p:nvPr/>
                </p:nvSpPr>
                <p:spPr bwMode="auto">
                  <a:xfrm flipH="1">
                    <a:off x="9844731" y="3708529"/>
                    <a:ext cx="136800" cy="43200"/>
                  </a:xfrm>
                  <a:custGeom>
                    <a:avLst/>
                    <a:gdLst>
                      <a:gd name="connsiteX0" fmla="*/ 0 w 136800"/>
                      <a:gd name="connsiteY0" fmla="*/ 0 h 43200"/>
                      <a:gd name="connsiteX1" fmla="*/ 136800 w 136800"/>
                      <a:gd name="connsiteY1" fmla="*/ 0 h 43200"/>
                      <a:gd name="connsiteX2" fmla="*/ 136800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  <a:gd name="connsiteX0" fmla="*/ 0 w 136800"/>
                      <a:gd name="connsiteY0" fmla="*/ 0 h 43200"/>
                      <a:gd name="connsiteX1" fmla="*/ 117750 w 136800"/>
                      <a:gd name="connsiteY1" fmla="*/ 0 h 43200"/>
                      <a:gd name="connsiteX2" fmla="*/ 136800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  <a:gd name="connsiteX0" fmla="*/ 0 w 136800"/>
                      <a:gd name="connsiteY0" fmla="*/ 0 h 43200"/>
                      <a:gd name="connsiteX1" fmla="*/ 117750 w 136800"/>
                      <a:gd name="connsiteY1" fmla="*/ 0 h 43200"/>
                      <a:gd name="connsiteX2" fmla="*/ 136800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00" h="43200" fill="norm" stroke="1" extrusionOk="0">
                        <a:moveTo>
                          <a:pt x="0" y="0"/>
                        </a:moveTo>
                        <a:lnTo>
                          <a:pt x="117750" y="0"/>
                        </a:lnTo>
                        <a:cubicBezTo>
                          <a:pt x="121719" y="23925"/>
                          <a:pt x="130450" y="28800"/>
                          <a:pt x="136800" y="43200"/>
                        </a:cubicBezTo>
                        <a:lnTo>
                          <a:pt x="0" y="43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 cmpd="sng" algn="ctr">
                    <a:solidFill>
                      <a:srgbClr val="00206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</p:grpSp>
          <p:sp>
            <p:nvSpPr>
              <p:cNvPr id="369" name="Знак запрета 30"/>
              <p:cNvSpPr/>
              <p:nvPr/>
            </p:nvSpPr>
            <p:spPr bwMode="auto">
              <a:xfrm>
                <a:off x="6997355" y="1833108"/>
                <a:ext cx="1296000" cy="1296000"/>
              </a:xfrm>
              <a:prstGeom prst="noSmoking">
                <a:avLst>
                  <a:gd name="adj" fmla="val 3503"/>
                </a:avLst>
              </a:prstGeom>
              <a:solidFill>
                <a:srgbClr val="A64333"/>
              </a:solidFill>
              <a:ln w="9525" cap="flat" cmpd="sng" algn="ctr">
                <a:solidFill>
                  <a:srgbClr val="A6433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</p:grpSp>
      </p:grpSp>
      <p:sp>
        <p:nvSpPr>
          <p:cNvPr id="183" name="Rectangle 4"/>
          <p:cNvSpPr txBox="1">
            <a:spLocks noChangeArrowheads="1"/>
          </p:cNvSpPr>
          <p:nvPr/>
        </p:nvSpPr>
        <p:spPr bwMode="auto">
          <a:xfrm>
            <a:off x="480078" y="92559"/>
            <a:ext cx="4756351" cy="7221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b="0">
                <a:solidFill>
                  <a:schemeClr val="tx1"/>
                </a:solidFill>
                <a:latin typeface="+mj-lt"/>
                <a:cs typeface="+mj-cs"/>
              </a:rPr>
              <a:t>Правила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158698;p136"/>
          <p:cNvSpPr/>
          <p:nvPr/>
        </p:nvSpPr>
        <p:spPr bwMode="auto">
          <a:xfrm>
            <a:off x="1542882" y="1546602"/>
            <a:ext cx="1775969" cy="1606268"/>
          </a:xfrm>
          <a:custGeom>
            <a:avLst/>
            <a:gdLst/>
            <a:ahLst/>
            <a:cxnLst/>
            <a:rect l="l" t="t" r="r" b="b"/>
            <a:pathLst>
              <a:path w="4790941" h="4855335" fill="norm" stroke="1" extrusionOk="0">
                <a:moveTo>
                  <a:pt x="2704563" y="0"/>
                </a:moveTo>
                <a:lnTo>
                  <a:pt x="2047741" y="12879"/>
                </a:lnTo>
                <a:lnTo>
                  <a:pt x="1880315" y="579549"/>
                </a:lnTo>
                <a:lnTo>
                  <a:pt x="1416676" y="746974"/>
                </a:lnTo>
                <a:lnTo>
                  <a:pt x="914400" y="476518"/>
                </a:lnTo>
                <a:lnTo>
                  <a:pt x="412124" y="978794"/>
                </a:lnTo>
                <a:lnTo>
                  <a:pt x="708338" y="1481070"/>
                </a:lnTo>
                <a:lnTo>
                  <a:pt x="515155" y="1944710"/>
                </a:lnTo>
                <a:lnTo>
                  <a:pt x="0" y="2112135"/>
                </a:lnTo>
                <a:lnTo>
                  <a:pt x="25758" y="2730321"/>
                </a:lnTo>
                <a:lnTo>
                  <a:pt x="502276" y="2923504"/>
                </a:lnTo>
                <a:lnTo>
                  <a:pt x="708338" y="3400022"/>
                </a:lnTo>
                <a:lnTo>
                  <a:pt x="476518" y="3902298"/>
                </a:lnTo>
                <a:lnTo>
                  <a:pt x="901521" y="4327301"/>
                </a:lnTo>
                <a:lnTo>
                  <a:pt x="1378039" y="4108360"/>
                </a:lnTo>
                <a:lnTo>
                  <a:pt x="1867436" y="4301543"/>
                </a:lnTo>
                <a:lnTo>
                  <a:pt x="2060619" y="4829577"/>
                </a:lnTo>
                <a:lnTo>
                  <a:pt x="2717442" y="4855335"/>
                </a:lnTo>
                <a:lnTo>
                  <a:pt x="2897746" y="4314422"/>
                </a:lnTo>
                <a:lnTo>
                  <a:pt x="3387143" y="4121239"/>
                </a:lnTo>
                <a:lnTo>
                  <a:pt x="3850783" y="4391696"/>
                </a:lnTo>
                <a:lnTo>
                  <a:pt x="4314422" y="3953814"/>
                </a:lnTo>
                <a:lnTo>
                  <a:pt x="4043966" y="3464417"/>
                </a:lnTo>
                <a:lnTo>
                  <a:pt x="4275786" y="2936383"/>
                </a:lnTo>
                <a:lnTo>
                  <a:pt x="4778062" y="2768957"/>
                </a:lnTo>
                <a:lnTo>
                  <a:pt x="4790941" y="2137893"/>
                </a:lnTo>
                <a:lnTo>
                  <a:pt x="4288665" y="1957588"/>
                </a:lnTo>
                <a:lnTo>
                  <a:pt x="4056845" y="1442434"/>
                </a:lnTo>
                <a:lnTo>
                  <a:pt x="4314422" y="965915"/>
                </a:lnTo>
                <a:lnTo>
                  <a:pt x="3889419" y="540912"/>
                </a:lnTo>
                <a:lnTo>
                  <a:pt x="3387143" y="785611"/>
                </a:lnTo>
                <a:lnTo>
                  <a:pt x="2871988" y="579549"/>
                </a:lnTo>
                <a:lnTo>
                  <a:pt x="27045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defTabSz="795264">
              <a:buClr>
                <a:srgbClr val="414142"/>
              </a:buClr>
              <a:buSzPts val="1985"/>
              <a:defRPr/>
            </a:pPr>
            <a:endParaRPr>
              <a:solidFill>
                <a:srgbClr val="414142"/>
              </a:solidFill>
              <a:cs typeface="Arial"/>
            </a:endParaRPr>
          </a:p>
        </p:txBody>
      </p:sp>
      <p:sp>
        <p:nvSpPr>
          <p:cNvPr id="6" name="Google Shape;158720;p136"/>
          <p:cNvSpPr txBox="1"/>
          <p:nvPr/>
        </p:nvSpPr>
        <p:spPr bwMode="auto">
          <a:xfrm>
            <a:off x="322225" y="-33487"/>
            <a:ext cx="6883362" cy="9545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>
            <a:defPPr lvl="0">
              <a:defRPr lang="ru-RU"/>
            </a:defPPr>
            <a:lvl1pPr>
              <a:spcBef>
                <a:spcPts val="0"/>
              </a:spcBef>
              <a:spcAft>
                <a:spcPts val="0"/>
              </a:spcAft>
              <a:defRPr sz="2000" b="0"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/>
              <a:t>Работа каких видов происходит каждый день </a:t>
            </a:r>
            <a:endParaRPr/>
          </a:p>
          <a:p>
            <a:pPr>
              <a:defRPr/>
            </a:pPr>
            <a:r>
              <a:rPr lang="ru-RU"/>
              <a:t>в любом процессе?</a:t>
            </a:r>
            <a:endParaRPr/>
          </a:p>
        </p:txBody>
      </p:sp>
      <p:sp>
        <p:nvSpPr>
          <p:cNvPr id="7" name="Google Shape;158728;p137"/>
          <p:cNvSpPr txBox="1"/>
          <p:nvPr/>
        </p:nvSpPr>
        <p:spPr bwMode="auto">
          <a:xfrm>
            <a:off x="698427" y="1055974"/>
            <a:ext cx="2372477" cy="63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93" tIns="39735" rIns="79493" bIns="39735" anchor="t" anchorCtr="0">
            <a:spAutoFit/>
          </a:bodyPr>
          <a:lstStyle/>
          <a:p>
            <a:pPr defTabSz="795264">
              <a:buClr>
                <a:srgbClr val="000000"/>
              </a:buClr>
              <a:defRPr/>
            </a:pPr>
            <a:r>
              <a:rPr lang="ru-RU" sz="1200">
                <a:solidFill>
                  <a:srgbClr val="414142"/>
                </a:solidFill>
                <a:cs typeface="Arial"/>
              </a:rPr>
              <a:t>Работа, не добавляющая ценности продукту или услуге</a:t>
            </a:r>
            <a:endParaRPr sz="1200">
              <a:solidFill>
                <a:srgbClr val="000000"/>
              </a:solidFill>
              <a:cs typeface="Arial"/>
            </a:endParaRPr>
          </a:p>
          <a:p>
            <a:pPr defTabSz="795264">
              <a:buClr>
                <a:srgbClr val="000000"/>
              </a:buClr>
              <a:defRPr/>
            </a:pPr>
            <a:r>
              <a:rPr lang="ru-RU" sz="1200" b="1">
                <a:solidFill>
                  <a:srgbClr val="FF0000"/>
                </a:solidFill>
                <a:cs typeface="Arial"/>
              </a:rPr>
              <a:t>(потери)</a:t>
            </a:r>
            <a:endParaRPr sz="1200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Google Shape;158729;p137"/>
          <p:cNvSpPr txBox="1"/>
          <p:nvPr/>
        </p:nvSpPr>
        <p:spPr bwMode="auto">
          <a:xfrm>
            <a:off x="3400280" y="985166"/>
            <a:ext cx="2426612" cy="81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93" tIns="39735" rIns="79493" bIns="39735" anchor="t" anchorCtr="0">
            <a:spAutoFit/>
          </a:bodyPr>
          <a:lstStyle/>
          <a:p>
            <a:pPr defTabSz="795264">
              <a:buClr>
                <a:srgbClr val="000000"/>
              </a:buClr>
              <a:defRPr/>
            </a:pPr>
            <a:r>
              <a:rPr lang="ru-RU" sz="1200">
                <a:solidFill>
                  <a:srgbClr val="414142"/>
                </a:solidFill>
                <a:cs typeface="Arial"/>
              </a:rPr>
              <a:t>Работа, не добавляющая ценности, но необходимая в текущей ситуации</a:t>
            </a:r>
            <a:endParaRPr sz="1200">
              <a:solidFill>
                <a:srgbClr val="000000"/>
              </a:solidFill>
              <a:cs typeface="Arial"/>
            </a:endParaRPr>
          </a:p>
          <a:p>
            <a:pPr defTabSz="795264">
              <a:buClr>
                <a:srgbClr val="000000"/>
              </a:buClr>
              <a:defRPr/>
            </a:pPr>
            <a:r>
              <a:rPr lang="ru-RU" sz="1200" b="1">
                <a:solidFill>
                  <a:srgbClr val="FF0000"/>
                </a:solidFill>
                <a:cs typeface="Arial"/>
              </a:rPr>
              <a:t>(незначимая работа)</a:t>
            </a:r>
            <a:endParaRPr sz="120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Google Shape;158730;p137"/>
          <p:cNvSpPr txBox="1"/>
          <p:nvPr/>
        </p:nvSpPr>
        <p:spPr bwMode="auto">
          <a:xfrm>
            <a:off x="6481249" y="977621"/>
            <a:ext cx="2662751" cy="100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93" tIns="39735" rIns="79493" bIns="39735" anchor="t" anchorCtr="0">
            <a:spAutoFit/>
          </a:bodyPr>
          <a:lstStyle/>
          <a:p>
            <a:pPr defTabSz="795264">
              <a:buClr>
                <a:srgbClr val="000000"/>
              </a:buClr>
              <a:defRPr/>
            </a:pPr>
            <a:r>
              <a:rPr lang="ru-RU" sz="1200">
                <a:solidFill>
                  <a:srgbClr val="414142"/>
                </a:solidFill>
                <a:cs typeface="Arial"/>
              </a:rPr>
              <a:t>Работа которую необходимо выполнять для выполнения требований заказчика, в процессе которой создается ЦЕННОСТЬ</a:t>
            </a:r>
            <a:endParaRPr sz="1200">
              <a:solidFill>
                <a:srgbClr val="000000"/>
              </a:solidFill>
              <a:cs typeface="Arial"/>
            </a:endParaRPr>
          </a:p>
          <a:p>
            <a:pPr defTabSz="795264">
              <a:buClr>
                <a:srgbClr val="000000"/>
              </a:buClr>
              <a:defRPr/>
            </a:pPr>
            <a:r>
              <a:rPr lang="ru-RU" sz="1200" b="1">
                <a:solidFill>
                  <a:srgbClr val="FF0000"/>
                </a:solidFill>
                <a:cs typeface="Arial"/>
              </a:rPr>
              <a:t>(значимая работа)</a:t>
            </a:r>
            <a:endParaRPr sz="1200">
              <a:solidFill>
                <a:srgbClr val="000000"/>
              </a:solidFill>
              <a:cs typeface="Arial"/>
            </a:endParaRPr>
          </a:p>
        </p:txBody>
      </p:sp>
      <p:cxnSp>
        <p:nvCxnSpPr>
          <p:cNvPr id="10" name="Google Shape;158758;p139"/>
          <p:cNvCxnSpPr>
            <a:cxnSpLocks/>
          </p:cNvCxnSpPr>
          <p:nvPr/>
        </p:nvCxnSpPr>
        <p:spPr bwMode="auto">
          <a:xfrm>
            <a:off x="1902908" y="3735775"/>
            <a:ext cx="5287596" cy="31896"/>
          </a:xfrm>
          <a:prstGeom prst="straightConnector1">
            <a:avLst/>
          </a:prstGeom>
          <a:noFill/>
          <a:ln w="76200" cap="flat" cmpd="sng">
            <a:solidFill>
              <a:srgbClr val="28282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" name="Google Shape;158766;p139"/>
          <p:cNvSpPr txBox="1"/>
          <p:nvPr/>
        </p:nvSpPr>
        <p:spPr bwMode="auto">
          <a:xfrm>
            <a:off x="4105120" y="3519336"/>
            <a:ext cx="992871" cy="355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1" algn="ctr" defTabSz="795264">
              <a:buClr>
                <a:srgbClr val="003274"/>
              </a:buClr>
              <a:buSzPts val="1866"/>
              <a:defRPr/>
            </a:pPr>
            <a:r>
              <a:rPr lang="ru-RU" sz="1700" b="1">
                <a:solidFill>
                  <a:srgbClr val="002557"/>
                </a:solidFill>
                <a:cs typeface="Arial"/>
              </a:rPr>
              <a:t>Процесс</a:t>
            </a:r>
            <a:endParaRPr sz="120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1852272" y="3905585"/>
            <a:ext cx="5606861" cy="692912"/>
            <a:chOff x="1694362" y="2956648"/>
            <a:chExt cx="6884298" cy="1000201"/>
          </a:xfrm>
        </p:grpSpPr>
        <p:sp>
          <p:nvSpPr>
            <p:cNvPr id="13" name="Google Shape;158769;p139"/>
            <p:cNvSpPr/>
            <p:nvPr/>
          </p:nvSpPr>
          <p:spPr bwMode="auto">
            <a:xfrm>
              <a:off x="1694362" y="2956648"/>
              <a:ext cx="4797900" cy="10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795264">
                <a:buClr>
                  <a:srgbClr val="000000"/>
                </a:buClr>
                <a:defRPr/>
              </a:pPr>
              <a:endParaRPr sz="17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" name="Google Shape;158770;p139"/>
            <p:cNvSpPr/>
            <p:nvPr/>
          </p:nvSpPr>
          <p:spPr bwMode="auto">
            <a:xfrm>
              <a:off x="6492391" y="2956648"/>
              <a:ext cx="1128300" cy="1000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795264">
                <a:buClr>
                  <a:srgbClr val="000000"/>
                </a:buClr>
                <a:defRPr/>
              </a:pPr>
              <a:endParaRPr sz="17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5" name="Google Shape;158771;p139"/>
            <p:cNvSpPr/>
            <p:nvPr/>
          </p:nvSpPr>
          <p:spPr bwMode="auto">
            <a:xfrm>
              <a:off x="7620734" y="2956648"/>
              <a:ext cx="605400" cy="1000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795264">
                <a:buClr>
                  <a:srgbClr val="000000"/>
                </a:buClr>
                <a:defRPr/>
              </a:pPr>
              <a:endParaRPr sz="17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" name="Google Shape;158774;p139"/>
            <p:cNvSpPr/>
            <p:nvPr/>
          </p:nvSpPr>
          <p:spPr bwMode="auto">
            <a:xfrm rot="5400000">
              <a:off x="7902310" y="3280499"/>
              <a:ext cx="1000200" cy="352500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795264">
                <a:buClr>
                  <a:srgbClr val="000000"/>
                </a:buClr>
                <a:defRPr/>
              </a:pPr>
              <a:endParaRPr sz="17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" name="Google Shape;158775;p139"/>
            <p:cNvSpPr/>
            <p:nvPr/>
          </p:nvSpPr>
          <p:spPr bwMode="auto">
            <a:xfrm>
              <a:off x="4041533" y="3246185"/>
              <a:ext cx="352500" cy="352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795264">
                <a:buClr>
                  <a:srgbClr val="000000"/>
                </a:buClr>
                <a:defRPr/>
              </a:pPr>
              <a:r>
                <a:rPr lang="ru-RU" sz="1700" b="1">
                  <a:solidFill>
                    <a:srgbClr val="FFFFFF"/>
                  </a:solidFill>
                  <a:cs typeface="Arial"/>
                </a:rPr>
                <a:t>1</a:t>
              </a:r>
              <a:endParaRPr sz="12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8" name="Google Shape;158776;p139"/>
            <p:cNvSpPr/>
            <p:nvPr/>
          </p:nvSpPr>
          <p:spPr bwMode="auto">
            <a:xfrm>
              <a:off x="6889542" y="3280510"/>
              <a:ext cx="352500" cy="352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795264">
                <a:buClr>
                  <a:srgbClr val="000000"/>
                </a:buClr>
                <a:defRPr/>
              </a:pPr>
              <a:r>
                <a:rPr lang="ru-RU" sz="1700" b="1">
                  <a:solidFill>
                    <a:srgbClr val="FFFFFF"/>
                  </a:solidFill>
                  <a:cs typeface="Arial"/>
                </a:rPr>
                <a:t>2</a:t>
              </a:r>
              <a:endParaRPr sz="12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9" name="Google Shape;158777;p139"/>
            <p:cNvSpPr/>
            <p:nvPr/>
          </p:nvSpPr>
          <p:spPr bwMode="auto">
            <a:xfrm>
              <a:off x="7896328" y="3280510"/>
              <a:ext cx="352500" cy="352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795264">
                <a:buClr>
                  <a:srgbClr val="000000"/>
                </a:buClr>
                <a:defRPr/>
              </a:pPr>
              <a:r>
                <a:rPr lang="ru-RU" sz="1700" b="1">
                  <a:solidFill>
                    <a:srgbClr val="FFFFFF"/>
                  </a:solidFill>
                  <a:cs typeface="Arial"/>
                </a:rPr>
                <a:t>3</a:t>
              </a:r>
              <a:endParaRPr sz="1200">
                <a:solidFill>
                  <a:srgbClr val="000000"/>
                </a:solidFill>
                <a:cs typeface="Arial"/>
              </a:endParaRPr>
            </a:p>
          </p:txBody>
        </p:sp>
      </p:grpSp>
      <p:pic>
        <p:nvPicPr>
          <p:cNvPr id="20" name="Google Shape;158759;p13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142839" y="2597419"/>
            <a:ext cx="398471" cy="109455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58779;p139"/>
          <p:cNvSpPr/>
          <p:nvPr/>
        </p:nvSpPr>
        <p:spPr bwMode="auto">
          <a:xfrm>
            <a:off x="395561" y="1122719"/>
            <a:ext cx="308711" cy="3197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r>
              <a:rPr lang="ru-RU" sz="1700" b="1">
                <a:solidFill>
                  <a:srgbClr val="FFFFFF"/>
                </a:solidFill>
                <a:cs typeface="Arial"/>
              </a:rPr>
              <a:t>1</a:t>
            </a:r>
            <a:endParaRPr sz="1200">
              <a:solidFill>
                <a:srgbClr val="000000"/>
              </a:solidFill>
              <a:cs typeface="Arial"/>
            </a:endParaRPr>
          </a:p>
        </p:txBody>
      </p:sp>
      <p:sp>
        <p:nvSpPr>
          <p:cNvPr id="22" name="Google Shape;158780;p139"/>
          <p:cNvSpPr/>
          <p:nvPr/>
        </p:nvSpPr>
        <p:spPr bwMode="auto">
          <a:xfrm>
            <a:off x="3122923" y="1105219"/>
            <a:ext cx="308711" cy="3197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r>
              <a:rPr lang="ru-RU" sz="1700" b="1">
                <a:solidFill>
                  <a:srgbClr val="FFFFFF"/>
                </a:solidFill>
                <a:cs typeface="Arial"/>
              </a:rPr>
              <a:t>2</a:t>
            </a:r>
            <a:endParaRPr sz="1200">
              <a:solidFill>
                <a:srgbClr val="000000"/>
              </a:solidFill>
              <a:cs typeface="Arial"/>
            </a:endParaRPr>
          </a:p>
        </p:txBody>
      </p:sp>
      <p:sp>
        <p:nvSpPr>
          <p:cNvPr id="23" name="Google Shape;158781;p139"/>
          <p:cNvSpPr/>
          <p:nvPr/>
        </p:nvSpPr>
        <p:spPr bwMode="auto">
          <a:xfrm>
            <a:off x="6024913" y="1040638"/>
            <a:ext cx="308711" cy="2935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r>
              <a:rPr lang="ru-RU" sz="1700" b="1">
                <a:solidFill>
                  <a:srgbClr val="FFFFFF"/>
                </a:solidFill>
                <a:cs typeface="Arial"/>
              </a:rPr>
              <a:t>3</a:t>
            </a:r>
            <a:endParaRPr sz="120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Google Shape;158760;p13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7440747" y="2692302"/>
            <a:ext cx="424429" cy="10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58767;p139"/>
          <p:cNvSpPr txBox="1"/>
          <p:nvPr/>
        </p:nvSpPr>
        <p:spPr bwMode="auto">
          <a:xfrm>
            <a:off x="544709" y="3795069"/>
            <a:ext cx="1237042" cy="19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1" algn="ctr" defTabSz="795264">
              <a:buClr>
                <a:srgbClr val="003274"/>
              </a:buClr>
              <a:buSzPts val="1492"/>
              <a:defRPr/>
            </a:pPr>
            <a:r>
              <a:rPr lang="ru-RU" sz="1300" b="1">
                <a:solidFill>
                  <a:srgbClr val="002557"/>
                </a:solidFill>
                <a:cs typeface="Arial"/>
              </a:rPr>
              <a:t>Поставщик</a:t>
            </a:r>
            <a:endParaRPr/>
          </a:p>
          <a:p>
            <a:pPr marL="0" lvl="1" algn="ctr" defTabSz="795264">
              <a:buClr>
                <a:srgbClr val="003274"/>
              </a:buClr>
              <a:buSzPts val="1492"/>
              <a:defRPr/>
            </a:pPr>
            <a:r>
              <a:rPr lang="ru-RU" sz="1300" b="1">
                <a:solidFill>
                  <a:srgbClr val="002557"/>
                </a:solidFill>
                <a:cs typeface="Arial"/>
              </a:rPr>
              <a:t>(исполнитель)</a:t>
            </a:r>
            <a:endParaRPr sz="1200">
              <a:solidFill>
                <a:srgbClr val="000000"/>
              </a:solidFill>
              <a:cs typeface="Arial"/>
            </a:endParaRPr>
          </a:p>
        </p:txBody>
      </p:sp>
      <p:sp>
        <p:nvSpPr>
          <p:cNvPr id="26" name="Google Shape;158768;p139"/>
          <p:cNvSpPr txBox="1"/>
          <p:nvPr/>
        </p:nvSpPr>
        <p:spPr bwMode="auto">
          <a:xfrm>
            <a:off x="7190504" y="3751723"/>
            <a:ext cx="1088769" cy="23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1" algn="ctr" defTabSz="795264">
              <a:buClr>
                <a:srgbClr val="003274"/>
              </a:buClr>
              <a:buSzPts val="1492"/>
              <a:defRPr/>
            </a:pPr>
            <a:r>
              <a:rPr lang="ru-RU" sz="1300" b="1">
                <a:solidFill>
                  <a:srgbClr val="002557"/>
                </a:solidFill>
                <a:cs typeface="Arial"/>
              </a:rPr>
              <a:t>Заказчик</a:t>
            </a:r>
            <a:endParaRPr sz="1200">
              <a:solidFill>
                <a:srgbClr val="000000"/>
              </a:solidFill>
              <a:cs typeface="Arial"/>
            </a:endParaRPr>
          </a:p>
        </p:txBody>
      </p:sp>
      <p:pic>
        <p:nvPicPr>
          <p:cNvPr id="27" name="Google Shape;158778;p139" descr="noun_26799_cc.png"/>
          <p:cNvPicPr/>
          <p:nvPr/>
        </p:nvPicPr>
        <p:blipFill>
          <a:blip r:embed="rId4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0" t="0" r="0" b="19632"/>
          <a:stretch/>
        </p:blipFill>
        <p:spPr bwMode="auto">
          <a:xfrm>
            <a:off x="13105" y="4350370"/>
            <a:ext cx="902137" cy="75831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58783;p139"/>
          <p:cNvSpPr/>
          <p:nvPr/>
        </p:nvSpPr>
        <p:spPr bwMode="auto">
          <a:xfrm>
            <a:off x="756841" y="4769005"/>
            <a:ext cx="7853761" cy="2973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289" tIns="40623" rIns="81289" bIns="40623" anchor="ctr" anchorCtr="0">
            <a:noAutofit/>
          </a:bodyPr>
          <a:lstStyle/>
          <a:p>
            <a:pPr defTabSz="795264">
              <a:buClr>
                <a:srgbClr val="000000"/>
              </a:buClr>
              <a:defRPr/>
            </a:pPr>
            <a:r>
              <a:rPr lang="ru-RU" b="1">
                <a:solidFill>
                  <a:srgbClr val="002060"/>
                </a:solidFill>
                <a:cs typeface="Arial"/>
              </a:rPr>
              <a:t>Поиск и устранение потерь – основная задача каждого сотрудника</a:t>
            </a:r>
            <a:endParaRPr>
              <a:solidFill>
                <a:srgbClr val="000000"/>
              </a:solidFill>
              <a:cs typeface="Arial"/>
            </a:endParaRPr>
          </a:p>
        </p:txBody>
      </p:sp>
      <p:sp>
        <p:nvSpPr>
          <p:cNvPr id="29" name="Google Shape;158699;p136"/>
          <p:cNvSpPr/>
          <p:nvPr/>
        </p:nvSpPr>
        <p:spPr bwMode="auto">
          <a:xfrm>
            <a:off x="1884667" y="1785634"/>
            <a:ext cx="1151666" cy="1102898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114493" y="75182"/>
                </a:moveTo>
                <a:cubicBezTo>
                  <a:pt x="107022" y="101743"/>
                  <a:pt x="81324" y="119011"/>
                  <a:pt x="53780" y="115979"/>
                </a:cubicBezTo>
                <a:cubicBezTo>
                  <a:pt x="26235" y="112947"/>
                  <a:pt x="4950" y="90508"/>
                  <a:pt x="3491" y="62964"/>
                </a:cubicBezTo>
                <a:cubicBezTo>
                  <a:pt x="2032" y="35421"/>
                  <a:pt x="20830" y="10879"/>
                  <a:pt x="47901" y="4982"/>
                </a:cubicBezTo>
                <a:cubicBezTo>
                  <a:pt x="74973" y="-915"/>
                  <a:pt x="102352" y="13569"/>
                  <a:pt x="112587" y="39200"/>
                </a:cubicBezTo>
                <a:lnTo>
                  <a:pt x="115865" y="38737"/>
                </a:lnTo>
                <a:lnTo>
                  <a:pt x="113457" y="52445"/>
                </a:lnTo>
                <a:lnTo>
                  <a:pt x="103961" y="40419"/>
                </a:lnTo>
                <a:lnTo>
                  <a:pt x="107226" y="39958"/>
                </a:lnTo>
                <a:lnTo>
                  <a:pt x="107226" y="39958"/>
                </a:lnTo>
                <a:cubicBezTo>
                  <a:pt x="97338" y="17265"/>
                  <a:pt x="72327" y="4899"/>
                  <a:pt x="47990" y="10670"/>
                </a:cubicBezTo>
                <a:cubicBezTo>
                  <a:pt x="23653" y="16441"/>
                  <a:pt x="7065" y="38671"/>
                  <a:pt x="8703" y="63320"/>
                </a:cubicBezTo>
                <a:cubicBezTo>
                  <a:pt x="10341" y="87969"/>
                  <a:pt x="29729" y="107871"/>
                  <a:pt x="54621" y="110456"/>
                </a:cubicBezTo>
                <a:cubicBezTo>
                  <a:pt x="79513" y="113040"/>
                  <a:pt x="102673" y="97557"/>
                  <a:pt x="109474" y="73784"/>
                </a:cubicBezTo>
                <a:close/>
              </a:path>
            </a:pathLst>
          </a:custGeom>
          <a:solidFill>
            <a:srgbClr val="92D050"/>
          </a:solidFill>
          <a:ln w="28575" cap="flat" cmpd="sng">
            <a:solidFill>
              <a:srgbClr val="4141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414142"/>
              </a:buClr>
              <a:buSzPts val="1985"/>
              <a:defRPr/>
            </a:pPr>
            <a:endParaRPr>
              <a:solidFill>
                <a:srgbClr val="414142"/>
              </a:solidFill>
              <a:cs typeface="Arial"/>
            </a:endParaRPr>
          </a:p>
        </p:txBody>
      </p:sp>
      <p:sp>
        <p:nvSpPr>
          <p:cNvPr id="31" name="Google Shape;158704;p136"/>
          <p:cNvSpPr/>
          <p:nvPr/>
        </p:nvSpPr>
        <p:spPr bwMode="auto">
          <a:xfrm>
            <a:off x="2302068" y="2185086"/>
            <a:ext cx="282316" cy="313133"/>
          </a:xfrm>
          <a:prstGeom prst="octagon">
            <a:avLst>
              <a:gd name="adj" fmla="val 29287"/>
            </a:avLst>
          </a:prstGeom>
          <a:solidFill>
            <a:srgbClr val="C1DCF1"/>
          </a:solidFill>
          <a:ln w="28575" cap="flat" cmpd="sng">
            <a:solidFill>
              <a:srgbClr val="4141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414142"/>
              </a:buClr>
              <a:buSzPts val="1985"/>
              <a:defRPr/>
            </a:pPr>
            <a:endParaRPr>
              <a:solidFill>
                <a:srgbClr val="414142"/>
              </a:solidFill>
              <a:cs typeface="Arial"/>
            </a:endParaRPr>
          </a:p>
        </p:txBody>
      </p:sp>
      <p:sp>
        <p:nvSpPr>
          <p:cNvPr id="32" name="Google Shape;158705;p136"/>
          <p:cNvSpPr/>
          <p:nvPr/>
        </p:nvSpPr>
        <p:spPr bwMode="auto">
          <a:xfrm>
            <a:off x="2347819" y="2231745"/>
            <a:ext cx="169091" cy="18754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4141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93" tIns="39735" rIns="79493" bIns="39735" anchor="ctr" anchorCtr="0">
            <a:noAutofit/>
          </a:bodyPr>
          <a:lstStyle/>
          <a:p>
            <a:pPr algn="ctr" defTabSz="795264">
              <a:buClr>
                <a:srgbClr val="414142"/>
              </a:buClr>
              <a:buSzPts val="1985"/>
              <a:defRPr/>
            </a:pPr>
            <a:endParaRPr>
              <a:solidFill>
                <a:srgbClr val="414142"/>
              </a:solidFill>
              <a:cs typeface="Arial"/>
            </a:endParaRPr>
          </a:p>
        </p:txBody>
      </p:sp>
      <p:grpSp>
        <p:nvGrpSpPr>
          <p:cNvPr id="38" name="Группа 37"/>
          <p:cNvGrpSpPr/>
          <p:nvPr/>
        </p:nvGrpSpPr>
        <p:grpSpPr bwMode="auto">
          <a:xfrm>
            <a:off x="4786460" y="1436956"/>
            <a:ext cx="1892463" cy="1880717"/>
            <a:chOff x="5283780" y="1380041"/>
            <a:chExt cx="1892463" cy="1880717"/>
          </a:xfrm>
        </p:grpSpPr>
        <p:sp>
          <p:nvSpPr>
            <p:cNvPr id="4" name="Google Shape;158702;p136"/>
            <p:cNvSpPr/>
            <p:nvPr/>
          </p:nvSpPr>
          <p:spPr bwMode="auto">
            <a:xfrm>
              <a:off x="5283780" y="1380041"/>
              <a:ext cx="1892463" cy="1880717"/>
            </a:xfrm>
            <a:custGeom>
              <a:avLst/>
              <a:gdLst/>
              <a:ahLst/>
              <a:cxnLst/>
              <a:rect l="l" t="t" r="r" b="b"/>
              <a:pathLst>
                <a:path w="4790941" h="4855335" fill="norm" stroke="1" extrusionOk="0">
                  <a:moveTo>
                    <a:pt x="2704563" y="0"/>
                  </a:moveTo>
                  <a:lnTo>
                    <a:pt x="2047741" y="12879"/>
                  </a:lnTo>
                  <a:lnTo>
                    <a:pt x="1880315" y="579549"/>
                  </a:lnTo>
                  <a:lnTo>
                    <a:pt x="1416676" y="746974"/>
                  </a:lnTo>
                  <a:lnTo>
                    <a:pt x="914400" y="476518"/>
                  </a:lnTo>
                  <a:lnTo>
                    <a:pt x="412124" y="978794"/>
                  </a:lnTo>
                  <a:lnTo>
                    <a:pt x="708338" y="1481070"/>
                  </a:lnTo>
                  <a:lnTo>
                    <a:pt x="515155" y="1944710"/>
                  </a:lnTo>
                  <a:lnTo>
                    <a:pt x="0" y="2112135"/>
                  </a:lnTo>
                  <a:lnTo>
                    <a:pt x="25758" y="2730321"/>
                  </a:lnTo>
                  <a:lnTo>
                    <a:pt x="502276" y="2923504"/>
                  </a:lnTo>
                  <a:lnTo>
                    <a:pt x="708338" y="3400022"/>
                  </a:lnTo>
                  <a:lnTo>
                    <a:pt x="476518" y="3902298"/>
                  </a:lnTo>
                  <a:lnTo>
                    <a:pt x="901521" y="4327301"/>
                  </a:lnTo>
                  <a:lnTo>
                    <a:pt x="1378039" y="4108360"/>
                  </a:lnTo>
                  <a:lnTo>
                    <a:pt x="1867436" y="4301543"/>
                  </a:lnTo>
                  <a:lnTo>
                    <a:pt x="2060619" y="4829577"/>
                  </a:lnTo>
                  <a:lnTo>
                    <a:pt x="2717442" y="4855335"/>
                  </a:lnTo>
                  <a:lnTo>
                    <a:pt x="2897746" y="4314422"/>
                  </a:lnTo>
                  <a:lnTo>
                    <a:pt x="3387143" y="4121239"/>
                  </a:lnTo>
                  <a:lnTo>
                    <a:pt x="3850783" y="4391696"/>
                  </a:lnTo>
                  <a:lnTo>
                    <a:pt x="4314422" y="3953814"/>
                  </a:lnTo>
                  <a:lnTo>
                    <a:pt x="4043966" y="3464417"/>
                  </a:lnTo>
                  <a:lnTo>
                    <a:pt x="4275786" y="2936383"/>
                  </a:lnTo>
                  <a:lnTo>
                    <a:pt x="4778062" y="2768957"/>
                  </a:lnTo>
                  <a:lnTo>
                    <a:pt x="4790941" y="2137893"/>
                  </a:lnTo>
                  <a:lnTo>
                    <a:pt x="4288665" y="1957588"/>
                  </a:lnTo>
                  <a:lnTo>
                    <a:pt x="4056845" y="1442434"/>
                  </a:lnTo>
                  <a:lnTo>
                    <a:pt x="4314422" y="965915"/>
                  </a:lnTo>
                  <a:lnTo>
                    <a:pt x="3889419" y="540912"/>
                  </a:lnTo>
                  <a:lnTo>
                    <a:pt x="3387143" y="785611"/>
                  </a:lnTo>
                  <a:lnTo>
                    <a:pt x="2871988" y="579549"/>
                  </a:lnTo>
                  <a:lnTo>
                    <a:pt x="2704563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79493" tIns="39735" rIns="79493" bIns="39735" anchor="ctr" anchorCtr="0">
              <a:noAutofit/>
            </a:bodyPr>
            <a:lstStyle/>
            <a:p>
              <a:pPr defTabSz="795264">
                <a:buClr>
                  <a:srgbClr val="414142"/>
                </a:buClr>
                <a:buSzPts val="1985"/>
                <a:defRPr/>
              </a:pPr>
              <a:endParaRPr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5" name="Google Shape;158703;p136"/>
            <p:cNvSpPr/>
            <p:nvPr/>
          </p:nvSpPr>
          <p:spPr bwMode="auto">
            <a:xfrm rot="10800000">
              <a:off x="5494946" y="1649929"/>
              <a:ext cx="1428336" cy="140159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14493" y="75184"/>
                  </a:moveTo>
                  <a:cubicBezTo>
                    <a:pt x="107021" y="101744"/>
                    <a:pt x="81323" y="119011"/>
                    <a:pt x="53779" y="115979"/>
                  </a:cubicBezTo>
                  <a:cubicBezTo>
                    <a:pt x="26235" y="112947"/>
                    <a:pt x="4949" y="90508"/>
                    <a:pt x="3490" y="62965"/>
                  </a:cubicBezTo>
                  <a:cubicBezTo>
                    <a:pt x="2032" y="35422"/>
                    <a:pt x="20829" y="10880"/>
                    <a:pt x="47900" y="4982"/>
                  </a:cubicBezTo>
                  <a:cubicBezTo>
                    <a:pt x="74971" y="-915"/>
                    <a:pt x="102351" y="13567"/>
                    <a:pt x="112586" y="39198"/>
                  </a:cubicBezTo>
                  <a:lnTo>
                    <a:pt x="115864" y="38734"/>
                  </a:lnTo>
                  <a:lnTo>
                    <a:pt x="113458" y="52444"/>
                  </a:lnTo>
                  <a:lnTo>
                    <a:pt x="103962" y="40417"/>
                  </a:lnTo>
                  <a:lnTo>
                    <a:pt x="107226" y="39955"/>
                  </a:lnTo>
                  <a:cubicBezTo>
                    <a:pt x="97337" y="17264"/>
                    <a:pt x="72325" y="4899"/>
                    <a:pt x="47988" y="10670"/>
                  </a:cubicBezTo>
                  <a:cubicBezTo>
                    <a:pt x="23652" y="16442"/>
                    <a:pt x="7064" y="38672"/>
                    <a:pt x="8702" y="63320"/>
                  </a:cubicBezTo>
                  <a:cubicBezTo>
                    <a:pt x="10340" y="87969"/>
                    <a:pt x="29728" y="107870"/>
                    <a:pt x="54620" y="110456"/>
                  </a:cubicBezTo>
                  <a:cubicBezTo>
                    <a:pt x="79512" y="113041"/>
                    <a:pt x="102673" y="97558"/>
                    <a:pt x="109474" y="73786"/>
                  </a:cubicBezTo>
                  <a:close/>
                </a:path>
              </a:pathLst>
            </a:custGeom>
            <a:solidFill>
              <a:srgbClr val="B5B5ED"/>
            </a:solidFill>
            <a:ln w="28575" cap="flat" cmpd="sng">
              <a:solidFill>
                <a:srgbClr val="414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9493" tIns="39735" rIns="79493" bIns="39735" anchor="ctr" anchorCtr="0">
              <a:noAutofit/>
            </a:bodyPr>
            <a:lstStyle/>
            <a:p>
              <a:pPr algn="ctr" defTabSz="795264">
                <a:buClr>
                  <a:srgbClr val="414142"/>
                </a:buClr>
                <a:buSzPts val="1985"/>
                <a:defRPr/>
              </a:pPr>
              <a:endParaRPr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33" name="Google Shape;158706;p136"/>
            <p:cNvSpPr/>
            <p:nvPr/>
          </p:nvSpPr>
          <p:spPr bwMode="auto">
            <a:xfrm>
              <a:off x="6099418" y="2209807"/>
              <a:ext cx="282316" cy="311950"/>
            </a:xfrm>
            <a:prstGeom prst="octagon">
              <a:avLst>
                <a:gd name="adj" fmla="val 29287"/>
              </a:avLst>
            </a:prstGeom>
            <a:solidFill>
              <a:srgbClr val="C1DCF1"/>
            </a:solidFill>
            <a:ln w="28575" cap="flat" cmpd="sng">
              <a:solidFill>
                <a:srgbClr val="414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9493" tIns="39735" rIns="79493" bIns="39735" anchor="ctr" anchorCtr="0">
              <a:noAutofit/>
            </a:bodyPr>
            <a:lstStyle/>
            <a:p>
              <a:pPr algn="ctr" defTabSz="795264">
                <a:buClr>
                  <a:srgbClr val="414142"/>
                </a:buClr>
                <a:buSzPts val="1985"/>
                <a:defRPr/>
              </a:pPr>
              <a:endParaRPr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34" name="Google Shape;158709;p136"/>
            <p:cNvSpPr/>
            <p:nvPr/>
          </p:nvSpPr>
          <p:spPr bwMode="auto">
            <a:xfrm>
              <a:off x="6155121" y="2272780"/>
              <a:ext cx="169091" cy="187549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14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9493" tIns="39735" rIns="79493" bIns="39735" anchor="ctr" anchorCtr="0">
              <a:noAutofit/>
            </a:bodyPr>
            <a:lstStyle/>
            <a:p>
              <a:pPr algn="ctr" defTabSz="795264">
                <a:buClr>
                  <a:srgbClr val="414142"/>
                </a:buClr>
                <a:buSzPts val="1985"/>
                <a:defRPr/>
              </a:pPr>
              <a:endParaRPr>
                <a:solidFill>
                  <a:srgbClr val="414142"/>
                </a:solidFill>
                <a:cs typeface="Arial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 bwMode="auto">
          <a:xfrm>
            <a:off x="3192215" y="1879406"/>
            <a:ext cx="1750124" cy="1661540"/>
            <a:chOff x="3661601" y="1859390"/>
            <a:chExt cx="1750124" cy="1661540"/>
          </a:xfrm>
        </p:grpSpPr>
        <p:sp>
          <p:nvSpPr>
            <p:cNvPr id="3" name="Google Shape;158700;p136"/>
            <p:cNvSpPr/>
            <p:nvPr/>
          </p:nvSpPr>
          <p:spPr bwMode="auto">
            <a:xfrm>
              <a:off x="3661601" y="1859390"/>
              <a:ext cx="1750124" cy="1661540"/>
            </a:xfrm>
            <a:custGeom>
              <a:avLst/>
              <a:gdLst/>
              <a:ahLst/>
              <a:cxnLst/>
              <a:rect l="l" t="t" r="r" b="b"/>
              <a:pathLst>
                <a:path w="4790941" h="4855335" fill="norm" stroke="1" extrusionOk="0">
                  <a:moveTo>
                    <a:pt x="2704563" y="0"/>
                  </a:moveTo>
                  <a:lnTo>
                    <a:pt x="2047741" y="12879"/>
                  </a:lnTo>
                  <a:lnTo>
                    <a:pt x="1880315" y="579549"/>
                  </a:lnTo>
                  <a:lnTo>
                    <a:pt x="1416676" y="746974"/>
                  </a:lnTo>
                  <a:lnTo>
                    <a:pt x="914400" y="476518"/>
                  </a:lnTo>
                  <a:lnTo>
                    <a:pt x="412124" y="978794"/>
                  </a:lnTo>
                  <a:lnTo>
                    <a:pt x="708338" y="1481070"/>
                  </a:lnTo>
                  <a:lnTo>
                    <a:pt x="515155" y="1944710"/>
                  </a:lnTo>
                  <a:lnTo>
                    <a:pt x="0" y="2112135"/>
                  </a:lnTo>
                  <a:lnTo>
                    <a:pt x="25758" y="2730321"/>
                  </a:lnTo>
                  <a:lnTo>
                    <a:pt x="502276" y="2923504"/>
                  </a:lnTo>
                  <a:lnTo>
                    <a:pt x="708338" y="3400022"/>
                  </a:lnTo>
                  <a:lnTo>
                    <a:pt x="476518" y="3902298"/>
                  </a:lnTo>
                  <a:lnTo>
                    <a:pt x="901521" y="4327301"/>
                  </a:lnTo>
                  <a:lnTo>
                    <a:pt x="1378039" y="4108360"/>
                  </a:lnTo>
                  <a:lnTo>
                    <a:pt x="1867436" y="4301543"/>
                  </a:lnTo>
                  <a:lnTo>
                    <a:pt x="2060619" y="4829577"/>
                  </a:lnTo>
                  <a:lnTo>
                    <a:pt x="2717442" y="4855335"/>
                  </a:lnTo>
                  <a:lnTo>
                    <a:pt x="2897746" y="4314422"/>
                  </a:lnTo>
                  <a:lnTo>
                    <a:pt x="3387143" y="4121239"/>
                  </a:lnTo>
                  <a:lnTo>
                    <a:pt x="3850783" y="4391696"/>
                  </a:lnTo>
                  <a:lnTo>
                    <a:pt x="4314422" y="3953814"/>
                  </a:lnTo>
                  <a:lnTo>
                    <a:pt x="4043966" y="3464417"/>
                  </a:lnTo>
                  <a:lnTo>
                    <a:pt x="4275786" y="2936383"/>
                  </a:lnTo>
                  <a:lnTo>
                    <a:pt x="4778062" y="2768957"/>
                  </a:lnTo>
                  <a:lnTo>
                    <a:pt x="4790941" y="2137893"/>
                  </a:lnTo>
                  <a:lnTo>
                    <a:pt x="4288665" y="1957588"/>
                  </a:lnTo>
                  <a:lnTo>
                    <a:pt x="4056845" y="1442434"/>
                  </a:lnTo>
                  <a:lnTo>
                    <a:pt x="4314422" y="965915"/>
                  </a:lnTo>
                  <a:lnTo>
                    <a:pt x="3889419" y="540912"/>
                  </a:lnTo>
                  <a:lnTo>
                    <a:pt x="3387143" y="785611"/>
                  </a:lnTo>
                  <a:lnTo>
                    <a:pt x="2871988" y="579549"/>
                  </a:lnTo>
                  <a:lnTo>
                    <a:pt x="270456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79493" tIns="39735" rIns="79493" bIns="39735" anchor="ctr" anchorCtr="0">
              <a:noAutofit/>
            </a:bodyPr>
            <a:lstStyle/>
            <a:p>
              <a:pPr algn="ctr" defTabSz="795264">
                <a:buClr>
                  <a:srgbClr val="414142"/>
                </a:buClr>
                <a:buSzPts val="1985"/>
                <a:defRPr/>
              </a:pPr>
              <a:endParaRPr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30" name="Google Shape;158701;p136"/>
            <p:cNvSpPr/>
            <p:nvPr/>
          </p:nvSpPr>
          <p:spPr bwMode="auto">
            <a:xfrm flipH="1">
              <a:off x="3901020" y="2085560"/>
              <a:ext cx="1278642" cy="119523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14519" y="74632"/>
                  </a:moveTo>
                  <a:cubicBezTo>
                    <a:pt x="107302" y="101389"/>
                    <a:pt x="81648" y="118935"/>
                    <a:pt x="54028" y="116004"/>
                  </a:cubicBezTo>
                  <a:cubicBezTo>
                    <a:pt x="26407" y="113073"/>
                    <a:pt x="5028" y="90536"/>
                    <a:pt x="3615" y="62863"/>
                  </a:cubicBezTo>
                  <a:cubicBezTo>
                    <a:pt x="2203" y="35190"/>
                    <a:pt x="21179" y="10604"/>
                    <a:pt x="48358" y="4890"/>
                  </a:cubicBezTo>
                  <a:cubicBezTo>
                    <a:pt x="75537" y="-824"/>
                    <a:pt x="102845" y="14033"/>
                    <a:pt x="112748" y="39921"/>
                  </a:cubicBezTo>
                  <a:lnTo>
                    <a:pt x="116172" y="39455"/>
                  </a:lnTo>
                  <a:lnTo>
                    <a:pt x="113273" y="52747"/>
                  </a:lnTo>
                  <a:lnTo>
                    <a:pt x="103815" y="41137"/>
                  </a:lnTo>
                  <a:lnTo>
                    <a:pt x="107228" y="40672"/>
                  </a:lnTo>
                  <a:lnTo>
                    <a:pt x="107228" y="40672"/>
                  </a:lnTo>
                  <a:cubicBezTo>
                    <a:pt x="97705" y="17716"/>
                    <a:pt x="72853" y="4978"/>
                    <a:pt x="48497" y="10569"/>
                  </a:cubicBezTo>
                  <a:cubicBezTo>
                    <a:pt x="24141" y="16160"/>
                    <a:pt x="7437" y="38439"/>
                    <a:pt x="9023" y="63217"/>
                  </a:cubicBezTo>
                  <a:cubicBezTo>
                    <a:pt x="10608" y="87996"/>
                    <a:pt x="30016" y="107995"/>
                    <a:pt x="54889" y="110480"/>
                  </a:cubicBezTo>
                  <a:cubicBezTo>
                    <a:pt x="79762" y="112964"/>
                    <a:pt x="102790" y="97204"/>
                    <a:pt x="109311" y="73235"/>
                  </a:cubicBezTo>
                  <a:close/>
                </a:path>
              </a:pathLst>
            </a:custGeom>
            <a:solidFill>
              <a:srgbClr val="C1DCF1"/>
            </a:solidFill>
            <a:ln w="28575" cap="flat" cmpd="sng">
              <a:solidFill>
                <a:srgbClr val="414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9493" tIns="39735" rIns="79493" bIns="39735" anchor="ctr" anchorCtr="0">
              <a:noAutofit/>
            </a:bodyPr>
            <a:lstStyle/>
            <a:p>
              <a:pPr algn="ctr" defTabSz="795264">
                <a:buClr>
                  <a:srgbClr val="414142"/>
                </a:buClr>
                <a:buSzPts val="1985"/>
                <a:defRPr/>
              </a:pPr>
              <a:endParaRPr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35" name="Google Shape;158710;p136"/>
            <p:cNvSpPr/>
            <p:nvPr/>
          </p:nvSpPr>
          <p:spPr bwMode="auto">
            <a:xfrm>
              <a:off x="4393452" y="2529958"/>
              <a:ext cx="282316" cy="313133"/>
            </a:xfrm>
            <a:prstGeom prst="octagon">
              <a:avLst>
                <a:gd name="adj" fmla="val 29287"/>
              </a:avLst>
            </a:prstGeom>
            <a:solidFill>
              <a:srgbClr val="C1DCF1"/>
            </a:solidFill>
            <a:ln w="28575" cap="flat" cmpd="sng">
              <a:solidFill>
                <a:srgbClr val="414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9493" tIns="39735" rIns="79493" bIns="39735" anchor="ctr" anchorCtr="0">
              <a:noAutofit/>
            </a:bodyPr>
            <a:lstStyle/>
            <a:p>
              <a:pPr algn="ctr" defTabSz="795264">
                <a:buClr>
                  <a:srgbClr val="414142"/>
                </a:buClr>
                <a:buSzPts val="1985"/>
                <a:defRPr/>
              </a:pPr>
              <a:endParaRPr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36" name="Google Shape;158712;p136"/>
            <p:cNvSpPr/>
            <p:nvPr/>
          </p:nvSpPr>
          <p:spPr bwMode="auto">
            <a:xfrm>
              <a:off x="4449156" y="2594503"/>
              <a:ext cx="169091" cy="187549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14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9493" tIns="39735" rIns="79493" bIns="39735" anchor="ctr" anchorCtr="0">
              <a:noAutofit/>
            </a:bodyPr>
            <a:lstStyle/>
            <a:p>
              <a:pPr algn="ctr" defTabSz="795264">
                <a:buClr>
                  <a:srgbClr val="414142"/>
                </a:buClr>
                <a:buSzPts val="1985"/>
                <a:defRPr/>
              </a:pPr>
              <a:endParaRPr>
                <a:solidFill>
                  <a:srgbClr val="414142"/>
                </a:solidFill>
                <a:cs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2" name="Google Shape;932;p27"/>
          <p:cNvSpPr txBox="1">
            <a:spLocks noGrp="1"/>
          </p:cNvSpPr>
          <p:nvPr>
            <p:ph type="title"/>
          </p:nvPr>
        </p:nvSpPr>
        <p:spPr bwMode="auto">
          <a:xfrm>
            <a:off x="136254" y="61000"/>
            <a:ext cx="6197186" cy="5791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>
              <a:spcAft>
                <a:spcPts val="0"/>
              </a:spcAft>
              <a:defRPr/>
            </a:pPr>
            <a:r>
              <a:rPr lang="ru-RU" sz="2000"/>
              <a:t>Алгоритм поиска шагов, не создающих ценность</a:t>
            </a:r>
            <a:endParaRPr sz="2000"/>
          </a:p>
        </p:txBody>
      </p:sp>
      <p:sp>
        <p:nvSpPr>
          <p:cNvPr id="933" name="Google Shape;933;p27"/>
          <p:cNvSpPr txBox="1">
            <a:spLocks noGrp="1"/>
          </p:cNvSpPr>
          <p:nvPr>
            <p:ph type="sldNum" idx="4294967295"/>
          </p:nvPr>
        </p:nvSpPr>
        <p:spPr bwMode="auto">
          <a:xfrm>
            <a:off x="7734277" y="4790428"/>
            <a:ext cx="509959" cy="28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r"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934" name="Google Shape;934;p27"/>
          <p:cNvSpPr/>
          <p:nvPr/>
        </p:nvSpPr>
        <p:spPr bwMode="auto">
          <a:xfrm>
            <a:off x="3474166" y="1327262"/>
            <a:ext cx="1697936" cy="720775"/>
          </a:xfrm>
          <a:prstGeom prst="roundRect">
            <a:avLst>
              <a:gd name="adj" fmla="val 16667"/>
            </a:avLst>
          </a:prstGeom>
          <a:solidFill>
            <a:srgbClr val="DAEEED"/>
          </a:solidFill>
          <a:ln>
            <a:noFill/>
          </a:ln>
        </p:spPr>
        <p:txBody>
          <a:bodyPr spcFirstLastPara="1" wrap="square" lIns="67825" tIns="33913" rIns="67825" bIns="33913" anchor="ctr" anchorCtr="0">
            <a:noAutofit/>
          </a:bodyPr>
          <a:lstStyle/>
          <a:p>
            <a:pPr algn="ctr">
              <a:defRPr/>
            </a:pPr>
            <a:r>
              <a:rPr lang="ru-RU" sz="1150">
                <a:solidFill>
                  <a:srgbClr val="1D6780"/>
                </a:solidFill>
                <a:latin typeface="Arial"/>
                <a:ea typeface="Arial"/>
                <a:cs typeface="Arial"/>
              </a:rPr>
              <a:t>Необходим </a:t>
            </a:r>
            <a:br>
              <a:rPr lang="ru-RU" sz="1150">
                <a:solidFill>
                  <a:srgbClr val="1D6780"/>
                </a:solidFill>
                <a:latin typeface="Arial"/>
                <a:ea typeface="Arial"/>
                <a:cs typeface="Arial"/>
              </a:rPr>
            </a:br>
            <a:r>
              <a:rPr lang="ru-RU" sz="1150">
                <a:solidFill>
                  <a:srgbClr val="1D6780"/>
                </a:solidFill>
                <a:latin typeface="Arial"/>
                <a:ea typeface="Arial"/>
                <a:cs typeface="Arial"/>
              </a:rPr>
              <a:t>для создания продукта.</a:t>
            </a:r>
            <a:r>
              <a:rPr lang="en-US" sz="1150">
                <a:solidFill>
                  <a:srgbClr val="1D6780"/>
                </a:solidFill>
                <a:latin typeface="Arial"/>
                <a:ea typeface="Arial"/>
                <a:cs typeface="Arial"/>
              </a:rPr>
              <a:t>/ </a:t>
            </a:r>
            <a:r>
              <a:rPr lang="ru-RU" sz="1150">
                <a:solidFill>
                  <a:srgbClr val="1D6780"/>
                </a:solidFill>
                <a:latin typeface="Arial"/>
                <a:ea typeface="Arial"/>
                <a:cs typeface="Arial"/>
              </a:rPr>
              <a:t>услуги?</a:t>
            </a:r>
            <a:endParaRPr sz="1350"/>
          </a:p>
        </p:txBody>
      </p:sp>
      <p:sp>
        <p:nvSpPr>
          <p:cNvPr id="935" name="Google Shape;935;p27"/>
          <p:cNvSpPr/>
          <p:nvPr/>
        </p:nvSpPr>
        <p:spPr bwMode="auto">
          <a:xfrm>
            <a:off x="970723" y="2162632"/>
            <a:ext cx="2062684" cy="616537"/>
          </a:xfrm>
          <a:prstGeom prst="roundRect">
            <a:avLst>
              <a:gd name="adj" fmla="val 16667"/>
            </a:avLst>
          </a:prstGeom>
          <a:solidFill>
            <a:srgbClr val="DAEEED"/>
          </a:solidFill>
          <a:ln>
            <a:noFill/>
          </a:ln>
        </p:spPr>
        <p:txBody>
          <a:bodyPr spcFirstLastPara="1" wrap="square" lIns="67825" tIns="33913" rIns="67825" bIns="33913" anchor="ctr" anchorCtr="0">
            <a:noAutofit/>
          </a:bodyPr>
          <a:lstStyle/>
          <a:p>
            <a:pPr algn="ctr">
              <a:defRPr/>
            </a:pPr>
            <a:r>
              <a:rPr lang="ru-RU" sz="1150">
                <a:solidFill>
                  <a:srgbClr val="1D6780"/>
                </a:solidFill>
                <a:latin typeface="Arial"/>
                <a:ea typeface="Arial"/>
                <a:cs typeface="Arial"/>
              </a:rPr>
              <a:t>Учитывает потребности </a:t>
            </a:r>
            <a:br>
              <a:rPr lang="ru-RU" sz="1150">
                <a:solidFill>
                  <a:srgbClr val="1D6780"/>
                </a:solidFill>
                <a:latin typeface="Arial"/>
                <a:ea typeface="Arial"/>
                <a:cs typeface="Arial"/>
              </a:rPr>
            </a:br>
            <a:r>
              <a:rPr lang="ru-RU" sz="1150">
                <a:solidFill>
                  <a:srgbClr val="1D6780"/>
                </a:solidFill>
                <a:latin typeface="Arial"/>
                <a:ea typeface="Arial"/>
                <a:cs typeface="Arial"/>
              </a:rPr>
              <a:t>заказчика?</a:t>
            </a:r>
            <a:endParaRPr sz="1350"/>
          </a:p>
        </p:txBody>
      </p:sp>
      <p:sp>
        <p:nvSpPr>
          <p:cNvPr id="936" name="Google Shape;936;p27"/>
          <p:cNvSpPr/>
          <p:nvPr/>
        </p:nvSpPr>
        <p:spPr bwMode="auto">
          <a:xfrm>
            <a:off x="5165758" y="2179411"/>
            <a:ext cx="2985951" cy="582980"/>
          </a:xfrm>
          <a:prstGeom prst="roundRect">
            <a:avLst>
              <a:gd name="adj" fmla="val 16667"/>
            </a:avLst>
          </a:prstGeom>
          <a:solidFill>
            <a:srgbClr val="DAEEED"/>
          </a:solidFill>
          <a:ln>
            <a:noFill/>
          </a:ln>
        </p:spPr>
        <p:txBody>
          <a:bodyPr spcFirstLastPara="1" wrap="square" lIns="67825" tIns="33913" rIns="67825" bIns="33913" anchor="ctr" anchorCtr="0">
            <a:noAutofit/>
          </a:bodyPr>
          <a:lstStyle/>
          <a:p>
            <a:pPr algn="ctr">
              <a:defRPr/>
            </a:pPr>
            <a:r>
              <a:rPr lang="ru-RU" sz="1150">
                <a:solidFill>
                  <a:srgbClr val="1D6780"/>
                </a:solidFill>
                <a:latin typeface="Arial"/>
                <a:ea typeface="Arial"/>
                <a:cs typeface="Arial"/>
              </a:rPr>
              <a:t>Внутренне техническое требование или </a:t>
            </a:r>
            <a:br>
              <a:rPr lang="ru-RU" sz="1150">
                <a:solidFill>
                  <a:srgbClr val="1D6780"/>
                </a:solidFill>
                <a:latin typeface="Arial"/>
                <a:ea typeface="Arial"/>
                <a:cs typeface="Arial"/>
              </a:rPr>
            </a:br>
            <a:r>
              <a:rPr lang="ru-RU" sz="1150">
                <a:solidFill>
                  <a:srgbClr val="1D6780"/>
                </a:solidFill>
                <a:latin typeface="Arial"/>
                <a:ea typeface="Arial"/>
                <a:cs typeface="Arial"/>
              </a:rPr>
              <a:t>логически неизменяемое требование процесса?</a:t>
            </a:r>
            <a:endParaRPr sz="1350"/>
          </a:p>
        </p:txBody>
      </p:sp>
      <p:sp>
        <p:nvSpPr>
          <p:cNvPr id="937" name="Google Shape;937;p27"/>
          <p:cNvSpPr/>
          <p:nvPr/>
        </p:nvSpPr>
        <p:spPr bwMode="auto">
          <a:xfrm>
            <a:off x="1152891" y="3464116"/>
            <a:ext cx="1698347" cy="720775"/>
          </a:xfrm>
          <a:prstGeom prst="roundRect">
            <a:avLst>
              <a:gd name="adj" fmla="val 16667"/>
            </a:avLst>
          </a:prstGeom>
          <a:solidFill>
            <a:srgbClr val="C2DDB0"/>
          </a:solidFill>
          <a:ln>
            <a:noFill/>
          </a:ln>
        </p:spPr>
        <p:txBody>
          <a:bodyPr spcFirstLastPara="1" wrap="square" lIns="53412" tIns="26706" rIns="53412" bIns="26706" anchor="ctr" anchorCtr="0">
            <a:noAutofit/>
          </a:bodyPr>
          <a:lstStyle/>
          <a:p>
            <a:pPr algn="ctr">
              <a:defRPr/>
            </a:pPr>
            <a:r>
              <a:rPr lang="ru-RU" sz="1500">
                <a:solidFill>
                  <a:srgbClr val="1D6780"/>
                </a:solidFill>
                <a:latin typeface="Arial"/>
                <a:ea typeface="Arial"/>
                <a:cs typeface="Arial"/>
              </a:rPr>
              <a:t>Значимая работа</a:t>
            </a:r>
            <a:endParaRPr sz="1500">
              <a:solidFill>
                <a:srgbClr val="1D678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38" name="Google Shape;938;p27"/>
          <p:cNvSpPr/>
          <p:nvPr/>
        </p:nvSpPr>
        <p:spPr bwMode="auto">
          <a:xfrm>
            <a:off x="3915407" y="3436188"/>
            <a:ext cx="2384897" cy="720775"/>
          </a:xfrm>
          <a:prstGeom prst="roundRect">
            <a:avLst>
              <a:gd name="adj" fmla="val 16667"/>
            </a:avLst>
          </a:prstGeom>
          <a:solidFill>
            <a:srgbClr val="89C6E4"/>
          </a:solidFill>
          <a:ln>
            <a:noFill/>
          </a:ln>
        </p:spPr>
        <p:txBody>
          <a:bodyPr spcFirstLastPara="1" wrap="square" lIns="53412" tIns="26706" rIns="53412" bIns="26706" anchor="ctr" anchorCtr="0">
            <a:noAutofit/>
          </a:bodyPr>
          <a:lstStyle/>
          <a:p>
            <a:pPr algn="ctr">
              <a:defRPr/>
            </a:pPr>
            <a:r>
              <a:rPr lang="ru-RU" sz="1500">
                <a:solidFill>
                  <a:schemeClr val="lt1"/>
                </a:solidFill>
                <a:latin typeface="Arial"/>
                <a:ea typeface="Arial"/>
                <a:cs typeface="Arial"/>
              </a:rPr>
              <a:t>Незначимая работа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39" name="Google Shape;939;p27"/>
          <p:cNvSpPr/>
          <p:nvPr/>
        </p:nvSpPr>
        <p:spPr bwMode="auto">
          <a:xfrm>
            <a:off x="6807329" y="3456086"/>
            <a:ext cx="1436907" cy="720775"/>
          </a:xfrm>
          <a:prstGeom prst="roundRect">
            <a:avLst>
              <a:gd name="adj" fmla="val 16667"/>
            </a:avLst>
          </a:prstGeom>
          <a:solidFill>
            <a:srgbClr val="FF5D5D"/>
          </a:solidFill>
          <a:ln>
            <a:noFill/>
          </a:ln>
        </p:spPr>
        <p:txBody>
          <a:bodyPr spcFirstLastPara="1" wrap="square" lIns="53412" tIns="26706" rIns="53412" bIns="26706" anchor="ctr" anchorCtr="0">
            <a:noAutofit/>
          </a:bodyPr>
          <a:lstStyle/>
          <a:p>
            <a:pPr algn="ctr">
              <a:defRPr/>
            </a:pPr>
            <a:r>
              <a:rPr lang="ru-RU" sz="1500">
                <a:solidFill>
                  <a:schemeClr val="lt1"/>
                </a:solidFill>
                <a:latin typeface="Arial"/>
                <a:ea typeface="Arial"/>
                <a:cs typeface="Arial"/>
              </a:rPr>
              <a:t>Потери</a:t>
            </a:r>
            <a:endParaRPr sz="1350"/>
          </a:p>
        </p:txBody>
      </p:sp>
      <p:sp>
        <p:nvSpPr>
          <p:cNvPr id="940" name="Google Shape;940;p27"/>
          <p:cNvSpPr txBox="1"/>
          <p:nvPr/>
        </p:nvSpPr>
        <p:spPr bwMode="auto">
          <a:xfrm>
            <a:off x="1345142" y="4449564"/>
            <a:ext cx="1392974" cy="3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115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Оптимизировать</a:t>
            </a:r>
            <a:endParaRPr sz="1150" b="1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41" name="Google Shape;941;p27"/>
          <p:cNvSpPr txBox="1"/>
          <p:nvPr/>
        </p:nvSpPr>
        <p:spPr bwMode="auto">
          <a:xfrm>
            <a:off x="6976058" y="4421371"/>
            <a:ext cx="1175651" cy="3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>
                <a:solidFill>
                  <a:srgbClr val="FF0000"/>
                </a:solidFill>
                <a:latin typeface="Arial"/>
                <a:ea typeface="Arial"/>
                <a:cs typeface="Arial"/>
              </a:rPr>
              <a:t>Исключить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42" name="Google Shape;942;p27"/>
          <p:cNvSpPr txBox="1"/>
          <p:nvPr/>
        </p:nvSpPr>
        <p:spPr bwMode="auto">
          <a:xfrm>
            <a:off x="4577932" y="4421372"/>
            <a:ext cx="1175651" cy="3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115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Сократить</a:t>
            </a:r>
            <a:endParaRPr sz="1350" b="1">
              <a:solidFill>
                <a:srgbClr val="FF0000"/>
              </a:solidFill>
            </a:endParaRPr>
          </a:p>
        </p:txBody>
      </p:sp>
      <p:cxnSp>
        <p:nvCxnSpPr>
          <p:cNvPr id="943" name="Google Shape;943;p27"/>
          <p:cNvCxnSpPr>
            <a:cxnSpLocks/>
            <a:stCxn id="934" idx="1"/>
            <a:endCxn id="935" idx="0"/>
          </p:cNvCxnSpPr>
          <p:nvPr/>
        </p:nvCxnSpPr>
        <p:spPr bwMode="auto">
          <a:xfrm rot="10800000" flipV="1">
            <a:off x="2002066" y="1687650"/>
            <a:ext cx="1472101" cy="474982"/>
          </a:xfrm>
          <a:prstGeom prst="bentConnector2">
            <a:avLst/>
          </a:prstGeom>
          <a:solidFill>
            <a:srgbClr val="DEDFE7"/>
          </a:solidFill>
          <a:ln w="28575" cap="flat" cmpd="sng">
            <a:solidFill>
              <a:srgbClr val="1D67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4" name="Google Shape;944;p27"/>
          <p:cNvCxnSpPr>
            <a:cxnSpLocks/>
            <a:stCxn id="934" idx="3"/>
          </p:cNvCxnSpPr>
          <p:nvPr/>
        </p:nvCxnSpPr>
        <p:spPr bwMode="auto">
          <a:xfrm>
            <a:off x="5172102" y="1687650"/>
            <a:ext cx="944299" cy="506944"/>
          </a:xfrm>
          <a:prstGeom prst="bentConnector3">
            <a:avLst>
              <a:gd name="adj1" fmla="val 100485"/>
            </a:avLst>
          </a:prstGeom>
          <a:solidFill>
            <a:srgbClr val="DEDFE7"/>
          </a:solidFill>
          <a:ln w="28575" cap="flat" cmpd="sng">
            <a:solidFill>
              <a:srgbClr val="1D67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5" name="Google Shape;945;p27"/>
          <p:cNvCxnSpPr>
            <a:cxnSpLocks/>
            <a:stCxn id="946" idx="2"/>
            <a:endCxn id="934" idx="0"/>
          </p:cNvCxnSpPr>
          <p:nvPr/>
        </p:nvCxnSpPr>
        <p:spPr bwMode="auto">
          <a:xfrm>
            <a:off x="4315820" y="1067769"/>
            <a:ext cx="7314" cy="259493"/>
          </a:xfrm>
          <a:prstGeom prst="straightConnector1">
            <a:avLst/>
          </a:prstGeom>
          <a:solidFill>
            <a:srgbClr val="DEDFE7"/>
          </a:solidFill>
          <a:ln w="28575" cap="flat" cmpd="sng">
            <a:solidFill>
              <a:srgbClr val="1D67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47" name="Google Shape;947;p27"/>
          <p:cNvSpPr/>
          <p:nvPr/>
        </p:nvSpPr>
        <p:spPr bwMode="auto">
          <a:xfrm>
            <a:off x="5309657" y="1442532"/>
            <a:ext cx="366938" cy="360387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1150" b="1">
                <a:solidFill>
                  <a:srgbClr val="1D6780"/>
                </a:solidFill>
                <a:latin typeface="Arial"/>
                <a:ea typeface="Arial"/>
                <a:cs typeface="Arial"/>
              </a:rPr>
              <a:t>Нет</a:t>
            </a:r>
            <a:endParaRPr sz="1350"/>
          </a:p>
        </p:txBody>
      </p:sp>
      <p:sp>
        <p:nvSpPr>
          <p:cNvPr id="948" name="Google Shape;948;p27"/>
          <p:cNvSpPr/>
          <p:nvPr/>
        </p:nvSpPr>
        <p:spPr bwMode="auto">
          <a:xfrm>
            <a:off x="2730148" y="1442532"/>
            <a:ext cx="348767" cy="360387"/>
          </a:xfrm>
          <a:prstGeom prst="ellipse">
            <a:avLst/>
          </a:prstGeom>
          <a:solidFill>
            <a:srgbClr val="1D678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115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Да</a:t>
            </a:r>
            <a:endParaRPr sz="1350"/>
          </a:p>
        </p:txBody>
      </p:sp>
      <p:cxnSp>
        <p:nvCxnSpPr>
          <p:cNvPr id="949" name="Google Shape;949;p27"/>
          <p:cNvCxnSpPr>
            <a:cxnSpLocks/>
            <a:stCxn id="935" idx="3"/>
            <a:endCxn id="936" idx="1"/>
          </p:cNvCxnSpPr>
          <p:nvPr/>
        </p:nvCxnSpPr>
        <p:spPr bwMode="auto">
          <a:xfrm>
            <a:off x="3033407" y="2470901"/>
            <a:ext cx="2132351" cy="0"/>
          </a:xfrm>
          <a:prstGeom prst="straightConnector1">
            <a:avLst/>
          </a:prstGeom>
          <a:solidFill>
            <a:srgbClr val="DEDFE7"/>
          </a:solidFill>
          <a:ln w="28575" cap="flat" cmpd="sng">
            <a:solidFill>
              <a:srgbClr val="1D67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50" name="Google Shape;950;p27"/>
          <p:cNvSpPr/>
          <p:nvPr/>
        </p:nvSpPr>
        <p:spPr bwMode="auto">
          <a:xfrm>
            <a:off x="3793769" y="2230837"/>
            <a:ext cx="405155" cy="415557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1150" b="1">
                <a:solidFill>
                  <a:srgbClr val="1D6780"/>
                </a:solidFill>
                <a:latin typeface="Arial"/>
                <a:ea typeface="Arial"/>
                <a:cs typeface="Arial"/>
              </a:rPr>
              <a:t>Нет</a:t>
            </a:r>
            <a:endParaRPr sz="1350"/>
          </a:p>
        </p:txBody>
      </p:sp>
      <p:cxnSp>
        <p:nvCxnSpPr>
          <p:cNvPr id="951" name="Google Shape;951;p27"/>
          <p:cNvCxnSpPr>
            <a:cxnSpLocks/>
            <a:stCxn id="952" idx="4"/>
          </p:cNvCxnSpPr>
          <p:nvPr/>
        </p:nvCxnSpPr>
        <p:spPr bwMode="auto">
          <a:xfrm>
            <a:off x="5526994" y="3122778"/>
            <a:ext cx="0" cy="333308"/>
          </a:xfrm>
          <a:prstGeom prst="straightConnector1">
            <a:avLst/>
          </a:prstGeom>
          <a:solidFill>
            <a:srgbClr val="DEDFE7"/>
          </a:solidFill>
          <a:ln w="28575" cap="flat" cmpd="sng">
            <a:solidFill>
              <a:srgbClr val="1D67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53" name="Google Shape;953;p27"/>
          <p:cNvCxnSpPr>
            <a:cxnSpLocks/>
          </p:cNvCxnSpPr>
          <p:nvPr/>
        </p:nvCxnSpPr>
        <p:spPr bwMode="auto">
          <a:xfrm>
            <a:off x="7480458" y="2901771"/>
            <a:ext cx="0" cy="562345"/>
          </a:xfrm>
          <a:prstGeom prst="straightConnector1">
            <a:avLst/>
          </a:prstGeom>
          <a:solidFill>
            <a:srgbClr val="DEDFE7"/>
          </a:solidFill>
          <a:ln w="28575" cap="flat" cmpd="sng">
            <a:solidFill>
              <a:srgbClr val="1D67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52" name="Google Shape;952;p27"/>
          <p:cNvSpPr/>
          <p:nvPr/>
        </p:nvSpPr>
        <p:spPr bwMode="auto">
          <a:xfrm>
            <a:off x="5359196" y="2762391"/>
            <a:ext cx="335596" cy="360387"/>
          </a:xfrm>
          <a:prstGeom prst="ellipse">
            <a:avLst/>
          </a:prstGeom>
          <a:solidFill>
            <a:srgbClr val="1D678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115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Да</a:t>
            </a:r>
            <a:endParaRPr sz="1350"/>
          </a:p>
        </p:txBody>
      </p:sp>
      <p:sp>
        <p:nvSpPr>
          <p:cNvPr id="954" name="Google Shape;954;p27"/>
          <p:cNvSpPr/>
          <p:nvPr/>
        </p:nvSpPr>
        <p:spPr bwMode="auto">
          <a:xfrm>
            <a:off x="7262483" y="2777722"/>
            <a:ext cx="380419" cy="355511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1150" b="1">
                <a:solidFill>
                  <a:srgbClr val="1D6780"/>
                </a:solidFill>
                <a:latin typeface="Arial"/>
                <a:ea typeface="Arial"/>
                <a:cs typeface="Arial"/>
              </a:rPr>
              <a:t>Нет</a:t>
            </a:r>
            <a:endParaRPr sz="1350"/>
          </a:p>
        </p:txBody>
      </p:sp>
      <p:cxnSp>
        <p:nvCxnSpPr>
          <p:cNvPr id="955" name="Google Shape;955;p27"/>
          <p:cNvCxnSpPr>
            <a:cxnSpLocks/>
            <a:stCxn id="935" idx="2"/>
            <a:endCxn id="937" idx="0"/>
          </p:cNvCxnSpPr>
          <p:nvPr/>
        </p:nvCxnSpPr>
        <p:spPr bwMode="auto">
          <a:xfrm>
            <a:off x="2002065" y="2779168"/>
            <a:ext cx="0" cy="684947"/>
          </a:xfrm>
          <a:prstGeom prst="straightConnector1">
            <a:avLst/>
          </a:prstGeom>
          <a:solidFill>
            <a:srgbClr val="DEDFE7"/>
          </a:solidFill>
          <a:ln w="28575" cap="flat" cmpd="sng">
            <a:solidFill>
              <a:srgbClr val="1D67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56" name="Google Shape;956;p27"/>
          <p:cNvCxnSpPr>
            <a:cxnSpLocks/>
            <a:stCxn id="937" idx="2"/>
          </p:cNvCxnSpPr>
          <p:nvPr/>
        </p:nvCxnSpPr>
        <p:spPr bwMode="auto">
          <a:xfrm>
            <a:off x="2002065" y="4184891"/>
            <a:ext cx="6756" cy="286015"/>
          </a:xfrm>
          <a:prstGeom prst="straightConnector1">
            <a:avLst/>
          </a:prstGeom>
          <a:solidFill>
            <a:srgbClr val="DEDFE7"/>
          </a:solidFill>
          <a:ln w="28575" cap="flat" cmpd="sng">
            <a:solidFill>
              <a:srgbClr val="1D67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57" name="Google Shape;957;p27"/>
          <p:cNvCxnSpPr>
            <a:cxnSpLocks/>
            <a:stCxn id="938" idx="2"/>
          </p:cNvCxnSpPr>
          <p:nvPr/>
        </p:nvCxnSpPr>
        <p:spPr bwMode="auto">
          <a:xfrm>
            <a:off x="5107855" y="4156963"/>
            <a:ext cx="0" cy="286015"/>
          </a:xfrm>
          <a:prstGeom prst="straightConnector1">
            <a:avLst/>
          </a:prstGeom>
          <a:solidFill>
            <a:srgbClr val="DEDFE7"/>
          </a:solidFill>
          <a:ln w="28575" cap="flat" cmpd="sng">
            <a:solidFill>
              <a:srgbClr val="1D67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58" name="Google Shape;958;p27"/>
          <p:cNvCxnSpPr>
            <a:cxnSpLocks/>
            <a:stCxn id="939" idx="2"/>
          </p:cNvCxnSpPr>
          <p:nvPr/>
        </p:nvCxnSpPr>
        <p:spPr bwMode="auto">
          <a:xfrm>
            <a:off x="7525783" y="4176861"/>
            <a:ext cx="0" cy="286015"/>
          </a:xfrm>
          <a:prstGeom prst="straightConnector1">
            <a:avLst/>
          </a:prstGeom>
          <a:solidFill>
            <a:srgbClr val="DEDFE7"/>
          </a:solidFill>
          <a:ln w="28575" cap="flat" cmpd="sng">
            <a:solidFill>
              <a:srgbClr val="1D67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59" name="Google Shape;959;p27"/>
          <p:cNvSpPr/>
          <p:nvPr/>
        </p:nvSpPr>
        <p:spPr bwMode="auto">
          <a:xfrm>
            <a:off x="1820266" y="2840230"/>
            <a:ext cx="355848" cy="360387"/>
          </a:xfrm>
          <a:prstGeom prst="ellipse">
            <a:avLst/>
          </a:prstGeom>
          <a:solidFill>
            <a:srgbClr val="1D678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115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Да</a:t>
            </a:r>
            <a:endParaRPr sz="1350"/>
          </a:p>
        </p:txBody>
      </p:sp>
      <p:sp>
        <p:nvSpPr>
          <p:cNvPr id="946" name="Google Shape;946;p27"/>
          <p:cNvSpPr/>
          <p:nvPr/>
        </p:nvSpPr>
        <p:spPr bwMode="auto">
          <a:xfrm>
            <a:off x="3611610" y="770317"/>
            <a:ext cx="1408419" cy="297452"/>
          </a:xfrm>
          <a:prstGeom prst="roundRect">
            <a:avLst>
              <a:gd name="adj" fmla="val 21109"/>
            </a:avLst>
          </a:prstGeom>
          <a:solidFill>
            <a:srgbClr val="1D6780"/>
          </a:solidFill>
          <a:ln>
            <a:noFill/>
          </a:ln>
        </p:spPr>
        <p:txBody>
          <a:bodyPr spcFirstLastPara="1" wrap="square" lIns="65310" tIns="32655" rIns="65310" bIns="32655" anchor="ctr" anchorCtr="0">
            <a:noAutofit/>
          </a:bodyPr>
          <a:lstStyle/>
          <a:p>
            <a:pPr algn="ctr">
              <a:defRPr/>
            </a:pPr>
            <a:r>
              <a:rPr lang="ru-RU" sz="1150">
                <a:solidFill>
                  <a:srgbClr val="FFFFFF"/>
                </a:solidFill>
                <a:latin typeface="Arial"/>
                <a:ea typeface="Arial"/>
                <a:cs typeface="Arial"/>
              </a:rPr>
              <a:t>Шаг процесса</a:t>
            </a:r>
            <a:endParaRPr sz="115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оу-хау.jpg"/>
          <p:cNvPicPr>
            <a:picLocks noChangeAspect="1"/>
          </p:cNvPicPr>
          <p:nvPr/>
        </p:nvPicPr>
        <p:blipFill>
          <a:blip r:embed="rId2"/>
          <a:srcRect l="0" t="0" r="15625" b="0"/>
          <a:stretch/>
        </p:blipFill>
        <p:spPr bwMode="auto">
          <a:xfrm>
            <a:off x="7194698" y="1368056"/>
            <a:ext cx="1515011" cy="3030022"/>
          </a:xfrm>
          <a:prstGeom prst="rect">
            <a:avLst/>
          </a:prstGeom>
        </p:spPr>
      </p:pic>
      <p:sp>
        <p:nvSpPr>
          <p:cNvPr id="6" name="Текст 8"/>
          <p:cNvSpPr txBox="1"/>
          <p:nvPr/>
        </p:nvSpPr>
        <p:spPr bwMode="auto">
          <a:xfrm flipH="0" flipV="0">
            <a:off x="1508226" y="1593563"/>
            <a:ext cx="3931184" cy="2464085"/>
          </a:xfrm>
          <a:prstGeom prst="roundRect">
            <a:avLst>
              <a:gd name="adj" fmla="val 16667"/>
            </a:avLst>
          </a:prstGeom>
          <a:ln w="158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1027640">
              <a:spcBef>
                <a:spcPts val="600"/>
              </a:spcBef>
              <a:buFont typeface="Arial"/>
              <a:buNone/>
              <a:defRPr sz="1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59630" indent="-179814" algn="l" defTabSz="1027640">
              <a:spcBef>
                <a:spcPts val="600"/>
              </a:spcBef>
              <a:buFont typeface="+mj-lt"/>
              <a:buAutoNum type="arabicPeriod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59630" indent="-179814" algn="l" defTabSz="1027640">
              <a:spcBef>
                <a:spcPts val="0"/>
              </a:spcBef>
              <a:buFont typeface="Arial"/>
              <a:buChar char="•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26010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33982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85364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367466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3999"/>
              </a:lnSpc>
              <a:defRPr/>
            </a:pPr>
            <a:r>
              <a:rPr lang="ru-RU" sz="1200" b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Прочитайте описание ситуации «Авиаперелёт».</a:t>
            </a:r>
            <a:endParaRPr/>
          </a:p>
          <a:p>
            <a:pPr algn="just">
              <a:lnSpc>
                <a:spcPct val="113999"/>
              </a:lnSpc>
              <a:defRPr/>
            </a:pPr>
            <a:endParaRPr lang="ru-RU" sz="1200" b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lnSpc>
                <a:spcPct val="113999"/>
              </a:lnSpc>
              <a:buAutoNum type="arabicPeriod"/>
              <a:defRPr/>
            </a:pPr>
            <a:r>
              <a:rPr lang="ru-RU" sz="1200" b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Определите заказчика процесса.</a:t>
            </a:r>
            <a:endParaRPr/>
          </a:p>
          <a:p>
            <a:pPr marL="342900" indent="-342900" algn="just">
              <a:lnSpc>
                <a:spcPct val="113999"/>
              </a:lnSpc>
              <a:buAutoNum type="arabicPeriod"/>
              <a:defRPr/>
            </a:pPr>
            <a:r>
              <a:rPr lang="ru-RU" sz="1200" b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Определите «ценность» для заказчика.</a:t>
            </a:r>
            <a:endParaRPr/>
          </a:p>
          <a:p>
            <a:pPr marL="342900" indent="-342900" algn="just">
              <a:lnSpc>
                <a:spcPct val="113999"/>
              </a:lnSpc>
              <a:buAutoNum type="arabicPeriod"/>
              <a:defRPr/>
            </a:pPr>
            <a:r>
              <a:rPr lang="ru-RU" sz="1200" b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Отметьте действия в процессе, в результате которых создается  ценность для заказчика. </a:t>
            </a:r>
            <a:endParaRPr/>
          </a:p>
          <a:p>
            <a:pPr marL="342900" indent="-342900" algn="just">
              <a:lnSpc>
                <a:spcPct val="113999"/>
              </a:lnSpc>
              <a:buAutoNum type="arabicPeriod"/>
              <a:defRPr/>
            </a:pPr>
            <a:r>
              <a:rPr lang="ru-RU" sz="1200" b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Отметить незначимую работу и потери.</a:t>
            </a:r>
            <a:endParaRPr/>
          </a:p>
          <a:p>
            <a:pPr algn="just">
              <a:lnSpc>
                <a:spcPct val="113999"/>
              </a:lnSpc>
              <a:defRPr/>
            </a:pPr>
            <a:r>
              <a:rPr lang="ru-RU" sz="1200" b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Будьте готовы аргументировать свое решение</a:t>
            </a:r>
            <a:r>
              <a:rPr lang="ru-RU" sz="1200" b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/>
          </a:p>
        </p:txBody>
      </p:sp>
      <p:sp>
        <p:nvSpPr>
          <p:cNvPr id="7" name="Текст 9"/>
          <p:cNvSpPr txBox="1"/>
          <p:nvPr/>
        </p:nvSpPr>
        <p:spPr bwMode="auto">
          <a:xfrm>
            <a:off x="5595059" y="1593565"/>
            <a:ext cx="1833184" cy="2160354"/>
          </a:xfrm>
          <a:prstGeom prst="roundRect">
            <a:avLst>
              <a:gd name="adj" fmla="val 16667"/>
            </a:avLst>
          </a:prstGeom>
          <a:ln w="158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1027640">
              <a:spcBef>
                <a:spcPts val="600"/>
              </a:spcBef>
              <a:buFont typeface="Arial"/>
              <a:buNone/>
              <a:defRPr sz="1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59630" indent="-179814" algn="l" defTabSz="1027640">
              <a:spcBef>
                <a:spcPts val="600"/>
              </a:spcBef>
              <a:buFont typeface="+mj-lt"/>
              <a:buAutoNum type="arabicPeriod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59630" indent="-179814" algn="l" defTabSz="1027640">
              <a:spcBef>
                <a:spcPts val="0"/>
              </a:spcBef>
              <a:buFont typeface="Arial"/>
              <a:buChar char="•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26010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33982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85364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367466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50" b="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10 мин.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165457" y="1129829"/>
            <a:ext cx="735425" cy="915842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68167" y="278415"/>
            <a:ext cx="5476406" cy="722186"/>
          </a:xfrm>
        </p:spPr>
        <p:txBody>
          <a:bodyPr/>
          <a:lstStyle/>
          <a:p>
            <a:pPr>
              <a:defRPr/>
            </a:pPr>
            <a:r>
              <a:rPr lang="ru-RU" sz="2000" b="0">
                <a:cs typeface="Arial"/>
              </a:rPr>
              <a:t>Упражнение «Авиаперелёт»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 l="7212" t="32494" r="0" b="4046"/>
          <a:stretch/>
        </p:blipFill>
        <p:spPr bwMode="auto">
          <a:xfrm>
            <a:off x="602510" y="625175"/>
            <a:ext cx="7882271" cy="4394791"/>
          </a:xfrm>
          <a:prstGeom prst="rect">
            <a:avLst/>
          </a:prstGeom>
        </p:spPr>
      </p:pic>
      <p:sp>
        <p:nvSpPr>
          <p:cNvPr id="11" name="Google Shape;158792;p140"/>
          <p:cNvSpPr txBox="1"/>
          <p:nvPr/>
        </p:nvSpPr>
        <p:spPr bwMode="auto">
          <a:xfrm>
            <a:off x="236576" y="194456"/>
            <a:ext cx="7386084" cy="5542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>
            <a:defPPr lvl="0">
              <a:defRPr lang="ru-RU"/>
            </a:defPPr>
            <a:lvl1pPr>
              <a:spcBef>
                <a:spcPts val="0"/>
              </a:spcBef>
              <a:spcAft>
                <a:spcPts val="0"/>
              </a:spcAft>
              <a:defRPr sz="2000" b="0"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/>
              <a:t>Пассажиру нужно перелететь из пункта А в пункт 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l="7212" t="32494" r="0" b="4046"/>
          <a:stretch/>
        </p:blipFill>
        <p:spPr bwMode="auto">
          <a:xfrm>
            <a:off x="593450" y="697458"/>
            <a:ext cx="7689147" cy="4287114"/>
          </a:xfrm>
          <a:prstGeom prst="rect">
            <a:avLst/>
          </a:prstGeom>
        </p:spPr>
      </p:pic>
      <p:sp>
        <p:nvSpPr>
          <p:cNvPr id="9" name="5-конечная звезда 8"/>
          <p:cNvSpPr/>
          <p:nvPr/>
        </p:nvSpPr>
        <p:spPr bwMode="auto">
          <a:xfrm>
            <a:off x="3610153" y="4410859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10" name="5-конечная звезда 9"/>
          <p:cNvSpPr/>
          <p:nvPr/>
        </p:nvSpPr>
        <p:spPr bwMode="auto">
          <a:xfrm>
            <a:off x="3641455" y="4739303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11" name="5-конечная звезда 10"/>
          <p:cNvSpPr/>
          <p:nvPr/>
        </p:nvSpPr>
        <p:spPr bwMode="auto">
          <a:xfrm>
            <a:off x="6306490" y="3785816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7" name="5-конечная звезда 6"/>
          <p:cNvSpPr/>
          <p:nvPr/>
        </p:nvSpPr>
        <p:spPr bwMode="auto">
          <a:xfrm>
            <a:off x="2023742" y="3605127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12" name="5-конечная звезда 11"/>
          <p:cNvSpPr/>
          <p:nvPr/>
        </p:nvSpPr>
        <p:spPr bwMode="auto">
          <a:xfrm>
            <a:off x="2356186" y="3771713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13" name="5-конечная звезда 12"/>
          <p:cNvSpPr/>
          <p:nvPr/>
        </p:nvSpPr>
        <p:spPr bwMode="auto">
          <a:xfrm>
            <a:off x="2399850" y="4100130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14" name="5-конечная звезда 13"/>
          <p:cNvSpPr/>
          <p:nvPr/>
        </p:nvSpPr>
        <p:spPr bwMode="auto">
          <a:xfrm>
            <a:off x="2611994" y="4251747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15" name="5-конечная звезда 14"/>
          <p:cNvSpPr/>
          <p:nvPr/>
        </p:nvSpPr>
        <p:spPr bwMode="auto">
          <a:xfrm>
            <a:off x="4476180" y="3771713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16" name="5-конечная звезда 15"/>
          <p:cNvSpPr/>
          <p:nvPr/>
        </p:nvSpPr>
        <p:spPr bwMode="auto">
          <a:xfrm>
            <a:off x="6991544" y="3932001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17" name="5-конечная звезда 16"/>
          <p:cNvSpPr/>
          <p:nvPr/>
        </p:nvSpPr>
        <p:spPr bwMode="auto">
          <a:xfrm>
            <a:off x="7097616" y="4272351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18" name="5-конечная звезда 17"/>
          <p:cNvSpPr/>
          <p:nvPr/>
        </p:nvSpPr>
        <p:spPr bwMode="auto">
          <a:xfrm>
            <a:off x="2066888" y="3932001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19" name="5-конечная звезда 18"/>
          <p:cNvSpPr/>
          <p:nvPr/>
        </p:nvSpPr>
        <p:spPr bwMode="auto">
          <a:xfrm>
            <a:off x="535535" y="4244384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20" name="5-конечная звезда 19"/>
          <p:cNvSpPr/>
          <p:nvPr/>
        </p:nvSpPr>
        <p:spPr bwMode="auto">
          <a:xfrm>
            <a:off x="1960816" y="4431769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21" name="5-конечная звезда 20"/>
          <p:cNvSpPr/>
          <p:nvPr/>
        </p:nvSpPr>
        <p:spPr bwMode="auto">
          <a:xfrm>
            <a:off x="1719714" y="4574087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22" name="5-конечная звезда 21"/>
          <p:cNvSpPr/>
          <p:nvPr/>
        </p:nvSpPr>
        <p:spPr bwMode="auto">
          <a:xfrm>
            <a:off x="1767093" y="4739304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23" name="5-конечная звезда 22"/>
          <p:cNvSpPr/>
          <p:nvPr/>
        </p:nvSpPr>
        <p:spPr bwMode="auto">
          <a:xfrm>
            <a:off x="4995069" y="3605127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24" name="5-конечная звезда 23"/>
          <p:cNvSpPr/>
          <p:nvPr/>
        </p:nvSpPr>
        <p:spPr bwMode="auto">
          <a:xfrm>
            <a:off x="4621978" y="3932000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25" name="5-конечная звезда 24"/>
          <p:cNvSpPr/>
          <p:nvPr/>
        </p:nvSpPr>
        <p:spPr bwMode="auto">
          <a:xfrm>
            <a:off x="4069128" y="4251746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27" name="5-конечная звезда 26"/>
          <p:cNvSpPr/>
          <p:nvPr/>
        </p:nvSpPr>
        <p:spPr bwMode="auto">
          <a:xfrm>
            <a:off x="7051104" y="4420468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28" name="5-конечная звезда 27"/>
          <p:cNvSpPr/>
          <p:nvPr/>
        </p:nvSpPr>
        <p:spPr bwMode="auto">
          <a:xfrm>
            <a:off x="7177068" y="4080118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29" name="5-конечная звезда 28"/>
          <p:cNvSpPr/>
          <p:nvPr/>
        </p:nvSpPr>
        <p:spPr bwMode="auto">
          <a:xfrm>
            <a:off x="7187647" y="4568585"/>
            <a:ext cx="212144" cy="1922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541082440" name="5-конечная звезда 8"/>
          <p:cNvSpPr/>
          <p:nvPr/>
        </p:nvSpPr>
        <p:spPr bwMode="auto">
          <a:xfrm>
            <a:off x="5148765" y="4612700"/>
            <a:ext cx="212143" cy="1922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  <p:sp>
        <p:nvSpPr>
          <p:cNvPr id="986336063" name="5-конечная звезда 8"/>
          <p:cNvSpPr/>
          <p:nvPr/>
        </p:nvSpPr>
        <p:spPr bwMode="auto">
          <a:xfrm>
            <a:off x="8176524" y="3605126"/>
            <a:ext cx="212143" cy="1922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158792;p140"/>
          <p:cNvSpPr txBox="1"/>
          <p:nvPr/>
        </p:nvSpPr>
        <p:spPr bwMode="auto">
          <a:xfrm>
            <a:off x="2191173" y="1738109"/>
            <a:ext cx="4301067" cy="694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r>
              <a:rPr lang="ru-RU" sz="2800" b="1">
                <a:solidFill>
                  <a:srgbClr val="003274"/>
                </a:solidFill>
                <a:ea typeface="Helvetica Neue"/>
                <a:cs typeface="Helvetica Neue"/>
              </a:rPr>
              <a:t>Потери</a:t>
            </a:r>
            <a:endParaRPr sz="280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docs.google.com/?attid=0.1&amp;pid=gmail&amp;thid=12dfc99044584617&amp;url=https%3A%2F%2Fmail.google.com%2Fmail%2F%3Fui%3D2%26ik%3D43a1f82906%26view%3Datt%26th%3D12dfc99044584617%26attid%3D0.1%26disp%3Dattd%26zw&amp;docid=cdc733d88d14e28115a9b37170195eb7%7C0dda019c74d70b91064a4b4eb913cf66&amp;a=bi&amp;pagenumber=3&amp;w=138"/>
          <p:cNvSpPr>
            <a:spLocks noChangeArrowheads="1" noChangeAspect="1"/>
          </p:cNvSpPr>
          <p:nvPr/>
        </p:nvSpPr>
        <p:spPr bwMode="auto">
          <a:xfrm>
            <a:off x="1256614" y="-108446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/>
          </a:bodyPr>
          <a:lstStyle/>
          <a:p>
            <a:pPr>
              <a:defRPr/>
            </a:pPr>
            <a:endParaRPr lang="ru-RU" sz="150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762476" y="8053"/>
            <a:ext cx="5081731" cy="7221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>
              <a:spcAft>
                <a:spcPts val="0"/>
              </a:spcAft>
              <a:defRPr/>
            </a:pPr>
            <a:r>
              <a:rPr lang="en-US" sz="2000"/>
              <a:t>1</a:t>
            </a:r>
            <a:r>
              <a:rPr lang="ru-RU" sz="2000"/>
              <a:t>. Лишние движения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761160" y="947655"/>
            <a:ext cx="3243360" cy="346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650" u="sng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51240" y="1664338"/>
            <a:ext cx="1549110" cy="153818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498943" y="765330"/>
            <a:ext cx="6524433" cy="551677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1631" tIns="35816" rIns="71631" bIns="35816" rtlCol="0" anchor="ctr"/>
          <a:lstStyle/>
          <a:p>
            <a:pPr>
              <a:defRPr/>
            </a:pPr>
            <a:r>
              <a:rPr lang="ru-RU" sz="1400" b="1">
                <a:solidFill>
                  <a:srgbClr val="002060"/>
                </a:solidFill>
              </a:rPr>
              <a:t>Потери времени на все движения ЧЕЛОВЕКА, которые не задействованы в полезной деятельности (в создании ценности)</a:t>
            </a:r>
            <a:endParaRPr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618290" y="1983089"/>
            <a:ext cx="4381226" cy="207934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6367" tIns="43184" rIns="86367" bIns="43184" rtlCol="0" anchor="ctr"/>
          <a:lstStyle/>
          <a:p>
            <a:pPr marL="342900" indent="-342900">
              <a:buFont typeface="Arial"/>
              <a:buChar char="•"/>
              <a:defRPr/>
            </a:pPr>
            <a:r>
              <a:rPr lang="ru-RU" sz="1400"/>
              <a:t>неудобное расположение оргтехники;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ru-RU" sz="1400"/>
          </a:p>
          <a:p>
            <a:pPr marL="342900" indent="-342900">
              <a:buFont typeface="Arial"/>
              <a:buChar char="•"/>
              <a:defRPr/>
            </a:pPr>
            <a:r>
              <a:rPr lang="ru-RU" sz="1400"/>
              <a:t>неэффективная организация файлов, папок на компьютере – временные затраты на поиск нужных материалов;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ru-RU" sz="1400"/>
          </a:p>
          <a:p>
            <a:pPr marL="342900" indent="-342900">
              <a:buFont typeface="Arial"/>
              <a:buChar char="•"/>
              <a:defRPr/>
            </a:pPr>
            <a:r>
              <a:rPr lang="ru-RU" sz="1400"/>
              <a:t>работа с нуля вместо модификации существующих решений (шаблоны);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ru-RU" sz="1400"/>
          </a:p>
          <a:p>
            <a:pPr marL="342900" indent="-342900">
              <a:buFont typeface="Arial"/>
              <a:buChar char="•"/>
              <a:defRPr/>
            </a:pPr>
            <a:r>
              <a:rPr lang="ru-RU" sz="1400"/>
              <a:t>вынужденное уточнение   предоставленной информации по телефону.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927152" y="1881510"/>
            <a:ext cx="3091857" cy="2115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docs.google.com/?attid=0.1&amp;pid=gmail&amp;thid=12dfc99044584617&amp;url=https%3A%2F%2Fmail.google.com%2Fmail%2F%3Fui%3D2%26ik%3D43a1f82906%26view%3Datt%26th%3D12dfc99044584617%26attid%3D0.1%26disp%3Dattd%26zw&amp;docid=cdc733d88d14e28115a9b37170195eb7%7C0dda019c74d70b91064a4b4eb913cf66&amp;a=bi&amp;pagenumber=3&amp;w=138"/>
          <p:cNvSpPr>
            <a:spLocks noChangeArrowheads="1" noChangeAspect="1"/>
          </p:cNvSpPr>
          <p:nvPr/>
        </p:nvSpPr>
        <p:spPr bwMode="auto">
          <a:xfrm>
            <a:off x="1256614" y="-108446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/>
          </a:bodyPr>
          <a:lstStyle/>
          <a:p>
            <a:pPr>
              <a:defRPr/>
            </a:pPr>
            <a:endParaRPr lang="ru-RU" sz="150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812215" y="33149"/>
            <a:ext cx="7075170" cy="7221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>
              <a:spcAft>
                <a:spcPts val="0"/>
              </a:spcAft>
              <a:defRPr/>
            </a:pPr>
            <a:r>
              <a:rPr lang="en-US" sz="2000"/>
              <a:t>2</a:t>
            </a:r>
            <a:r>
              <a:rPr lang="ru-RU" sz="2000"/>
              <a:t>. Ненужная транспортировка</a:t>
            </a:r>
            <a:endParaRPr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67513" y="1578820"/>
            <a:ext cx="1577340" cy="157733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550861" y="740997"/>
            <a:ext cx="7402446" cy="765606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1631" tIns="35816" rIns="71631" bIns="35816" rtlCol="0" anchor="ctr"/>
          <a:lstStyle/>
          <a:p>
            <a:pPr>
              <a:defRPr/>
            </a:pPr>
            <a:r>
              <a:rPr lang="ru-RU" sz="1400" b="1">
                <a:solidFill>
                  <a:srgbClr val="002060"/>
                </a:solidFill>
              </a:rPr>
              <a:t>Потери времени и ресурсов , связанные с перемещениями ИНФОРМАЦИИ, ДОКУМЕНТОВ, которые не задействованы в полезной деятельности (создании ценности)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50041" y="3469252"/>
            <a:ext cx="2142503" cy="166686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848338" y="1684529"/>
            <a:ext cx="5769470" cy="207934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6367" tIns="43184" rIns="86367" bIns="43184" rtlCol="0" anchor="ctr"/>
          <a:lstStyle/>
          <a:p>
            <a:pPr marL="285750" lvl="0" indent="-285750">
              <a:buFont typeface="Arial"/>
              <a:buChar char="•"/>
              <a:defRPr/>
            </a:pPr>
            <a:r>
              <a:rPr lang="ru-RU" sz="1400"/>
              <a:t>излишняя электронная переписка;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endParaRPr lang="ru-RU" sz="1400"/>
          </a:p>
          <a:p>
            <a:pPr marL="285750" lvl="0" indent="-285750">
              <a:buFont typeface="Arial"/>
              <a:buChar char="•"/>
              <a:defRPr/>
            </a:pPr>
            <a:r>
              <a:rPr lang="ru-RU" sz="1400"/>
              <a:t>скачивание и закачивание файлов на различные носители и сервера без надобности;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endParaRPr lang="ru-RU" sz="1400"/>
          </a:p>
          <a:p>
            <a:pPr marL="285750" lvl="0" indent="-285750">
              <a:buFont typeface="Arial"/>
              <a:buChar char="•"/>
              <a:defRPr/>
            </a:pPr>
            <a:r>
              <a:rPr lang="ru-RU" sz="1400"/>
              <a:t>восстановление и сохранение файлов;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endParaRPr lang="ru-RU" sz="1400"/>
          </a:p>
          <a:p>
            <a:pPr marL="285750" lvl="0" indent="-285750">
              <a:buFont typeface="Arial"/>
              <a:buChar char="•"/>
              <a:defRPr/>
            </a:pPr>
            <a:r>
              <a:rPr lang="ru-RU" sz="1400"/>
              <a:t>согласование документов на бумаге «ногами»;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endParaRPr lang="ru-RU" sz="1400"/>
          </a:p>
          <a:p>
            <a:pPr marL="285750" lvl="0" indent="-285750">
              <a:buFont typeface="Arial"/>
              <a:buChar char="•"/>
              <a:defRPr/>
            </a:pPr>
            <a:r>
              <a:rPr lang="ru-RU" sz="1400"/>
              <a:t>когда документы можно переслать электронным путем, а они пересылаются на бумаге.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docs.google.com/?attid=0.1&amp;pid=gmail&amp;thid=12dfc99044584617&amp;url=https%3A%2F%2Fmail.google.com%2Fmail%2F%3Fui%3D2%26ik%3D43a1f82906%26view%3Datt%26th%3D12dfc99044584617%26attid%3D0.1%26disp%3Dattd%26zw&amp;docid=cdc733d88d14e28115a9b37170195eb7%7C0dda019c74d70b91064a4b4eb913cf66&amp;a=bi&amp;pagenumber=3&amp;w=138"/>
          <p:cNvSpPr>
            <a:spLocks noChangeArrowheads="1" noChangeAspect="1"/>
          </p:cNvSpPr>
          <p:nvPr/>
        </p:nvSpPr>
        <p:spPr bwMode="auto">
          <a:xfrm>
            <a:off x="1256614" y="-108446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/>
          </a:bodyPr>
          <a:lstStyle/>
          <a:p>
            <a:pPr>
              <a:defRPr/>
            </a:pPr>
            <a:endParaRPr lang="ru-RU" sz="15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835589" y="75097"/>
            <a:ext cx="5027675" cy="7221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>
              <a:spcAft>
                <a:spcPts val="0"/>
              </a:spcAft>
              <a:defRPr/>
            </a:pPr>
            <a:r>
              <a:rPr lang="en-US" sz="2000"/>
              <a:t>3</a:t>
            </a:r>
            <a:r>
              <a:rPr lang="ru-RU" sz="2000"/>
              <a:t>. Лишние запасы</a:t>
            </a:r>
            <a:endParaRPr/>
          </a:p>
        </p:txBody>
      </p:sp>
      <p:pic>
        <p:nvPicPr>
          <p:cNvPr id="60621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37925" y="1474202"/>
            <a:ext cx="1554267" cy="155232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338646" y="725205"/>
            <a:ext cx="8065140" cy="569996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1631" tIns="35816" rIns="71631" bIns="35816" rtlCol="0" anchor="ctr"/>
          <a:lstStyle/>
          <a:p>
            <a:pPr>
              <a:defRPr/>
            </a:pPr>
            <a:r>
              <a:rPr lang="ru-RU" sz="1400" b="1">
                <a:solidFill>
                  <a:srgbClr val="002060"/>
                </a:solidFill>
              </a:rPr>
              <a:t>Хранение не требующихся (лишних) для создания ценности ресурсов, занимающих место и «замораживающих» финансовые средства</a:t>
            </a:r>
            <a:endParaRPr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792192" y="1892945"/>
            <a:ext cx="6611594" cy="2073112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6367" tIns="43184" rIns="86367" bIns="43184" rtlCol="0" anchor="ctr"/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/>
              <a:t>неиспользуемая оргтехника, хранимая в офисе;</a:t>
            </a:r>
            <a:br>
              <a:rPr lang="ru-RU" sz="1400"/>
            </a:br>
            <a:endParaRPr lang="ru-RU" sz="1400"/>
          </a:p>
          <a:p>
            <a:pPr marL="285750" indent="-285750">
              <a:buFont typeface="Arial"/>
              <a:buChar char="•"/>
              <a:defRPr/>
            </a:pPr>
            <a:r>
              <a:rPr lang="ru-RU" sz="1400"/>
              <a:t>документы и письма, с которыми никто не работает;</a:t>
            </a:r>
            <a:br>
              <a:rPr lang="ru-RU" sz="1400"/>
            </a:br>
            <a:endParaRPr lang="ru-RU" sz="1400"/>
          </a:p>
          <a:p>
            <a:pPr marL="285750" indent="-285750">
              <a:buFont typeface="Arial"/>
              <a:buChar char="•"/>
              <a:defRPr/>
            </a:pPr>
            <a:r>
              <a:rPr lang="ru-RU" sz="1400"/>
              <a:t>незавершенные проекты;</a:t>
            </a:r>
            <a:br>
              <a:rPr lang="ru-RU" sz="1400"/>
            </a:br>
            <a:endParaRPr lang="ru-RU" sz="1400"/>
          </a:p>
          <a:p>
            <a:pPr marL="285750" indent="-285750">
              <a:buFont typeface="Arial"/>
              <a:buChar char="•"/>
              <a:defRPr/>
            </a:pPr>
            <a:r>
              <a:rPr lang="ru-RU" sz="1400"/>
              <a:t>закупка, заказ МТЦ, канцелярских принадлежностей на всякий случай;</a:t>
            </a:r>
            <a:br>
              <a:rPr lang="ru-RU" sz="1400"/>
            </a:br>
            <a:endParaRPr lang="ru-RU" sz="1400"/>
          </a:p>
          <a:p>
            <a:pPr marL="285750" indent="-285750">
              <a:buFont typeface="Arial"/>
              <a:buChar char="•"/>
              <a:defRPr/>
            </a:pPr>
            <a:r>
              <a:rPr lang="ru-RU" sz="1400"/>
              <a:t>десятки открытых файлов и программ, необходимые для соблюдения “многозадачности” в работе;</a:t>
            </a:r>
            <a:br>
              <a:rPr lang="ru-RU" sz="1400"/>
            </a:br>
            <a:endParaRPr lang="ru-RU" sz="1400"/>
          </a:p>
          <a:p>
            <a:pPr marL="285750" indent="-285750">
              <a:buFont typeface="Arial"/>
              <a:buChar char="•"/>
              <a:defRPr/>
            </a:pPr>
            <a:r>
              <a:rPr lang="ru-RU" sz="1400"/>
              <a:t>ненужная информация, заносимая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/>
              <a:t>в программы.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ru-RU" sz="14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67235" y="3376437"/>
            <a:ext cx="3072212" cy="1669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docs.google.com/?attid=0.1&amp;pid=gmail&amp;thid=12dfc99044584617&amp;url=https%3A%2F%2Fmail.google.com%2Fmail%2F%3Fui%3D2%26ik%3D43a1f82906%26view%3Datt%26th%3D12dfc99044584617%26attid%3D0.1%26disp%3Dattd%26zw&amp;docid=cdc733d88d14e28115a9b37170195eb7%7C0dda019c74d70b91064a4b4eb913cf66&amp;a=bi&amp;pagenumber=3&amp;w=138"/>
          <p:cNvSpPr>
            <a:spLocks noChangeArrowheads="1" noChangeAspect="1"/>
          </p:cNvSpPr>
          <p:nvPr/>
        </p:nvSpPr>
        <p:spPr bwMode="auto">
          <a:xfrm>
            <a:off x="1256614" y="-108446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/>
          </a:bodyPr>
          <a:lstStyle/>
          <a:p>
            <a:pPr>
              <a:defRPr/>
            </a:pPr>
            <a:endParaRPr lang="ru-RU" sz="15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126734" y="57080"/>
            <a:ext cx="6036181" cy="7221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>
              <a:spcAft>
                <a:spcPts val="0"/>
              </a:spcAft>
              <a:defRPr/>
            </a:pPr>
            <a:r>
              <a:rPr lang="ru-RU" sz="2000"/>
              <a:t>4. Избыточная обработка</a:t>
            </a:r>
            <a:endParaRPr/>
          </a:p>
        </p:txBody>
      </p:sp>
      <p:pic>
        <p:nvPicPr>
          <p:cNvPr id="607235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4885" y="1316330"/>
            <a:ext cx="1648130" cy="164274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" name="Скругленный прямоугольник 15"/>
          <p:cNvSpPr/>
          <p:nvPr/>
        </p:nvSpPr>
        <p:spPr bwMode="auto">
          <a:xfrm>
            <a:off x="547834" y="707979"/>
            <a:ext cx="6169988" cy="375257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1631" tIns="35816" rIns="71631" bIns="35816" rtlCol="0" anchor="ctr"/>
          <a:lstStyle/>
          <a:p>
            <a:pPr algn="ctr">
              <a:defRPr/>
            </a:pPr>
            <a:r>
              <a:rPr lang="ru-RU" sz="1400" b="1">
                <a:solidFill>
                  <a:srgbClr val="002060"/>
                </a:solidFill>
              </a:rPr>
              <a:t>Выполнение работы сверх той, которую заказывал заказчик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64497" y="3686516"/>
            <a:ext cx="1593064" cy="1062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87070" y="3818461"/>
            <a:ext cx="1069531" cy="798673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cxnSpLocks/>
          </p:cNvCxnSpPr>
          <p:nvPr/>
        </p:nvCxnSpPr>
        <p:spPr bwMode="auto">
          <a:xfrm>
            <a:off x="6093895" y="4217797"/>
            <a:ext cx="470384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 bwMode="auto">
          <a:xfrm>
            <a:off x="2260224" y="1377106"/>
            <a:ext cx="5723224" cy="2033671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6367" tIns="43184" rIns="86367" bIns="43184" rtlCol="0" anchor="ctr"/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/>
              <a:t>и</a:t>
            </a:r>
            <a:r>
              <a:rPr lang="ru-RU" sz="1400">
                <a:solidFill>
                  <a:schemeClr val="dk1"/>
                </a:solidFill>
              </a:rPr>
              <a:t>збыточные проверки документов;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ru-RU" sz="1400">
              <a:solidFill>
                <a:schemeClr val="dk1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chemeClr val="dk1"/>
                </a:solidFill>
              </a:rPr>
              <a:t>избыточные согласования и утверждения документов;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ru-RU" sz="1400">
              <a:solidFill>
                <a:schemeClr val="dk1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chemeClr val="dk1"/>
                </a:solidFill>
              </a:rPr>
              <a:t>предварительные сверки результатов или проверки отчетов;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ru-RU" sz="1400">
              <a:solidFill>
                <a:schemeClr val="dk1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400"/>
              <a:t>н</a:t>
            </a:r>
            <a:r>
              <a:rPr lang="ru-RU" sz="1400">
                <a:solidFill>
                  <a:schemeClr val="dk1"/>
                </a:solidFill>
              </a:rPr>
              <a:t>аполнение презентаций и отчетов ненужной заказчику информацией.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53188" y="114447"/>
            <a:ext cx="4756351" cy="7221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>
            <a:defPPr lvl="0">
              <a:defRPr lang="ru-RU"/>
            </a:defPPr>
            <a:lvl1pPr>
              <a:spcBef>
                <a:spcPts val="0"/>
              </a:spcBef>
              <a:spcAft>
                <a:spcPts val="0"/>
              </a:spcAft>
              <a:defRPr sz="2000" b="0"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/>
              <a:t>Содержание </a:t>
            </a:r>
            <a:endParaRPr/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839850" y="2297076"/>
            <a:ext cx="7419913" cy="7221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endParaRPr lang="en-US" b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0">
                <a:solidFill>
                  <a:schemeClr val="tx1"/>
                </a:solidFill>
                <a:latin typeface="+mj-lt"/>
                <a:cs typeface="+mj-cs"/>
              </a:rPr>
              <a:t>Вводная часть.</a:t>
            </a:r>
            <a:endParaRPr lang="ru-RU" b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0">
                <a:solidFill>
                  <a:schemeClr val="tx1"/>
                </a:solidFill>
                <a:latin typeface="+mj-lt"/>
                <a:cs typeface="+mj-cs"/>
              </a:rPr>
              <a:t>Основные понятия.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0">
                <a:solidFill>
                  <a:schemeClr val="tx1"/>
                </a:solidFill>
                <a:latin typeface="+mj-lt"/>
                <a:cs typeface="+mj-cs"/>
              </a:rPr>
              <a:t>Потери.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0">
                <a:solidFill>
                  <a:schemeClr val="tx1"/>
                </a:solidFill>
                <a:latin typeface="+mj-lt"/>
                <a:cs typeface="+mj-cs"/>
              </a:rPr>
              <a:t>Как открыть проект.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0">
                <a:solidFill>
                  <a:schemeClr val="tx1"/>
                </a:solidFill>
                <a:latin typeface="+mj-lt"/>
                <a:cs typeface="+mj-cs"/>
              </a:rPr>
              <a:t>Как составить паспорт проекта.</a:t>
            </a:r>
            <a:endParaRPr/>
          </a:p>
          <a:p>
            <a:pPr>
              <a:defRPr/>
            </a:pPr>
            <a:endParaRPr lang="ru-RU" sz="2400" b="0">
              <a:solidFill>
                <a:schemeClr val="tx1"/>
              </a:solidFill>
              <a:latin typeface="+mj-lt"/>
              <a:cs typeface="+mj-cs"/>
            </a:endParaRPr>
          </a:p>
          <a:p>
            <a:pPr>
              <a:defRPr/>
            </a:pPr>
            <a:endParaRPr lang="ru-RU" sz="2400" b="0">
              <a:solidFill>
                <a:schemeClr val="tx1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docs.google.com/?attid=0.1&amp;pid=gmail&amp;thid=12dfc99044584617&amp;url=https%3A%2F%2Fmail.google.com%2Fmail%2F%3Fui%3D2%26ik%3D43a1f82906%26view%3Datt%26th%3D12dfc99044584617%26attid%3D0.1%26disp%3Dattd%26zw&amp;docid=cdc733d88d14e28115a9b37170195eb7%7C0dda019c74d70b91064a4b4eb913cf66&amp;a=bi&amp;pagenumber=3&amp;w=138"/>
          <p:cNvSpPr>
            <a:spLocks noChangeArrowheads="1" noChangeAspect="1"/>
          </p:cNvSpPr>
          <p:nvPr/>
        </p:nvSpPr>
        <p:spPr bwMode="auto">
          <a:xfrm>
            <a:off x="1256614" y="-108446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/>
          </a:bodyPr>
          <a:lstStyle/>
          <a:p>
            <a:pPr>
              <a:defRPr/>
            </a:pPr>
            <a:endParaRPr lang="ru-RU" sz="15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127885" y="229887"/>
            <a:ext cx="5027675" cy="3589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>
              <a:spcAft>
                <a:spcPts val="0"/>
              </a:spcAft>
              <a:defRPr/>
            </a:pPr>
            <a:r>
              <a:rPr lang="ru-RU" sz="2000"/>
              <a:t>5. Ожидание</a:t>
            </a:r>
            <a:endParaRPr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36822" y="1466988"/>
            <a:ext cx="1471531" cy="148441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388125" y="636574"/>
            <a:ext cx="6440272" cy="533825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1631" tIns="35816" rIns="71631" bIns="35816" rtlCol="0" anchor="ctr"/>
          <a:lstStyle/>
          <a:p>
            <a:pPr>
              <a:defRPr/>
            </a:pPr>
            <a:r>
              <a:rPr lang="ru-RU" sz="1400" b="1">
                <a:solidFill>
                  <a:srgbClr val="002060"/>
                </a:solidFill>
              </a:rPr>
              <a:t>Потери времени, вызванные отсутствием информации, материалов, участников процесса  в нужный момент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443800" y="3500189"/>
            <a:ext cx="1886662" cy="1547122"/>
          </a:xfrm>
          <a:prstGeom prst="rect">
            <a:avLst/>
          </a:prstGeom>
        </p:spPr>
      </p:pic>
      <p:pic>
        <p:nvPicPr>
          <p:cNvPr id="13" name="Picture 2" descr="C:\Users\shcherbakov\Desktop\00\офис Ожидание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715209" y="3461254"/>
            <a:ext cx="2189456" cy="162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1708353" y="1369008"/>
            <a:ext cx="5227870" cy="2092246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6367" tIns="43184" rIns="86367" bIns="43184" rtlCol="0" anchor="ctr"/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chemeClr val="dk1"/>
                </a:solidFill>
              </a:rPr>
              <a:t>ожидание в приемной, на проходной;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chemeClr val="dk1"/>
                </a:solidFill>
              </a:rPr>
              <a:t>ожидание необходимого документа;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chemeClr val="dk1"/>
                </a:solidFill>
              </a:rPr>
              <a:t>ожидание распоряжений руководства;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chemeClr val="dk1"/>
                </a:solidFill>
              </a:rPr>
              <a:t>Ожидание необходимой информации;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chemeClr val="dk1"/>
                </a:solidFill>
              </a:rPr>
              <a:t>ожидание принятия решений;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chemeClr val="dk1"/>
                </a:solidFill>
              </a:rPr>
              <a:t>ожидание загрузки компьютерных систем;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chemeClr val="dk1"/>
                </a:solidFill>
              </a:rPr>
              <a:t>прогрев оборудования (принтеров, техники);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chemeClr val="dk1"/>
                </a:solidFill>
              </a:rPr>
              <a:t>ожидание согласования, длительное согласование документов (полномочия не делегируются)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grayscl/>
          </a:blip>
          <a:stretch/>
        </p:blipFill>
        <p:spPr bwMode="auto">
          <a:xfrm>
            <a:off x="6663936" y="1466988"/>
            <a:ext cx="2279156" cy="284894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docs.google.com/?attid=0.1&amp;pid=gmail&amp;thid=12dfc99044584617&amp;url=https%3A%2F%2Fmail.google.com%2Fmail%2F%3Fui%3D2%26ik%3D43a1f82906%26view%3Datt%26th%3D12dfc99044584617%26attid%3D0.1%26disp%3Dattd%26zw&amp;docid=cdc733d88d14e28115a9b37170195eb7%7C0dda019c74d70b91064a4b4eb913cf66&amp;a=bi&amp;pagenumber=3&amp;w=138"/>
          <p:cNvSpPr>
            <a:spLocks noChangeArrowheads="1" noChangeAspect="1"/>
          </p:cNvSpPr>
          <p:nvPr/>
        </p:nvSpPr>
        <p:spPr bwMode="auto">
          <a:xfrm>
            <a:off x="1256614" y="-108446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/>
          </a:bodyPr>
          <a:lstStyle/>
          <a:p>
            <a:pPr>
              <a:defRPr/>
            </a:pPr>
            <a:endParaRPr lang="ru-RU" sz="15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098466" y="52654"/>
            <a:ext cx="5027675" cy="4914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>
              <a:spcAft>
                <a:spcPts val="0"/>
              </a:spcAft>
              <a:defRPr/>
            </a:pPr>
            <a:r>
              <a:rPr lang="ru-RU" sz="2000"/>
              <a:t>6. Переделка/брак</a:t>
            </a:r>
            <a:endParaRPr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37383" y="1347794"/>
            <a:ext cx="1507221" cy="1499432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359608" y="531249"/>
            <a:ext cx="6310908" cy="646585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1631" tIns="35816" rIns="71631" bIns="35816" rtlCol="0" anchor="ctr"/>
          <a:lstStyle/>
          <a:p>
            <a:pPr>
              <a:defRPr/>
            </a:pPr>
            <a:r>
              <a:rPr lang="ru-RU" sz="1400" b="1">
                <a:solidFill>
                  <a:srgbClr val="002060"/>
                </a:solidFill>
              </a:rPr>
              <a:t>Потери времени и ресурсов, возникающие из-за производства некачественного продукта, информации или услуг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644604" y="1489238"/>
            <a:ext cx="4696751" cy="28931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6367" tIns="43184" rIns="86367" bIns="43184" rtlCol="0" anchor="ctr"/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chemeClr val="dk1"/>
                </a:solidFill>
              </a:rPr>
              <a:t>ошибки при работе в программах;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/>
              <a:t>ошибки в проектах документов;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/>
              <a:t>переделывание презентаций или текстов докладов</a:t>
            </a:r>
            <a:endParaRPr lang="ru-RU" sz="1400">
              <a:solidFill>
                <a:schemeClr val="dk1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400"/>
              <a:t>р</a:t>
            </a:r>
            <a:r>
              <a:rPr lang="ru-RU" sz="1400">
                <a:solidFill>
                  <a:schemeClr val="dk1"/>
                </a:solidFill>
              </a:rPr>
              <a:t>азные замечания при повторных согласованиях;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/>
              <a:t>н</a:t>
            </a:r>
            <a:r>
              <a:rPr lang="ru-RU" sz="1400">
                <a:solidFill>
                  <a:schemeClr val="dk1"/>
                </a:solidFill>
              </a:rPr>
              <a:t>еполная информация, неполные пакеты документов;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chemeClr val="dk1"/>
                </a:solidFill>
              </a:rPr>
              <a:t> дополнительные затраты:</a:t>
            </a:r>
            <a:endParaRPr/>
          </a:p>
          <a:p>
            <a:pPr>
              <a:defRPr/>
            </a:pPr>
            <a:r>
              <a:rPr lang="ru-RU" sz="1400">
                <a:solidFill>
                  <a:schemeClr val="dk1"/>
                </a:solidFill>
              </a:rPr>
              <a:t>- на доработку,</a:t>
            </a:r>
            <a:endParaRPr/>
          </a:p>
          <a:p>
            <a:pPr>
              <a:defRPr/>
            </a:pPr>
            <a:r>
              <a:rPr lang="ru-RU" sz="1400">
                <a:solidFill>
                  <a:schemeClr val="dk1"/>
                </a:solidFill>
              </a:rPr>
              <a:t>- на контроль,</a:t>
            </a:r>
            <a:endParaRPr/>
          </a:p>
          <a:p>
            <a:pPr>
              <a:defRPr/>
            </a:pPr>
            <a:r>
              <a:rPr lang="ru-RU" sz="1400">
                <a:solidFill>
                  <a:schemeClr val="dk1"/>
                </a:solidFill>
              </a:rPr>
              <a:t>- на организацию процесса</a:t>
            </a:r>
            <a:endParaRPr/>
          </a:p>
          <a:p>
            <a:pPr>
              <a:defRPr/>
            </a:pPr>
            <a:r>
              <a:rPr lang="ru-RU" sz="1400">
                <a:solidFill>
                  <a:schemeClr val="dk1"/>
                </a:solidFill>
              </a:rPr>
              <a:t>- на повторные согласования</a:t>
            </a:r>
            <a:endParaRPr/>
          </a:p>
          <a:p>
            <a:pPr>
              <a:defRPr/>
            </a:pPr>
            <a:r>
              <a:rPr lang="ru-RU" sz="1400">
                <a:solidFill>
                  <a:schemeClr val="dk1"/>
                </a:solidFill>
              </a:rPr>
              <a:t>- на расходные материалы .</a:t>
            </a:r>
            <a:endParaRPr/>
          </a:p>
          <a:p>
            <a:pPr>
              <a:defRPr/>
            </a:pPr>
            <a:endParaRPr lang="ru-RU" sz="1400">
              <a:solidFill>
                <a:schemeClr val="dk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788420" y="1275042"/>
            <a:ext cx="2173335" cy="2224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56333" y="3499717"/>
            <a:ext cx="2885182" cy="1471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docs.google.com/?attid=0.1&amp;pid=gmail&amp;thid=12dfc99044584617&amp;url=https%3A%2F%2Fmail.google.com%2Fmail%2F%3Fui%3D2%26ik%3D43a1f82906%26view%3Datt%26th%3D12dfc99044584617%26attid%3D0.1%26disp%3Dattd%26zw&amp;docid=cdc733d88d14e28115a9b37170195eb7%7C0dda019c74d70b91064a4b4eb913cf66&amp;a=bi&amp;pagenumber=3&amp;w=138"/>
          <p:cNvSpPr>
            <a:spLocks noChangeArrowheads="1" noChangeAspect="1"/>
          </p:cNvSpPr>
          <p:nvPr/>
        </p:nvSpPr>
        <p:spPr bwMode="auto">
          <a:xfrm>
            <a:off x="1256614" y="-108446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/>
          </a:bodyPr>
          <a:lstStyle/>
          <a:p>
            <a:pPr>
              <a:defRPr/>
            </a:pPr>
            <a:endParaRPr lang="ru-RU" sz="15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897374" y="-21746"/>
            <a:ext cx="5996743" cy="7221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>
              <a:spcAft>
                <a:spcPts val="0"/>
              </a:spcAft>
              <a:defRPr/>
            </a:pPr>
            <a:r>
              <a:rPr lang="en-US" sz="2000"/>
              <a:t>7</a:t>
            </a:r>
            <a:r>
              <a:rPr lang="ru-RU" sz="2000"/>
              <a:t>. Перепроизводство</a:t>
            </a:r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79062" y="1633521"/>
            <a:ext cx="1436623" cy="1433318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1371020" y="757865"/>
            <a:ext cx="6594716" cy="792696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1631" tIns="35816" rIns="71631" bIns="35816" rtlCol="0" anchor="ctr"/>
          <a:lstStyle/>
          <a:p>
            <a:pPr>
              <a:defRPr/>
            </a:pPr>
            <a:r>
              <a:rPr lang="ru-RU" sz="1400" b="1">
                <a:solidFill>
                  <a:srgbClr val="002060"/>
                </a:solidFill>
              </a:rPr>
              <a:t>Производство продуктов или услуг больше, чем востребовано заказчиком, выполнение работы, которую никто не заказывал. </a:t>
            </a:r>
            <a:r>
              <a:rPr lang="ru-RU" sz="1400" b="1">
                <a:solidFill>
                  <a:srgbClr val="FF0000"/>
                </a:solidFill>
              </a:rPr>
              <a:t>Перепроизводство  порождает все остальные потери!!!</a:t>
            </a:r>
            <a:endParaRPr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615686" y="1994324"/>
            <a:ext cx="6877051" cy="1283515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6367" tIns="43184" rIns="86367" bIns="43184" rtlCol="0" anchor="ctr"/>
          <a:lstStyle/>
          <a:p>
            <a:pPr>
              <a:defRPr/>
            </a:pPr>
            <a:endParaRPr lang="ru-RU" sz="1400"/>
          </a:p>
          <a:p>
            <a:pPr marL="342900" indent="-342900">
              <a:buFont typeface="Arial"/>
              <a:buChar char="•"/>
              <a:defRPr/>
            </a:pPr>
            <a:r>
              <a:rPr lang="ru-RU" sz="1400"/>
              <a:t>большое количество ненужных (нецелесообразных) совещаний;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ru-RU" sz="1400"/>
          </a:p>
          <a:p>
            <a:pPr marL="342900" indent="-342900">
              <a:buFont typeface="Arial"/>
              <a:buChar char="•"/>
              <a:defRPr/>
            </a:pPr>
            <a:r>
              <a:rPr lang="ru-RU" sz="1400"/>
              <a:t>составление отчетов, которые никто не читает;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ru-RU" sz="1400"/>
          </a:p>
          <a:p>
            <a:pPr marL="342900" indent="-342900">
              <a:buFont typeface="Arial"/>
              <a:buChar char="•"/>
              <a:defRPr/>
            </a:pPr>
            <a:r>
              <a:rPr lang="ru-RU" sz="1400"/>
              <a:t>дублирование работы (ввод одних и тех же данных в разные программы);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ru-RU" sz="1400"/>
          </a:p>
          <a:p>
            <a:pPr marL="342900" indent="-342900">
              <a:buFont typeface="Arial"/>
              <a:buChar char="•"/>
              <a:defRPr/>
            </a:pPr>
            <a:r>
              <a:rPr lang="ru-RU" sz="1400"/>
              <a:t>изготовление лишних копий.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9825" y="3638642"/>
            <a:ext cx="1199323" cy="1199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89007" y="3336677"/>
            <a:ext cx="3175995" cy="1587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Google Shape;158792;p140"/>
          <p:cNvSpPr txBox="1"/>
          <p:nvPr/>
        </p:nvSpPr>
        <p:spPr bwMode="auto">
          <a:xfrm>
            <a:off x="400079" y="230596"/>
            <a:ext cx="7386084" cy="5542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>
            <a:defPPr lvl="0">
              <a:defRPr lang="ru-RU"/>
            </a:defPPr>
            <a:lvl1pPr>
              <a:spcBef>
                <a:spcPts val="0"/>
              </a:spcBef>
              <a:spcAft>
                <a:spcPts val="0"/>
              </a:spcAft>
              <a:defRPr sz="2000" b="0"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/>
              <a:t>Выбрать потери и определить их вид</a:t>
            </a:r>
            <a:endParaRPr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0079" y="768891"/>
            <a:ext cx="8197911" cy="394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644" tIns="34322" rIns="68644" bIns="34322" numCol="1" anchor="ctr" anchorCtr="0" compatLnSpc="1">
            <a:prstTxWarp prst="textNoShape"/>
            <a:spAutoFit/>
          </a:bodyPr>
          <a:lstStyle/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r>
              <a:rPr lang="ru-RU" sz="1200">
                <a:solidFill>
                  <a:srgbClr val="002060"/>
                </a:solidFill>
                <a:latin typeface="Microsoft Sans Serif"/>
                <a:ea typeface="Microsoft Sans Serif"/>
                <a:cs typeface="Microsoft Sans Serif"/>
              </a:rPr>
              <a:t>Пассажир идет в авиакассу</a:t>
            </a:r>
            <a:endParaRPr/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endParaRPr lang="ru-RU" sz="1200">
              <a:solidFill>
                <a:srgbClr val="00206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r>
              <a:rPr lang="ru-RU" sz="1200">
                <a:solidFill>
                  <a:srgbClr val="002060"/>
                </a:solidFill>
                <a:latin typeface="Microsoft Sans Serif"/>
                <a:ea typeface="Microsoft Sans Serif"/>
                <a:cs typeface="Microsoft Sans Serif"/>
              </a:rPr>
              <a:t>Пассажир стоит в очереди в авиакассе</a:t>
            </a:r>
            <a:endParaRPr/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endParaRPr lang="ru-RU" sz="1200">
              <a:solidFill>
                <a:srgbClr val="00206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r>
              <a:rPr lang="ru-RU" sz="1200">
                <a:solidFill>
                  <a:srgbClr val="002060"/>
                </a:solidFill>
                <a:latin typeface="Microsoft Sans Serif"/>
                <a:ea typeface="Microsoft Sans Serif"/>
                <a:cs typeface="Microsoft Sans Serif"/>
              </a:rPr>
              <a:t>Пассажир возвращается домой</a:t>
            </a:r>
            <a:endParaRPr/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endParaRPr lang="ru-RU" sz="1200">
              <a:solidFill>
                <a:srgbClr val="00206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r>
              <a:rPr lang="ru-RU" sz="1200">
                <a:solidFill>
                  <a:srgbClr val="002060"/>
                </a:solidFill>
                <a:latin typeface="Microsoft Sans Serif"/>
                <a:ea typeface="Microsoft Sans Serif"/>
                <a:cs typeface="Microsoft Sans Serif"/>
              </a:rPr>
              <a:t>Пассажир ожидает такси</a:t>
            </a:r>
            <a:endParaRPr/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endParaRPr lang="ru-RU" sz="1200">
              <a:solidFill>
                <a:srgbClr val="00206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r>
              <a:rPr lang="ru-RU" sz="1200">
                <a:solidFill>
                  <a:srgbClr val="002060"/>
                </a:solidFill>
                <a:latin typeface="Microsoft Sans Serif"/>
                <a:ea typeface="Microsoft Sans Serif"/>
                <a:cs typeface="Microsoft Sans Serif"/>
              </a:rPr>
              <a:t>Пассажир распечатал посадочный талон в терминале, но его чемодан не подошел под параметры ручной клади, и он, отстояв в очереди к стойке регистрации, сдает багаж и получает еще один посадочный талон</a:t>
            </a:r>
            <a:endParaRPr/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r>
              <a:rPr lang="ru-RU" sz="1200">
                <a:solidFill>
                  <a:srgbClr val="002060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endParaRPr/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r>
              <a:rPr lang="ru-RU" sz="1200">
                <a:solidFill>
                  <a:srgbClr val="002060"/>
                </a:solidFill>
                <a:latin typeface="Microsoft Sans Serif"/>
                <a:ea typeface="Microsoft Sans Serif"/>
                <a:cs typeface="Microsoft Sans Serif"/>
              </a:rPr>
              <a:t>Пассажир отправлен с досмотра к стойке регистрации сдавать багаж, </a:t>
            </a:r>
            <a:r>
              <a:rPr lang="ru-RU" sz="1200">
                <a:solidFill>
                  <a:srgbClr val="002060"/>
                </a:solidFill>
                <a:latin typeface="Microsoft Sans Serif"/>
                <a:ea typeface="Microsoft Sans Serif"/>
                <a:cs typeface="Microsoft Sans Serif"/>
              </a:rPr>
              <a:t>тк</a:t>
            </a:r>
            <a:r>
              <a:rPr lang="ru-RU" sz="1200">
                <a:solidFill>
                  <a:srgbClr val="002060"/>
                </a:solidFill>
                <a:latin typeface="Microsoft Sans Serif"/>
                <a:ea typeface="Microsoft Sans Serif"/>
                <a:cs typeface="Microsoft Sans Serif"/>
              </a:rPr>
              <a:t> в его чемодане обнаружены запрещенные к провозу в ручной клади предметы</a:t>
            </a:r>
            <a:endParaRPr/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endParaRPr lang="ru-RU" sz="1200">
              <a:solidFill>
                <a:srgbClr val="00206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r>
              <a:rPr lang="ru-RU" sz="1200">
                <a:solidFill>
                  <a:srgbClr val="002060"/>
                </a:solidFill>
                <a:latin typeface="Microsoft Sans Serif"/>
                <a:cs typeface="Microsoft Sans Serif"/>
              </a:rPr>
              <a:t>Пассажир ожидает посадки на рейс</a:t>
            </a:r>
            <a:endParaRPr/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endParaRPr lang="ru-RU" sz="1200">
              <a:solidFill>
                <a:srgbClr val="002060"/>
              </a:solidFill>
              <a:latin typeface="Microsoft Sans Serif"/>
              <a:cs typeface="Microsoft Sans Serif"/>
            </a:endParaRPr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r>
              <a:rPr lang="ru-RU" sz="1200">
                <a:solidFill>
                  <a:srgbClr val="002060"/>
                </a:solidFill>
                <a:latin typeface="Microsoft Sans Serif"/>
                <a:ea typeface="Microsoft Sans Serif"/>
                <a:cs typeface="Microsoft Sans Serif"/>
              </a:rPr>
              <a:t>Пассажир ожидает подачи трапа</a:t>
            </a:r>
            <a:endParaRPr/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endParaRPr lang="ru-RU" sz="1200">
              <a:solidFill>
                <a:srgbClr val="00206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r>
              <a:rPr lang="ru-RU" sz="1200">
                <a:solidFill>
                  <a:srgbClr val="002060"/>
                </a:solidFill>
                <a:latin typeface="Microsoft Sans Serif"/>
                <a:ea typeface="Microsoft Sans Serif"/>
                <a:cs typeface="Microsoft Sans Serif"/>
              </a:rPr>
              <a:t>Пассажир ожидает багаж</a:t>
            </a:r>
            <a:endParaRPr/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endParaRPr lang="ru-RU" sz="1200">
              <a:solidFill>
                <a:srgbClr val="00206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214513" indent="-214513">
              <a:buClr>
                <a:schemeClr val="tx2"/>
              </a:buClr>
              <a:buFont typeface="Wingdings"/>
              <a:buChar char=""/>
              <a:tabLst>
                <a:tab pos="163268" algn="l"/>
              </a:tabLst>
              <a:defRPr/>
            </a:pPr>
            <a:endParaRPr lang="ru-RU" sz="120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Google Shape;158792;p140"/>
          <p:cNvSpPr txBox="1"/>
          <p:nvPr/>
        </p:nvSpPr>
        <p:spPr bwMode="auto">
          <a:xfrm>
            <a:off x="400079" y="230596"/>
            <a:ext cx="7386084" cy="5542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>
            <a:defPPr lvl="0">
              <a:defRPr lang="ru-RU"/>
            </a:defPPr>
            <a:lvl1pPr>
              <a:spcBef>
                <a:spcPts val="0"/>
              </a:spcBef>
              <a:spcAft>
                <a:spcPts val="0"/>
              </a:spcAft>
              <a:defRPr sz="2000" b="0"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/>
              <a:t>Выбрать потери и определить их вид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71529" y="1013075"/>
            <a:ext cx="5791394" cy="3618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/>
          <p:nvPr/>
        </p:nvSpPr>
        <p:spPr bwMode="auto">
          <a:xfrm>
            <a:off x="401283" y="394744"/>
            <a:ext cx="5932641" cy="225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>
            <a:defPPr lvl="0">
              <a:defRPr lang="ru-RU"/>
            </a:defPPr>
            <a:lvl1pPr>
              <a:spcBef>
                <a:spcPts val="0"/>
              </a:spcBef>
              <a:spcAft>
                <a:spcPts val="0"/>
              </a:spcAft>
              <a:defRPr sz="2000" b="0"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/>
              <a:t>Что мешает принять необходимость изменений</a:t>
            </a:r>
            <a:endParaRPr/>
          </a:p>
        </p:txBody>
      </p:sp>
      <p:grpSp>
        <p:nvGrpSpPr>
          <p:cNvPr id="14" name="Группа 13"/>
          <p:cNvGrpSpPr/>
          <p:nvPr/>
        </p:nvGrpSpPr>
        <p:grpSpPr bwMode="auto">
          <a:xfrm>
            <a:off x="1162531" y="872306"/>
            <a:ext cx="6768237" cy="666570"/>
            <a:chOff x="577074" y="1012198"/>
            <a:chExt cx="7727774" cy="88876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5" name="Скругленный прямоугольник 14"/>
            <p:cNvSpPr/>
            <p:nvPr/>
          </p:nvSpPr>
          <p:spPr bwMode="auto">
            <a:xfrm>
              <a:off x="577074" y="1012198"/>
              <a:ext cx="7727774" cy="88876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2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 txBox="1"/>
            <p:nvPr/>
          </p:nvSpPr>
          <p:spPr bwMode="auto">
            <a:xfrm>
              <a:off x="603103" y="1038229"/>
              <a:ext cx="7626095" cy="836699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>
                  <a:solidFill>
                    <a:schemeClr val="accent4">
                      <a:lumMod val="75000"/>
                    </a:schemeClr>
                  </a:solidFill>
                </a:rPr>
                <a:t>Отговорки, которые мешают нам работать эффективно</a:t>
              </a:r>
              <a:endParaRPr/>
            </a:p>
          </p:txBody>
        </p:sp>
      </p:grpSp>
      <p:sp>
        <p:nvSpPr>
          <p:cNvPr id="5" name="TextBox 4"/>
          <p:cNvSpPr txBox="1"/>
          <p:nvPr/>
        </p:nvSpPr>
        <p:spPr bwMode="auto">
          <a:xfrm>
            <a:off x="577736" y="1713724"/>
            <a:ext cx="674124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  <a:defRPr/>
            </a:pPr>
            <a:r>
              <a:rPr lang="ru-RU" b="1"/>
              <a:t>«Мы всегда так работали»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ru-RU" b="1"/>
              <a:t>«Я за это не отвечаю»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ru-RU" b="1"/>
              <a:t>«Мне никто не сказал»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ru-RU" b="1"/>
              <a:t>«У меня нет времени»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ru-RU" b="1"/>
              <a:t>«В любом случае, это ничего бы не изменило»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ru-RU" b="1"/>
              <a:t>«Ещё одна кампания, которая долго не продлится»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ru-RU" b="1"/>
              <a:t>«Есть более важные проблемы»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ru-RU" b="1"/>
              <a:t>«Здесь это не возможно, у нас другая специфика»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ru-RU" b="1"/>
              <a:t>«У нас уже и так много работы»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ru-RU" b="1"/>
              <a:t>«А мне это надо?»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18976" y="2052466"/>
            <a:ext cx="1626958" cy="1998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/>
          <p:cNvSpPr txBox="1"/>
          <p:nvPr/>
        </p:nvSpPr>
        <p:spPr bwMode="auto">
          <a:xfrm>
            <a:off x="394705" y="1605134"/>
            <a:ext cx="8422817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 lvl="0">
              <a:defRPr lang="ru-RU"/>
            </a:defPPr>
            <a:lvl1pPr marL="214313" indent="-214313">
              <a:buFont typeface="Arial"/>
              <a:buChar char="•"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Вовлеченность первого руководителя. 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Активное содействие и вовлеченность сотрудников. 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Наличие и признание проблемных зон для открытия проектов. 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Готовность ставить амбициозные цели и решать проблемы. </a:t>
            </a:r>
            <a:endParaRPr/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394705" y="584460"/>
            <a:ext cx="6627755" cy="225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>
            <a:defPPr lvl="0">
              <a:defRPr lang="ru-RU"/>
            </a:defPPr>
            <a:lvl1pPr>
              <a:spcBef>
                <a:spcPts val="0"/>
              </a:spcBef>
              <a:spcAft>
                <a:spcPts val="0"/>
              </a:spcAft>
              <a:defRPr sz="2000" b="0"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/>
              <a:t>Условия успешного внедрения бережливого управления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158792;p140"/>
          <p:cNvSpPr txBox="1"/>
          <p:nvPr/>
        </p:nvSpPr>
        <p:spPr bwMode="auto">
          <a:xfrm>
            <a:off x="2191173" y="1738109"/>
            <a:ext cx="4654900" cy="694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795264">
              <a:buClr>
                <a:srgbClr val="000000"/>
              </a:buClr>
              <a:defRPr/>
            </a:pPr>
            <a:r>
              <a:rPr lang="ru-RU" sz="2800" b="1">
                <a:solidFill>
                  <a:srgbClr val="003274"/>
                </a:solidFill>
                <a:ea typeface="Helvetica Neue"/>
                <a:cs typeface="Helvetica Neue"/>
              </a:rPr>
              <a:t>Для устранения проблем и потерь в процессе мы открываем ПСР-ПРОЕКТ</a:t>
            </a:r>
            <a:endParaRPr sz="280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58660" y="211022"/>
            <a:ext cx="5795649" cy="6128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>
              <a:spcAft>
                <a:spcPts val="0"/>
              </a:spcAft>
              <a:defRPr/>
            </a:pPr>
            <a:r>
              <a:rPr lang="ru-RU" sz="2000"/>
              <a:t>Понятия «проект» и «ПСР-проект»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50349" y="1608964"/>
            <a:ext cx="3006627" cy="1855430"/>
          </a:xfrm>
          <a:prstGeom prst="rect">
            <a:avLst/>
          </a:prstGeom>
        </p:spPr>
        <p:txBody>
          <a:bodyPr wrap="square" lIns="61010" tIns="30505" rIns="61010" bIns="30505">
            <a:spAutoFit/>
          </a:bodyPr>
          <a:lstStyle/>
          <a:p>
            <a:pPr defTabSz="610108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sz="1350">
                <a:solidFill>
                  <a:srgbClr val="002060"/>
                </a:solidFill>
                <a:latin typeface="Arial"/>
                <a:cs typeface="Arial"/>
              </a:rPr>
              <a:t>Комплекс взаимосвязанных мероприятий, направленный на создание </a:t>
            </a:r>
            <a:r>
              <a:rPr lang="ru-RU" sz="1350" b="1">
                <a:solidFill>
                  <a:srgbClr val="002060"/>
                </a:solidFill>
                <a:latin typeface="Arial"/>
                <a:cs typeface="Arial"/>
              </a:rPr>
              <a:t>уникального</a:t>
            </a:r>
            <a:r>
              <a:rPr lang="ru-RU" sz="1350">
                <a:solidFill>
                  <a:srgbClr val="002060"/>
                </a:solidFill>
                <a:latin typeface="Arial"/>
                <a:cs typeface="Arial"/>
              </a:rPr>
              <a:t> продукта или услуги в условиях временных и ресурсных ограничений</a:t>
            </a:r>
            <a:endParaRPr/>
          </a:p>
          <a:p>
            <a:pPr defTabSz="610108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sz="1350">
                <a:solidFill>
                  <a:srgbClr val="002060"/>
                </a:solidFill>
                <a:latin typeface="Arial"/>
                <a:cs typeface="Arial"/>
              </a:rPr>
              <a:t>Определение по ГОСТ Р 54869-2011</a:t>
            </a:r>
            <a:endParaRPr/>
          </a:p>
          <a:p>
            <a:pPr defTabSz="610108">
              <a:defRPr/>
            </a:pPr>
            <a:endParaRPr lang="ru-RU" sz="1200">
              <a:solidFill>
                <a:sysClr val="windowText" lastClr="000000"/>
              </a:solidFill>
              <a:latin typeface="Microsoft Sans Serif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916774" y="1637928"/>
            <a:ext cx="2999336" cy="1308870"/>
          </a:xfrm>
          <a:prstGeom prst="rect">
            <a:avLst/>
          </a:prstGeom>
        </p:spPr>
        <p:txBody>
          <a:bodyPr wrap="square" lIns="61010" tIns="30505" rIns="61010" bIns="30505">
            <a:spAutoFit/>
          </a:bodyPr>
          <a:lstStyle/>
          <a:p>
            <a:pPr defTabSz="610108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sz="1350">
                <a:solidFill>
                  <a:srgbClr val="002060"/>
                </a:solidFill>
                <a:latin typeface="Arial"/>
                <a:cs typeface="Arial"/>
              </a:rPr>
              <a:t>Проект, нацеленный на оптимизацию </a:t>
            </a:r>
            <a:r>
              <a:rPr lang="ru-RU" sz="1350" b="1">
                <a:solidFill>
                  <a:srgbClr val="002060"/>
                </a:solidFill>
                <a:latin typeface="Arial"/>
                <a:cs typeface="Arial"/>
              </a:rPr>
              <a:t>повторяющегося</a:t>
            </a:r>
            <a:r>
              <a:rPr lang="ru-RU" sz="1350">
                <a:solidFill>
                  <a:srgbClr val="002060"/>
                </a:solidFill>
                <a:latin typeface="Arial"/>
                <a:cs typeface="Arial"/>
              </a:rPr>
              <a:t> процесса и решение проблем в процессе с применением инструментов производственной системы  </a:t>
            </a:r>
            <a:r>
              <a:rPr lang="ru-RU" sz="1350">
                <a:solidFill>
                  <a:srgbClr val="002060"/>
                </a:solidFill>
                <a:latin typeface="Arial"/>
                <a:cs typeface="Arial"/>
              </a:rPr>
              <a:t>Росатома</a:t>
            </a:r>
            <a:endParaRPr lang="ru-RU" sz="135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614704" y="1258495"/>
            <a:ext cx="2413178" cy="3068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60178" tIns="30091" rIns="60178" bIns="30091" anchor="ctr"/>
          <a:lstStyle/>
          <a:p>
            <a:pPr defTabSz="610108">
              <a:defRPr/>
            </a:pPr>
            <a:r>
              <a:rPr lang="ru-RU" sz="1350" b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Проект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916774" y="1258494"/>
            <a:ext cx="2413178" cy="3068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60178" tIns="30091" rIns="60178" bIns="30091" anchor="ctr"/>
          <a:lstStyle/>
          <a:p>
            <a:pPr defTabSz="610108">
              <a:defRPr/>
            </a:pPr>
            <a:r>
              <a:rPr lang="ru-RU" sz="1350" b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ПСР-проект</a:t>
            </a:r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549945" y="3196362"/>
            <a:ext cx="1146835" cy="1223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2129006" y="3091045"/>
            <a:ext cx="1384574" cy="143391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2B148DC-A899-4108-80E1-A8AA8154927C}" type="slidenum">
              <a:rPr lang="ru-RU" sz="800"/>
              <a:t/>
            </a:fld>
            <a:endParaRPr lang="ru-RU" sz="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70544" y="261716"/>
            <a:ext cx="6177914" cy="32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400" b="0"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/>
              <a:t>Дорожная карта/ типовые этапы, проекта по улучшению (ПСР-проекта)</a:t>
            </a:r>
            <a:endParaRPr lang="en-GB" sz="2000"/>
          </a:p>
        </p:txBody>
      </p:sp>
      <p:sp>
        <p:nvSpPr>
          <p:cNvPr id="2" name="Заголовок 1"/>
          <p:cNvSpPr txBox="1"/>
          <p:nvPr/>
        </p:nvSpPr>
        <p:spPr bwMode="auto">
          <a:xfrm>
            <a:off x="1445160" y="4782444"/>
            <a:ext cx="6109926" cy="37839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algn="ctr" defTabSz="685819">
              <a:defRPr/>
            </a:pPr>
            <a:r>
              <a:rPr lang="ru-RU" sz="1350">
                <a:solidFill>
                  <a:srgbClr val="045FA3"/>
                </a:solidFill>
                <a:latin typeface="Cambria"/>
                <a:ea typeface="Cambria"/>
                <a:cs typeface="Arial"/>
              </a:rPr>
              <a:t>Возможны и «форсированные» проекты по 2-3 месяца</a:t>
            </a:r>
            <a:endParaRPr/>
          </a:p>
        </p:txBody>
      </p:sp>
      <p:grpSp>
        <p:nvGrpSpPr>
          <p:cNvPr id="9219" name="Группа 9218"/>
          <p:cNvGrpSpPr/>
          <p:nvPr/>
        </p:nvGrpSpPr>
        <p:grpSpPr bwMode="auto">
          <a:xfrm>
            <a:off x="548641" y="779227"/>
            <a:ext cx="7414000" cy="4162147"/>
            <a:chOff x="116826" y="1091135"/>
            <a:chExt cx="9045988" cy="5523045"/>
          </a:xfrm>
        </p:grpSpPr>
        <p:sp>
          <p:nvSpPr>
            <p:cNvPr id="188" name="CustomShape 4"/>
            <p:cNvSpPr/>
            <p:nvPr/>
          </p:nvSpPr>
          <p:spPr bwMode="auto">
            <a:xfrm>
              <a:off x="7161949" y="1456244"/>
              <a:ext cx="2000865" cy="4081048"/>
            </a:xfrm>
            <a:prstGeom prst="bracketPair">
              <a:avLst>
                <a:gd name="adj" fmla="val 5815"/>
              </a:avLst>
            </a:prstGeom>
            <a:solidFill>
              <a:schemeClr val="bg1"/>
            </a:solidFill>
            <a:ln w="76200">
              <a:noFill/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anchor="ctr"/>
            <a:lstStyle/>
            <a:p>
              <a:pPr marL="60807" defTabSz="685819">
                <a:spcBef>
                  <a:spcPts val="675"/>
                </a:spcBef>
                <a:defRPr/>
              </a:pPr>
              <a:r>
                <a:rPr lang="ru-RU" sz="1200" b="1" spc="-1">
                  <a:solidFill>
                    <a:srgbClr val="4596D1">
                      <a:lumMod val="75000"/>
                    </a:srgbClr>
                  </a:solidFill>
                  <a:latin typeface="Calibri"/>
                  <a:cs typeface="Calibri"/>
                </a:rPr>
                <a:t>Принято выделять следующие этапы:</a:t>
              </a:r>
              <a:endParaRPr/>
            </a:p>
            <a:p>
              <a:pPr marL="60807" defTabSz="685819">
                <a:spcBef>
                  <a:spcPts val="675"/>
                </a:spcBef>
                <a:defRPr/>
              </a:pPr>
              <a:endParaRPr lang="ru-RU" sz="1200" b="1" spc="-1">
                <a:solidFill>
                  <a:srgbClr val="4596D1">
                    <a:lumMod val="75000"/>
                  </a:srgbClr>
                </a:solidFill>
                <a:latin typeface="Calibri"/>
                <a:cs typeface="Calibri"/>
              </a:endParaRPr>
            </a:p>
            <a:p>
              <a:pPr marL="60807" defTabSz="685819">
                <a:spcBef>
                  <a:spcPts val="675"/>
                </a:spcBef>
                <a:defRPr/>
              </a:pPr>
              <a:r>
                <a:rPr lang="ru-RU" sz="1000" b="1" spc="-1">
                  <a:solidFill>
                    <a:srgbClr val="008000"/>
                  </a:solidFill>
                  <a:latin typeface="Calibri"/>
                  <a:cs typeface="Calibri"/>
                </a:rPr>
                <a:t>Этап 1 </a:t>
              </a:r>
              <a:r>
                <a:rPr lang="ru-RU" sz="1000" spc="-1">
                  <a:solidFill>
                    <a:srgbClr val="000000"/>
                  </a:solidFill>
                  <a:latin typeface="Calibri"/>
                  <a:cs typeface="Calibri"/>
                </a:rPr>
                <a:t>– «Подготовка и открытие проекта» </a:t>
              </a:r>
              <a:br>
                <a:rPr lang="ru-RU" sz="1000" spc="-1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ru-RU" sz="1000" spc="-1">
                  <a:solidFill>
                    <a:srgbClr val="000000"/>
                  </a:solidFill>
                  <a:latin typeface="Calibri"/>
                  <a:cs typeface="Calibri"/>
                </a:rPr>
                <a:t>– 2-3 недели; </a:t>
              </a:r>
              <a:endParaRPr lang="ru-RU" sz="1000" spc="-1">
                <a:solidFill>
                  <a:srgbClr val="414142"/>
                </a:solidFill>
                <a:latin typeface="Calibri"/>
                <a:cs typeface="Calibri"/>
              </a:endParaRPr>
            </a:p>
            <a:p>
              <a:pPr marL="60807" defTabSz="685819">
                <a:spcBef>
                  <a:spcPts val="675"/>
                </a:spcBef>
                <a:defRPr/>
              </a:pPr>
              <a:r>
                <a:rPr lang="ru-RU" sz="1000" b="1" spc="-1">
                  <a:solidFill>
                    <a:srgbClr val="008000"/>
                  </a:solidFill>
                  <a:latin typeface="Calibri"/>
                  <a:cs typeface="Calibri"/>
                </a:rPr>
                <a:t>Этап 2 </a:t>
              </a:r>
              <a:r>
                <a:rPr lang="ru-RU" sz="1000" spc="-1">
                  <a:solidFill>
                    <a:srgbClr val="000000"/>
                  </a:solidFill>
                  <a:latin typeface="Calibri"/>
                  <a:cs typeface="Calibri"/>
                </a:rPr>
                <a:t>– «Диагностика и целевое состояние» </a:t>
              </a:r>
              <a:br>
                <a:rPr lang="ru-RU" sz="1000" spc="-1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ru-RU" sz="1000" spc="-1">
                  <a:solidFill>
                    <a:srgbClr val="000000"/>
                  </a:solidFill>
                  <a:latin typeface="Calibri"/>
                  <a:cs typeface="Calibri"/>
                </a:rPr>
                <a:t>– 4-5 недель; </a:t>
              </a:r>
              <a:endParaRPr lang="ru-RU" sz="1000" spc="-1">
                <a:solidFill>
                  <a:srgbClr val="414142"/>
                </a:solidFill>
                <a:latin typeface="Calibri"/>
                <a:cs typeface="Calibri"/>
              </a:endParaRPr>
            </a:p>
            <a:p>
              <a:pPr marL="60807" defTabSz="685819">
                <a:spcBef>
                  <a:spcPts val="675"/>
                </a:spcBef>
                <a:defRPr/>
              </a:pPr>
              <a:r>
                <a:rPr lang="ru-RU" sz="1000" b="1" spc="-1">
                  <a:solidFill>
                    <a:srgbClr val="008000"/>
                  </a:solidFill>
                  <a:latin typeface="Calibri"/>
                  <a:cs typeface="Calibri"/>
                </a:rPr>
                <a:t>Этап 3 </a:t>
              </a:r>
              <a:r>
                <a:rPr lang="ru-RU" sz="1000" spc="-1">
                  <a:solidFill>
                    <a:srgbClr val="000000"/>
                  </a:solidFill>
                  <a:latin typeface="Calibri"/>
                  <a:cs typeface="Calibri"/>
                </a:rPr>
                <a:t>– «Внедрение улучшений» </a:t>
              </a:r>
              <a:br>
                <a:rPr lang="ru-RU" sz="1000" spc="-1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ru-RU" sz="1000" spc="-1">
                  <a:solidFill>
                    <a:srgbClr val="000000"/>
                  </a:solidFill>
                  <a:latin typeface="Calibri"/>
                  <a:cs typeface="Calibri"/>
                </a:rPr>
                <a:t>– 8-10 недель; </a:t>
              </a:r>
              <a:endParaRPr lang="ru-RU" sz="1000" spc="-1">
                <a:solidFill>
                  <a:srgbClr val="414142"/>
                </a:solidFill>
                <a:latin typeface="Calibri"/>
                <a:cs typeface="Calibri"/>
              </a:endParaRPr>
            </a:p>
            <a:p>
              <a:pPr marL="60807" defTabSz="685819">
                <a:spcBef>
                  <a:spcPts val="675"/>
                </a:spcBef>
                <a:defRPr/>
              </a:pPr>
              <a:r>
                <a:rPr lang="ru-RU" sz="1000" b="1" spc="-1">
                  <a:solidFill>
                    <a:srgbClr val="008000"/>
                  </a:solidFill>
                  <a:latin typeface="Calibri"/>
                  <a:cs typeface="Calibri"/>
                </a:rPr>
                <a:t>Этап 4 </a:t>
              </a:r>
              <a:r>
                <a:rPr lang="ru-RU" sz="1000" spc="-1">
                  <a:solidFill>
                    <a:srgbClr val="000000"/>
                  </a:solidFill>
                  <a:latin typeface="Calibri"/>
                  <a:cs typeface="Calibri"/>
                </a:rPr>
                <a:t>– «Закрепление результатов и закрытие проекта» – 3-4 недели. . </a:t>
              </a:r>
              <a:endParaRPr lang="ru-RU" sz="1000" spc="-1">
                <a:solidFill>
                  <a:srgbClr val="414142"/>
                </a:solidFill>
                <a:latin typeface="Calibri"/>
                <a:cs typeface="Calibri"/>
              </a:endParaRPr>
            </a:p>
          </p:txBody>
        </p:sp>
        <p:sp>
          <p:nvSpPr>
            <p:cNvPr id="4" name="Пятиугольник 3"/>
            <p:cNvSpPr/>
            <p:nvPr/>
          </p:nvSpPr>
          <p:spPr bwMode="auto">
            <a:xfrm>
              <a:off x="292353" y="2567483"/>
              <a:ext cx="1368152" cy="677933"/>
            </a:xfrm>
            <a:prstGeom prst="homePlate">
              <a:avLst>
                <a:gd name="adj" fmla="val 33224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Подготовка и открытие проекта</a:t>
              </a:r>
              <a:endParaRPr/>
            </a:p>
          </p:txBody>
        </p:sp>
        <p:sp>
          <p:nvSpPr>
            <p:cNvPr id="5" name="Шеврон 4"/>
            <p:cNvSpPr/>
            <p:nvPr/>
          </p:nvSpPr>
          <p:spPr bwMode="auto">
            <a:xfrm>
              <a:off x="1607141" y="2567483"/>
              <a:ext cx="1365962" cy="677933"/>
            </a:xfrm>
            <a:prstGeom prst="chevron">
              <a:avLst>
                <a:gd name="adj" fmla="val 30643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900" b="1">
                <a:solidFill>
                  <a:schemeClr val="bg1"/>
                </a:solidFill>
              </a:endParaRPr>
            </a:p>
          </p:txBody>
        </p:sp>
        <p:sp>
          <p:nvSpPr>
            <p:cNvPr id="8" name="Шеврон 7"/>
            <p:cNvSpPr/>
            <p:nvPr/>
          </p:nvSpPr>
          <p:spPr bwMode="auto">
            <a:xfrm>
              <a:off x="2955554" y="2567483"/>
              <a:ext cx="1873303" cy="677933"/>
            </a:xfrm>
            <a:prstGeom prst="chevron">
              <a:avLst>
                <a:gd name="adj" fmla="val 29352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350">
                <a:solidFill>
                  <a:schemeClr val="tx1"/>
                </a:solidFill>
              </a:endParaRPr>
            </a:p>
          </p:txBody>
        </p:sp>
        <p:pic>
          <p:nvPicPr>
            <p:cNvPr id="9220" name="Picture 4" descr="https://www.pinclipart.com/picdir/big/545-5451973_transparent-target-bullseye-png-objective-clipart-png.png"/>
            <p:cNvPicPr>
              <a:picLocks noChangeAspect="1" noChangeArrowheads="1"/>
            </p:cNvPicPr>
            <p:nvPr/>
          </p:nvPicPr>
          <p:blipFill>
            <a:blip r:embed="rId2"/>
            <a:srcRect l="57770" t="20797" r="0" b="12376"/>
            <a:stretch/>
          </p:blipFill>
          <p:spPr bwMode="auto">
            <a:xfrm>
              <a:off x="4900866" y="2417383"/>
              <a:ext cx="881645" cy="942321"/>
            </a:xfrm>
            <a:prstGeom prst="rect">
              <a:avLst/>
            </a:prstGeom>
            <a:noFill/>
          </p:spPr>
        </p:pic>
        <p:sp>
          <p:nvSpPr>
            <p:cNvPr id="11" name="Шеврон 10"/>
            <p:cNvSpPr/>
            <p:nvPr/>
          </p:nvSpPr>
          <p:spPr bwMode="auto">
            <a:xfrm>
              <a:off x="5782510" y="2549578"/>
              <a:ext cx="1566627" cy="677933"/>
            </a:xfrm>
            <a:prstGeom prst="chevron">
              <a:avLst>
                <a:gd name="adj" fmla="val 25480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1615163" y="2606367"/>
              <a:ext cx="1368151" cy="6308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850" b="1">
                  <a:solidFill>
                    <a:schemeClr val="bg1"/>
                  </a:solidFill>
                </a:rPr>
                <a:t>Диагностика </a:t>
              </a:r>
              <a:endParaRPr/>
            </a:p>
            <a:p>
              <a:pPr algn="ctr">
                <a:defRPr/>
              </a:pPr>
              <a:r>
                <a:rPr lang="ru-RU" sz="850" b="1">
                  <a:solidFill>
                    <a:schemeClr val="bg1"/>
                  </a:solidFill>
                </a:rPr>
                <a:t>и целевое состояние</a:t>
              </a:r>
              <a:endParaRPr/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3182581" y="2657709"/>
              <a:ext cx="1368151" cy="49232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900" b="1">
                  <a:solidFill>
                    <a:schemeClr val="bg1"/>
                  </a:solidFill>
                </a:rPr>
                <a:t>Внедрение улучшений</a:t>
              </a:r>
              <a:endParaRPr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5782510" y="2473044"/>
              <a:ext cx="1532815" cy="86166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900" b="1">
                  <a:solidFill>
                    <a:schemeClr val="bg1"/>
                  </a:solidFill>
                </a:rPr>
                <a:t>Закрепление результатов и закрытие проекта</a:t>
              </a:r>
              <a:endParaRPr/>
            </a:p>
          </p:txBody>
        </p:sp>
        <p:sp>
          <p:nvSpPr>
            <p:cNvPr id="7" name="Левая фигурная скобка 6"/>
            <p:cNvSpPr/>
            <p:nvPr/>
          </p:nvSpPr>
          <p:spPr bwMode="auto">
            <a:xfrm rot="5400000">
              <a:off x="3604050" y="-1966508"/>
              <a:ext cx="294124" cy="6917517"/>
            </a:xfrm>
            <a:prstGeom prst="leftBrace">
              <a:avLst>
                <a:gd name="adj1" fmla="val 14607"/>
                <a:gd name="adj2" fmla="val 49173"/>
              </a:avLst>
            </a:prstGeom>
            <a:ln w="19050">
              <a:solidFill>
                <a:srgbClr val="B35A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350"/>
            </a:p>
          </p:txBody>
        </p: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1521237" y="1521132"/>
              <a:ext cx="0" cy="951912"/>
            </a:xfrm>
            <a:prstGeom prst="line">
              <a:avLst/>
            </a:prstGeom>
            <a:ln w="9525">
              <a:solidFill>
                <a:srgbClr val="B35A0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cxnSpLocks/>
            </p:cNvCxnSpPr>
            <p:nvPr/>
          </p:nvCxnSpPr>
          <p:spPr bwMode="auto">
            <a:xfrm>
              <a:off x="292353" y="1639312"/>
              <a:ext cx="0" cy="833732"/>
            </a:xfrm>
            <a:prstGeom prst="line">
              <a:avLst/>
            </a:prstGeom>
            <a:ln w="9525">
              <a:solidFill>
                <a:srgbClr val="B35A0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cxnSpLocks/>
            </p:cNvCxnSpPr>
            <p:nvPr/>
          </p:nvCxnSpPr>
          <p:spPr bwMode="auto">
            <a:xfrm>
              <a:off x="2745373" y="1520903"/>
              <a:ext cx="0" cy="190415"/>
            </a:xfrm>
            <a:prstGeom prst="line">
              <a:avLst/>
            </a:prstGeom>
            <a:ln w="9525">
              <a:solidFill>
                <a:srgbClr val="B35A0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cxnSpLocks/>
            </p:cNvCxnSpPr>
            <p:nvPr/>
          </p:nvCxnSpPr>
          <p:spPr bwMode="auto">
            <a:xfrm>
              <a:off x="4848370" y="1520903"/>
              <a:ext cx="0" cy="951912"/>
            </a:xfrm>
            <a:prstGeom prst="line">
              <a:avLst/>
            </a:prstGeom>
            <a:ln w="9525">
              <a:solidFill>
                <a:srgbClr val="B35A0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cxnSpLocks/>
            </p:cNvCxnSpPr>
            <p:nvPr/>
          </p:nvCxnSpPr>
          <p:spPr bwMode="auto">
            <a:xfrm>
              <a:off x="7209921" y="1615571"/>
              <a:ext cx="5084" cy="498349"/>
            </a:xfrm>
            <a:prstGeom prst="line">
              <a:avLst/>
            </a:prstGeom>
            <a:ln w="9525">
              <a:solidFill>
                <a:srgbClr val="B35A0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 bwMode="auto">
            <a:xfrm>
              <a:off x="382643" y="1812287"/>
              <a:ext cx="1100565" cy="33841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050" b="1" spc="-1">
                  <a:solidFill>
                    <a:srgbClr val="2972A7"/>
                  </a:solidFill>
                  <a:latin typeface="Calibri"/>
                  <a:cs typeface="Calibri"/>
                </a:rPr>
                <a:t>2-3 недели</a:t>
              </a:r>
              <a:endParaRPr lang="ru-RU" sz="1050" b="1">
                <a:solidFill>
                  <a:srgbClr val="2972A7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1663638" y="1824316"/>
              <a:ext cx="1100565" cy="33841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050" b="1" spc="-1">
                  <a:solidFill>
                    <a:srgbClr val="2972A7"/>
                  </a:solidFill>
                  <a:latin typeface="Calibri"/>
                  <a:cs typeface="Calibri"/>
                </a:rPr>
                <a:t>4-5 недели</a:t>
              </a:r>
              <a:endParaRPr lang="ru-RU" sz="1050" b="1">
                <a:solidFill>
                  <a:srgbClr val="2972A7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 bwMode="auto">
            <a:xfrm>
              <a:off x="3715132" y="1834731"/>
              <a:ext cx="1181538" cy="33841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050" b="1" spc="-1">
                  <a:solidFill>
                    <a:srgbClr val="2972A7"/>
                  </a:solidFill>
                  <a:latin typeface="Calibri"/>
                  <a:cs typeface="Calibri"/>
                </a:rPr>
                <a:t>8-10 недель</a:t>
              </a:r>
              <a:endParaRPr lang="ru-RU" sz="1050" b="1">
                <a:solidFill>
                  <a:srgbClr val="2972A7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5630776" y="1855077"/>
              <a:ext cx="1100565" cy="33841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050" b="1" spc="-1">
                  <a:solidFill>
                    <a:srgbClr val="2972A7"/>
                  </a:solidFill>
                  <a:latin typeface="Calibri"/>
                  <a:cs typeface="Calibri"/>
                </a:rPr>
                <a:t>3-4 недели</a:t>
              </a:r>
              <a:endParaRPr lang="ru-RU" sz="1050" b="1">
                <a:solidFill>
                  <a:srgbClr val="2972A7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 bwMode="auto">
            <a:xfrm>
              <a:off x="2026428" y="1521221"/>
              <a:ext cx="2394474" cy="76924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50" b="1" spc="-1">
                  <a:solidFill>
                    <a:srgbClr val="FF0000"/>
                  </a:solidFill>
                  <a:latin typeface="Calibri"/>
                  <a:cs typeface="Calibri"/>
                </a:rPr>
                <a:t>Стартовое</a:t>
              </a:r>
              <a:r>
                <a:rPr lang="en-US" sz="1050" b="1" spc="-1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endParaRPr/>
            </a:p>
            <a:p>
              <a:pPr algn="ctr">
                <a:defRPr/>
              </a:pPr>
              <a:r>
                <a:rPr lang="ru-RU" sz="1050" b="1" spc="-1">
                  <a:solidFill>
                    <a:srgbClr val="FF0000"/>
                  </a:solidFill>
                  <a:latin typeface="Calibri"/>
                  <a:cs typeface="Calibri"/>
                </a:rPr>
                <a:t>совещание</a:t>
              </a:r>
              <a:endParaRPr/>
            </a:p>
            <a:p>
              <a:pPr algn="ctr">
                <a:defRPr/>
              </a:pPr>
              <a:r>
                <a:rPr lang="ru-RU" sz="1050" b="1" spc="-1">
                  <a:solidFill>
                    <a:srgbClr val="FF0000"/>
                  </a:solidFill>
                  <a:latin typeface="Calibri"/>
                  <a:cs typeface="Calibri"/>
                </a:rPr>
                <a:t>(</a:t>
              </a:r>
              <a:r>
                <a:rPr lang="en-US" sz="1050" b="1" spc="-1">
                  <a:solidFill>
                    <a:srgbClr val="FF0000"/>
                  </a:solidFill>
                  <a:latin typeface="Calibri"/>
                  <a:cs typeface="Calibri"/>
                </a:rPr>
                <a:t>kick-off)</a:t>
              </a:r>
              <a:endParaRPr lang="ru-RU" sz="1050" b="1">
                <a:solidFill>
                  <a:srgbClr val="FF0000"/>
                </a:solidFill>
              </a:endParaRPr>
            </a:p>
          </p:txBody>
        </p:sp>
        <p:pic>
          <p:nvPicPr>
            <p:cNvPr id="9222" name="Picture 6" descr="https://i0.wp.com/www.fortytales.com/wp-content/uploads/2017/10/Depositphotos_11943940_original.jpg?w=18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/>
          </p:blipFill>
          <p:spPr bwMode="auto">
            <a:xfrm>
              <a:off x="2766544" y="2172118"/>
              <a:ext cx="379399" cy="415442"/>
            </a:xfrm>
            <a:prstGeom prst="rect">
              <a:avLst/>
            </a:prstGeom>
            <a:noFill/>
          </p:spPr>
        </p:pic>
        <p:pic>
          <p:nvPicPr>
            <p:cNvPr id="36" name="Picture 6" descr="https://i0.wp.com/www.fortytales.com/wp-content/uploads/2017/10/Depositphotos_11943940_original.jpg?w=18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/>
          </p:blipFill>
          <p:spPr bwMode="auto">
            <a:xfrm>
              <a:off x="7052609" y="2126929"/>
              <a:ext cx="379399" cy="415442"/>
            </a:xfrm>
            <a:prstGeom prst="rect">
              <a:avLst/>
            </a:prstGeom>
            <a:noFill/>
          </p:spPr>
        </p:pic>
        <p:pic>
          <p:nvPicPr>
            <p:cNvPr id="38" name="Picture 6" descr="https://i0.wp.com/www.fortytales.com/wp-content/uploads/2017/10/Depositphotos_11943940_original.jpg?w=180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/>
          </p:blipFill>
          <p:spPr bwMode="auto">
            <a:xfrm>
              <a:off x="5135914" y="2102791"/>
              <a:ext cx="756358" cy="828214"/>
            </a:xfrm>
            <a:prstGeom prst="rect">
              <a:avLst/>
            </a:prstGeom>
            <a:noFill/>
          </p:spPr>
        </p:pic>
        <p:sp>
          <p:nvSpPr>
            <p:cNvPr id="39" name="Прямоугольник 38"/>
            <p:cNvSpPr/>
            <p:nvPr/>
          </p:nvSpPr>
          <p:spPr bwMode="auto">
            <a:xfrm>
              <a:off x="3306826" y="1091135"/>
              <a:ext cx="1374062" cy="43066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 b="1" spc="-1">
                  <a:solidFill>
                    <a:srgbClr val="2972A7"/>
                  </a:solidFill>
                  <a:latin typeface="Calibri"/>
                  <a:cs typeface="Calibri"/>
                </a:rPr>
                <a:t>6 </a:t>
              </a:r>
              <a:r>
                <a:rPr lang="ru-RU" sz="1500" b="1" spc="-1">
                  <a:solidFill>
                    <a:srgbClr val="2972A7"/>
                  </a:solidFill>
                  <a:latin typeface="Calibri"/>
                  <a:cs typeface="Calibri"/>
                </a:rPr>
                <a:t>месяцев</a:t>
              </a:r>
              <a:endParaRPr lang="ru-RU" sz="1500" b="1">
                <a:solidFill>
                  <a:srgbClr val="2972A7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 bwMode="auto">
            <a:xfrm>
              <a:off x="4154443" y="3384300"/>
              <a:ext cx="2394474" cy="33841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50" b="1" spc="-1">
                  <a:solidFill>
                    <a:srgbClr val="FF0000"/>
                  </a:solidFill>
                  <a:latin typeface="Calibri"/>
                  <a:cs typeface="Calibri"/>
                </a:rPr>
                <a:t>ЦЕЛЕВОЕ СОСТОЯНИЕ</a:t>
              </a:r>
              <a:endParaRPr lang="ru-RU" sz="1050" b="1">
                <a:solidFill>
                  <a:srgbClr val="FF0000"/>
                </a:solidFill>
              </a:endParaRPr>
            </a:p>
          </p:txBody>
        </p:sp>
        <p:sp>
          <p:nvSpPr>
            <p:cNvPr id="9217" name="TextBox 9216"/>
            <p:cNvSpPr txBox="1"/>
            <p:nvPr/>
          </p:nvSpPr>
          <p:spPr bwMode="auto">
            <a:xfrm>
              <a:off x="116826" y="3723739"/>
              <a:ext cx="1498336" cy="2369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4354" indent="-64354">
                <a:buFont typeface="Arial"/>
                <a:buChar char="•"/>
                <a:defRPr/>
              </a:pPr>
              <a:r>
                <a:rPr lang="ru-RU" sz="900"/>
                <a:t>Определение проблемных направлений</a:t>
              </a:r>
              <a:endParaRPr/>
            </a:p>
            <a:p>
              <a:pPr marL="64354" indent="-64354">
                <a:buFont typeface="Arial"/>
                <a:buChar char="•"/>
                <a:defRPr/>
              </a:pPr>
              <a:r>
                <a:rPr lang="ru-RU" sz="900"/>
                <a:t>Создание команды проекта</a:t>
              </a:r>
              <a:endParaRPr/>
            </a:p>
            <a:p>
              <a:pPr marL="64354" indent="-64354">
                <a:buFont typeface="Arial"/>
                <a:buChar char="•"/>
                <a:defRPr/>
              </a:pPr>
              <a:r>
                <a:rPr lang="ru-RU" sz="900"/>
                <a:t>Издание локальных распорядительных документов</a:t>
              </a:r>
              <a:endParaRPr/>
            </a:p>
            <a:p>
              <a:pPr marL="64354" indent="-64354">
                <a:buFont typeface="Arial"/>
                <a:buChar char="•"/>
                <a:defRPr/>
              </a:pPr>
              <a:r>
                <a:rPr lang="ru-RU" sz="900"/>
                <a:t>Организация стенда проекта</a:t>
              </a:r>
              <a:r>
                <a:rPr lang="ru-RU" sz="1050"/>
                <a:t>.</a:t>
              </a:r>
              <a:endParaRPr/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1699271" y="3536528"/>
              <a:ext cx="1512486" cy="3077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4354" indent="-64354">
                <a:buFont typeface="Arial"/>
                <a:buChar char="•"/>
                <a:defRPr/>
              </a:pPr>
              <a:r>
                <a:rPr lang="ru-RU" sz="900"/>
                <a:t>Картирование ПСЦ</a:t>
              </a:r>
              <a:endParaRPr/>
            </a:p>
            <a:p>
              <a:pPr marL="64354" indent="-64354">
                <a:buFont typeface="Arial"/>
                <a:buChar char="•"/>
                <a:defRPr/>
              </a:pPr>
              <a:r>
                <a:rPr lang="ru-RU" sz="900"/>
                <a:t>Анализ текущего состояние процессов</a:t>
              </a:r>
              <a:endParaRPr/>
            </a:p>
            <a:p>
              <a:pPr marL="64354" indent="-64354">
                <a:buFont typeface="Arial"/>
                <a:buChar char="•"/>
                <a:defRPr/>
              </a:pPr>
              <a:r>
                <a:rPr lang="ru-RU" sz="900"/>
                <a:t>Выявление проблем и работа с ними</a:t>
              </a:r>
              <a:endParaRPr/>
            </a:p>
            <a:p>
              <a:pPr marL="64354" indent="-64354">
                <a:buFont typeface="Arial"/>
                <a:buChar char="•"/>
                <a:defRPr/>
              </a:pPr>
              <a:r>
                <a:rPr lang="ru-RU" sz="900"/>
                <a:t>Составление карт идеального и целевого состояния</a:t>
              </a:r>
              <a:endParaRPr/>
            </a:p>
            <a:p>
              <a:pPr marL="64354" indent="-64354">
                <a:buFont typeface="Arial"/>
                <a:buChar char="•"/>
                <a:defRPr/>
              </a:pPr>
              <a:r>
                <a:rPr lang="ru-RU" sz="900"/>
                <a:t>Разработка плана мероприятий</a:t>
              </a:r>
              <a:endParaRPr/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3445411" y="3692078"/>
              <a:ext cx="2135250" cy="2431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4354" indent="-64354">
                <a:buFont typeface="Arial"/>
                <a:buChar char="•"/>
                <a:defRPr/>
              </a:pPr>
              <a:r>
                <a:rPr lang="ru-RU" sz="900"/>
                <a:t>Выполнение плана мероприятий</a:t>
              </a:r>
              <a:endParaRPr/>
            </a:p>
            <a:p>
              <a:pPr marL="64354" indent="-64354">
                <a:buFont typeface="Arial"/>
                <a:buChar char="•"/>
                <a:defRPr/>
              </a:pPr>
              <a:r>
                <a:rPr lang="ru-RU" sz="900"/>
                <a:t>Периодическая оценка достижения целевых показателей </a:t>
              </a:r>
              <a:endParaRPr/>
            </a:p>
            <a:p>
              <a:pPr marL="64354" indent="-64354">
                <a:buFont typeface="Arial"/>
                <a:buChar char="•"/>
                <a:defRPr/>
              </a:pPr>
              <a:r>
                <a:rPr lang="ru-RU" sz="900"/>
                <a:t>Корректировка выполнения плана мероприятий</a:t>
              </a:r>
              <a:endParaRPr/>
            </a:p>
            <a:p>
              <a:pPr marL="64354" indent="-64354">
                <a:buFont typeface="Arial"/>
                <a:buChar char="•"/>
                <a:defRPr/>
              </a:pPr>
              <a:r>
                <a:rPr lang="ru-RU" sz="900"/>
                <a:t>Отчет рабочих групп руководителю организации </a:t>
              </a:r>
              <a:endParaRPr/>
            </a:p>
            <a:p>
              <a:pPr>
                <a:defRPr/>
              </a:pPr>
              <a:endParaRPr lang="ru-RU" sz="1350"/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5815511" y="4275192"/>
              <a:ext cx="1689041" cy="160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4354" indent="-64354">
                <a:buFont typeface="Arial"/>
                <a:buChar char="•"/>
                <a:defRPr/>
              </a:pPr>
              <a:r>
                <a:rPr lang="ru-RU" sz="900"/>
                <a:t>Мониторинг устойчивости улучшений</a:t>
              </a:r>
              <a:endParaRPr/>
            </a:p>
            <a:p>
              <a:pPr marL="64354" indent="-64354">
                <a:buFont typeface="Arial"/>
                <a:buChar char="•"/>
                <a:defRPr/>
              </a:pPr>
              <a:r>
                <a:rPr lang="ru-RU" sz="900"/>
                <a:t>Проведение корректирующих действий</a:t>
              </a:r>
              <a:endParaRPr/>
            </a:p>
            <a:p>
              <a:pPr marL="64354" indent="-64354">
                <a:buFont typeface="Arial"/>
                <a:buChar char="•"/>
                <a:defRPr/>
              </a:pPr>
              <a:r>
                <a:rPr lang="ru-RU" sz="900"/>
                <a:t>Стандартизация процесса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68168" y="327455"/>
            <a:ext cx="7632700" cy="7221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>
                <a:latin typeface="Arial"/>
                <a:cs typeface="Arial"/>
              </a:rPr>
              <a:t>Знакомство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00868" y="6841029"/>
            <a:ext cx="1980253" cy="372921"/>
          </a:xfrm>
          <a:prstGeom prst="rect">
            <a:avLst/>
          </a:prstGeom>
          <a:solidFill>
            <a:schemeClr val="accent5"/>
          </a:solidFill>
        </p:spPr>
        <p:txBody>
          <a:bodyPr vert="horz" lIns="102767" tIns="51381" rIns="102767" bIns="51381" rtlCol="0" anchor="ctr"/>
          <a:lstStyle>
            <a:defPPr>
              <a:defRPr lang="ru-RU"/>
            </a:defPPr>
            <a:lvl1pPr marL="0" algn="r" defTabSz="1027640"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3819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640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457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277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9097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2920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6740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555" algn="l" defTabSz="1027640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C3F8BEE-CD74-4E49-9991-6A4EEEAC08F6}" type="slidenum">
              <a:rPr lang="ru-RU"/>
              <a:t/>
            </a:fld>
            <a:endParaRPr lang="en-US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 bwMode="auto">
          <a:xfrm>
            <a:off x="1508227" y="1801397"/>
            <a:ext cx="5024942" cy="58248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5875">
            <a:solidFill>
              <a:srgbClr val="4BACC6"/>
            </a:solidFill>
          </a:ln>
        </p:spPr>
        <p:txBody>
          <a:bodyPr lIns="137877" rIns="137877" anchor="ctr"/>
          <a:lstStyle/>
          <a:p>
            <a:pPr defTabSz="700351">
              <a:lnSpc>
                <a:spcPts val="1362"/>
              </a:lnSpc>
              <a:buNone/>
              <a:defRPr/>
            </a:pPr>
            <a:r>
              <a:rPr lang="ru-RU" sz="135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Фамилия и имя</a:t>
            </a:r>
            <a:endParaRPr/>
          </a:p>
        </p:txBody>
      </p:sp>
      <p:sp>
        <p:nvSpPr>
          <p:cNvPr id="8" name="Объект 2"/>
          <p:cNvSpPr txBox="1"/>
          <p:nvPr/>
        </p:nvSpPr>
        <p:spPr bwMode="auto">
          <a:xfrm>
            <a:off x="1508227" y="2506316"/>
            <a:ext cx="5024942" cy="58337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5875">
            <a:solidFill>
              <a:srgbClr val="4BACC6"/>
            </a:solidFill>
          </a:ln>
        </p:spPr>
        <p:txBody>
          <a:bodyPr vert="horz" lIns="137877" tIns="0" rIns="137877" bIns="0" rtlCol="0" anchor="ctr">
            <a:noAutofit/>
          </a:bodyPr>
          <a:lstStyle>
            <a:lvl1pPr indent="0">
              <a:spcBef>
                <a:spcPts val="600"/>
              </a:spcBef>
              <a:spcAft>
                <a:spcPts val="600"/>
              </a:spcAft>
              <a:buFont typeface="Arial"/>
              <a:buNone/>
              <a:defRPr sz="24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  <a:defRPr sz="1100">
                <a:solidFill>
                  <a:schemeClr val="tx1"/>
                </a:solidFill>
              </a:defRPr>
            </a:lvl2pPr>
            <a:lvl3pPr marL="359630" indent="-179814">
              <a:spcBef>
                <a:spcPts val="600"/>
              </a:spcBef>
              <a:buFont typeface="+mj-lt"/>
              <a:buAutoNum type="arabicPeriod"/>
              <a:defRPr sz="1100">
                <a:solidFill>
                  <a:schemeClr val="tx1"/>
                </a:solidFill>
              </a:defRPr>
            </a:lvl3pPr>
            <a:lvl4pPr marL="359630" indent="-179814">
              <a:spcBef>
                <a:spcPts val="0"/>
              </a:spcBef>
              <a:buFont typeface="Arial"/>
              <a:buChar char="•"/>
              <a:defRPr sz="110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/>
              <a:buNone/>
              <a:defRPr sz="1100">
                <a:solidFill>
                  <a:schemeClr val="tx1"/>
                </a:solidFill>
              </a:defRPr>
            </a:lvl5pPr>
            <a:lvl6pPr marL="2826010" indent="-256908">
              <a:spcBef>
                <a:spcPts val="0"/>
              </a:spcBef>
              <a:buFont typeface="Arial"/>
              <a:buChar char="•"/>
              <a:defRPr sz="2300">
                <a:solidFill>
                  <a:schemeClr val="tx1"/>
                </a:solidFill>
              </a:defRPr>
            </a:lvl6pPr>
            <a:lvl7pPr marL="3339828" indent="-256908">
              <a:spcBef>
                <a:spcPts val="0"/>
              </a:spcBef>
              <a:buFont typeface="Arial"/>
              <a:buChar char="•"/>
              <a:defRPr sz="2300">
                <a:solidFill>
                  <a:schemeClr val="tx1"/>
                </a:solidFill>
              </a:defRPr>
            </a:lvl7pPr>
            <a:lvl8pPr marL="3853648" indent="-256908">
              <a:spcBef>
                <a:spcPts val="0"/>
              </a:spcBef>
              <a:buFont typeface="Arial"/>
              <a:buChar char="•"/>
              <a:defRPr sz="2300">
                <a:solidFill>
                  <a:schemeClr val="tx1"/>
                </a:solidFill>
              </a:defRPr>
            </a:lvl8pPr>
            <a:lvl9pPr marL="4367466" indent="-256908">
              <a:spcBef>
                <a:spcPts val="0"/>
              </a:spcBef>
              <a:buFont typeface="Arial"/>
              <a:buChar char="•"/>
              <a:defRPr sz="23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ru-RU" sz="1350">
                <a:solidFill>
                  <a:schemeClr val="accent5">
                    <a:lumMod val="50000"/>
                  </a:schemeClr>
                </a:solidFill>
                <a:ea typeface="+mj-ea"/>
              </a:rPr>
              <a:t>Должность и предприятие/ подразделение</a:t>
            </a:r>
            <a:endParaRPr/>
          </a:p>
        </p:txBody>
      </p:sp>
      <p:sp>
        <p:nvSpPr>
          <p:cNvPr id="9" name="Объект 2"/>
          <p:cNvSpPr txBox="1"/>
          <p:nvPr/>
        </p:nvSpPr>
        <p:spPr bwMode="auto">
          <a:xfrm>
            <a:off x="1508227" y="3212125"/>
            <a:ext cx="5024942" cy="105262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5875">
            <a:solidFill>
              <a:srgbClr val="4BACC6"/>
            </a:solidFill>
          </a:ln>
        </p:spPr>
        <p:txBody>
          <a:bodyPr vert="horz" lIns="137877" tIns="0" rIns="137877" bIns="0" rtlCol="0" anchor="ctr">
            <a:noAutofit/>
          </a:bodyPr>
          <a:lstStyle>
            <a:defPPr>
              <a:defRPr lang="ru-RU"/>
            </a:defPPr>
            <a:lvl1pPr indent="0">
              <a:spcBef>
                <a:spcPts val="600"/>
              </a:spcBef>
              <a:spcAft>
                <a:spcPts val="600"/>
              </a:spcAft>
              <a:buFont typeface="Arial"/>
              <a:buNone/>
              <a:defRPr sz="24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  <a:defRPr sz="1100">
                <a:solidFill>
                  <a:schemeClr val="tx1"/>
                </a:solidFill>
              </a:defRPr>
            </a:lvl2pPr>
            <a:lvl3pPr marL="359630" indent="-179814">
              <a:spcBef>
                <a:spcPts val="600"/>
              </a:spcBef>
              <a:buFont typeface="+mj-lt"/>
              <a:buAutoNum type="arabicPeriod"/>
              <a:defRPr sz="1100">
                <a:solidFill>
                  <a:schemeClr val="tx1"/>
                </a:solidFill>
              </a:defRPr>
            </a:lvl3pPr>
            <a:lvl4pPr marL="359630" indent="-179814">
              <a:spcBef>
                <a:spcPts val="0"/>
              </a:spcBef>
              <a:buFont typeface="Arial"/>
              <a:buChar char="•"/>
              <a:defRPr sz="110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/>
              <a:buNone/>
              <a:defRPr sz="1100">
                <a:solidFill>
                  <a:schemeClr val="tx1"/>
                </a:solidFill>
              </a:defRPr>
            </a:lvl5pPr>
            <a:lvl6pPr marL="2826010" indent="-256908">
              <a:spcBef>
                <a:spcPts val="0"/>
              </a:spcBef>
              <a:buFont typeface="Arial"/>
              <a:buChar char="•"/>
              <a:defRPr sz="2300">
                <a:solidFill>
                  <a:schemeClr val="tx1"/>
                </a:solidFill>
              </a:defRPr>
            </a:lvl6pPr>
            <a:lvl7pPr marL="3339828" indent="-256908">
              <a:spcBef>
                <a:spcPts val="0"/>
              </a:spcBef>
              <a:buFont typeface="Arial"/>
              <a:buChar char="•"/>
              <a:defRPr sz="2300">
                <a:solidFill>
                  <a:schemeClr val="tx1"/>
                </a:solidFill>
              </a:defRPr>
            </a:lvl7pPr>
            <a:lvl8pPr marL="3853648" indent="-256908">
              <a:spcBef>
                <a:spcPts val="0"/>
              </a:spcBef>
              <a:buFont typeface="Arial"/>
              <a:buChar char="•"/>
              <a:defRPr sz="2300">
                <a:solidFill>
                  <a:schemeClr val="tx1"/>
                </a:solidFill>
              </a:defRPr>
            </a:lvl8pPr>
            <a:lvl9pPr marL="4367466" indent="-256908">
              <a:spcBef>
                <a:spcPts val="0"/>
              </a:spcBef>
              <a:buFont typeface="Arial"/>
              <a:buChar char="•"/>
              <a:defRPr sz="2300">
                <a:solidFill>
                  <a:schemeClr val="tx1"/>
                </a:solidFill>
              </a:defRPr>
            </a:lvl9pPr>
          </a:lstStyle>
          <a:p>
            <a:pPr>
              <a:lnSpc>
                <a:spcPts val="1362"/>
              </a:lnSpc>
              <a:defRPr/>
            </a:pPr>
            <a:r>
              <a:rPr lang="ru-RU" sz="1350">
                <a:solidFill>
                  <a:schemeClr val="accent5">
                    <a:lumMod val="50000"/>
                  </a:schemeClr>
                </a:solidFill>
                <a:ea typeface="+mj-ea"/>
              </a:rPr>
              <a:t>Я в Бережливом производстве:</a:t>
            </a:r>
            <a:endParaRPr/>
          </a:p>
          <a:p>
            <a:pPr marL="549112" indent="-233481">
              <a:lnSpc>
                <a:spcPts val="1362"/>
              </a:lnSpc>
              <a:buFont typeface="Arial"/>
              <a:buChar char="•"/>
              <a:defRPr/>
            </a:pPr>
            <a:r>
              <a:rPr lang="ru-RU" sz="1350">
                <a:solidFill>
                  <a:schemeClr val="accent5">
                    <a:lumMod val="50000"/>
                  </a:schemeClr>
                </a:solidFill>
                <a:ea typeface="+mj-ea"/>
              </a:rPr>
              <a:t>Владею теоретическими знаниями</a:t>
            </a:r>
            <a:endParaRPr/>
          </a:p>
          <a:p>
            <a:pPr marL="549112" indent="-233481">
              <a:lnSpc>
                <a:spcPts val="1362"/>
              </a:lnSpc>
              <a:buFont typeface="Arial"/>
              <a:buChar char="•"/>
              <a:defRPr/>
            </a:pPr>
            <a:r>
              <a:rPr lang="ru-RU" sz="1350">
                <a:solidFill>
                  <a:schemeClr val="accent5">
                    <a:lumMod val="50000"/>
                  </a:schemeClr>
                </a:solidFill>
                <a:ea typeface="+mj-ea"/>
              </a:rPr>
              <a:t>Имею практический опыт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7274" y="267756"/>
            <a:ext cx="5089256" cy="612864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ru-RU" sz="2000"/>
              <a:t>Ориентиры при выборе темы для ПСР-проекта </a:t>
            </a:r>
            <a:endParaRPr/>
          </a:p>
        </p:txBody>
      </p:sp>
      <p:graphicFrame>
        <p:nvGraphicFramePr>
          <p:cNvPr id="9" name="Таблица 8"/>
          <p:cNvGraphicFramePr>
            <a:graphicFrameLocks xmlns:a="http://schemas.openxmlformats.org/drawingml/2006/main" noGrp="1"/>
          </p:cNvGraphicFramePr>
          <p:nvPr/>
        </p:nvGraphicFramePr>
        <p:xfrm>
          <a:off x="937127" y="1249901"/>
          <a:ext cx="5101859" cy="3540528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414591"/>
                <a:gridCol w="4687268"/>
              </a:tblGrid>
              <a:tr h="590083">
                <a:tc>
                  <a:txBody>
                    <a:bodyPr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endParaRPr lang="ru-RU" sz="1200" b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0116" marR="60116" marT="31129" marB="31129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</a:rPr>
                        <a:t>Процесс соответствует основным задачам, целям и КПЭ подразделения/руководителя</a:t>
                      </a:r>
                      <a:endParaRPr lang="ru-RU" sz="1400" b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60116" marR="60116" marT="31129" marB="3112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</a:tr>
              <a:tr h="590083">
                <a:tc>
                  <a:txBody>
                    <a:bodyPr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endParaRPr lang="ru-RU" sz="1200">
                        <a:latin typeface="Arial"/>
                        <a:cs typeface="Arial"/>
                      </a:endParaRPr>
                    </a:p>
                  </a:txBody>
                  <a:tcPr marL="60116" marR="60116" marT="31129" marB="31129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</a:rPr>
                        <a:t>Процесс не удовлетворяет внутренних или внешних заказчиков</a:t>
                      </a:r>
                      <a:endParaRPr lang="ru-RU" sz="140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60116" marR="60116" marT="31129" marB="3112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</a:tr>
              <a:tr h="590083">
                <a:tc>
                  <a:txBody>
                    <a:bodyPr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i="0" u="none" strike="noStrike" cap="none" spc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0116" marR="60116" marT="31129" marB="31129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</a:rPr>
                        <a:t>Процесс является повторяющимся</a:t>
                      </a:r>
                      <a:endParaRPr/>
                    </a:p>
                  </a:txBody>
                  <a:tcPr marL="60116" marR="60116" marT="31129" marB="3112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</a:tr>
              <a:tr h="590083">
                <a:tc>
                  <a:txBody>
                    <a:bodyPr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endParaRPr lang="ru-RU" sz="1200">
                        <a:latin typeface="Arial"/>
                        <a:cs typeface="Arial"/>
                      </a:endParaRPr>
                    </a:p>
                  </a:txBody>
                  <a:tcPr marL="60116" marR="60116" marT="31129" marB="31129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</a:rPr>
                        <a:t>Процесс является ресурсоемким</a:t>
                      </a:r>
                      <a:endParaRPr/>
                    </a:p>
                  </a:txBody>
                  <a:tcPr marL="60116" marR="60116" marT="31129" marB="3112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</a:tr>
              <a:tr h="590083">
                <a:tc>
                  <a:txBody>
                    <a:bodyPr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endParaRPr lang="ru-RU" sz="1200">
                        <a:latin typeface="Arial"/>
                        <a:cs typeface="Arial"/>
                      </a:endParaRPr>
                    </a:p>
                  </a:txBody>
                  <a:tcPr marL="60116" marR="60116" marT="31129" marB="31129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</a:rPr>
                        <a:t>Процесс формализован в нормативном документе </a:t>
                      </a:r>
                      <a:b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</a:rPr>
                        <a:t>(хотя бы частично)</a:t>
                      </a:r>
                      <a:endParaRPr lang="ru-RU" sz="140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60116" marR="60116" marT="31129" marB="3112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</a:tr>
              <a:tr h="590083">
                <a:tc>
                  <a:txBody>
                    <a:bodyPr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endParaRPr lang="ru-RU" sz="1200">
                        <a:latin typeface="Arial"/>
                        <a:cs typeface="Arial"/>
                      </a:endParaRPr>
                    </a:p>
                  </a:txBody>
                  <a:tcPr marL="60116" marR="60116" marT="31129" marB="31129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</a:rPr>
                        <a:t>Проблемы в процессе не имеют видимых решений</a:t>
                      </a:r>
                      <a:endParaRPr/>
                    </a:p>
                  </a:txBody>
                  <a:tcPr marL="60116" marR="60116" marT="31129" marB="3112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 bwMode="auto">
          <a:xfrm>
            <a:off x="937127" y="1476113"/>
            <a:ext cx="284015" cy="2941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 defTabSz="685445">
              <a:defRPr/>
            </a:pPr>
            <a:r>
              <a:rPr lang="ru-RU" sz="1350" b="1">
                <a:solidFill>
                  <a:srgbClr val="A5D6D5">
                    <a:lumMod val="50000"/>
                  </a:srgbClr>
                </a:solidFill>
                <a:latin typeface="Arial"/>
                <a:cs typeface="Arial"/>
              </a:rPr>
              <a:t>1</a:t>
            </a:r>
            <a:endParaRPr sz="1350" b="1">
              <a:solidFill>
                <a:srgbClr val="A5D6D5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6" name="object 5"/>
          <p:cNvSpPr/>
          <p:nvPr/>
        </p:nvSpPr>
        <p:spPr bwMode="auto">
          <a:xfrm>
            <a:off x="937127" y="2053642"/>
            <a:ext cx="284015" cy="2941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 defTabSz="685445">
              <a:defRPr/>
            </a:pPr>
            <a:r>
              <a:rPr lang="ru-RU" sz="1350" b="1">
                <a:solidFill>
                  <a:srgbClr val="A5D6D5">
                    <a:lumMod val="50000"/>
                  </a:srgbClr>
                </a:solidFill>
                <a:latin typeface="Arial"/>
                <a:cs typeface="Arial"/>
              </a:rPr>
              <a:t>2</a:t>
            </a:r>
            <a:endParaRPr sz="1350" b="1">
              <a:solidFill>
                <a:srgbClr val="A5D6D5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7" name="object 5"/>
          <p:cNvSpPr/>
          <p:nvPr/>
        </p:nvSpPr>
        <p:spPr bwMode="auto">
          <a:xfrm>
            <a:off x="937127" y="2631172"/>
            <a:ext cx="284015" cy="2941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 defTabSz="685445">
              <a:defRPr/>
            </a:pPr>
            <a:r>
              <a:rPr lang="ru-RU" sz="1350" b="1">
                <a:solidFill>
                  <a:srgbClr val="A5D6D5">
                    <a:lumMod val="50000"/>
                  </a:srgbClr>
                </a:solidFill>
                <a:latin typeface="Arial"/>
                <a:cs typeface="Arial"/>
              </a:rPr>
              <a:t>3</a:t>
            </a:r>
            <a:endParaRPr sz="1350" b="1">
              <a:solidFill>
                <a:srgbClr val="A5D6D5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8" name="object 5"/>
          <p:cNvSpPr/>
          <p:nvPr/>
        </p:nvSpPr>
        <p:spPr bwMode="auto">
          <a:xfrm>
            <a:off x="937127" y="3208702"/>
            <a:ext cx="284015" cy="2941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 defTabSz="685445">
              <a:defRPr/>
            </a:pPr>
            <a:r>
              <a:rPr lang="ru-RU" sz="1350" b="1">
                <a:solidFill>
                  <a:srgbClr val="A5D6D5">
                    <a:lumMod val="50000"/>
                  </a:srgbClr>
                </a:solidFill>
                <a:latin typeface="Arial"/>
                <a:cs typeface="Arial"/>
              </a:rPr>
              <a:t>4</a:t>
            </a:r>
            <a:endParaRPr sz="1350" b="1">
              <a:solidFill>
                <a:srgbClr val="A5D6D5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0" name="object 5"/>
          <p:cNvSpPr/>
          <p:nvPr/>
        </p:nvSpPr>
        <p:spPr bwMode="auto">
          <a:xfrm>
            <a:off x="937127" y="3786232"/>
            <a:ext cx="284015" cy="2941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 defTabSz="685445">
              <a:defRPr/>
            </a:pPr>
            <a:r>
              <a:rPr lang="ru-RU" sz="1350" b="1">
                <a:solidFill>
                  <a:srgbClr val="A5D6D5">
                    <a:lumMod val="50000"/>
                  </a:srgbClr>
                </a:solidFill>
                <a:latin typeface="Arial"/>
                <a:cs typeface="Arial"/>
              </a:rPr>
              <a:t>5</a:t>
            </a:r>
            <a:endParaRPr sz="1350" b="1">
              <a:solidFill>
                <a:srgbClr val="A5D6D5">
                  <a:lumMod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40002" y="2202460"/>
            <a:ext cx="953895" cy="179473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2B148DC-A899-4108-80E1-A8AA8154927C}" type="slidenum">
              <a:rPr lang="ru-RU" sz="800"/>
              <a:t/>
            </a:fld>
            <a:endParaRPr lang="ru-RU" sz="800"/>
          </a:p>
        </p:txBody>
      </p:sp>
      <p:sp>
        <p:nvSpPr>
          <p:cNvPr id="13" name="object 5"/>
          <p:cNvSpPr/>
          <p:nvPr/>
        </p:nvSpPr>
        <p:spPr bwMode="auto">
          <a:xfrm>
            <a:off x="937126" y="4363762"/>
            <a:ext cx="284015" cy="2941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 defTabSz="685445">
              <a:defRPr/>
            </a:pPr>
            <a:r>
              <a:rPr lang="en-US" sz="1350" b="1">
                <a:solidFill>
                  <a:srgbClr val="A5D6D5">
                    <a:lumMod val="50000"/>
                  </a:srgbClr>
                </a:solidFill>
                <a:latin typeface="Arial"/>
                <a:cs typeface="Arial"/>
              </a:rPr>
              <a:t>6</a:t>
            </a:r>
            <a:endParaRPr sz="1350" b="1">
              <a:solidFill>
                <a:srgbClr val="A5D6D5">
                  <a:lumMod val="50000"/>
                </a:srgb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Текст 8"/>
          <p:cNvSpPr txBox="1"/>
          <p:nvPr/>
        </p:nvSpPr>
        <p:spPr bwMode="auto">
          <a:xfrm>
            <a:off x="427597" y="1295948"/>
            <a:ext cx="5420616" cy="3235973"/>
          </a:xfrm>
          <a:prstGeom prst="roundRect">
            <a:avLst>
              <a:gd name="adj" fmla="val 11558"/>
            </a:avLst>
          </a:prstGeom>
          <a:solidFill>
            <a:sysClr val="window" lastClr="FFFFFF"/>
          </a:solidFill>
          <a:ln w="15875">
            <a:solidFill>
              <a:schemeClr val="accent5"/>
            </a:solidFill>
          </a:ln>
        </p:spPr>
        <p:txBody>
          <a:bodyPr vert="horz" lIns="72059" tIns="0" rIns="72059" bIns="0" rtlCol="0" anchor="ctr" anchorCtr="0">
            <a:noAutofit/>
          </a:bodyPr>
          <a:lstStyle/>
          <a:p>
            <a:pPr marL="240442" indent="-240442" defTabSz="685445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ru-RU" sz="1600">
                <a:solidFill>
                  <a:srgbClr val="002060"/>
                </a:solidFill>
                <a:latin typeface="Arial"/>
                <a:cs typeface="Arial"/>
              </a:rPr>
              <a:t>Правка перечня объектов, включенных в национальный проект (госпрограмму, ЦЭР).</a:t>
            </a:r>
            <a:endParaRPr/>
          </a:p>
          <a:p>
            <a:pPr marL="240442" indent="-240442" defTabSz="685445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ru-RU" sz="1600">
                <a:solidFill>
                  <a:srgbClr val="002060"/>
                </a:solidFill>
                <a:latin typeface="Arial"/>
                <a:cs typeface="Arial"/>
              </a:rPr>
              <a:t>Анализ состояния минерально-сырьевой базы региона.</a:t>
            </a:r>
            <a:endParaRPr/>
          </a:p>
          <a:p>
            <a:pPr marL="240442" indent="-240442" defTabSz="685445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ru-RU" sz="1600">
                <a:solidFill>
                  <a:srgbClr val="002060"/>
                </a:solidFill>
                <a:latin typeface="Arial"/>
                <a:cs typeface="Arial"/>
              </a:rPr>
              <a:t>Сокращение сроков предоставления земельных участков в аренду резидентам ТОР.</a:t>
            </a:r>
            <a:endParaRPr lang="en-US" sz="1600">
              <a:solidFill>
                <a:srgbClr val="002060"/>
              </a:solidFill>
              <a:latin typeface="Arial"/>
              <a:cs typeface="Arial"/>
            </a:endParaRPr>
          </a:p>
          <a:p>
            <a:pPr marL="240442" indent="-240442" defTabSz="685445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ru-RU" sz="1600">
                <a:solidFill>
                  <a:srgbClr val="002060"/>
                </a:solidFill>
                <a:latin typeface="Arial"/>
                <a:cs typeface="Arial"/>
              </a:rPr>
              <a:t>Разработка новой системы субсидирования малого бизнеса.</a:t>
            </a:r>
            <a:endParaRPr/>
          </a:p>
          <a:p>
            <a:pPr marL="240442" indent="-240442" defTabSz="685445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ru-RU" sz="1600">
                <a:solidFill>
                  <a:srgbClr val="002060"/>
                </a:solidFill>
                <a:latin typeface="Arial"/>
                <a:cs typeface="Arial"/>
              </a:rPr>
              <a:t>Сокращение текучести персонала.</a:t>
            </a:r>
            <a:endParaRPr lang="ru-RU" sz="16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57808" y="289560"/>
            <a:ext cx="6107872" cy="612864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ru-RU" sz="2000"/>
              <a:t>Практическое задание № 1 «Определение темы для ПСР-проекта»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54724" y="4716117"/>
            <a:ext cx="1301902" cy="253912"/>
          </a:xfrm>
          <a:prstGeom prst="rect">
            <a:avLst/>
          </a:prstGeom>
        </p:spPr>
        <p:txBody>
          <a:bodyPr lIns="61010" tIns="30505" rIns="61010" bIns="30505"/>
          <a:lstStyle/>
          <a:p>
            <a:pPr>
              <a:defRPr/>
            </a:pPr>
            <a:fld id="{FC3F8BEE-CD74-4E49-9991-6A4EEEAC08F6}" type="slidenum">
              <a:rPr lang="ru-RU" sz="800"/>
              <a:t/>
            </a:fld>
            <a:endParaRPr lang="ru-RU" sz="800"/>
          </a:p>
        </p:txBody>
      </p:sp>
      <p:sp>
        <p:nvSpPr>
          <p:cNvPr id="87" name="Текст 9"/>
          <p:cNvSpPr txBox="1"/>
          <p:nvPr/>
        </p:nvSpPr>
        <p:spPr bwMode="auto">
          <a:xfrm>
            <a:off x="6263744" y="1590725"/>
            <a:ext cx="1770098" cy="2782107"/>
          </a:xfrm>
          <a:prstGeom prst="roundRect">
            <a:avLst>
              <a:gd name="adj" fmla="val 16667"/>
            </a:avLst>
          </a:prstGeom>
          <a:ln w="158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1010" tIns="30505" rIns="61010" bIns="30505" anchor="ctr"/>
          <a:lstStyle>
            <a:lvl1pPr marL="0" indent="0" algn="l" defTabSz="1027640">
              <a:spcBef>
                <a:spcPts val="600"/>
              </a:spcBef>
              <a:buFont typeface="Arial"/>
              <a:buNone/>
              <a:defRPr sz="1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59630" indent="-179814" algn="l" defTabSz="1027640">
              <a:spcBef>
                <a:spcPts val="600"/>
              </a:spcBef>
              <a:buFont typeface="+mj-lt"/>
              <a:buAutoNum type="arabicPeriod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59630" indent="-179814" algn="l" defTabSz="1027640">
              <a:spcBef>
                <a:spcPts val="0"/>
              </a:spcBef>
              <a:buFont typeface="Arial"/>
              <a:buChar char="•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26010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33982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85364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367466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50" b="0">
                <a:solidFill>
                  <a:srgbClr val="002060"/>
                </a:solidFill>
                <a:latin typeface="Arial"/>
              </a:rPr>
              <a:t>Обсуждение в общей группе – </a:t>
            </a:r>
            <a:br>
              <a:rPr lang="ru-RU" sz="1350" b="0">
                <a:solidFill>
                  <a:srgbClr val="002060"/>
                </a:solidFill>
                <a:latin typeface="Arial"/>
              </a:rPr>
            </a:br>
            <a:r>
              <a:rPr lang="ru-RU" sz="1350" b="0">
                <a:solidFill>
                  <a:srgbClr val="002060"/>
                </a:solidFill>
                <a:latin typeface="Arial"/>
              </a:rPr>
              <a:t>10 мин.</a:t>
            </a:r>
            <a:endParaRPr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793734" y="1132804"/>
            <a:ext cx="710117" cy="915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14098" y="2587787"/>
            <a:ext cx="791577" cy="1548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7274" y="267756"/>
            <a:ext cx="5089256" cy="612864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ru-RU" sz="2000"/>
              <a:t>Пустые проекты – потери!</a:t>
            </a:r>
            <a:br>
              <a:rPr lang="ru-RU" sz="2000"/>
            </a:br>
            <a:br>
              <a:rPr lang="ru-RU" sz="2000"/>
            </a:br>
            <a:r>
              <a:rPr lang="ru-RU" sz="1400"/>
              <a:t>Что не сработает:</a:t>
            </a:r>
            <a:endParaRPr lang="ru-RU" sz="20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2B148DC-A899-4108-80E1-A8AA8154927C}" type="slidenum">
              <a:rPr lang="ru-RU" sz="800"/>
              <a:t/>
            </a:fld>
            <a:endParaRPr lang="ru-RU" sz="80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4950" y="1013144"/>
            <a:ext cx="7078376" cy="3991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51009" y="296738"/>
            <a:ext cx="5073184" cy="722187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ru-RU" sz="2000"/>
              <a:t>Шаблон паспорта </a:t>
            </a:r>
            <a:r>
              <a:rPr lang="ru-RU" sz="2000"/>
              <a:t>ПСР-проекта</a:t>
            </a:r>
            <a:endParaRPr lang="ru-RU" sz="20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D272EA8-4B81-4A31-A7C3-D00B044141D1}" type="slidenum">
              <a:rPr lang="ru-RU" sz="800">
                <a:solidFill>
                  <a:srgbClr val="003274"/>
                </a:solidFill>
              </a:rPr>
              <a:t/>
            </a:fld>
            <a:endParaRPr lang="ru-RU" sz="800">
              <a:solidFill>
                <a:srgbClr val="00327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95611" y="1373067"/>
            <a:ext cx="3111555" cy="304763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E87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1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350" b="0" i="0" u="none" strike="noStrike" cap="none" spc="0">
              <a:ln>
                <a:noFill/>
              </a:ln>
              <a:solidFill>
                <a:srgbClr val="414142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8" name="Прямая соединительная линия 7"/>
          <p:cNvCxnSpPr>
            <a:cxnSpLocks/>
            <a:stCxn id="7" idx="0"/>
            <a:endCxn id="7" idx="2"/>
          </p:cNvCxnSpPr>
          <p:nvPr/>
        </p:nvCxnSpPr>
        <p:spPr bwMode="auto">
          <a:xfrm>
            <a:off x="2251389" y="1373067"/>
            <a:ext cx="0" cy="3047630"/>
          </a:xfrm>
          <a:prstGeom prst="line">
            <a:avLst/>
          </a:prstGeom>
          <a:noFill/>
          <a:ln w="25400" cap="flat" cmpd="sng" algn="ctr">
            <a:solidFill>
              <a:srgbClr val="4596D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741621" y="2856963"/>
            <a:ext cx="3066295" cy="0"/>
          </a:xfrm>
          <a:prstGeom prst="line">
            <a:avLst/>
          </a:prstGeom>
          <a:noFill/>
          <a:ln w="25400" cap="flat" cmpd="sng" algn="ctr">
            <a:solidFill>
              <a:srgbClr val="4596D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TextBox 9"/>
          <p:cNvSpPr txBox="1"/>
          <p:nvPr/>
        </p:nvSpPr>
        <p:spPr bwMode="auto">
          <a:xfrm>
            <a:off x="1797785" y="890472"/>
            <a:ext cx="951007" cy="32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1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1" i="0" u="none" strike="noStrike" cap="none" spc="0">
                <a:ln>
                  <a:noFill/>
                </a:ln>
                <a:solidFill>
                  <a:srgbClr val="414142"/>
                </a:solidFill>
                <a:latin typeface="Arial"/>
                <a:ea typeface="+mn-ea"/>
                <a:cs typeface="Arial"/>
              </a:rPr>
              <a:t>А4</a:t>
            </a:r>
            <a:endParaRPr lang="ru-RU" sz="1800" b="1" i="0" u="none" strike="noStrike" cap="none" spc="0">
              <a:ln>
                <a:noFill/>
              </a:ln>
              <a:solidFill>
                <a:srgbClr val="414142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1" name="Picture 2" descr="D:\!РАБОТА\Бережливое производство\Паспорт бережлив 1.jpe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rot="16199998">
            <a:off x="3025681" y="956132"/>
            <a:ext cx="482105" cy="131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 bwMode="auto">
          <a:xfrm>
            <a:off x="1243918" y="1420880"/>
            <a:ext cx="1367415" cy="415755"/>
          </a:xfrm>
          <a:prstGeom prst="rect">
            <a:avLst/>
          </a:prstGeom>
          <a:solidFill>
            <a:srgbClr val="FFFFFF"/>
          </a:solidFill>
          <a:ln>
            <a:solidFill>
              <a:srgbClr val="41414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1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50" b="1" i="0" u="none" strike="noStrike" cap="none" spc="0">
                <a:ln>
                  <a:noFill/>
                </a:ln>
                <a:solidFill>
                  <a:srgbClr val="414142"/>
                </a:solidFill>
                <a:latin typeface="Arial"/>
                <a:ea typeface="+mn-ea"/>
                <a:cs typeface="Arial"/>
              </a:rPr>
              <a:t>Название проекта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651009" y="2130696"/>
            <a:ext cx="1622280" cy="415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1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50" b="1" i="0" u="none" strike="noStrike" cap="none" spc="0">
                <a:ln>
                  <a:noFill/>
                </a:ln>
                <a:solidFill>
                  <a:srgbClr val="414142"/>
                </a:solidFill>
                <a:latin typeface="Arial"/>
                <a:ea typeface="+mn-ea"/>
                <a:cs typeface="Arial"/>
              </a:rPr>
              <a:t>1. Вовлеченные лица и рамки проекта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2258242" y="2127784"/>
            <a:ext cx="1554391" cy="415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1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50" b="1" i="0" u="none" strike="noStrike" cap="none" spc="0">
                <a:ln>
                  <a:noFill/>
                </a:ln>
                <a:solidFill>
                  <a:srgbClr val="414142"/>
                </a:solidFill>
                <a:latin typeface="Arial"/>
                <a:ea typeface="+mn-ea"/>
                <a:cs typeface="Arial"/>
              </a:rPr>
              <a:t>2. Обоснование выбора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709336" y="3368490"/>
            <a:ext cx="1554391" cy="415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1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50" b="1" i="0" u="none" strike="noStrike" cap="none" spc="0">
                <a:ln>
                  <a:noFill/>
                </a:ln>
                <a:solidFill>
                  <a:srgbClr val="414142"/>
                </a:solidFill>
                <a:latin typeface="Arial"/>
                <a:ea typeface="+mn-ea"/>
                <a:cs typeface="Arial"/>
              </a:rPr>
              <a:t>3. Цели и плановый эффект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2241955" y="3322726"/>
            <a:ext cx="1554391" cy="415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1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50" b="1" i="0" u="none" strike="noStrike" cap="none" spc="0">
                <a:ln>
                  <a:noFill/>
                </a:ln>
                <a:solidFill>
                  <a:srgbClr val="414142"/>
                </a:solidFill>
                <a:latin typeface="Arial"/>
                <a:ea typeface="+mn-ea"/>
                <a:cs typeface="Arial"/>
              </a:rPr>
              <a:t>4. Ключевые события проекта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257870" y="149923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 lvl="0" indent="-2286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Название проекта – должно включать наименование улучшаемого процесса.</a:t>
            </a:r>
            <a:endParaRPr/>
          </a:p>
          <a:p>
            <a:pPr marL="228600" marR="0" lvl="0" indent="-2286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228600" lvl="0" indent="-228600">
              <a:buFontTx/>
              <a:buAutoNum type="arabicPeriod"/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Название, обоснование выбора и цели проекта должны быть связаны.</a:t>
            </a:r>
            <a:endParaRPr/>
          </a:p>
          <a:p>
            <a:pPr marL="228600" lvl="0" indent="-228600">
              <a:buFontTx/>
              <a:buAutoNum type="arabicPeriod"/>
              <a:defRPr/>
            </a:pPr>
            <a:endParaRPr lang="ru-RU" sz="120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228600" lvl="0" indent="-228600">
              <a:buFontTx/>
              <a:buAutoNum type="arabicPeriod"/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При продолжительности работ по проекту более 12 месяцев, необходимо разделить проект на полугодия с расчетом и постановкой целей на каждые 6 месяцев реализации проекта.</a:t>
            </a:r>
            <a:endParaRPr/>
          </a:p>
          <a:p>
            <a:pPr marL="228600" lvl="0" indent="-228600">
              <a:buFontTx/>
              <a:buAutoNum type="arabicPeriod"/>
              <a:defRPr/>
            </a:pPr>
            <a:endParaRPr lang="ru-RU" sz="120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228600" lvl="0" indent="-228600">
              <a:buFontTx/>
              <a:buAutoNum type="arabicPeriod"/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Карточка проекта утверждается заказчиком</a:t>
            </a:r>
            <a:r>
              <a:rPr lang="ru-RU" sz="1200">
                <a:solidFill>
                  <a:srgbClr val="414142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проекта.</a:t>
            </a:r>
            <a:endParaRPr lang="ru-RU" sz="12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51009" y="296738"/>
            <a:ext cx="5073184" cy="722187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ru-RU" sz="2000"/>
              <a:t>Шаблон паспорта </a:t>
            </a:r>
            <a:r>
              <a:rPr lang="ru-RU" sz="2000"/>
              <a:t>ПСР-проекта</a:t>
            </a:r>
            <a:endParaRPr lang="ru-RU" sz="20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D272EA8-4B81-4A31-A7C3-D00B044141D1}" type="slidenum">
              <a:rPr lang="ru-RU" sz="800">
                <a:solidFill>
                  <a:srgbClr val="003274"/>
                </a:solidFill>
              </a:rPr>
              <a:t/>
            </a:fld>
            <a:endParaRPr lang="ru-RU" sz="800">
              <a:solidFill>
                <a:srgbClr val="00327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21324" t="22206" r="20795" b="15043"/>
          <a:stretch/>
        </p:blipFill>
        <p:spPr bwMode="auto">
          <a:xfrm>
            <a:off x="574947" y="714456"/>
            <a:ext cx="6998815" cy="42681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3ba5ffaa-8db0-4b2b-816a-6139fb4fbb65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41404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319144" y="775549"/>
            <a:ext cx="5746483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100" b="1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В данном блоке указываются:</a:t>
            </a:r>
            <a:endParaRPr/>
          </a:p>
          <a:p>
            <a:pPr marL="108000" marR="0" lvl="0" indent="-108000" algn="just" defTabSz="9144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/>
              <a:buChar char="§"/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Заказчик проекта </a:t>
            </a:r>
            <a:r>
              <a:rPr lang="ru-RU" sz="1100" b="0" i="0" u="none" strike="noStrike" cap="none" spc="0">
                <a:ln>
                  <a:noFill/>
                </a:ln>
                <a:solidFill>
                  <a:srgbClr val="414042"/>
                </a:solidFill>
                <a:latin typeface="Arial"/>
                <a:ea typeface="Times New Roman"/>
                <a:cs typeface="Arial"/>
              </a:rPr>
              <a:t>- </a:t>
            </a:r>
            <a:r>
              <a:rPr lang="ru-RU" sz="11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+mn-ea"/>
                <a:cs typeface="Arial"/>
              </a:rPr>
              <a:t>Должностное лицо, инициирующее проект по совершенствованию процесса с помощью методов и инструментов бережливых технологий и заинтересованное в результатах его реализации. Согласует</a:t>
            </a:r>
            <a:r>
              <a:rPr lang="ru-RU" sz="11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карточку проекта и план мероприятий по оптимизации процесса, принимает результаты проекта, решает вопросы, выходящие за полномочия руководителя проекта.</a:t>
            </a:r>
            <a:endParaRPr/>
          </a:p>
          <a:p>
            <a:pPr marL="108000" marR="0" lvl="0" indent="-108000" algn="just" defTabSz="9144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/>
              <a:buChar char="§"/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Заказчики процесса - </a:t>
            </a:r>
            <a:r>
              <a:rPr lang="ru-RU" sz="1100" b="0" i="0" u="none" strike="noStrike" cap="none" spc="0">
                <a:ln>
                  <a:noFill/>
                </a:ln>
                <a:solidFill>
                  <a:srgbClr val="333333"/>
                </a:solidFill>
                <a:latin typeface="Arial"/>
                <a:ea typeface="+mn-ea"/>
                <a:cs typeface="Arial"/>
              </a:rPr>
              <a:t>Клиенты, работники, подразделения или организации, получающие и использующие результаты (продукт или услугу) процесса.</a:t>
            </a:r>
            <a:endParaRPr lang="ru-RU" sz="1100" b="0" i="0" u="none" strike="noStrike" cap="none" spc="0">
              <a:ln>
                <a:noFill/>
              </a:ln>
              <a:solidFill>
                <a:srgbClr val="414042"/>
              </a:solidFill>
              <a:latin typeface="Arial"/>
              <a:ea typeface="Times New Roman"/>
              <a:cs typeface="Arial"/>
            </a:endParaRPr>
          </a:p>
          <a:p>
            <a:pPr marL="108000" marR="0" lvl="0" indent="-108000" algn="just" defTabSz="9144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/>
              <a:buChar char="§"/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srgbClr val="0070C0"/>
                </a:solidFill>
                <a:latin typeface="Arial"/>
                <a:ea typeface="Arial"/>
                <a:cs typeface="Arial"/>
              </a:rPr>
              <a:t>Периметр проекта </a:t>
            </a:r>
            <a:r>
              <a:rPr lang="ru-RU" sz="11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– </a:t>
            </a:r>
            <a:r>
              <a:rPr lang="ru-RU" sz="1100" b="0" i="0" u="none" strike="noStrike" cap="none" spc="0">
                <a:ln>
                  <a:noFill/>
                </a:ln>
                <a:solidFill>
                  <a:srgbClr val="333333"/>
                </a:solidFill>
                <a:latin typeface="Arial"/>
                <a:ea typeface="+mn-ea"/>
                <a:cs typeface="Arial"/>
              </a:rPr>
              <a:t>Организации, п</a:t>
            </a:r>
            <a:r>
              <a:rPr lang="ru-RU" sz="1100" b="0" i="0" u="none" strike="noStrike" cap="none" spc="0">
                <a:ln>
                  <a:noFill/>
                </a:ln>
                <a:solidFill>
                  <a:srgbClr val="333333"/>
                </a:solidFill>
                <a:latin typeface="Arial"/>
                <a:ea typeface="+mn-ea"/>
                <a:cs typeface="Arial"/>
              </a:rPr>
              <a:t>одразделения, отделы, где протекает совершенствуемый процесс.</a:t>
            </a:r>
            <a:endParaRPr lang="ru-RU" sz="1100" b="0" i="0" u="none" strike="noStrike" cap="none" spc="0">
              <a:ln>
                <a:noFill/>
              </a:ln>
              <a:solidFill>
                <a:srgbClr val="414042"/>
              </a:solidFill>
              <a:latin typeface="Arial"/>
              <a:ea typeface="Arial"/>
              <a:cs typeface="Arial"/>
            </a:endParaRPr>
          </a:p>
          <a:p>
            <a:pPr marL="108000" marR="0" lvl="0" indent="-108000" algn="just" defTabSz="9144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/>
              <a:buChar char="§"/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Границы процесса -</a:t>
            </a:r>
            <a:r>
              <a:rPr lang="ru-RU" sz="11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Начальный и конечный этап процесса/ фрагмента процесса, в котором будут проводиться улучшения и замеры целевых показателей.</a:t>
            </a:r>
            <a:endParaRPr/>
          </a:p>
          <a:p>
            <a:pPr marL="108000" marR="0" lvl="0" indent="-108000" algn="just" defTabSz="9144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/>
              <a:buChar char="§"/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Владелец процесса -</a:t>
            </a:r>
            <a:r>
              <a:rPr lang="ru-RU" sz="1100" b="0" i="0" u="none" strike="noStrike" cap="none" spc="0">
                <a:ln>
                  <a:noFill/>
                </a:ln>
                <a:solidFill>
                  <a:srgbClr val="456EA9">
                    <a:lumMod val="75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1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Руководитель структурного подразделения/ функции, который управляет процессом и несет ответственность за его результат и эффективность.</a:t>
            </a:r>
            <a:endParaRPr/>
          </a:p>
          <a:p>
            <a:pPr marL="108000" marR="0" lvl="0" indent="-108000" algn="just" defTabSz="9144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/>
              <a:buChar char="§"/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Руководитель проекта </a:t>
            </a:r>
            <a:r>
              <a:rPr lang="ru-RU" sz="11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– Лицо, обеспечивающее качественную реализацию этапов проекта в установленные сроки, оперативное управление командой проекта (постановка задач, контроль, мотивация), решение межфункциональных вопросов, представление промежуточных и окончательных результатов проекта заказчику проекта.</a:t>
            </a:r>
            <a:endParaRPr/>
          </a:p>
          <a:p>
            <a:pPr marL="108000" marR="0" lvl="0" indent="-108000" algn="just" defTabSz="9144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/>
              <a:buChar char="§"/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Команда проекта (рабочая группа) </a:t>
            </a:r>
            <a:r>
              <a:rPr lang="ru-RU" sz="11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– исполнители проекта, выполняющие работу по планированию и организации этапов реализации Проекта.</a:t>
            </a:r>
            <a:endParaRPr/>
          </a:p>
        </p:txBody>
      </p:sp>
      <p:pic>
        <p:nvPicPr>
          <p:cNvPr id="26" name="Picture 2" descr="http://lantorg.com/files/pictures/blogs/2014/rassylky/010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03465" y="2541864"/>
            <a:ext cx="1524942" cy="1552241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242" y="845687"/>
            <a:ext cx="3301902" cy="169617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307975" y="199006"/>
            <a:ext cx="6707409" cy="36933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atin typeface="+mj-lt"/>
                <a:ea typeface="+mj-ea"/>
                <a:cs typeface="+mj-cs"/>
              </a:rPr>
              <a:t>Блок 1: «Вовлеченные лица и рамки проекта»</a:t>
            </a:r>
            <a:endParaRPr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491070" y="4678712"/>
            <a:ext cx="627062" cy="377825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003274"/>
                </a:solidFill>
                <a:latin typeface="Arial"/>
                <a:cs typeface="Arial"/>
              </a:rPr>
              <a:t>9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-127416" y="4279471"/>
            <a:ext cx="3141559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14999"/>
              </a:lnSpc>
              <a:spcAft>
                <a:spcPts val="0"/>
              </a:spcAft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400"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Данный блок является стандартным и не подлежит каким-либо изменениям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69442" y="864622"/>
            <a:ext cx="3471934" cy="1828800"/>
          </a:xfrm>
          <a:prstGeom prst="rect">
            <a:avLst/>
          </a:prstGeom>
        </p:spPr>
      </p:pic>
      <p:pic>
        <p:nvPicPr>
          <p:cNvPr id="15" name="Picture 2" descr="http://lantorg.com/files/pictures/blogs/2014/rassylky/0104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128449" y="2924475"/>
            <a:ext cx="1918103" cy="195244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 bwMode="auto">
          <a:xfrm>
            <a:off x="-318374" y="716982"/>
            <a:ext cx="5472195" cy="334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0" lvl="0" indent="449580" algn="just" defTabSz="91440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  <a:t> </a:t>
            </a:r>
            <a:endParaRPr lang="ru-RU" sz="1050" b="1" i="0" u="none" strike="noStrike" cap="none" spc="0">
              <a:ln>
                <a:noFill/>
              </a:ln>
              <a:solidFill>
                <a:srgbClr val="414042"/>
              </a:solidFill>
              <a:latin typeface="Arial"/>
              <a:ea typeface="Arial"/>
              <a:cs typeface="Times New Roman"/>
            </a:endParaRPr>
          </a:p>
          <a:p>
            <a:pPr marL="540385" marR="0" lvl="0" indent="0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В данном блоке  указываются:</a:t>
            </a:r>
            <a:b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</a:b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прямые и косвенные негативные последствия, если выбранный процесс не будет оптимизирован.</a:t>
            </a:r>
            <a:endParaRPr/>
          </a:p>
          <a:p>
            <a:pPr marL="540385" marR="0" lvl="0" indent="0" algn="just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212121"/>
              </a:solidFill>
              <a:latin typeface="Arial"/>
              <a:ea typeface="Times New Roman"/>
              <a:cs typeface="Arial"/>
            </a:endParaRPr>
          </a:p>
          <a:p>
            <a:pPr marL="540385" marR="0" lvl="0" indent="0" algn="just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В блоке рекомендуется отразить следующие аспекты:</a:t>
            </a:r>
            <a:endParaRPr/>
          </a:p>
          <a:p>
            <a:pPr marL="540385" marR="0" lvl="0" indent="0" algn="just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1. Влияние на цели/задачи.</a:t>
            </a:r>
            <a:endParaRPr/>
          </a:p>
          <a:p>
            <a:pPr marL="540385" marR="0" lvl="0" indent="0" algn="just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2. Масштаб процесса (кросс-функциональность).</a:t>
            </a:r>
            <a:endParaRPr/>
          </a:p>
          <a:p>
            <a:pPr marL="540385" marR="0" lvl="0" indent="0" algn="just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3. Трудоемкость процесса.</a:t>
            </a:r>
            <a:endParaRPr/>
          </a:p>
          <a:p>
            <a:pPr marL="540385" marR="0" lvl="0" indent="0" algn="just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4. Неудовлетворенность заказчиков</a:t>
            </a:r>
            <a:r>
              <a:rPr lang="ru-RU"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  <a:endParaRPr/>
          </a:p>
          <a:p>
            <a:pPr marL="540385" lvl="0" algn="just">
              <a:lnSpc>
                <a:spcPct val="114999"/>
              </a:lnSpc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endParaRPr lang="ru-RU" sz="120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540385" lvl="0" algn="just">
              <a:lnSpc>
                <a:spcPct val="114999"/>
              </a:lnSpc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	          По возможности обоснование должно включать цифровые показатели, выраженные в натуральных величинах (при возможности их оценки)</a:t>
            </a:r>
            <a:endParaRPr/>
          </a:p>
          <a:p>
            <a:pPr marL="540385" marR="0" lvl="0" indent="0" algn="just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78395" y="264237"/>
            <a:ext cx="5269443" cy="36933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atin typeface="+mj-lt"/>
                <a:ea typeface="+mj-ea"/>
                <a:cs typeface="+mj-cs"/>
              </a:rPr>
              <a:t>Блок 2: «Обоснование выбора»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01741" y="4019548"/>
            <a:ext cx="4631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Информация в блоке должна быть логически связана с целями Блока 3</a:t>
            </a:r>
            <a:endParaRPr lang="ru-RU" sz="1400">
              <a:latin typeface="Arial"/>
              <a:cs typeface="Arial"/>
            </a:endParaRP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491070" y="4678712"/>
            <a:ext cx="627062" cy="377825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003274"/>
                </a:solidFill>
                <a:latin typeface="Arial"/>
                <a:cs typeface="Arial"/>
              </a:rPr>
              <a:t>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3ba5ffaa-8db0-4b2b-816a-6139fb4fbb65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414042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http://lantorg.com/files/pictures/blogs/2014/rassylky/010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153284" y="3359047"/>
            <a:ext cx="1356442" cy="1380724"/>
          </a:xfrm>
          <a:prstGeom prst="rect">
            <a:avLst/>
          </a:prstGeom>
          <a:noFill/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439343" y="919420"/>
            <a:ext cx="8469130" cy="2500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>
            <a:lvl1pPr indent="449263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1pPr>
            <a:lvl2pPr marL="457200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2pPr>
            <a:lvl3pPr marL="914400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3pPr>
            <a:lvl4pPr marL="1371600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4pPr>
            <a:lvl5pPr marL="1828800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5pPr>
            <a:lvl6pPr marL="2286000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6pPr>
            <a:lvl7pPr marL="2743200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7pPr>
            <a:lvl8pPr marL="3200400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8pPr>
            <a:lvl9pPr marL="3657600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333333"/>
                </a:solidFill>
                <a:latin typeface="Arial"/>
                <a:ea typeface="Times New Roman"/>
                <a:cs typeface="Arial"/>
              </a:rPr>
              <a:t>В данном блоке  указываются цели, текущие и целевые показатели: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Цели должны быть:</a:t>
            </a:r>
            <a:endParaRPr lang="ru-RU" sz="1200" b="0" i="0" u="none" strike="noStrike" cap="none" spc="0">
              <a:ln>
                <a:noFill/>
              </a:ln>
              <a:solidFill>
                <a:srgbClr val="0070C0"/>
              </a:solidFill>
              <a:latin typeface="Arial"/>
              <a:ea typeface="+mn-ea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1. Актуальными, конкретными, достижимыми, ограниченными во времени, измеримыми </a:t>
            </a:r>
            <a:b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</a:b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(указываться с соответствующими единицами измерений) в формате «минимум – максимум».</a:t>
            </a:r>
            <a:endParaRPr lang="ru-RU" sz="1200" b="0" i="0" u="none" strike="noStrike" cap="none" spc="0">
              <a:ln>
                <a:noFill/>
              </a:ln>
              <a:solidFill>
                <a:srgbClr val="212121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2. Направлены на решение негативных последствий для процесса, указанных  в Блоке 2.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В том числе: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Cambria"/>
                <a:cs typeface="Arial"/>
              </a:rPr>
              <a:t>3. Допускается указать также Эффекты - которые невозможно, или затратно оцифровать.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Цели не должны содержать:</a:t>
            </a:r>
            <a:endParaRPr lang="ru-RU" sz="1200" b="0" i="0" u="none" strike="noStrike" cap="none" spc="0">
              <a:ln>
                <a:noFill/>
              </a:ln>
              <a:solidFill>
                <a:srgbClr val="0070C0"/>
              </a:solidFill>
              <a:latin typeface="Arial"/>
              <a:ea typeface="+mn-ea"/>
              <a:cs typeface="Arial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1. Мероприятий, направленных на улучшение процесса (например, разгрузка регистратуры, оптимизация работы специалиста, выделение дополнительного времени на обслуживание клиента и т.п.). </a:t>
            </a:r>
            <a:endParaRPr lang="ru-RU" sz="1200" b="0" i="0" u="none" strike="noStrike" cap="none" spc="0">
              <a:ln>
                <a:noFill/>
              </a:ln>
              <a:solidFill>
                <a:srgbClr val="212121"/>
              </a:solidFill>
              <a:latin typeface="Arial"/>
              <a:cs typeface="Arial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2. «Лозунгов» (например, повысить эффективность работы персонала, разработать планы по увеличению дозвона в Call-центр и т.п.). </a:t>
            </a:r>
            <a:endParaRPr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39465" y="386618"/>
            <a:ext cx="6889127" cy="36933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atin typeface="+mj-lt"/>
                <a:ea typeface="+mj-ea"/>
                <a:cs typeface="+mj-cs"/>
              </a:rPr>
              <a:t>Блок 3: «Цели и плановый эффект»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509726" y="3172246"/>
            <a:ext cx="33987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b="1">
                <a:solidFill>
                  <a:srgbClr val="0070C0"/>
                </a:solidFill>
                <a:latin typeface="Arial"/>
                <a:ea typeface="Cambria"/>
                <a:cs typeface="Arial"/>
              </a:rPr>
              <a:t>Целевые</a:t>
            </a:r>
            <a:r>
              <a:rPr lang="ru-RU" sz="1200">
                <a:solidFill>
                  <a:srgbClr val="0070C0"/>
                </a:solidFill>
                <a:latin typeface="Arial"/>
                <a:ea typeface="Cambria"/>
                <a:cs typeface="Arial"/>
              </a:rPr>
              <a:t> показатели могут уточняться до проведения</a:t>
            </a:r>
            <a:r>
              <a:rPr lang="ru-RU" sz="1200" spc="-1">
                <a:solidFill>
                  <a:srgbClr val="0070C0"/>
                </a:solidFill>
                <a:latin typeface="Arial"/>
                <a:ea typeface="Cambria"/>
                <a:cs typeface="Arial"/>
              </a:rPr>
              <a:t> </a:t>
            </a:r>
            <a:r>
              <a:rPr lang="en-US" sz="1200" spc="-1">
                <a:solidFill>
                  <a:srgbClr val="0070C0"/>
                </a:solidFill>
                <a:latin typeface="Arial"/>
                <a:ea typeface="Cambria"/>
                <a:cs typeface="Arial"/>
              </a:rPr>
              <a:t>kick-off</a:t>
            </a:r>
            <a:r>
              <a:rPr lang="ru-RU" sz="1200" spc="-1">
                <a:solidFill>
                  <a:srgbClr val="0070C0"/>
                </a:solidFill>
                <a:latin typeface="Arial"/>
                <a:ea typeface="Cambria"/>
                <a:cs typeface="Arial"/>
              </a:rPr>
              <a:t>, только по согласованию с Заказчиком.</a:t>
            </a:r>
            <a:endParaRPr/>
          </a:p>
          <a:p>
            <a:pPr algn="just">
              <a:defRPr/>
            </a:pPr>
            <a:r>
              <a:rPr lang="ru-RU" sz="1200" spc="-1">
                <a:solidFill>
                  <a:srgbClr val="0070C0"/>
                </a:solidFill>
                <a:latin typeface="Arial"/>
                <a:ea typeface="Cambria"/>
                <a:cs typeface="Arial"/>
              </a:rPr>
              <a:t>При невозможности указания в карточке значений </a:t>
            </a:r>
            <a:r>
              <a:rPr lang="ru-RU" sz="1200" b="1" spc="-1">
                <a:solidFill>
                  <a:srgbClr val="0070C0"/>
                </a:solidFill>
                <a:latin typeface="Arial"/>
                <a:ea typeface="Cambria"/>
                <a:cs typeface="Arial"/>
              </a:rPr>
              <a:t>текущих</a:t>
            </a:r>
            <a:r>
              <a:rPr lang="ru-RU" sz="1200" spc="-1">
                <a:solidFill>
                  <a:srgbClr val="0070C0"/>
                </a:solidFill>
                <a:latin typeface="Arial"/>
                <a:ea typeface="Cambria"/>
                <a:cs typeface="Arial"/>
              </a:rPr>
              <a:t> показателей на момент утверждения в таблице проставляется «Значения будут уточнены в рамках хронометража» с последующей корректировкой карточки проекта</a:t>
            </a:r>
            <a:endParaRPr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491070" y="4678712"/>
            <a:ext cx="627062" cy="377825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003274"/>
                </a:solidFill>
                <a:latin typeface="Arial"/>
                <a:cs typeface="Arial"/>
              </a:rPr>
              <a:t>11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9465" y="3512795"/>
            <a:ext cx="3844366" cy="15437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lantorg.com/files/pictures/blogs/2014/rassylky/010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741485" y="3599856"/>
            <a:ext cx="1356442" cy="1380724"/>
          </a:xfrm>
          <a:prstGeom prst="rect">
            <a:avLst/>
          </a:prstGeom>
          <a:noFill/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1578" y="798451"/>
            <a:ext cx="8814724" cy="26853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>
            <a:lvl1pPr indent="449263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1pPr>
            <a:lvl2pPr marL="457200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2pPr>
            <a:lvl3pPr marL="914400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3pPr>
            <a:lvl4pPr marL="1371600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4pPr>
            <a:lvl5pPr marL="1828800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5pPr>
            <a:lvl6pPr marL="2286000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6pPr>
            <a:lvl7pPr marL="2743200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7pPr>
            <a:lvl8pPr marL="3200400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8pPr>
            <a:lvl9pPr marL="3657600">
              <a:spcBef>
                <a:spcPts val="0"/>
              </a:spcBef>
              <a:spcAft>
                <a:spcPts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333333"/>
                </a:solidFill>
                <a:latin typeface="Arial"/>
                <a:ea typeface="Times New Roman"/>
                <a:cs typeface="Arial"/>
              </a:rPr>
              <a:t>В данном блоке  указываются: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Ключевые события этапов проекта с длительностью:</a:t>
            </a:r>
            <a:endParaRPr lang="ru-RU" sz="1200" b="0" i="0" u="none" strike="noStrike" cap="none" spc="0">
              <a:ln>
                <a:noFill/>
              </a:ln>
              <a:solidFill>
                <a:srgbClr val="333333"/>
              </a:solidFill>
              <a:latin typeface="Arial"/>
              <a:ea typeface="Times New Roman"/>
              <a:cs typeface="Arial"/>
            </a:endParaRPr>
          </a:p>
          <a:p>
            <a:pPr marL="171450" marR="0" lvl="0" indent="-171450" algn="l" defTabSz="9328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Старт проекта  ~ 0,5 месяца</a:t>
            </a:r>
            <a:endParaRPr/>
          </a:p>
          <a:p>
            <a:pPr marL="171450" marR="0" lvl="0" indent="-171450" algn="l" defTabSz="9328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Диагностика и целевое состояние ~ 1,5 месяца</a:t>
            </a:r>
            <a:endParaRPr/>
          </a:p>
          <a:p>
            <a:pPr marL="171450" marR="0" lvl="0" indent="-171450" algn="l" defTabSz="9328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Внедрение улучшений ~ 3,5 месяца</a:t>
            </a:r>
            <a:endParaRPr/>
          </a:p>
          <a:p>
            <a:pPr marL="171450" marR="0" lvl="0" indent="-171450" algn="l" defTabSz="9328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Закрепление результатов и закрытие проекта ~ 0,5 месяца</a:t>
            </a:r>
            <a:endParaRPr/>
          </a:p>
          <a:p>
            <a:pPr marL="0" marR="0" lvl="0" indent="0" algn="l" defTabSz="9328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Внимание:</a:t>
            </a:r>
            <a:endParaRPr/>
          </a:p>
          <a:p>
            <a:pPr lvl="0" indent="0" defTabSz="932863"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1. Ключевые события этапов проекта – типовые шаги проекта, не являющиеся мероприятиями по улучшению процесса. </a:t>
            </a:r>
            <a:r>
              <a:rPr lang="ru-RU" sz="1200">
                <a:solidFill>
                  <a:srgbClr val="212121"/>
                </a:solidFill>
                <a:ea typeface="Times New Roman"/>
                <a:cs typeface="Arial"/>
              </a:rPr>
              <a:t>Они </a:t>
            </a: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не входят в план мероприятий по улучшению процесса, но могут использоваться для</a:t>
            </a:r>
            <a:r>
              <a:rPr lang="ru-RU" sz="1200">
                <a:solidFill>
                  <a:srgbClr val="212121"/>
                </a:solidFill>
                <a:ea typeface="Times New Roman"/>
                <a:cs typeface="Arial"/>
              </a:rPr>
              <a:t> дорожной карты проекта .</a:t>
            </a:r>
            <a:endParaRPr lang="ru-RU" sz="1200" b="0" i="0" u="none" strike="noStrike" cap="none" spc="0">
              <a:ln>
                <a:noFill/>
              </a:ln>
              <a:solidFill>
                <a:srgbClr val="212121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l" defTabSz="9328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2. Даты необходимо указывать в формате с ... до ... для возможности последующего мониторинга.</a:t>
            </a:r>
            <a:endParaRPr/>
          </a:p>
          <a:p>
            <a:pPr marL="0" marR="0" lvl="0" indent="0" algn="l" defTabSz="9328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3. </a:t>
            </a: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Р</a:t>
            </a: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екомендованная длительность проекта 6</a:t>
            </a:r>
            <a:r>
              <a:rPr lang="en-US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±</a:t>
            </a: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2 месяцев, в зависимости от масштабности его периметра и границ.</a:t>
            </a:r>
            <a:endParaRPr/>
          </a:p>
          <a:p>
            <a:pPr marL="0" marR="0" lvl="0" indent="0" algn="l" defTabSz="9328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4. </a:t>
            </a: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При продолжительности работ по проекту более 12 месяцев, необходимо разделить проект на полугодия с расчетом и постановкой целей на каждые 6 месяцев реализации проекта.</a:t>
            </a:r>
            <a:r>
              <a:rPr lang="ru-RU" sz="1200" b="0" i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ea typeface="Times New Roman"/>
                <a:cs typeface="Arial"/>
              </a:rPr>
              <a:t> </a:t>
            </a:r>
            <a:endParaRPr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-344773" y="4146220"/>
            <a:ext cx="303550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14999"/>
              </a:lnSpc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200">
                <a:solidFill>
                  <a:srgbClr val="0070C0"/>
                </a:solidFill>
                <a:latin typeface="Arial"/>
                <a:ea typeface="Arial"/>
                <a:cs typeface="Arial"/>
              </a:rPr>
              <a:t>Формулировки этапов могут </a:t>
            </a:r>
            <a:endParaRPr/>
          </a:p>
          <a:p>
            <a:pPr marL="540385" algn="just">
              <a:lnSpc>
                <a:spcPct val="114999"/>
              </a:lnSpc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200">
                <a:solidFill>
                  <a:srgbClr val="0070C0"/>
                </a:solidFill>
                <a:latin typeface="Arial"/>
                <a:ea typeface="Arial"/>
                <a:cs typeface="Arial"/>
              </a:rPr>
              <a:t>отличаться от представленных, без потери смысла.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99293" y="262738"/>
            <a:ext cx="7600741" cy="36933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atin typeface="+mj-lt"/>
                <a:ea typeface="+mj-ea"/>
                <a:cs typeface="+mj-cs"/>
              </a:rPr>
              <a:t>Блок 4: «Ключевые события проекта»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-344773" y="3583507"/>
            <a:ext cx="421367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14999"/>
              </a:lnSpc>
              <a:spcAft>
                <a:spcPts val="0"/>
              </a:spcAft>
              <a:tabLst>
                <a:tab pos="180340" algn="l"/>
                <a:tab pos="449580" algn="l"/>
                <a:tab pos="540385" algn="l"/>
                <a:tab pos="6301105" algn="r"/>
              </a:tabLst>
              <a:defRPr/>
            </a:pPr>
            <a:r>
              <a:rPr lang="ru-RU" sz="1200">
                <a:solidFill>
                  <a:srgbClr val="0070C0"/>
                </a:solidFill>
                <a:latin typeface="Arial"/>
                <a:ea typeface="Arial"/>
                <a:cs typeface="Arial"/>
              </a:rPr>
              <a:t>Эффективная/рекомендуемая продолжительность проекта – 6 мес. (+/- 2 </a:t>
            </a:r>
            <a:r>
              <a:rPr lang="ru-RU" sz="1200">
                <a:solidFill>
                  <a:srgbClr val="0070C0"/>
                </a:solidFill>
                <a:latin typeface="Arial"/>
                <a:ea typeface="Arial"/>
                <a:cs typeface="Arial"/>
              </a:rPr>
              <a:t>мес</a:t>
            </a:r>
            <a:r>
              <a:rPr lang="ru-RU" sz="1200">
                <a:solidFill>
                  <a:srgbClr val="0070C0"/>
                </a:solidFill>
                <a:latin typeface="Arial"/>
                <a:ea typeface="Arial"/>
                <a:cs typeface="Arial"/>
              </a:rPr>
              <a:t>). </a:t>
            </a:r>
            <a:endParaRPr/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491070" y="4678712"/>
            <a:ext cx="627062" cy="377825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003274"/>
                </a:solidFill>
                <a:latin typeface="Arial"/>
                <a:cs typeface="Arial"/>
              </a:rPr>
              <a:t>12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50000" t="54729" r="21959" b="15477"/>
          <a:stretch/>
        </p:blipFill>
        <p:spPr bwMode="auto">
          <a:xfrm>
            <a:off x="5399903" y="3312696"/>
            <a:ext cx="2790591" cy="1667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Заголовок 4"/>
          <p:cNvSpPr>
            <a:spLocks noGrp="1"/>
          </p:cNvSpPr>
          <p:nvPr>
            <p:ph type="title"/>
          </p:nvPr>
        </p:nvSpPr>
        <p:spPr bwMode="auto">
          <a:xfrm>
            <a:off x="442407" y="404380"/>
            <a:ext cx="5437221" cy="259591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ru-RU" sz="2000" b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Паспорт проекта</a:t>
            </a:r>
            <a:br>
              <a:rPr lang="ru-RU" sz="2000" b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sz="2000" b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2753" t="15902" r="3950" b="11590"/>
          <a:stretch/>
        </p:blipFill>
        <p:spPr bwMode="auto">
          <a:xfrm>
            <a:off x="343730" y="1006499"/>
            <a:ext cx="8053759" cy="4028867"/>
          </a:xfrm>
          <a:prstGeom prst="rect">
            <a:avLst/>
          </a:prstGeom>
        </p:spPr>
      </p:pic>
      <p:graphicFrame>
        <p:nvGraphicFramePr>
          <p:cNvPr id="4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726674" y="1317976"/>
          <a:ext cx="7454479" cy="320168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{D5D33C83-58E7-6123-10AD-E3D704A533DD}</a:tableStyleId>
              </a:tblPr>
              <a:tblGrid>
                <a:gridCol w="7454479"/>
              </a:tblGrid>
              <a:tr h="11734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Министерство труда и социальной защиты населения Забайкальского края </a:t>
                      </a:r>
                      <a:endParaRPr lang="ru-RU" sz="1100">
                        <a:latin typeface="Times New Roman"/>
                        <a:cs typeface="Times New Roman"/>
                      </a:endParaRPr>
                    </a:p>
                  </a:txBody>
                  <a:tcPr marL="68644" marR="68644" marT="34322" marB="34322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134741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600"/>
                        <a:t>Паспорт проекта</a:t>
                      </a:r>
                      <a:r>
                        <a:rPr lang="ru-RU" sz="600"/>
                        <a:t> </a:t>
                      </a:r>
                      <a:r>
                        <a:rPr lang="ru-RU" sz="500"/>
                        <a:t>«</a:t>
                      </a:r>
                      <a:r>
                        <a:rPr lang="ru-RU" sz="600" b="1">
                          <a:solidFill>
                            <a:schemeClr val="tx1"/>
                          </a:solidFill>
                        </a:rPr>
                        <a:t>Совершенствование процесса оказания государственной услуги «Уведомительная регистрация региональных, территориальных соглашений и коллективных договоров</a:t>
                      </a:r>
                      <a:r>
                        <a:rPr lang="ru-RU" sz="500"/>
                        <a:t>»</a:t>
                      </a:r>
                      <a:endParaRPr lang="ru-RU" sz="600">
                        <a:latin typeface="Times New Roman"/>
                        <a:cs typeface="Times New Roman"/>
                      </a:endParaRPr>
                    </a:p>
                  </a:txBody>
                  <a:tcPr marL="68644" marR="68644" marT="34322" marB="34322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utoShape 12" descr="https://www.first-americans.spb.ru/wp-content/uploads/2014/06/lixo.jpg"/>
          <p:cNvSpPr>
            <a:spLocks noChangeArrowheads="1" noChangeAspect="1"/>
          </p:cNvSpPr>
          <p:nvPr/>
        </p:nvSpPr>
        <p:spPr bwMode="auto">
          <a:xfrm>
            <a:off x="980696" y="1761480"/>
            <a:ext cx="191702" cy="191702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/>
          </a:bodyPr>
          <a:lstStyle/>
          <a:p>
            <a:pPr>
              <a:defRPr/>
            </a:pPr>
            <a:endParaRPr lang="ru-RU" sz="1350"/>
          </a:p>
        </p:txBody>
      </p:sp>
      <p:sp>
        <p:nvSpPr>
          <p:cNvPr id="18" name="Заголовок 1"/>
          <p:cNvSpPr txBox="1"/>
          <p:nvPr/>
        </p:nvSpPr>
        <p:spPr bwMode="auto">
          <a:xfrm>
            <a:off x="259829" y="406480"/>
            <a:ext cx="7885016" cy="2025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>
            <a:defPPr lvl="0">
              <a:defRPr lang="ru-RU"/>
            </a:defPPr>
            <a:lvl1pPr>
              <a:spcBef>
                <a:spcPts val="0"/>
              </a:spcBef>
              <a:spcAft>
                <a:spcPts val="0"/>
              </a:spcAft>
              <a:defRPr sz="2000" b="0"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/>
              <a:t>Понятие бережливого производства</a:t>
            </a:r>
            <a:endParaRPr/>
          </a:p>
        </p:txBody>
      </p:sp>
      <p:graphicFrame>
        <p:nvGraphicFramePr>
          <p:cNvPr id="5" name="Схема 4"/>
          <p:cNvGraphicFramePr>
            <a:graphicFrameLocks xmlns:a="http://schemas.openxmlformats.org/drawingml/2006/main"/>
          </p:cNvGraphicFramePr>
          <p:nvPr/>
        </p:nvGraphicFramePr>
        <p:xfrm>
          <a:off x="259829" y="1241438"/>
          <a:ext cx="8623425" cy="2935592"/>
          <a:chOff x="0" y="0"/>
          <a:chExt cx="8623425" cy="293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9825" y="0"/>
          <a:ext cx="104369" cy="108089"/>
        </p:xfrm>
        <a:graphic>
          <a:graphicData uri="http://schemas.openxmlformats.org/presentationml/2006/ole">
            <p:oleObj name="oleObj" r:id="rId3" imgW="0" imgH="0" progId="">
              <p:embed/>
              <p:pic>
                <p:nvPicPr>
                  <p:cNvPr id="607236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139825" y="0"/>
                    <a:ext cx="104369" cy="108089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47817" y="180236"/>
            <a:ext cx="6335935" cy="722187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ru-RU" sz="2000"/>
              <a:t>Практическое задание «Заполнение шаблона паспорта ПСР-проекта»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93049" y="4748709"/>
            <a:ext cx="465600" cy="253912"/>
          </a:xfrm>
          <a:prstGeom prst="rect">
            <a:avLst/>
          </a:prstGeom>
        </p:spPr>
        <p:txBody>
          <a:bodyPr lIns="61010" tIns="30505" rIns="61010" bIns="30505"/>
          <a:lstStyle/>
          <a:p>
            <a:pPr>
              <a:defRPr/>
            </a:pPr>
            <a:fld id="{FC3F8BEE-CD74-4E49-9991-6A4EEEAC08F6}" type="slidenum">
              <a:rPr lang="ru-RU" sz="800"/>
              <a:t/>
            </a:fld>
            <a:endParaRPr lang="ru-RU" sz="800"/>
          </a:p>
        </p:txBody>
      </p:sp>
      <p:sp>
        <p:nvSpPr>
          <p:cNvPr id="8" name="Текст 8"/>
          <p:cNvSpPr txBox="1"/>
          <p:nvPr/>
        </p:nvSpPr>
        <p:spPr bwMode="auto">
          <a:xfrm>
            <a:off x="945682" y="1598774"/>
            <a:ext cx="4885174" cy="2103371"/>
          </a:xfrm>
          <a:prstGeom prst="roundRect">
            <a:avLst>
              <a:gd name="adj" fmla="val 16667"/>
            </a:avLst>
          </a:prstGeom>
          <a:ln w="158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1010" tIns="30505" rIns="61010" bIns="30505" anchor="ctr"/>
          <a:lstStyle>
            <a:lvl1pPr marL="0" indent="0" algn="l" defTabSz="1027640">
              <a:spcBef>
                <a:spcPts val="600"/>
              </a:spcBef>
              <a:buFont typeface="Arial"/>
              <a:buNone/>
              <a:defRPr sz="1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59630" indent="-179814" algn="l" defTabSz="1027640">
              <a:spcBef>
                <a:spcPts val="600"/>
              </a:spcBef>
              <a:buFont typeface="+mj-lt"/>
              <a:buAutoNum type="arabicPeriod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59630" indent="-179814" algn="l" defTabSz="1027640">
              <a:spcBef>
                <a:spcPts val="0"/>
              </a:spcBef>
              <a:buFont typeface="Arial"/>
              <a:buChar char="•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26010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33982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85364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367466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67" indent="-180067"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Arial"/>
              <a:buChar char="•"/>
              <a:defRPr/>
            </a:pPr>
            <a:r>
              <a:rPr lang="ru-RU" sz="1600" b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Заполните шаблон карточки ПСР-проекта </a:t>
            </a:r>
            <a:endParaRPr/>
          </a:p>
          <a:p>
            <a:pPr marL="180067" indent="-180067"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Arial"/>
              <a:buChar char="•"/>
              <a:defRPr/>
            </a:pPr>
            <a:r>
              <a:rPr lang="ru-RU" sz="1600" b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Будьте готовы аргументировать выбор темы для открытия своего ПСР-проекта</a:t>
            </a:r>
            <a:endParaRPr/>
          </a:p>
          <a:p>
            <a:pPr marL="180067" indent="-180067"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Arial"/>
              <a:buChar char="•"/>
              <a:defRPr/>
            </a:pPr>
            <a:r>
              <a:rPr lang="ru-RU" sz="1600" b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Представьте результат работы группы другим участникам</a:t>
            </a:r>
            <a:endParaRPr/>
          </a:p>
        </p:txBody>
      </p:sp>
      <p:sp>
        <p:nvSpPr>
          <p:cNvPr id="9" name="Текст 9"/>
          <p:cNvSpPr txBox="1"/>
          <p:nvPr/>
        </p:nvSpPr>
        <p:spPr bwMode="auto">
          <a:xfrm>
            <a:off x="5917138" y="1908460"/>
            <a:ext cx="1770098" cy="1642610"/>
          </a:xfrm>
          <a:prstGeom prst="roundRect">
            <a:avLst>
              <a:gd name="adj" fmla="val 16667"/>
            </a:avLst>
          </a:prstGeom>
          <a:ln w="158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1010" tIns="30505" rIns="61010" bIns="30505" anchor="ctr"/>
          <a:lstStyle>
            <a:lvl1pPr marL="0" indent="0" algn="l" defTabSz="1027640">
              <a:spcBef>
                <a:spcPts val="600"/>
              </a:spcBef>
              <a:buFont typeface="Arial"/>
              <a:buNone/>
              <a:defRPr sz="1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59630" indent="-179814" algn="l" defTabSz="1027640">
              <a:spcBef>
                <a:spcPts val="600"/>
              </a:spcBef>
              <a:buFont typeface="+mj-lt"/>
              <a:buAutoNum type="arabicPeriod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59630" indent="-179814" algn="l" defTabSz="1027640">
              <a:spcBef>
                <a:spcPts val="0"/>
              </a:spcBef>
              <a:buFont typeface="Arial"/>
              <a:buChar char="•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26010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33982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85364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367466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50" b="0">
                <a:solidFill>
                  <a:schemeClr val="accent5">
                    <a:lumMod val="50000"/>
                  </a:schemeClr>
                </a:solidFill>
                <a:latin typeface="Arial"/>
              </a:rPr>
              <a:t>10 мин.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461851" y="1132804"/>
            <a:ext cx="710117" cy="9158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053908" y="3108912"/>
            <a:ext cx="791577" cy="1548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491070" y="4678712"/>
            <a:ext cx="627062" cy="377825"/>
          </a:xfrm>
        </p:spPr>
        <p:txBody>
          <a:bodyPr/>
          <a:lstStyle/>
          <a:p>
            <a:pPr>
              <a:defRPr/>
            </a:pPr>
            <a:fld id="{5D9369CA-25C1-4200-8FD4-9D37F592EEB4}" type="slidenum">
              <a:rPr lang="ru-RU" sz="800"/>
              <a:t/>
            </a:fld>
            <a:endParaRPr lang="ru-RU" sz="80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9185" y="321049"/>
            <a:ext cx="6085475" cy="68180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Проект или предложение по улучшению?</a:t>
            </a:r>
            <a:endParaRPr/>
          </a:p>
          <a:p>
            <a:pPr>
              <a:defRPr/>
            </a:pPr>
            <a:r>
              <a:rPr lang="ru-RU"/>
              <a:t>Нужно ли открывать проект?</a:t>
            </a:r>
            <a:endParaRPr lang="en-GB"/>
          </a:p>
        </p:txBody>
      </p:sp>
      <p:pic>
        <p:nvPicPr>
          <p:cNvPr id="4" name="Picture 2" descr="http://launchify.com.au/wp-content/uploads/2014/08/FAQ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269768" y="1770174"/>
            <a:ext cx="1314000" cy="180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388828" y="1770174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5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cs typeface="Arial"/>
              </a:rPr>
              <a:t>Как определить необходимость открытия проекта по улучшениям? Можно ли решить</a:t>
            </a:r>
            <a:r>
              <a:rPr lang="ru-RU" sz="1600" b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cs typeface="Arial"/>
              </a:rPr>
              <a:t> проблему быстрым способом?  Обязательно ли растягивать проект на полгода?</a:t>
            </a:r>
            <a:endParaRPr/>
          </a:p>
          <a:p>
            <a:pPr marL="0" marR="0" lvl="0" indent="0" algn="just" defTabSz="9135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solidFill>
                  <a:srgbClr val="212121"/>
                </a:solidFill>
                <a:latin typeface="Arial"/>
                <a:cs typeface="Arial"/>
              </a:rPr>
              <a:t>Этими вопросами задаются все, кто начинает деятельность</a:t>
            </a:r>
            <a:r>
              <a:rPr lang="ru-RU" sz="1600">
                <a:solidFill>
                  <a:srgbClr val="212121"/>
                </a:solidFill>
                <a:latin typeface="Arial"/>
                <a:cs typeface="Arial"/>
              </a:rPr>
              <a:t> по улучшениям.</a:t>
            </a:r>
            <a:endParaRPr/>
          </a:p>
          <a:p>
            <a:pPr marL="0" marR="0" lvl="0" indent="0" algn="just" defTabSz="9135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cs typeface="Arial"/>
              </a:rPr>
              <a:t>Одним</a:t>
            </a:r>
            <a:r>
              <a:rPr lang="ru-RU" sz="1600" b="0" u="none" strike="noStrike" cap="none" spc="0">
                <a:ln>
                  <a:noFill/>
                </a:ln>
                <a:solidFill>
                  <a:srgbClr val="212121"/>
                </a:solidFill>
                <a:latin typeface="Arial"/>
                <a:cs typeface="Arial"/>
              </a:rPr>
              <a:t> из возможных способов помощи для ответа на этот вопрос является чек-лист, приведенный ниже.</a:t>
            </a:r>
            <a:endParaRPr/>
          </a:p>
          <a:p>
            <a:pPr marL="0" marR="0" lvl="0" indent="0" algn="just" defTabSz="9135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  <a:p>
            <a:pPr marL="0" marR="0" lvl="0" indent="0" algn="just" defTabSz="9135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0" u="none" strike="noStrike" cap="none" spc="0">
              <a:ln>
                <a:noFill/>
              </a:ln>
              <a:solidFill>
                <a:srgbClr val="212121"/>
              </a:solidFill>
              <a:latin typeface="Arial"/>
              <a:cs typeface="Arial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44193" y="3824985"/>
            <a:ext cx="4733477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1" u="none" strike="noStrike" cap="none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latin typeface="Arial"/>
                <a:ea typeface="Times New Roman"/>
              </a:rPr>
              <a:t>По</a:t>
            </a:r>
            <a:r>
              <a:rPr lang="ru-RU" sz="1400" b="1" i="1" u="none" strike="noStrike" cap="none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latin typeface="Arial"/>
                <a:ea typeface="Times New Roman"/>
              </a:rPr>
              <a:t> результатам чек-листа: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latin typeface="Arial"/>
                <a:ea typeface="Times New Roman"/>
              </a:rPr>
              <a:t>Предложение по улучшению – 8 баллов и менее</a:t>
            </a:r>
            <a:endParaRPr lang="ru-RU" sz="600" b="0" i="0" u="none" strike="noStrike" cap="none">
              <a:ln>
                <a:noFill/>
              </a:ln>
              <a:solidFill>
                <a:schemeClr val="accent4">
                  <a:lumMod val="75000"/>
                </a:schemeClr>
              </a:solidFill>
              <a:latin typeface="Arial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latin typeface="Arial"/>
                <a:ea typeface="Times New Roman"/>
              </a:rPr>
              <a:t>Бережливый проект -  более 8 баллов</a:t>
            </a:r>
            <a:endParaRPr lang="ru-RU" sz="1800" b="0" i="0" u="none" strike="noStrike" cap="none">
              <a:ln>
                <a:noFill/>
              </a:ln>
              <a:solidFill>
                <a:schemeClr val="accent4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491070" y="4678712"/>
            <a:ext cx="627062" cy="377825"/>
          </a:xfrm>
        </p:spPr>
        <p:txBody>
          <a:bodyPr/>
          <a:lstStyle/>
          <a:p>
            <a:pPr>
              <a:defRPr/>
            </a:pPr>
            <a:fld id="{5D9369CA-25C1-4200-8FD4-9D37F592EEB4}" type="slidenum">
              <a:rPr lang="ru-RU" sz="800"/>
              <a:t/>
            </a:fld>
            <a:endParaRPr lang="ru-RU" sz="80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01841" y="209439"/>
            <a:ext cx="7395097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atin typeface="+mj-lt"/>
                <a:ea typeface="+mj-ea"/>
                <a:cs typeface="+mj-cs"/>
              </a:rPr>
              <a:t>ПРИМЕР :  Критерии разграничения 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atin typeface="+mj-lt"/>
                <a:ea typeface="+mj-ea"/>
                <a:cs typeface="+mj-cs"/>
              </a:rPr>
              <a:t>«Бережливых проектов» и «Предложений по улучшениям» </a:t>
            </a:r>
            <a:endParaRPr/>
          </a:p>
        </p:txBody>
      </p:sp>
      <p:graphicFrame>
        <p:nvGraphicFramePr>
          <p:cNvPr id="5" name="Таблица 4"/>
          <p:cNvGraphicFramePr>
            <a:graphicFrameLocks xmlns:a="http://schemas.openxmlformats.org/drawingml/2006/main" noGrp="1"/>
          </p:cNvGraphicFramePr>
          <p:nvPr/>
        </p:nvGraphicFramePr>
        <p:xfrm>
          <a:off x="428747" y="1047286"/>
          <a:ext cx="8131945" cy="3637838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{FFABC369-C743-9EF6-AA9D-BB0D3AB92ED8}</a:tableStyleId>
              </a:tblPr>
              <a:tblGrid>
                <a:gridCol w="363983"/>
                <a:gridCol w="1944210"/>
                <a:gridCol w="4696288"/>
                <a:gridCol w="594804"/>
                <a:gridCol w="532660"/>
              </a:tblGrid>
              <a:tr h="20419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№ п/п</a:t>
                      </a:r>
                      <a:endParaRPr lang="ru-RU" sz="14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Критерий</a:t>
                      </a:r>
                      <a:endParaRPr lang="ru-RU" sz="14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Показатель</a:t>
                      </a:r>
                      <a:endParaRPr lang="ru-RU" sz="14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вес</a:t>
                      </a:r>
                      <a:endParaRPr lang="ru-RU" sz="14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 балл</a:t>
                      </a:r>
                      <a:endParaRPr lang="ru-RU" sz="14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5031">
                <a:tc gridSpan="5"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/>
                        <a:t>Основные критерии</a:t>
                      </a:r>
                      <a:endParaRPr lang="ru-RU" sz="14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45031">
                <a:tc rowSpan="6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 rowSpan="6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Влияние на достижение минимум одного целевого показателя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Не влияет на достижение целевых показателей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0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 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5027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Национальных целей развития РФ 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2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 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5027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Стратегии социально-экономического развития области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1,5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 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142935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Отраслевой гос.программы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2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 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142935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КПЭ органа власти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1,5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 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5027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Иных утвержденных федеральных оценок и рейтингов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 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142935">
                <a:tc rowSpan="2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2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 rowSpan="2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Длительность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Свыше 3 месяцев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 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142935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До 3-х  месяцев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0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 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142935">
                <a:tc rowSpan="5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3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 rowSpan="5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Источники проблематики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Обращение гражданина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 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67546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Социальная значимость (участие населения в процессе, либо влияние на население)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 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67546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Межведомственное горизонтальное и вертикальное взаимодействие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 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5027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Реализация процесса оказания услуги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 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142935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Ничего из вышеперечисленного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0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 </a:t>
                      </a:r>
                      <a:endParaRPr lang="ru-RU" sz="11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491070" y="4678712"/>
            <a:ext cx="627062" cy="377825"/>
          </a:xfrm>
        </p:spPr>
        <p:txBody>
          <a:bodyPr/>
          <a:lstStyle/>
          <a:p>
            <a:pPr>
              <a:defRPr/>
            </a:pPr>
            <a:fld id="{5D9369CA-25C1-4200-8FD4-9D37F592EEB4}" type="slidenum">
              <a:rPr lang="ru-RU" sz="800"/>
              <a:t/>
            </a:fld>
            <a:endParaRPr lang="ru-RU" sz="800"/>
          </a:p>
        </p:txBody>
      </p:sp>
      <p:graphicFrame>
        <p:nvGraphicFramePr>
          <p:cNvPr id="2" name="Таблица 1"/>
          <p:cNvGraphicFramePr>
            <a:graphicFrameLocks xmlns:a="http://schemas.openxmlformats.org/drawingml/2006/main" noGrp="1"/>
          </p:cNvGraphicFramePr>
          <p:nvPr/>
        </p:nvGraphicFramePr>
        <p:xfrm>
          <a:off x="301841" y="748616"/>
          <a:ext cx="8256232" cy="3814434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{FFABC369-C743-9EF6-AA9D-BB0D3AB92ED8}</a:tableStyleId>
              </a:tblPr>
              <a:tblGrid>
                <a:gridCol w="603680"/>
                <a:gridCol w="1926455"/>
                <a:gridCol w="4749553"/>
                <a:gridCol w="426128"/>
                <a:gridCol w="550416"/>
              </a:tblGrid>
              <a:tr h="257715">
                <a:tc rowSpan="4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4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 rowSpan="4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Вид процесса</a:t>
                      </a:r>
                      <a:endParaRPr lang="ru-RU" sz="1100" b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Процесс, специфический для органа власти</a:t>
                      </a:r>
                      <a:endParaRPr lang="ru-RU" sz="1100" b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</a:t>
                      </a:r>
                      <a:endParaRPr lang="ru-RU" sz="1100" b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 b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</a:tr>
              <a:tr h="386573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Процесс из семейства процессов (оптимизируются все процессы семейства)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</a:tr>
              <a:tr h="386573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Типовой процесс (в оптимизации участвуют все органы власти, у которых есть этот процесс)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</a:tr>
              <a:tr h="151676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Иной вид процесса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0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</a:tr>
              <a:tr h="257715">
                <a:tc rowSpan="2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5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 rowSpan="2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Границы процесса для проекта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От входа до выхода в целом по процессу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</a:tr>
              <a:tr h="151676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Оптимизация участка процесса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0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</a:tr>
              <a:tr h="515430">
                <a:tc rowSpan="3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6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 rowSpan="3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Оценка результатов проекта 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Проводится оценка населением достигнутых результатов (для проектов с эффектом для населения)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</a:tr>
              <a:tr h="386573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Проводится оценка достигнутых результатов участниками процесса (для внутренних процессов)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</a:tr>
              <a:tr h="257714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Не проводится оценка достигнутых результатов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0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</a:tr>
              <a:tr h="257715">
                <a:tc rowSpan="2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7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 rowSpan="2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Цели на сокращение времени протекания процесса (ВПП)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Сокращение ВПП процесса менее чем на 30 %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0,5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</a:tr>
              <a:tr h="257714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Сокращение ВПП процесса на 30% и более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</a:t>
                      </a: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 b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/>
                </a:tc>
              </a:tr>
              <a:tr h="257715">
                <a:tc rowSpan="2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8</a:t>
                      </a:r>
                      <a:endParaRPr lang="ru-RU" sz="1100" b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322" marR="48322" marT="0" marB="0" anchor="ctr"/>
                </a:tc>
                <a:tc rowSpan="2"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/>
                        <a:t>Цели на качество</a:t>
                      </a:r>
                      <a:endParaRPr lang="ru-RU" sz="1100" b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Цели на качество отсутствуют</a:t>
                      </a:r>
                      <a:endParaRPr lang="ru-RU" sz="1100" b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0</a:t>
                      </a:r>
                      <a:endParaRPr lang="ru-RU" sz="1100" b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 b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322" marR="48322" marT="0" marB="0"/>
                </a:tc>
              </a:tr>
              <a:tr h="257715">
                <a:tc vMerge="1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ru-RU" sz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322" marR="48322" marT="0" marB="0" anchor="ctr"/>
                </a:tc>
                <a:tc vMerge="1"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Имеется 1 и более целей на качество</a:t>
                      </a:r>
                      <a:endParaRPr lang="ru-RU"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322" marR="48322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655531" y="4770438"/>
            <a:ext cx="627062" cy="377825"/>
          </a:xfrm>
        </p:spPr>
        <p:txBody>
          <a:bodyPr/>
          <a:lstStyle/>
          <a:p>
            <a:pPr>
              <a:defRPr/>
            </a:pPr>
            <a:fld id="{5D9369CA-25C1-4200-8FD4-9D37F592EEB4}" type="slidenum">
              <a:rPr lang="ru-RU" sz="800"/>
              <a:t/>
            </a:fld>
            <a:endParaRPr lang="ru-RU" sz="800"/>
          </a:p>
        </p:txBody>
      </p:sp>
      <p:graphicFrame>
        <p:nvGraphicFramePr>
          <p:cNvPr id="2" name="Таблица 1"/>
          <p:cNvGraphicFramePr>
            <a:graphicFrameLocks xmlns:a="http://schemas.openxmlformats.org/drawingml/2006/main" noGrp="1"/>
          </p:cNvGraphicFramePr>
          <p:nvPr/>
        </p:nvGraphicFramePr>
        <p:xfrm>
          <a:off x="244615" y="689305"/>
          <a:ext cx="8344440" cy="4300785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{FFABC369-C743-9EF6-AA9D-BB0D3AB92ED8}</a:tableStyleId>
              </a:tblPr>
              <a:tblGrid>
                <a:gridCol w="538154"/>
                <a:gridCol w="2972242"/>
                <a:gridCol w="4112776"/>
                <a:gridCol w="89882"/>
                <a:gridCol w="315693"/>
                <a:gridCol w="315693"/>
              </a:tblGrid>
              <a:tr h="1375610">
                <a:tc rowSpan="2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9</a:t>
                      </a:r>
                      <a:endParaRPr lang="ru-RU" sz="1100" b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 anchor="ctr"/>
                </a:tc>
                <a:tc rowSpan="2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Обоснование выбора процесса</a:t>
                      </a:r>
                      <a:endParaRPr lang="ru-RU" sz="1100" b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 anchor="ctr"/>
                </a:tc>
                <a:tc gridSpan="2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В обосновании представлены:</a:t>
                      </a:r>
                      <a:endParaRPr/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- количественные характеристики процесса, статистика по процессу</a:t>
                      </a:r>
                      <a:endParaRPr/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- качественные характеристики процесса (количество возвратов, ошибок и т.д.)</a:t>
                      </a:r>
                      <a:endParaRPr/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- удовлетворенность населения/участников процесса</a:t>
                      </a:r>
                      <a:endParaRPr lang="ru-RU" sz="1100" b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1</a:t>
                      </a:r>
                      <a:endParaRPr lang="ru-RU" sz="1100" b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 b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/>
                </a:tc>
              </a:tr>
              <a:tr h="343903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В обосновании не представлены позиции предыдущего пункта</a:t>
                      </a:r>
                      <a:endParaRPr lang="ru-RU"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0</a:t>
                      </a:r>
                      <a:endParaRPr lang="ru-RU"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/>
                </a:tc>
              </a:tr>
              <a:tr h="343903">
                <a:tc gridSpan="6">
                  <a:txBody>
                    <a:bodyPr/>
                    <a:p>
                      <a:pPr marL="0" algn="l" defTabSz="914400">
                        <a:spcAft>
                          <a:spcPts val="0"/>
                        </a:spcAft>
                        <a:defRPr/>
                      </a:pPr>
                      <a:r>
                        <a:rPr lang="ru-RU" sz="1100" b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критерии</a:t>
                      </a:r>
                      <a:endParaRPr/>
                    </a:p>
                  </a:txBody>
                  <a:tcPr marL="64482" marR="64482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43903">
                <a:tc rowSpan="2">
                  <a:txBody>
                    <a:bodyPr/>
                    <a:p>
                      <a:pPr marL="0" algn="ctr" defTabSz="914400">
                        <a:spcAft>
                          <a:spcPts val="0"/>
                        </a:spcAft>
                        <a:defRPr/>
                      </a:pPr>
                      <a:r>
                        <a:rPr lang="ru-RU" sz="1100" b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/>
                    </a:p>
                  </a:txBody>
                  <a:tcPr marL="64482" marR="64482" marT="0" marB="0" anchor="ctr"/>
                </a:tc>
                <a:tc rowSpan="2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Экономический эффект</a:t>
                      </a:r>
                      <a:endParaRPr/>
                    </a:p>
                  </a:txBody>
                  <a:tcPr marL="64482" marR="64482" marT="0" marB="0" anchor="ctr"/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Ожидается экономия денежных средств, трудовых ресурсов</a:t>
                      </a:r>
                      <a:endParaRPr/>
                    </a:p>
                  </a:txBody>
                  <a:tcPr marL="64482" marR="64482" marT="0" marB="0" anchor="ctr"/>
                </a:tc>
                <a:tc gridSpan="2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/>
                    </a:p>
                  </a:txBody>
                  <a:tcPr marL="64482" marR="64482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/>
                </a:tc>
              </a:tr>
              <a:tr h="214654">
                <a:tc vMerge="1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ru-RU" sz="1200" b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 anchor="ctr"/>
                </a:tc>
                <a:tc vMerge="1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200" b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 anchor="ctr"/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 экономии денежных средств, трудовых ресурсов</a:t>
                      </a:r>
                      <a:endParaRPr/>
                    </a:p>
                  </a:txBody>
                  <a:tcPr marL="64482" marR="64482" marT="0" marB="0" anchor="ctr"/>
                </a:tc>
                <a:tc gridSpan="2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/>
                    </a:p>
                  </a:txBody>
                  <a:tcPr marL="64482" marR="64482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/>
                </a:tc>
              </a:tr>
              <a:tr h="223666">
                <a:tc rowSpan="3">
                  <a:txBody>
                    <a:bodyPr/>
                    <a:p>
                      <a:pPr marL="0" algn="ctr" defTabSz="914400">
                        <a:spcAft>
                          <a:spcPts val="0"/>
                        </a:spcAft>
                        <a:defRPr/>
                      </a:pPr>
                      <a:r>
                        <a:rPr lang="ru-RU" sz="1100" b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/>
                    </a:p>
                  </a:txBody>
                  <a:tcPr marL="64482" marR="64482" marT="0" marB="0" anchor="ctr"/>
                </a:tc>
                <a:tc rowSpan="3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Тиражирование</a:t>
                      </a:r>
                      <a:endParaRPr/>
                    </a:p>
                  </a:txBody>
                  <a:tcPr marL="64482" marR="64482" marT="0" marB="0" anchor="ctr"/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уникальный</a:t>
                      </a:r>
                      <a:r>
                        <a:rPr lang="ru-RU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одноразовый</a:t>
                      </a:r>
                      <a:endParaRPr/>
                    </a:p>
                  </a:txBody>
                  <a:tcPr marL="64482" marR="64482" marT="0" marB="0" anchor="ctr"/>
                </a:tc>
                <a:tc gridSpan="2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/>
                    </a:p>
                  </a:txBody>
                  <a:tcPr marL="64482" marR="64482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/>
                </a:tc>
              </a:tr>
              <a:tr h="223667">
                <a:tc vMerge="1">
                  <a:txBody>
                    <a:bodyPr/>
                    <a:p>
                      <a:pPr marL="0" algn="ctr" defTabSz="914400">
                        <a:spcAft>
                          <a:spcPts val="0"/>
                        </a:spcAft>
                        <a:defRPr/>
                      </a:pPr>
                      <a:endParaRPr lang="ru-RU" sz="1100" b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 anchor="ctr"/>
                </a:tc>
                <a:tc vMerge="1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 b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Возможен тираж на подведомственные организации</a:t>
                      </a:r>
                      <a:endParaRPr/>
                    </a:p>
                  </a:txBody>
                  <a:tcPr marL="64482" marR="64482" marT="0" marB="0" anchor="ctr"/>
                </a:tc>
                <a:tc gridSpan="2">
                  <a:txBody>
                    <a:bodyPr/>
                    <a:p>
                      <a:pPr marL="0" algn="just" defTabSz="914400"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/>
                    </a:p>
                  </a:txBody>
                  <a:tcPr marL="64482" marR="64482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/>
                </a:tc>
              </a:tr>
              <a:tr h="343903">
                <a:tc vMerge="1">
                  <a:txBody>
                    <a:bodyPr/>
                    <a:p>
                      <a:pPr marL="0" algn="ctr" defTabSz="914400">
                        <a:spcAft>
                          <a:spcPts val="0"/>
                        </a:spcAft>
                        <a:defRPr/>
                      </a:pPr>
                      <a:endParaRPr lang="ru-RU" sz="1100" b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 anchor="ctr"/>
                </a:tc>
                <a:tc vMerge="1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 b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 anchor="ctr"/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Возможен тираж на весь регион и/или не только по профилю, но и на другие организации</a:t>
                      </a:r>
                      <a:endParaRPr/>
                    </a:p>
                  </a:txBody>
                  <a:tcPr marL="64482" marR="64482" marT="0" marB="0" anchor="ctr"/>
                </a:tc>
                <a:tc gridSpan="2">
                  <a:txBody>
                    <a:bodyPr/>
                    <a:p>
                      <a:pPr marL="0" algn="just" defTabSz="914400"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/>
                    </a:p>
                  </a:txBody>
                  <a:tcPr marL="64482" marR="64482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/>
                </a:tc>
              </a:tr>
              <a:tr h="199770">
                <a:tc rowSpan="3">
                  <a:txBody>
                    <a:bodyPr/>
                    <a:p>
                      <a:pPr marL="0" algn="ctr" defTabSz="914400">
                        <a:spcAft>
                          <a:spcPts val="0"/>
                        </a:spcAft>
                        <a:defRPr/>
                      </a:pPr>
                      <a:r>
                        <a:rPr lang="ru-RU" sz="1100" b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/>
                    </a:p>
                  </a:txBody>
                  <a:tcPr marL="64482" marR="64482" marT="0" marB="0" anchor="ctr"/>
                </a:tc>
                <a:tc rowSpan="3"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(методический) эффект</a:t>
                      </a:r>
                      <a:endParaRPr/>
                    </a:p>
                  </a:txBody>
                  <a:tcPr marL="64482" marR="6448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реализуется по типовым лекалам</a:t>
                      </a:r>
                      <a:endParaRPr/>
                    </a:p>
                  </a:txBody>
                  <a:tcPr marL="64482" marR="64482" marT="0" marB="0" anchor="ctr"/>
                </a:tc>
                <a:tc gridSpan="2">
                  <a:txBody>
                    <a:bodyPr/>
                    <a:p>
                      <a:pPr>
                        <a:defRPr/>
                      </a:pPr>
                      <a:r>
                        <a:rPr lang="ru-RU" sz="1100"/>
                        <a:t>0,5</a:t>
                      </a:r>
                      <a:endParaRPr/>
                    </a:p>
                  </a:txBody>
                  <a:tcPr marL="64482" marR="64482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/>
                </a:tc>
              </a:tr>
              <a:tr h="343903">
                <a:tc vMerge="1">
                  <a:txBody>
                    <a:bodyPr/>
                    <a:p>
                      <a:pPr marL="0" algn="ctr" defTabSz="914400">
                        <a:spcAft>
                          <a:spcPts val="0"/>
                        </a:spcAft>
                        <a:defRPr/>
                      </a:pPr>
                      <a:endParaRPr lang="ru-RU" sz="1100" b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 anchor="ctr"/>
                </a:tc>
                <a:tc vMerge="1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 b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результатам проекта планируется подготовить сценарий для фабрики процессов</a:t>
                      </a:r>
                      <a:endParaRPr/>
                    </a:p>
                  </a:txBody>
                  <a:tcPr marL="64482" marR="64482" marT="0" marB="0" anchor="ctr"/>
                </a:tc>
                <a:tc gridSpan="2">
                  <a:txBody>
                    <a:bodyPr/>
                    <a:p>
                      <a:pPr>
                        <a:defRPr/>
                      </a:pPr>
                      <a:r>
                        <a:rPr lang="ru-RU" sz="1100"/>
                        <a:t>1</a:t>
                      </a:r>
                      <a:endParaRPr/>
                    </a:p>
                  </a:txBody>
                  <a:tcPr marL="64482" marR="64482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/>
                </a:tc>
              </a:tr>
              <a:tr h="343903">
                <a:tc vMerge="1">
                  <a:txBody>
                    <a:bodyPr/>
                    <a:p>
                      <a:pPr marL="0" algn="ctr" defTabSz="914400">
                        <a:spcAft>
                          <a:spcPts val="0"/>
                        </a:spcAft>
                        <a:defRPr/>
                      </a:pPr>
                      <a:endParaRPr lang="ru-RU" sz="1100" b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 anchor="ctr"/>
                </a:tc>
                <a:tc vMerge="1"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 b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 anchor="ctr"/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реализуется в рамках разработки или актуализации методических рекомендаций уровня региона и выше</a:t>
                      </a:r>
                      <a:endParaRPr/>
                    </a:p>
                  </a:txBody>
                  <a:tcPr marL="64482" marR="64482" marT="0" marB="0" anchor="ctr"/>
                </a:tc>
                <a:tc gridSpan="2">
                  <a:txBody>
                    <a:bodyPr/>
                    <a:p>
                      <a:pPr>
                        <a:defRPr/>
                      </a:pPr>
                      <a:r>
                        <a:rPr lang="ru-RU" sz="1100"/>
                        <a:t>1,5</a:t>
                      </a:r>
                      <a:endParaRPr/>
                    </a:p>
                  </a:txBody>
                  <a:tcPr marL="64482" marR="64482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82" marR="64482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491070" y="4678712"/>
            <a:ext cx="627062" cy="377825"/>
          </a:xfrm>
        </p:spPr>
        <p:txBody>
          <a:bodyPr/>
          <a:lstStyle/>
          <a:p>
            <a:pPr>
              <a:defRPr/>
            </a:pPr>
            <a:fld id="{5D9369CA-25C1-4200-8FD4-9D37F592EEB4}" type="slidenum">
              <a:rPr lang="ru-RU" sz="800"/>
              <a:t/>
            </a:fld>
            <a:endParaRPr lang="ru-RU" sz="80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01841" y="209439"/>
            <a:ext cx="7395097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atin typeface="+mj-lt"/>
                <a:ea typeface="+mj-ea"/>
                <a:cs typeface="+mj-cs"/>
              </a:rPr>
              <a:t>ПРИМЕР :  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atin typeface="+mj-lt"/>
                <a:ea typeface="+mj-ea"/>
                <a:cs typeface="+mj-cs"/>
              </a:rPr>
              <a:t>Другие возможные наборы критериев для разграничения проектов и предложений по улучшению: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01841" y="1474272"/>
            <a:ext cx="85191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u="sng">
                <a:solidFill>
                  <a:srgbClr val="0000FF"/>
                </a:solidFill>
                <a:latin typeface="Calibri"/>
                <a:ea typeface="Calibri"/>
                <a:cs typeface="Arial"/>
              </a:rPr>
              <a:t>Ставропольский край</a:t>
            </a:r>
            <a:endParaRPr/>
          </a:p>
          <a:p>
            <a:pPr>
              <a:defRPr/>
            </a:pPr>
            <a:r>
              <a:rPr lang="en-US" sz="1200" u="sng">
                <a:solidFill>
                  <a:srgbClr val="0000FF"/>
                </a:solidFill>
                <a:latin typeface="Arial"/>
                <a:ea typeface="Calibri"/>
                <a:cs typeface="Arial"/>
              </a:rPr>
              <a:t>https://stavregion.ru/programms/proektnyj-ofis/proekt-effektivnyj-region/standarty-i-formy-stavropolskij-kraj/otkrytie-proekta/</a:t>
            </a:r>
            <a:endParaRPr lang="ru-RU"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rgbClr val="002060"/>
                </a:solidFill>
              </a:rPr>
              <a:t>Спасибо</a:t>
            </a:r>
            <a:endParaRPr/>
          </a:p>
          <a:p>
            <a:pPr>
              <a:defRPr/>
            </a:pPr>
            <a:r>
              <a:rPr lang="ru-RU">
                <a:solidFill>
                  <a:srgbClr val="002060"/>
                </a:solidFill>
              </a:rPr>
              <a:t>за внимание!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678256" y="862460"/>
            <a:ext cx="41327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u="sng"/>
              <a:t>Производственная система </a:t>
            </a:r>
            <a:r>
              <a:rPr lang="ru-RU" sz="1400"/>
              <a:t>– это набор принципов, инструментов, методов, используемый для того, чтобы вывести текущую деятельность предприятия (организации) на более высокий конкурентный уровень </a:t>
            </a:r>
            <a:endParaRPr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159742" y="2645880"/>
            <a:ext cx="8966515" cy="2123997"/>
            <a:chOff x="-74343" y="2719032"/>
            <a:chExt cx="8966515" cy="2123997"/>
          </a:xfrm>
        </p:grpSpPr>
        <p:sp>
          <p:nvSpPr>
            <p:cNvPr id="60" name="Прямоугольник 59"/>
            <p:cNvSpPr/>
            <p:nvPr/>
          </p:nvSpPr>
          <p:spPr bwMode="auto">
            <a:xfrm>
              <a:off x="-74343" y="3041594"/>
              <a:ext cx="2187524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prstClr val="black"/>
                  </a:solidFill>
                  <a:latin typeface="Arial"/>
                  <a:cs typeface="+mn-cs"/>
                </a:rPr>
                <a:t>Наб. совет ГК «Росатом»</a:t>
              </a:r>
              <a:endParaRPr/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prstClr val="black"/>
                  </a:solidFill>
                  <a:latin typeface="Arial"/>
                  <a:cs typeface="+mn-cs"/>
                </a:rPr>
                <a:t>24 июня 2019 г.</a:t>
              </a:r>
              <a:endParaRPr/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prstClr val="black"/>
                  </a:solidFill>
                  <a:latin typeface="Arial"/>
                  <a:cs typeface="+mn-cs"/>
                </a:rPr>
                <a:t>Инициатива Росатома по созданию Ассоциации НПС</a:t>
              </a:r>
              <a:endParaRPr/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72215" y="2719032"/>
              <a:ext cx="874390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spcBef>
                  <a:spcPts val="0"/>
                </a:spcBef>
                <a:spcAft>
                  <a:spcPts val="0"/>
                </a:spcAft>
                <a:defRPr sz="1400" b="1">
                  <a:solidFill>
                    <a:srgbClr val="5B9BD5">
                      <a:lumMod val="75000"/>
                    </a:srgbClr>
                  </a:solidFill>
                  <a:latin typeface="Arial"/>
                  <a:cs typeface="Arial"/>
                </a:defRPr>
              </a:lvl1pPr>
            </a:lstStyle>
            <a:p>
              <a:pPr>
                <a:defRPr/>
              </a:pPr>
              <a:r>
                <a:rPr lang="ru-RU"/>
                <a:t>Ассоциация</a:t>
              </a:r>
              <a:r>
                <a:rPr lang="en-US"/>
                <a:t> </a:t>
              </a:r>
              <a:r>
                <a:rPr lang="ru-RU"/>
                <a:t>производственных систем России</a:t>
              </a:r>
              <a:endParaRPr/>
            </a:p>
          </p:txBody>
        </p:sp>
        <p:sp>
          <p:nvSpPr>
            <p:cNvPr id="63" name="Прямоугольник 62"/>
            <p:cNvSpPr/>
            <p:nvPr/>
          </p:nvSpPr>
          <p:spPr bwMode="auto">
            <a:xfrm>
              <a:off x="37443" y="3397091"/>
              <a:ext cx="2002207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 bwMode="auto">
            <a:xfrm>
              <a:off x="2919213" y="3044617"/>
              <a:ext cx="2842901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prstClr val="black"/>
                  </a:solidFill>
                  <a:latin typeface="Arial"/>
                  <a:cs typeface="+mn-cs"/>
                </a:rPr>
                <a:t>Образование партнерства «Производственные системы России </a:t>
              </a:r>
              <a:br>
                <a:rPr lang="ru-RU" sz="1000" b="1">
                  <a:solidFill>
                    <a:prstClr val="black"/>
                  </a:solidFill>
                  <a:latin typeface="Arial"/>
                  <a:cs typeface="+mn-cs"/>
                </a:rPr>
              </a:br>
              <a:r>
                <a:rPr lang="ru-RU" sz="1000" b="1">
                  <a:solidFill>
                    <a:prstClr val="black"/>
                  </a:solidFill>
                  <a:latin typeface="Arial"/>
                  <a:cs typeface="+mn-cs"/>
                </a:rPr>
                <a:t>на встрече руководителей компаний</a:t>
              </a:r>
              <a:endParaRPr/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prstClr val="black"/>
                  </a:solidFill>
                  <a:latin typeface="Arial"/>
                  <a:cs typeface="+mn-cs"/>
                </a:rPr>
                <a:t>30 сентября 2019 г.</a:t>
              </a:r>
              <a:endParaRPr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"/>
            <a:srcRect l="0" t="0" r="0" b="34705"/>
            <a:stretch/>
          </p:blipFill>
          <p:spPr bwMode="auto">
            <a:xfrm>
              <a:off x="6234557" y="4259822"/>
              <a:ext cx="390992" cy="222419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3"/>
            <a:srcRect l="0" t="0" r="0" b="36831"/>
            <a:stretch/>
          </p:blipFill>
          <p:spPr bwMode="auto">
            <a:xfrm>
              <a:off x="3271715" y="4197724"/>
              <a:ext cx="631832" cy="295064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"/>
            <a:srcRect l="0" t="4791" r="0" b="38949"/>
            <a:stretch/>
          </p:blipFill>
          <p:spPr bwMode="auto">
            <a:xfrm>
              <a:off x="914185" y="4251061"/>
              <a:ext cx="228635" cy="128631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5046654" y="3957457"/>
              <a:ext cx="267084" cy="122420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6"/>
            <a:srcRect l="0" t="1" r="63897" b="-8436"/>
            <a:stretch/>
          </p:blipFill>
          <p:spPr bwMode="auto">
            <a:xfrm>
              <a:off x="2095446" y="3918897"/>
              <a:ext cx="179545" cy="191675"/>
            </a:xfrm>
            <a:prstGeom prst="rect">
              <a:avLst/>
            </a:prstGeom>
          </p:spPr>
        </p:pic>
        <p:sp>
          <p:nvSpPr>
            <p:cNvPr id="70" name="Прямоугольник 69"/>
            <p:cNvSpPr/>
            <p:nvPr/>
          </p:nvSpPr>
          <p:spPr bwMode="auto">
            <a:xfrm>
              <a:off x="1115659" y="4217583"/>
              <a:ext cx="916319" cy="2308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Aft>
                  <a:spcPts val="451"/>
                </a:spcAft>
                <a:defRPr/>
              </a:pPr>
              <a:r>
                <a:rPr lang="ru-RU" sz="900">
                  <a:solidFill>
                    <a:srgbClr val="E7E6E6">
                      <a:lumMod val="10000"/>
                    </a:srgbClr>
                  </a:solidFill>
                  <a:ea typeface="Times New Roman"/>
                </a:rPr>
                <a:t>АО «ОСК»</a:t>
              </a:r>
              <a:endParaRPr/>
            </a:p>
          </p:txBody>
        </p:sp>
        <p:sp>
          <p:nvSpPr>
            <p:cNvPr id="71" name="Прямоугольник 70"/>
            <p:cNvSpPr/>
            <p:nvPr/>
          </p:nvSpPr>
          <p:spPr bwMode="auto">
            <a:xfrm>
              <a:off x="3727198" y="4274293"/>
              <a:ext cx="1245766" cy="2308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Aft>
                  <a:spcPts val="451"/>
                </a:spcAft>
                <a:defRPr/>
              </a:pPr>
              <a:r>
                <a:rPr lang="ru-RU" sz="900">
                  <a:solidFill>
                    <a:srgbClr val="E7E6E6">
                      <a:lumMod val="10000"/>
                    </a:srgbClr>
                  </a:solidFill>
                  <a:ea typeface="Times New Roman"/>
                </a:rPr>
                <a:t>ГК «Роскосмос»</a:t>
              </a:r>
              <a:endParaRPr/>
            </a:p>
          </p:txBody>
        </p:sp>
        <p:sp>
          <p:nvSpPr>
            <p:cNvPr id="72" name="Прямоугольник 71"/>
            <p:cNvSpPr/>
            <p:nvPr/>
          </p:nvSpPr>
          <p:spPr bwMode="auto">
            <a:xfrm>
              <a:off x="2289148" y="3907877"/>
              <a:ext cx="1103387" cy="2308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Aft>
                  <a:spcPts val="451"/>
                </a:spcAft>
                <a:defRPr/>
              </a:pPr>
              <a:r>
                <a:rPr lang="ru-RU" sz="900">
                  <a:solidFill>
                    <a:srgbClr val="E7E6E6">
                      <a:lumMod val="10000"/>
                    </a:srgbClr>
                  </a:solidFill>
                  <a:ea typeface="Times New Roman"/>
                </a:rPr>
                <a:t>ГК «Росатом»</a:t>
              </a:r>
              <a:endParaRPr/>
            </a:p>
          </p:txBody>
        </p:sp>
        <p:sp>
          <p:nvSpPr>
            <p:cNvPr id="73" name="Прямоугольник 72"/>
            <p:cNvSpPr/>
            <p:nvPr/>
          </p:nvSpPr>
          <p:spPr bwMode="auto">
            <a:xfrm>
              <a:off x="6530644" y="4285765"/>
              <a:ext cx="1417571" cy="2308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Aft>
                  <a:spcPts val="451"/>
                </a:spcAft>
                <a:defRPr/>
              </a:pPr>
              <a:r>
                <a:rPr lang="ru-RU" sz="900">
                  <a:solidFill>
                    <a:srgbClr val="E7E6E6">
                      <a:lumMod val="10000"/>
                    </a:srgbClr>
                  </a:solidFill>
                  <a:ea typeface="Times New Roman"/>
                </a:rPr>
                <a:t>ПАО «Ростелеком»</a:t>
              </a:r>
              <a:endParaRPr/>
            </a:p>
          </p:txBody>
        </p:sp>
        <p:sp>
          <p:nvSpPr>
            <p:cNvPr id="74" name="Прямоугольник 73"/>
            <p:cNvSpPr/>
            <p:nvPr/>
          </p:nvSpPr>
          <p:spPr bwMode="auto">
            <a:xfrm>
              <a:off x="5285603" y="3897372"/>
              <a:ext cx="1095708" cy="2308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Aft>
                  <a:spcPts val="451"/>
                </a:spcAft>
                <a:defRPr/>
              </a:pPr>
              <a:r>
                <a:rPr lang="ru-RU" sz="900">
                  <a:solidFill>
                    <a:srgbClr val="E7E6E6">
                      <a:lumMod val="10000"/>
                    </a:srgbClr>
                  </a:solidFill>
                  <a:ea typeface="Times New Roman"/>
                </a:rPr>
                <a:t>ОАО «РЖД» </a:t>
              </a:r>
              <a:endParaRPr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/>
            <a:srcRect l="0" t="0" r="74534" b="0"/>
            <a:stretch/>
          </p:blipFill>
          <p:spPr bwMode="auto">
            <a:xfrm>
              <a:off x="5049554" y="4591682"/>
              <a:ext cx="227449" cy="251347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8"/>
            <a:srcRect l="0" t="0" r="64675" b="45307"/>
            <a:stretch/>
          </p:blipFill>
          <p:spPr bwMode="auto">
            <a:xfrm>
              <a:off x="6989582" y="4630733"/>
              <a:ext cx="142802" cy="144754"/>
            </a:xfrm>
            <a:prstGeom prst="rect">
              <a:avLst/>
            </a:prstGeom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9"/>
            <a:srcRect l="0" t="25589" r="80761" b="29938"/>
            <a:stretch/>
          </p:blipFill>
          <p:spPr bwMode="auto">
            <a:xfrm>
              <a:off x="2094782" y="4607120"/>
              <a:ext cx="179135" cy="232664"/>
            </a:xfrm>
            <a:prstGeom prst="rect">
              <a:avLst/>
            </a:prstGeom>
          </p:spPr>
        </p:pic>
        <p:sp>
          <p:nvSpPr>
            <p:cNvPr id="78" name="Прямоугольник 77"/>
            <p:cNvSpPr/>
            <p:nvPr/>
          </p:nvSpPr>
          <p:spPr bwMode="auto">
            <a:xfrm>
              <a:off x="2271419" y="4586813"/>
              <a:ext cx="1293369" cy="2308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Aft>
                  <a:spcPts val="451"/>
                </a:spcAft>
                <a:defRPr/>
              </a:pPr>
              <a:r>
                <a:rPr lang="ru-RU" sz="900">
                  <a:solidFill>
                    <a:srgbClr val="E7E6E6">
                      <a:lumMod val="10000"/>
                    </a:srgbClr>
                  </a:solidFill>
                  <a:ea typeface="Times New Roman"/>
                </a:rPr>
                <a:t>ПАО «ОАК»</a:t>
              </a:r>
              <a:endParaRPr/>
            </a:p>
          </p:txBody>
        </p:sp>
        <p:sp>
          <p:nvSpPr>
            <p:cNvPr id="79" name="Прямоугольник 78"/>
            <p:cNvSpPr/>
            <p:nvPr/>
          </p:nvSpPr>
          <p:spPr bwMode="auto">
            <a:xfrm>
              <a:off x="7178251" y="4607120"/>
              <a:ext cx="1713920" cy="2308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Aft>
                  <a:spcPts val="451"/>
                </a:spcAft>
                <a:defRPr/>
              </a:pPr>
              <a:r>
                <a:rPr lang="ru-RU" sz="900">
                  <a:solidFill>
                    <a:srgbClr val="E7E6E6">
                      <a:lumMod val="10000"/>
                    </a:srgbClr>
                  </a:solidFill>
                  <a:ea typeface="Times New Roman"/>
                </a:rPr>
                <a:t>АО «Концерн «Калашников»</a:t>
              </a:r>
              <a:endParaRPr/>
            </a:p>
          </p:txBody>
        </p:sp>
        <p:sp>
          <p:nvSpPr>
            <p:cNvPr id="80" name="Прямоугольник 79"/>
            <p:cNvSpPr/>
            <p:nvPr/>
          </p:nvSpPr>
          <p:spPr bwMode="auto">
            <a:xfrm>
              <a:off x="5224887" y="4607120"/>
              <a:ext cx="1095708" cy="2308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Aft>
                  <a:spcPts val="451"/>
                </a:spcAft>
                <a:defRPr/>
              </a:pPr>
              <a:r>
                <a:rPr lang="ru-RU" sz="900">
                  <a:solidFill>
                    <a:srgbClr val="E7E6E6">
                      <a:lumMod val="10000"/>
                    </a:srgbClr>
                  </a:solidFill>
                  <a:ea typeface="Times New Roman"/>
                </a:rPr>
                <a:t>АО «ОДК»</a:t>
              </a:r>
              <a:endParaRPr/>
            </a:p>
          </p:txBody>
        </p:sp>
        <p:pic>
          <p:nvPicPr>
            <p:cNvPr id="81" name="Picture 2" descr="C:\Users\20907856\AppData\Local\Microsoft\Windows\Temporary Internet Files\Content.Outlook\XQORRWP3\IMG_6354.jpg"/>
            <p:cNvPicPr>
              <a:picLocks noChangeAspect="1" noChangeArrowheads="1"/>
            </p:cNvPicPr>
            <p:nvPr/>
          </p:nvPicPr>
          <p:blipFill>
            <a:blip r:embed="rId10"/>
            <a:srcRect l="0" t="0" r="62212" b="0"/>
            <a:stretch/>
          </p:blipFill>
          <p:spPr bwMode="auto">
            <a:xfrm>
              <a:off x="124972" y="4618139"/>
              <a:ext cx="185452" cy="218852"/>
            </a:xfrm>
            <a:prstGeom prst="rect">
              <a:avLst/>
            </a:prstGeom>
            <a:noFill/>
          </p:spPr>
        </p:pic>
        <p:sp>
          <p:nvSpPr>
            <p:cNvPr id="82" name="Прямоугольник 81"/>
            <p:cNvSpPr/>
            <p:nvPr/>
          </p:nvSpPr>
          <p:spPr bwMode="auto">
            <a:xfrm>
              <a:off x="310424" y="4607120"/>
              <a:ext cx="1095708" cy="2308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Aft>
                  <a:spcPts val="451"/>
                </a:spcAft>
                <a:defRPr/>
              </a:pPr>
              <a:r>
                <a:rPr lang="ru-RU" sz="900">
                  <a:solidFill>
                    <a:srgbClr val="E7E6E6">
                      <a:lumMod val="10000"/>
                    </a:srgbClr>
                  </a:solidFill>
                  <a:ea typeface="Times New Roman"/>
                </a:rPr>
                <a:t>АО «ОПК»</a:t>
              </a:r>
              <a:endParaRPr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11"/>
            <a:srcRect l="0" t="0" r="72166" b="0"/>
            <a:stretch/>
          </p:blipFill>
          <p:spPr bwMode="auto">
            <a:xfrm>
              <a:off x="7006607" y="3815526"/>
              <a:ext cx="188505" cy="338621"/>
            </a:xfrm>
            <a:prstGeom prst="rect">
              <a:avLst/>
            </a:prstGeom>
          </p:spPr>
        </p:pic>
        <p:sp>
          <p:nvSpPr>
            <p:cNvPr id="84" name="Прямоугольник 83"/>
            <p:cNvSpPr/>
            <p:nvPr/>
          </p:nvSpPr>
          <p:spPr bwMode="auto">
            <a:xfrm>
              <a:off x="7178251" y="3877114"/>
              <a:ext cx="1537032" cy="2308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Aft>
                  <a:spcPts val="451"/>
                </a:spcAft>
                <a:defRPr/>
              </a:pPr>
              <a:r>
                <a:rPr lang="ru-RU" sz="900">
                  <a:solidFill>
                    <a:srgbClr val="E7E6E6">
                      <a:lumMod val="10000"/>
                    </a:srgbClr>
                  </a:solidFill>
                  <a:ea typeface="Times New Roman"/>
                </a:rPr>
                <a:t>АО «Вертолеты России»</a:t>
              </a:r>
              <a:endParaRPr/>
            </a:p>
          </p:txBody>
        </p:sp>
        <p:sp>
          <p:nvSpPr>
            <p:cNvPr id="85" name="Прямоугольник 84"/>
            <p:cNvSpPr/>
            <p:nvPr/>
          </p:nvSpPr>
          <p:spPr bwMode="auto">
            <a:xfrm>
              <a:off x="6259130" y="3044617"/>
              <a:ext cx="2490633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prstClr val="black"/>
                  </a:solidFill>
                  <a:latin typeface="Arial"/>
                  <a:cs typeface="+mn-cs"/>
                </a:rPr>
                <a:t>Реализация проектов между компаниями-участниками </a:t>
              </a:r>
              <a:br>
                <a:rPr lang="ru-RU" sz="1000" b="1">
                  <a:solidFill>
                    <a:prstClr val="black"/>
                  </a:solidFill>
                  <a:latin typeface="Arial"/>
                  <a:cs typeface="+mn-cs"/>
                </a:rPr>
              </a:br>
              <a:r>
                <a:rPr lang="ru-RU" sz="1000" b="1">
                  <a:solidFill>
                    <a:prstClr val="black"/>
                  </a:solidFill>
                  <a:latin typeface="Arial"/>
                  <a:cs typeface="+mn-cs"/>
                </a:rPr>
                <a:t>и заводами-«побратимами» </a:t>
              </a:r>
              <a:endParaRPr/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prstClr val="black"/>
                  </a:solidFill>
                  <a:latin typeface="Arial"/>
                  <a:cs typeface="+mn-cs"/>
                </a:rPr>
                <a:t>2019-2022 г.</a:t>
              </a:r>
              <a:endParaRPr/>
            </a:p>
          </p:txBody>
        </p:sp>
        <p:cxnSp>
          <p:nvCxnSpPr>
            <p:cNvPr id="86" name="Прямая со стрелкой 85"/>
            <p:cNvCxnSpPr>
              <a:cxnSpLocks/>
            </p:cNvCxnSpPr>
            <p:nvPr/>
          </p:nvCxnSpPr>
          <p:spPr bwMode="auto">
            <a:xfrm flipV="1">
              <a:off x="3288242" y="3980820"/>
              <a:ext cx="1500035" cy="0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>
              <a:cxnSpLocks/>
            </p:cNvCxnSpPr>
            <p:nvPr/>
          </p:nvCxnSpPr>
          <p:spPr bwMode="auto">
            <a:xfrm flipH="1">
              <a:off x="3288242" y="4057019"/>
              <a:ext cx="1523891" cy="0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>
              <a:cxnSpLocks/>
            </p:cNvCxnSpPr>
            <p:nvPr/>
          </p:nvCxnSpPr>
          <p:spPr bwMode="auto">
            <a:xfrm>
              <a:off x="6155623" y="3936588"/>
              <a:ext cx="655489" cy="0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>
              <a:cxnSpLocks/>
            </p:cNvCxnSpPr>
            <p:nvPr/>
          </p:nvCxnSpPr>
          <p:spPr bwMode="auto">
            <a:xfrm flipH="1" flipV="1">
              <a:off x="6155623" y="4012788"/>
              <a:ext cx="655488" cy="0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>
              <a:cxnSpLocks/>
            </p:cNvCxnSpPr>
            <p:nvPr/>
          </p:nvCxnSpPr>
          <p:spPr bwMode="auto">
            <a:xfrm flipH="1">
              <a:off x="1528942" y="4057021"/>
              <a:ext cx="442266" cy="122791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>
              <a:cxnSpLocks/>
            </p:cNvCxnSpPr>
            <p:nvPr/>
          </p:nvCxnSpPr>
          <p:spPr bwMode="auto">
            <a:xfrm flipV="1">
              <a:off x="1398984" y="4012788"/>
              <a:ext cx="478235" cy="146256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>
              <a:cxnSpLocks/>
            </p:cNvCxnSpPr>
            <p:nvPr/>
          </p:nvCxnSpPr>
          <p:spPr bwMode="auto">
            <a:xfrm flipH="1">
              <a:off x="2584021" y="4195482"/>
              <a:ext cx="0" cy="354972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>
              <a:cxnSpLocks/>
            </p:cNvCxnSpPr>
            <p:nvPr/>
          </p:nvCxnSpPr>
          <p:spPr bwMode="auto">
            <a:xfrm flipV="1">
              <a:off x="2652965" y="4178367"/>
              <a:ext cx="0" cy="360000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>
              <a:cxnSpLocks/>
            </p:cNvCxnSpPr>
            <p:nvPr/>
          </p:nvCxnSpPr>
          <p:spPr bwMode="auto">
            <a:xfrm>
              <a:off x="3012774" y="4157714"/>
              <a:ext cx="393239" cy="151344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>
              <a:cxnSpLocks/>
            </p:cNvCxnSpPr>
            <p:nvPr/>
          </p:nvCxnSpPr>
          <p:spPr bwMode="auto">
            <a:xfrm flipH="1" flipV="1">
              <a:off x="2952194" y="4209139"/>
              <a:ext cx="414058" cy="165763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>
              <a:cxnSpLocks/>
            </p:cNvCxnSpPr>
            <p:nvPr/>
          </p:nvCxnSpPr>
          <p:spPr bwMode="auto">
            <a:xfrm>
              <a:off x="4716413" y="4455358"/>
              <a:ext cx="307996" cy="151763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>
              <a:cxnSpLocks/>
            </p:cNvCxnSpPr>
            <p:nvPr/>
          </p:nvCxnSpPr>
          <p:spPr bwMode="auto">
            <a:xfrm flipH="1" flipV="1">
              <a:off x="4640640" y="4479623"/>
              <a:ext cx="325741" cy="165762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>
              <a:cxnSpLocks/>
            </p:cNvCxnSpPr>
            <p:nvPr/>
          </p:nvCxnSpPr>
          <p:spPr bwMode="auto">
            <a:xfrm flipH="1">
              <a:off x="5900712" y="4500877"/>
              <a:ext cx="336190" cy="171872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>
              <a:cxnSpLocks/>
            </p:cNvCxnSpPr>
            <p:nvPr/>
          </p:nvCxnSpPr>
          <p:spPr bwMode="auto">
            <a:xfrm flipV="1">
              <a:off x="5854696" y="4448415"/>
              <a:ext cx="348204" cy="176620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>
              <a:cxnSpLocks/>
            </p:cNvCxnSpPr>
            <p:nvPr/>
          </p:nvCxnSpPr>
          <p:spPr bwMode="auto">
            <a:xfrm flipH="1">
              <a:off x="4734065" y="4186495"/>
              <a:ext cx="336190" cy="171872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>
              <a:cxnSpLocks/>
            </p:cNvCxnSpPr>
            <p:nvPr/>
          </p:nvCxnSpPr>
          <p:spPr bwMode="auto">
            <a:xfrm flipV="1">
              <a:off x="4688049" y="4134033"/>
              <a:ext cx="348204" cy="176620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 стрелкой 101"/>
            <p:cNvCxnSpPr>
              <a:cxnSpLocks/>
            </p:cNvCxnSpPr>
            <p:nvPr/>
          </p:nvCxnSpPr>
          <p:spPr bwMode="auto">
            <a:xfrm>
              <a:off x="6202900" y="4661975"/>
              <a:ext cx="655489" cy="0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/>
            <p:cNvCxnSpPr>
              <a:cxnSpLocks/>
            </p:cNvCxnSpPr>
            <p:nvPr/>
          </p:nvCxnSpPr>
          <p:spPr bwMode="auto">
            <a:xfrm flipH="1" flipV="1">
              <a:off x="6202900" y="4738175"/>
              <a:ext cx="655488" cy="0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>
              <a:cxnSpLocks/>
            </p:cNvCxnSpPr>
            <p:nvPr/>
          </p:nvCxnSpPr>
          <p:spPr bwMode="auto">
            <a:xfrm>
              <a:off x="1201198" y="4671734"/>
              <a:ext cx="655489" cy="0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104"/>
            <p:cNvCxnSpPr>
              <a:cxnSpLocks/>
            </p:cNvCxnSpPr>
            <p:nvPr/>
          </p:nvCxnSpPr>
          <p:spPr bwMode="auto">
            <a:xfrm flipH="1" flipV="1">
              <a:off x="1201198" y="4747934"/>
              <a:ext cx="655488" cy="0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/>
            <p:cNvCxnSpPr>
              <a:cxnSpLocks/>
            </p:cNvCxnSpPr>
            <p:nvPr/>
          </p:nvCxnSpPr>
          <p:spPr bwMode="auto">
            <a:xfrm flipV="1">
              <a:off x="3164159" y="4667088"/>
              <a:ext cx="1500035" cy="0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/>
            <p:cNvCxnSpPr>
              <a:cxnSpLocks/>
            </p:cNvCxnSpPr>
            <p:nvPr/>
          </p:nvCxnSpPr>
          <p:spPr bwMode="auto">
            <a:xfrm flipH="1">
              <a:off x="3164159" y="4743288"/>
              <a:ext cx="1523891" cy="0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 стрелкой 107"/>
            <p:cNvCxnSpPr>
              <a:cxnSpLocks/>
            </p:cNvCxnSpPr>
            <p:nvPr/>
          </p:nvCxnSpPr>
          <p:spPr bwMode="auto">
            <a:xfrm>
              <a:off x="1829502" y="4407896"/>
              <a:ext cx="307996" cy="151763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 стрелкой 108"/>
            <p:cNvCxnSpPr>
              <a:cxnSpLocks/>
            </p:cNvCxnSpPr>
            <p:nvPr/>
          </p:nvCxnSpPr>
          <p:spPr bwMode="auto">
            <a:xfrm flipH="1" flipV="1">
              <a:off x="1753729" y="4432161"/>
              <a:ext cx="325741" cy="165762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 стрелкой 109"/>
            <p:cNvCxnSpPr>
              <a:cxnSpLocks/>
            </p:cNvCxnSpPr>
            <p:nvPr/>
          </p:nvCxnSpPr>
          <p:spPr bwMode="auto">
            <a:xfrm flipH="1">
              <a:off x="523008" y="4410829"/>
              <a:ext cx="336190" cy="171872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>
              <a:cxnSpLocks/>
            </p:cNvCxnSpPr>
            <p:nvPr/>
          </p:nvCxnSpPr>
          <p:spPr bwMode="auto">
            <a:xfrm flipV="1">
              <a:off x="476992" y="4358367"/>
              <a:ext cx="348204" cy="176620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 стрелкой 111"/>
            <p:cNvCxnSpPr>
              <a:cxnSpLocks/>
              <a:endCxn id="74" idx="2"/>
            </p:cNvCxnSpPr>
            <p:nvPr/>
          </p:nvCxnSpPr>
          <p:spPr bwMode="auto">
            <a:xfrm flipH="1" flipV="1">
              <a:off x="5833458" y="4128205"/>
              <a:ext cx="364637" cy="251487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>
              <a:cxnSpLocks/>
            </p:cNvCxnSpPr>
            <p:nvPr/>
          </p:nvCxnSpPr>
          <p:spPr bwMode="auto">
            <a:xfrm>
              <a:off x="5963031" y="4141263"/>
              <a:ext cx="281460" cy="202236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 bwMode="auto">
          <a:xfrm>
            <a:off x="340563" y="444698"/>
            <a:ext cx="3976610" cy="1893641"/>
            <a:chOff x="1069975" y="2852936"/>
            <a:chExt cx="7325543" cy="3834988"/>
          </a:xfrm>
        </p:grpSpPr>
        <p:pic>
          <p:nvPicPr>
            <p:cNvPr id="61" name="Picture 4" descr="http://cf.ppt-online.org/files/slide/s/sOjnFuySb2GPYlAB65T3QKmrIXMht4ZkeU8DVx/slide-19.jpg"/>
            <p:cNvPicPr>
              <a:picLocks noChangeAspect="1" noChangeArrowheads="1"/>
            </p:cNvPicPr>
            <p:nvPr/>
          </p:nvPicPr>
          <p:blipFill>
            <a:blip r:embed="rId12"/>
            <a:srcRect l="11319" t="29823" r="0" b="7176"/>
            <a:stretch/>
          </p:blipFill>
          <p:spPr bwMode="auto">
            <a:xfrm>
              <a:off x="1069975" y="2852936"/>
              <a:ext cx="7325543" cy="3834988"/>
            </a:xfrm>
            <a:prstGeom prst="rect">
              <a:avLst/>
            </a:prstGeom>
            <a:noFill/>
          </p:spPr>
        </p:pic>
        <p:pic>
          <p:nvPicPr>
            <p:cNvPr id="114" name="Picture 2" descr="C:\Users\Конференц-зал\Desktop\123.png"/>
            <p:cNvPicPr>
              <a:picLocks noChangeArrowheads="1"/>
            </p:cNvPicPr>
            <p:nvPr/>
          </p:nvPicPr>
          <p:blipFill>
            <a:blip r:embed="rId13"/>
            <a:stretch/>
          </p:blipFill>
          <p:spPr bwMode="auto">
            <a:xfrm>
              <a:off x="3898437" y="2996951"/>
              <a:ext cx="1324385" cy="47919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394472" y="456619"/>
            <a:ext cx="5990096" cy="46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/>
              <a:t>Постоянное совершенствование – </a:t>
            </a:r>
            <a:br>
              <a:rPr lang="ru-RU" sz="2400"/>
            </a:br>
            <a:r>
              <a:rPr lang="ru-RU" sz="2400"/>
              <a:t>отправная точка всех концепций улучшения</a:t>
            </a:r>
            <a:endParaRPr/>
          </a:p>
        </p:txBody>
      </p:sp>
      <p:grpSp>
        <p:nvGrpSpPr>
          <p:cNvPr id="8" name="Группа 181"/>
          <p:cNvGrpSpPr/>
          <p:nvPr/>
        </p:nvGrpSpPr>
        <p:grpSpPr bwMode="auto">
          <a:xfrm>
            <a:off x="1668302" y="1168560"/>
            <a:ext cx="5126108" cy="2748595"/>
            <a:chOff x="1574173" y="1441839"/>
            <a:chExt cx="6791091" cy="4491683"/>
          </a:xfrm>
        </p:grpSpPr>
        <p:sp>
          <p:nvSpPr>
            <p:cNvPr id="9" name="Line 181"/>
            <p:cNvSpPr>
              <a:spLocks noChangeAspect="1" noChangeShapeType="1"/>
            </p:cNvSpPr>
            <p:nvPr/>
          </p:nvSpPr>
          <p:spPr bwMode="auto">
            <a:xfrm flipV="1">
              <a:off x="3189288" y="4824413"/>
              <a:ext cx="350837" cy="5016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10" name="Line 182"/>
            <p:cNvSpPr>
              <a:spLocks noChangeAspect="1" noChangeShapeType="1"/>
            </p:cNvSpPr>
            <p:nvPr/>
          </p:nvSpPr>
          <p:spPr bwMode="auto">
            <a:xfrm flipV="1">
              <a:off x="3529013" y="4103688"/>
              <a:ext cx="0" cy="741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11" name="Line 183"/>
            <p:cNvSpPr>
              <a:spLocks noChangeAspect="1" noChangeShapeType="1"/>
            </p:cNvSpPr>
            <p:nvPr/>
          </p:nvSpPr>
          <p:spPr bwMode="auto">
            <a:xfrm flipV="1">
              <a:off x="3783013" y="4092575"/>
              <a:ext cx="74612" cy="2873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12" name="Line 184"/>
            <p:cNvSpPr>
              <a:spLocks noChangeAspect="1" noChangeShapeType="1"/>
            </p:cNvSpPr>
            <p:nvPr/>
          </p:nvSpPr>
          <p:spPr bwMode="auto">
            <a:xfrm>
              <a:off x="3854450" y="4092575"/>
              <a:ext cx="85725" cy="2968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13" name="Line 185"/>
            <p:cNvSpPr>
              <a:spLocks noChangeAspect="1" noChangeShapeType="1"/>
            </p:cNvSpPr>
            <p:nvPr/>
          </p:nvSpPr>
          <p:spPr bwMode="auto">
            <a:xfrm flipV="1">
              <a:off x="3932238" y="4092575"/>
              <a:ext cx="100012" cy="2968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14" name="Line 186"/>
            <p:cNvSpPr>
              <a:spLocks noChangeAspect="1" noChangeShapeType="1"/>
            </p:cNvSpPr>
            <p:nvPr/>
          </p:nvSpPr>
          <p:spPr bwMode="auto">
            <a:xfrm>
              <a:off x="4024312" y="4092575"/>
              <a:ext cx="77787" cy="217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15" name="Line 187"/>
            <p:cNvSpPr>
              <a:spLocks noChangeAspect="1" noChangeShapeType="1"/>
            </p:cNvSpPr>
            <p:nvPr/>
          </p:nvSpPr>
          <p:spPr bwMode="auto">
            <a:xfrm>
              <a:off x="3681413" y="3921125"/>
              <a:ext cx="106362" cy="4587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16" name="Line 188"/>
            <p:cNvSpPr>
              <a:spLocks noChangeAspect="1" noChangeShapeType="1"/>
            </p:cNvSpPr>
            <p:nvPr/>
          </p:nvSpPr>
          <p:spPr bwMode="auto">
            <a:xfrm flipH="1">
              <a:off x="3598863" y="3921125"/>
              <a:ext cx="87311" cy="4587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17" name="Line 189"/>
            <p:cNvSpPr>
              <a:spLocks noChangeAspect="1" noChangeShapeType="1"/>
            </p:cNvSpPr>
            <p:nvPr/>
          </p:nvSpPr>
          <p:spPr bwMode="auto">
            <a:xfrm flipH="1" flipV="1">
              <a:off x="3529013" y="4103688"/>
              <a:ext cx="77787" cy="2762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18" name="Line 190"/>
            <p:cNvSpPr>
              <a:spLocks noChangeAspect="1" noChangeShapeType="1"/>
            </p:cNvSpPr>
            <p:nvPr/>
          </p:nvSpPr>
          <p:spPr bwMode="auto">
            <a:xfrm flipV="1">
              <a:off x="4719638" y="3052763"/>
              <a:ext cx="0" cy="8588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19" name="Line 191"/>
            <p:cNvSpPr>
              <a:spLocks noChangeAspect="1" noChangeShapeType="1"/>
            </p:cNvSpPr>
            <p:nvPr/>
          </p:nvSpPr>
          <p:spPr bwMode="auto">
            <a:xfrm flipV="1">
              <a:off x="4979988" y="3052763"/>
              <a:ext cx="76200" cy="2746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20" name="Line 192"/>
            <p:cNvSpPr>
              <a:spLocks noChangeAspect="1" noChangeShapeType="1"/>
            </p:cNvSpPr>
            <p:nvPr/>
          </p:nvSpPr>
          <p:spPr bwMode="auto">
            <a:xfrm>
              <a:off x="5051424" y="3052763"/>
              <a:ext cx="85725" cy="285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21" name="Line 193"/>
            <p:cNvSpPr>
              <a:spLocks noChangeAspect="1" noChangeShapeType="1"/>
            </p:cNvSpPr>
            <p:nvPr/>
          </p:nvSpPr>
          <p:spPr bwMode="auto">
            <a:xfrm flipV="1">
              <a:off x="5132388" y="3052763"/>
              <a:ext cx="88900" cy="285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22" name="Line 194"/>
            <p:cNvSpPr>
              <a:spLocks noChangeAspect="1" noChangeShapeType="1"/>
            </p:cNvSpPr>
            <p:nvPr/>
          </p:nvSpPr>
          <p:spPr bwMode="auto">
            <a:xfrm>
              <a:off x="5213350" y="3052763"/>
              <a:ext cx="77788" cy="217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23" name="Line 195"/>
            <p:cNvSpPr>
              <a:spLocks noChangeAspect="1" noChangeShapeType="1"/>
            </p:cNvSpPr>
            <p:nvPr/>
          </p:nvSpPr>
          <p:spPr bwMode="auto">
            <a:xfrm flipV="1">
              <a:off x="5384800" y="2911475"/>
              <a:ext cx="41275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24" name="Line 196"/>
            <p:cNvSpPr>
              <a:spLocks noChangeAspect="1" noChangeShapeType="1"/>
            </p:cNvSpPr>
            <p:nvPr/>
          </p:nvSpPr>
          <p:spPr bwMode="auto">
            <a:xfrm>
              <a:off x="5411788" y="2911475"/>
              <a:ext cx="55562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25" name="Line 197"/>
            <p:cNvSpPr>
              <a:spLocks noChangeAspect="1" noChangeShapeType="1"/>
            </p:cNvSpPr>
            <p:nvPr/>
          </p:nvSpPr>
          <p:spPr bwMode="auto">
            <a:xfrm flipV="1">
              <a:off x="5764212" y="2447925"/>
              <a:ext cx="350837" cy="5064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26" name="Line 198"/>
            <p:cNvSpPr>
              <a:spLocks noChangeAspect="1" noChangeShapeType="1"/>
            </p:cNvSpPr>
            <p:nvPr/>
          </p:nvSpPr>
          <p:spPr bwMode="auto">
            <a:xfrm>
              <a:off x="4879975" y="2871788"/>
              <a:ext cx="104775" cy="4556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27" name="Line 199"/>
            <p:cNvSpPr>
              <a:spLocks noChangeAspect="1" noChangeShapeType="1"/>
            </p:cNvSpPr>
            <p:nvPr/>
          </p:nvSpPr>
          <p:spPr bwMode="auto">
            <a:xfrm flipH="1">
              <a:off x="4799013" y="2871788"/>
              <a:ext cx="87311" cy="4556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28" name="Line 200"/>
            <p:cNvSpPr>
              <a:spLocks noChangeAspect="1" noChangeShapeType="1"/>
            </p:cNvSpPr>
            <p:nvPr/>
          </p:nvSpPr>
          <p:spPr bwMode="auto">
            <a:xfrm flipH="1" flipV="1">
              <a:off x="4718050" y="3052763"/>
              <a:ext cx="87313" cy="2746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29" name="Line 201"/>
            <p:cNvSpPr>
              <a:spLocks noChangeAspect="1" noChangeShapeType="1"/>
            </p:cNvSpPr>
            <p:nvPr/>
          </p:nvSpPr>
          <p:spPr bwMode="auto">
            <a:xfrm flipV="1">
              <a:off x="5456238" y="2900363"/>
              <a:ext cx="38100" cy="10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30" name="Line 202"/>
            <p:cNvSpPr>
              <a:spLocks noChangeAspect="1" noChangeShapeType="1"/>
            </p:cNvSpPr>
            <p:nvPr/>
          </p:nvSpPr>
          <p:spPr bwMode="auto">
            <a:xfrm>
              <a:off x="5486400" y="2900363"/>
              <a:ext cx="42863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31" name="Line 203"/>
            <p:cNvSpPr>
              <a:spLocks noChangeAspect="1" noChangeShapeType="1"/>
            </p:cNvSpPr>
            <p:nvPr/>
          </p:nvSpPr>
          <p:spPr bwMode="auto">
            <a:xfrm flipV="1">
              <a:off x="5514975" y="2900363"/>
              <a:ext cx="53974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32" name="Line 204"/>
            <p:cNvSpPr>
              <a:spLocks noChangeAspect="1" noChangeShapeType="1"/>
            </p:cNvSpPr>
            <p:nvPr/>
          </p:nvSpPr>
          <p:spPr bwMode="auto">
            <a:xfrm>
              <a:off x="5559425" y="2900363"/>
              <a:ext cx="23813" cy="80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33" name="Line 205"/>
            <p:cNvSpPr>
              <a:spLocks noChangeAspect="1" noChangeShapeType="1"/>
            </p:cNvSpPr>
            <p:nvPr/>
          </p:nvSpPr>
          <p:spPr bwMode="auto">
            <a:xfrm flipV="1">
              <a:off x="6356350" y="2479675"/>
              <a:ext cx="77788" cy="285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34" name="Line 206"/>
            <p:cNvSpPr>
              <a:spLocks noChangeAspect="1" noChangeShapeType="1"/>
            </p:cNvSpPr>
            <p:nvPr/>
          </p:nvSpPr>
          <p:spPr bwMode="auto">
            <a:xfrm>
              <a:off x="6427788" y="2479675"/>
              <a:ext cx="88900" cy="2984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35" name="Line 207"/>
            <p:cNvSpPr>
              <a:spLocks noChangeAspect="1" noChangeShapeType="1"/>
            </p:cNvSpPr>
            <p:nvPr/>
          </p:nvSpPr>
          <p:spPr bwMode="auto">
            <a:xfrm flipV="1">
              <a:off x="6508750" y="2479675"/>
              <a:ext cx="88900" cy="2984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36" name="Line 208"/>
            <p:cNvSpPr>
              <a:spLocks noChangeAspect="1" noChangeShapeType="1"/>
            </p:cNvSpPr>
            <p:nvPr/>
          </p:nvSpPr>
          <p:spPr bwMode="auto">
            <a:xfrm flipV="1">
              <a:off x="6615113" y="2357438"/>
              <a:ext cx="84137" cy="1349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37" name="Line 209"/>
            <p:cNvSpPr>
              <a:spLocks noChangeAspect="1" noChangeShapeType="1"/>
            </p:cNvSpPr>
            <p:nvPr/>
          </p:nvSpPr>
          <p:spPr bwMode="auto">
            <a:xfrm>
              <a:off x="6688138" y="2357438"/>
              <a:ext cx="36512" cy="1222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38" name="Line 210"/>
            <p:cNvSpPr>
              <a:spLocks noChangeAspect="1" noChangeShapeType="1"/>
            </p:cNvSpPr>
            <p:nvPr/>
          </p:nvSpPr>
          <p:spPr bwMode="auto">
            <a:xfrm flipV="1">
              <a:off x="6718300" y="2379663"/>
              <a:ext cx="38100" cy="1000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39" name="Line 211"/>
            <p:cNvSpPr>
              <a:spLocks noChangeAspect="1" noChangeShapeType="1"/>
            </p:cNvSpPr>
            <p:nvPr/>
          </p:nvSpPr>
          <p:spPr bwMode="auto">
            <a:xfrm>
              <a:off x="6746875" y="2379663"/>
              <a:ext cx="50800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40" name="Line 212"/>
            <p:cNvSpPr>
              <a:spLocks noChangeAspect="1" noChangeShapeType="1"/>
            </p:cNvSpPr>
            <p:nvPr/>
          </p:nvSpPr>
          <p:spPr bwMode="auto">
            <a:xfrm flipV="1">
              <a:off x="6908799" y="1957388"/>
              <a:ext cx="338138" cy="4889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41" name="Line 213"/>
            <p:cNvSpPr>
              <a:spLocks noChangeAspect="1" noChangeShapeType="1"/>
            </p:cNvSpPr>
            <p:nvPr/>
          </p:nvSpPr>
          <p:spPr bwMode="auto">
            <a:xfrm>
              <a:off x="6257925" y="2311399"/>
              <a:ext cx="106363" cy="4540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42" name="Line 214"/>
            <p:cNvSpPr>
              <a:spLocks noChangeAspect="1" noChangeShapeType="1"/>
            </p:cNvSpPr>
            <p:nvPr/>
          </p:nvSpPr>
          <p:spPr bwMode="auto">
            <a:xfrm flipH="1">
              <a:off x="6178550" y="2311399"/>
              <a:ext cx="84138" cy="4540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43" name="Line 215"/>
            <p:cNvSpPr>
              <a:spLocks noChangeAspect="1" noChangeShapeType="1"/>
            </p:cNvSpPr>
            <p:nvPr/>
          </p:nvSpPr>
          <p:spPr bwMode="auto">
            <a:xfrm flipH="1" flipV="1">
              <a:off x="6107113" y="2490788"/>
              <a:ext cx="74612" cy="2746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44" name="Line 216"/>
            <p:cNvSpPr>
              <a:spLocks noChangeAspect="1" noChangeShapeType="1"/>
            </p:cNvSpPr>
            <p:nvPr/>
          </p:nvSpPr>
          <p:spPr bwMode="auto">
            <a:xfrm flipV="1">
              <a:off x="6789738" y="2379663"/>
              <a:ext cx="38100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45" name="Line 217"/>
            <p:cNvSpPr>
              <a:spLocks noChangeAspect="1" noChangeShapeType="1"/>
            </p:cNvSpPr>
            <p:nvPr/>
          </p:nvSpPr>
          <p:spPr bwMode="auto">
            <a:xfrm>
              <a:off x="6818313" y="2379663"/>
              <a:ext cx="42862" cy="793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46" name="Line 218"/>
            <p:cNvSpPr>
              <a:spLocks noChangeAspect="1" noChangeShapeType="1"/>
            </p:cNvSpPr>
            <p:nvPr/>
          </p:nvSpPr>
          <p:spPr bwMode="auto">
            <a:xfrm flipV="1">
              <a:off x="6851650" y="2379663"/>
              <a:ext cx="38100" cy="793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47" name="Line 219"/>
            <p:cNvSpPr>
              <a:spLocks noChangeAspect="1" noChangeShapeType="1"/>
            </p:cNvSpPr>
            <p:nvPr/>
          </p:nvSpPr>
          <p:spPr bwMode="auto">
            <a:xfrm>
              <a:off x="6878638" y="2379663"/>
              <a:ext cx="44450" cy="66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48" name="Rectangle 282"/>
            <p:cNvSpPr>
              <a:spLocks noChangeArrowheads="1" noChangeAspect="1"/>
            </p:cNvSpPr>
            <p:nvPr/>
          </p:nvSpPr>
          <p:spPr bwMode="auto">
            <a:xfrm>
              <a:off x="4044949" y="5592759"/>
              <a:ext cx="628531" cy="340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8866" tIns="19433" rIns="38866" bIns="19433">
              <a:spAutoFit/>
            </a:bodyPr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buClr>
                  <a:srgbClr val="6CAEDF"/>
                </a:buClr>
                <a:buSzPct val="120000"/>
                <a:defRPr/>
              </a:pPr>
              <a:r>
                <a:rPr lang="ru-RU" sz="1100" b="1">
                  <a:cs typeface="Arial"/>
                </a:rPr>
                <a:t>Время</a:t>
              </a:r>
              <a:endParaRPr lang="en-GB" sz="1100" b="1">
                <a:cs typeface="Arial"/>
              </a:endParaRPr>
            </a:p>
          </p:txBody>
        </p:sp>
        <p:sp>
          <p:nvSpPr>
            <p:cNvPr id="49" name="Oval 283"/>
            <p:cNvSpPr>
              <a:spLocks noChangeArrowheads="1" noChangeAspect="1"/>
            </p:cNvSpPr>
            <p:nvPr/>
          </p:nvSpPr>
          <p:spPr bwMode="auto">
            <a:xfrm>
              <a:off x="3121025" y="3665538"/>
              <a:ext cx="1576388" cy="904875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50" name="Oval 284"/>
            <p:cNvSpPr>
              <a:spLocks noChangeArrowheads="1" noChangeAspect="1"/>
            </p:cNvSpPr>
            <p:nvPr/>
          </p:nvSpPr>
          <p:spPr bwMode="auto">
            <a:xfrm>
              <a:off x="4359275" y="3189288"/>
              <a:ext cx="682625" cy="700087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286"/>
            <p:cNvSpPr>
              <a:spLocks noChangeArrowheads="1" noChangeAspect="1"/>
            </p:cNvSpPr>
            <p:nvPr/>
          </p:nvSpPr>
          <p:spPr bwMode="auto">
            <a:xfrm>
              <a:off x="4621803" y="3464690"/>
              <a:ext cx="2301285" cy="340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38866" tIns="19433" rIns="38866" bIns="19433">
              <a:spAutoFit/>
            </a:bodyPr>
            <a:lstStyle/>
            <a:p>
              <a:pPr algn="ctr" defTabSz="686440">
                <a:spcBef>
                  <a:spcPts val="0"/>
                </a:spcBef>
                <a:spcAft>
                  <a:spcPts val="0"/>
                </a:spcAft>
                <a:buClr>
                  <a:srgbClr val="6CAEDF"/>
                </a:buClr>
                <a:buSzPct val="120000"/>
                <a:defRPr/>
              </a:pPr>
              <a:r>
                <a:rPr lang="ru-RU" sz="1100" b="1">
                  <a:cs typeface="Arial"/>
                </a:rPr>
                <a:t>Стандартизация</a:t>
              </a:r>
              <a:endParaRPr lang="en-GB" sz="1100" b="1">
                <a:cs typeface="Arial"/>
              </a:endParaRPr>
            </a:p>
          </p:txBody>
        </p:sp>
        <p:sp>
          <p:nvSpPr>
            <p:cNvPr id="52" name="Rectangle 287"/>
            <p:cNvSpPr>
              <a:spLocks noChangeArrowheads="1" noChangeAspect="1"/>
            </p:cNvSpPr>
            <p:nvPr/>
          </p:nvSpPr>
          <p:spPr bwMode="auto">
            <a:xfrm>
              <a:off x="4309036" y="4245221"/>
              <a:ext cx="1671638" cy="340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866" tIns="19433" rIns="38866" bIns="19433">
              <a:spAutoFit/>
            </a:bodyPr>
            <a:lstStyle/>
            <a:p>
              <a:pPr algn="ctr" defTabSz="686440">
                <a:spcBef>
                  <a:spcPts val="0"/>
                </a:spcBef>
                <a:spcAft>
                  <a:spcPts val="0"/>
                </a:spcAft>
                <a:buClr>
                  <a:srgbClr val="6CAEDF"/>
                </a:buClr>
                <a:buSzPct val="120000"/>
                <a:defRPr/>
              </a:pPr>
              <a:r>
                <a:rPr lang="ru-RU" sz="1100" b="1">
                  <a:cs typeface="Arial"/>
                </a:rPr>
                <a:t>Улучшение</a:t>
              </a:r>
              <a:endParaRPr lang="en-GB" sz="1100" b="1">
                <a:cs typeface="Arial"/>
              </a:endParaRPr>
            </a:p>
          </p:txBody>
        </p:sp>
        <p:sp>
          <p:nvSpPr>
            <p:cNvPr id="53" name="Line 288"/>
            <p:cNvSpPr>
              <a:spLocks noChangeAspect="1" noChangeShapeType="1"/>
            </p:cNvSpPr>
            <p:nvPr/>
          </p:nvSpPr>
          <p:spPr bwMode="auto">
            <a:xfrm flipV="1">
              <a:off x="2062163" y="1630363"/>
              <a:ext cx="0" cy="3987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54" name="Line 289"/>
            <p:cNvSpPr>
              <a:spLocks noChangeAspect="1" noChangeShapeType="1"/>
            </p:cNvSpPr>
            <p:nvPr/>
          </p:nvSpPr>
          <p:spPr bwMode="auto">
            <a:xfrm>
              <a:off x="2079625" y="5618163"/>
              <a:ext cx="53355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grpSp>
          <p:nvGrpSpPr>
            <p:cNvPr id="55" name="Group 293"/>
            <p:cNvGrpSpPr/>
            <p:nvPr/>
          </p:nvGrpSpPr>
          <p:grpSpPr bwMode="auto">
            <a:xfrm>
              <a:off x="2079630" y="5057775"/>
              <a:ext cx="279401" cy="422275"/>
              <a:chOff x="1251" y="3186"/>
              <a:chExt cx="235" cy="266"/>
            </a:xfrm>
          </p:grpSpPr>
          <p:sp>
            <p:nvSpPr>
              <p:cNvPr id="106" name="Line 294"/>
              <p:cNvSpPr>
                <a:spLocks noChangeAspect="1" noChangeShapeType="1"/>
              </p:cNvSpPr>
              <p:nvPr/>
            </p:nvSpPr>
            <p:spPr bwMode="auto">
              <a:xfrm>
                <a:off x="1251" y="3272"/>
                <a:ext cx="69" cy="16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7" name="Line 295"/>
              <p:cNvSpPr>
                <a:spLocks noChangeAspect="1" noChangeShapeType="1"/>
              </p:cNvSpPr>
              <p:nvPr/>
            </p:nvSpPr>
            <p:spPr bwMode="auto">
              <a:xfrm>
                <a:off x="1374" y="3186"/>
                <a:ext cx="61" cy="26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8" name="Line 296"/>
              <p:cNvSpPr>
                <a:spLocks noChangeAspect="1" noChangeShapeType="1"/>
              </p:cNvSpPr>
              <p:nvPr/>
            </p:nvSpPr>
            <p:spPr bwMode="auto">
              <a:xfrm flipV="1">
                <a:off x="1317" y="3186"/>
                <a:ext cx="60" cy="2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9" name="Line 297"/>
              <p:cNvSpPr>
                <a:spLocks noChangeAspect="1" noChangeShapeType="1"/>
              </p:cNvSpPr>
              <p:nvPr/>
            </p:nvSpPr>
            <p:spPr bwMode="auto">
              <a:xfrm flipV="1">
                <a:off x="1431" y="3272"/>
                <a:ext cx="55" cy="18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56" name="Group 298"/>
            <p:cNvGrpSpPr/>
            <p:nvPr/>
          </p:nvGrpSpPr>
          <p:grpSpPr bwMode="auto">
            <a:xfrm>
              <a:off x="2081234" y="4972052"/>
              <a:ext cx="1120786" cy="468313"/>
              <a:chOff x="1310" y="3132"/>
              <a:chExt cx="706" cy="295"/>
            </a:xfrm>
          </p:grpSpPr>
          <p:sp>
            <p:nvSpPr>
              <p:cNvPr id="86" name="Line 299"/>
              <p:cNvSpPr>
                <a:spLocks noChangeAspect="1" noChangeShapeType="1"/>
              </p:cNvSpPr>
              <p:nvPr/>
            </p:nvSpPr>
            <p:spPr bwMode="auto">
              <a:xfrm>
                <a:off x="1788" y="3240"/>
                <a:ext cx="49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7" name="Line 300"/>
              <p:cNvSpPr>
                <a:spLocks noChangeAspect="1" noChangeShapeType="1"/>
              </p:cNvSpPr>
              <p:nvPr/>
            </p:nvSpPr>
            <p:spPr bwMode="auto">
              <a:xfrm flipV="1">
                <a:off x="1831" y="3290"/>
                <a:ext cx="45" cy="9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8" name="Line 301"/>
              <p:cNvSpPr>
                <a:spLocks noChangeAspect="1" noChangeShapeType="1"/>
              </p:cNvSpPr>
              <p:nvPr/>
            </p:nvSpPr>
            <p:spPr bwMode="auto">
              <a:xfrm>
                <a:off x="1871" y="3290"/>
                <a:ext cx="30" cy="7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9" name="Line 302"/>
              <p:cNvSpPr>
                <a:spLocks noChangeAspect="1" noChangeShapeType="1"/>
              </p:cNvSpPr>
              <p:nvPr/>
            </p:nvSpPr>
            <p:spPr bwMode="auto">
              <a:xfrm flipV="1">
                <a:off x="1897" y="3312"/>
                <a:ext cx="17" cy="5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" name="Line 303"/>
              <p:cNvSpPr>
                <a:spLocks noChangeAspect="1" noChangeShapeType="1"/>
              </p:cNvSpPr>
              <p:nvPr/>
            </p:nvSpPr>
            <p:spPr bwMode="auto">
              <a:xfrm>
                <a:off x="1907" y="3312"/>
                <a:ext cx="42" cy="5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1" name="Line 304"/>
              <p:cNvSpPr>
                <a:spLocks noChangeAspect="1" noChangeShapeType="1"/>
              </p:cNvSpPr>
              <p:nvPr/>
            </p:nvSpPr>
            <p:spPr bwMode="auto">
              <a:xfrm flipV="1">
                <a:off x="1634" y="3247"/>
                <a:ext cx="49" cy="17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2" name="Line 305"/>
              <p:cNvSpPr>
                <a:spLocks noChangeAspect="1" noChangeShapeType="1"/>
              </p:cNvSpPr>
              <p:nvPr/>
            </p:nvSpPr>
            <p:spPr bwMode="auto">
              <a:xfrm>
                <a:off x="1679" y="3247"/>
                <a:ext cx="56" cy="1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3" name="Line 306"/>
              <p:cNvSpPr>
                <a:spLocks noChangeAspect="1" noChangeShapeType="1"/>
              </p:cNvSpPr>
              <p:nvPr/>
            </p:nvSpPr>
            <p:spPr bwMode="auto">
              <a:xfrm flipV="1">
                <a:off x="1730" y="3240"/>
                <a:ext cx="62" cy="18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4" name="Line 307"/>
              <p:cNvSpPr>
                <a:spLocks noChangeAspect="1" noChangeShapeType="1"/>
              </p:cNvSpPr>
              <p:nvPr/>
            </p:nvSpPr>
            <p:spPr bwMode="auto">
              <a:xfrm flipH="1">
                <a:off x="1521" y="3132"/>
                <a:ext cx="53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5" name="Line 308"/>
              <p:cNvSpPr>
                <a:spLocks noChangeAspect="1" noChangeShapeType="1"/>
              </p:cNvSpPr>
              <p:nvPr/>
            </p:nvSpPr>
            <p:spPr bwMode="auto">
              <a:xfrm>
                <a:off x="1570" y="3132"/>
                <a:ext cx="68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6" name="Line 3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457" y="3200"/>
                <a:ext cx="68" cy="2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7" name="Line 310"/>
              <p:cNvSpPr>
                <a:spLocks noChangeAspect="1" noChangeShapeType="1"/>
              </p:cNvSpPr>
              <p:nvPr/>
            </p:nvSpPr>
            <p:spPr bwMode="auto">
              <a:xfrm flipV="1">
                <a:off x="1941" y="3305"/>
                <a:ext cx="23" cy="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8" name="Line 311"/>
              <p:cNvSpPr>
                <a:spLocks noChangeAspect="1" noChangeShapeType="1"/>
              </p:cNvSpPr>
              <p:nvPr/>
            </p:nvSpPr>
            <p:spPr bwMode="auto">
              <a:xfrm>
                <a:off x="1959" y="3304"/>
                <a:ext cx="26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" name="Line 312"/>
              <p:cNvSpPr>
                <a:spLocks noChangeAspect="1" noChangeShapeType="1"/>
              </p:cNvSpPr>
              <p:nvPr/>
            </p:nvSpPr>
            <p:spPr bwMode="auto">
              <a:xfrm flipV="1">
                <a:off x="1978" y="3304"/>
                <a:ext cx="26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0" name="Line 313"/>
              <p:cNvSpPr>
                <a:spLocks noChangeAspect="1" noChangeShapeType="1"/>
              </p:cNvSpPr>
              <p:nvPr/>
            </p:nvSpPr>
            <p:spPr bwMode="auto">
              <a:xfrm>
                <a:off x="1998" y="3304"/>
                <a:ext cx="18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srgbClr val="414142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01" name="Group 314"/>
              <p:cNvGrpSpPr/>
              <p:nvPr/>
            </p:nvGrpSpPr>
            <p:grpSpPr bwMode="auto">
              <a:xfrm>
                <a:off x="1310" y="3132"/>
                <a:ext cx="150" cy="288"/>
                <a:chOff x="1225" y="3132"/>
                <a:chExt cx="229" cy="288"/>
              </a:xfrm>
            </p:grpSpPr>
            <p:sp>
              <p:nvSpPr>
                <p:cNvPr id="102" name="Line 3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90" y="3195"/>
                  <a:ext cx="64" cy="22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defTabSz="68644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350">
                    <a:solidFill>
                      <a:srgbClr val="414142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3" name="Line 31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77" y="3132"/>
                  <a:ext cx="53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defTabSz="68644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350">
                    <a:solidFill>
                      <a:srgbClr val="414142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4" name="Line 317"/>
                <p:cNvSpPr>
                  <a:spLocks noChangeAspect="1" noChangeShapeType="1"/>
                </p:cNvSpPr>
                <p:nvPr/>
              </p:nvSpPr>
              <p:spPr bwMode="auto">
                <a:xfrm>
                  <a:off x="1326" y="3132"/>
                  <a:ext cx="68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defTabSz="68644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350">
                    <a:solidFill>
                      <a:srgbClr val="414142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5" name="Line 31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225" y="3240"/>
                  <a:ext cx="56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defTabSz="68644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350">
                    <a:solidFill>
                      <a:srgbClr val="414142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57" name="Text Box 319"/>
            <p:cNvSpPr txBox="1">
              <a:spLocks noChangeArrowheads="1"/>
            </p:cNvSpPr>
            <p:nvPr/>
          </p:nvSpPr>
          <p:spPr bwMode="auto">
            <a:xfrm rot="16199998">
              <a:off x="1074740" y="3223583"/>
              <a:ext cx="1274762" cy="2758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38598" tIns="19300" rIns="38598" bIns="19300" anchor="ctr">
              <a:spAutoFit/>
            </a:bodyPr>
            <a:lstStyle/>
            <a:p>
              <a:pPr marL="120664" indent="-120664" algn="ctr" defTabSz="686440">
                <a:spcBef>
                  <a:spcPts val="0"/>
                </a:spcBef>
                <a:spcAft>
                  <a:spcPts val="0"/>
                </a:spcAft>
                <a:buClr>
                  <a:srgbClr val="6CAEDF"/>
                </a:buClr>
                <a:buSzPct val="120000"/>
                <a:defRPr/>
              </a:pPr>
              <a:r>
                <a:rPr lang="ru-RU" sz="1100" b="1">
                  <a:cs typeface="Arial"/>
                </a:rPr>
                <a:t>Показатель</a:t>
              </a:r>
              <a:endParaRPr lang="en-GB" sz="1100" b="1">
                <a:cs typeface="Arial"/>
              </a:endParaRPr>
            </a:p>
          </p:txBody>
        </p:sp>
        <p:sp>
          <p:nvSpPr>
            <p:cNvPr id="58" name="Line 321"/>
            <p:cNvSpPr>
              <a:spLocks noChangeAspect="1" noChangeShapeType="1"/>
            </p:cNvSpPr>
            <p:nvPr/>
          </p:nvSpPr>
          <p:spPr bwMode="auto">
            <a:xfrm flipV="1">
              <a:off x="4095750" y="3984625"/>
              <a:ext cx="100013" cy="2968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59" name="Line 322"/>
            <p:cNvSpPr>
              <a:spLocks noChangeAspect="1" noChangeShapeType="1"/>
            </p:cNvSpPr>
            <p:nvPr/>
          </p:nvSpPr>
          <p:spPr bwMode="auto">
            <a:xfrm flipV="1">
              <a:off x="5570538" y="2892425"/>
              <a:ext cx="42862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60" name="Line 323"/>
            <p:cNvSpPr>
              <a:spLocks noChangeAspect="1" noChangeShapeType="1"/>
            </p:cNvSpPr>
            <p:nvPr/>
          </p:nvSpPr>
          <p:spPr bwMode="auto">
            <a:xfrm>
              <a:off x="5599113" y="2892425"/>
              <a:ext cx="55562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61" name="Line 324"/>
            <p:cNvSpPr>
              <a:spLocks noChangeAspect="1" noChangeShapeType="1"/>
            </p:cNvSpPr>
            <p:nvPr/>
          </p:nvSpPr>
          <p:spPr bwMode="auto">
            <a:xfrm flipV="1">
              <a:off x="5645150" y="2881312"/>
              <a:ext cx="38100" cy="10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62" name="Line 325"/>
            <p:cNvSpPr>
              <a:spLocks noChangeAspect="1" noChangeShapeType="1"/>
            </p:cNvSpPr>
            <p:nvPr/>
          </p:nvSpPr>
          <p:spPr bwMode="auto">
            <a:xfrm>
              <a:off x="5673725" y="2881312"/>
              <a:ext cx="41275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63" name="Line 326"/>
            <p:cNvSpPr>
              <a:spLocks noChangeAspect="1" noChangeShapeType="1"/>
            </p:cNvSpPr>
            <p:nvPr/>
          </p:nvSpPr>
          <p:spPr bwMode="auto">
            <a:xfrm flipV="1">
              <a:off x="5702300" y="2881312"/>
              <a:ext cx="53974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64" name="Line 327"/>
            <p:cNvSpPr>
              <a:spLocks noChangeAspect="1" noChangeShapeType="1"/>
            </p:cNvSpPr>
            <p:nvPr/>
          </p:nvSpPr>
          <p:spPr bwMode="auto">
            <a:xfrm>
              <a:off x="5746750" y="2881312"/>
              <a:ext cx="25400" cy="793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65" name="Line 328"/>
            <p:cNvSpPr>
              <a:spLocks noChangeAspect="1" noChangeShapeType="1"/>
            </p:cNvSpPr>
            <p:nvPr/>
          </p:nvSpPr>
          <p:spPr bwMode="auto">
            <a:xfrm flipV="1">
              <a:off x="5299075" y="2954338"/>
              <a:ext cx="88900" cy="285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66" name="Line 329"/>
            <p:cNvSpPr>
              <a:spLocks noChangeAspect="1" noChangeShapeType="1"/>
            </p:cNvSpPr>
            <p:nvPr/>
          </p:nvSpPr>
          <p:spPr bwMode="auto">
            <a:xfrm flipV="1">
              <a:off x="4183063" y="3932238"/>
              <a:ext cx="36512" cy="10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67" name="Line 330"/>
            <p:cNvSpPr>
              <a:spLocks noChangeAspect="1" noChangeShapeType="1"/>
            </p:cNvSpPr>
            <p:nvPr/>
          </p:nvSpPr>
          <p:spPr bwMode="auto">
            <a:xfrm>
              <a:off x="4210050" y="3932238"/>
              <a:ext cx="42863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68" name="Line 331"/>
            <p:cNvSpPr>
              <a:spLocks noChangeAspect="1" noChangeShapeType="1"/>
            </p:cNvSpPr>
            <p:nvPr/>
          </p:nvSpPr>
          <p:spPr bwMode="auto">
            <a:xfrm flipV="1">
              <a:off x="4238625" y="3932238"/>
              <a:ext cx="55563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69" name="Line 332"/>
            <p:cNvSpPr>
              <a:spLocks noChangeAspect="1" noChangeShapeType="1"/>
            </p:cNvSpPr>
            <p:nvPr/>
          </p:nvSpPr>
          <p:spPr bwMode="auto">
            <a:xfrm>
              <a:off x="4284663" y="3932238"/>
              <a:ext cx="25400" cy="80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70" name="Line 333"/>
            <p:cNvSpPr>
              <a:spLocks noChangeAspect="1" noChangeShapeType="1"/>
            </p:cNvSpPr>
            <p:nvPr/>
          </p:nvSpPr>
          <p:spPr bwMode="auto">
            <a:xfrm flipV="1">
              <a:off x="4297363" y="3924300"/>
              <a:ext cx="41275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71" name="Line 334"/>
            <p:cNvSpPr>
              <a:spLocks noChangeAspect="1" noChangeShapeType="1"/>
            </p:cNvSpPr>
            <p:nvPr/>
          </p:nvSpPr>
          <p:spPr bwMode="auto">
            <a:xfrm>
              <a:off x="4324350" y="3924300"/>
              <a:ext cx="53974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72" name="Line 335"/>
            <p:cNvSpPr>
              <a:spLocks noChangeAspect="1" noChangeShapeType="1"/>
            </p:cNvSpPr>
            <p:nvPr/>
          </p:nvSpPr>
          <p:spPr bwMode="auto">
            <a:xfrm flipV="1">
              <a:off x="4368800" y="3913188"/>
              <a:ext cx="38100" cy="10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73" name="Line 336"/>
            <p:cNvSpPr>
              <a:spLocks noChangeAspect="1" noChangeShapeType="1"/>
            </p:cNvSpPr>
            <p:nvPr/>
          </p:nvSpPr>
          <p:spPr bwMode="auto">
            <a:xfrm>
              <a:off x="4398963" y="3913188"/>
              <a:ext cx="41275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74" name="Line 337"/>
            <p:cNvSpPr>
              <a:spLocks noChangeAspect="1" noChangeShapeType="1"/>
            </p:cNvSpPr>
            <p:nvPr/>
          </p:nvSpPr>
          <p:spPr bwMode="auto">
            <a:xfrm flipV="1">
              <a:off x="4425950" y="3913188"/>
              <a:ext cx="55563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75" name="Line 338"/>
            <p:cNvSpPr>
              <a:spLocks noChangeAspect="1" noChangeShapeType="1"/>
            </p:cNvSpPr>
            <p:nvPr/>
          </p:nvSpPr>
          <p:spPr bwMode="auto">
            <a:xfrm>
              <a:off x="4471988" y="3913188"/>
              <a:ext cx="23811" cy="793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76" name="Line 339"/>
            <p:cNvSpPr>
              <a:spLocks noChangeAspect="1" noChangeShapeType="1"/>
            </p:cNvSpPr>
            <p:nvPr/>
          </p:nvSpPr>
          <p:spPr bwMode="auto">
            <a:xfrm flipV="1">
              <a:off x="4429125" y="3908425"/>
              <a:ext cx="38100" cy="10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77" name="Line 340"/>
            <p:cNvSpPr>
              <a:spLocks noChangeAspect="1" noChangeShapeType="1"/>
            </p:cNvSpPr>
            <p:nvPr/>
          </p:nvSpPr>
          <p:spPr bwMode="auto">
            <a:xfrm>
              <a:off x="4459288" y="3908425"/>
              <a:ext cx="41275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78" name="Line 341"/>
            <p:cNvSpPr>
              <a:spLocks noChangeAspect="1" noChangeShapeType="1"/>
            </p:cNvSpPr>
            <p:nvPr/>
          </p:nvSpPr>
          <p:spPr bwMode="auto">
            <a:xfrm flipV="1">
              <a:off x="4487863" y="3908425"/>
              <a:ext cx="52387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79" name="Line 342"/>
            <p:cNvSpPr>
              <a:spLocks noChangeAspect="1" noChangeShapeType="1"/>
            </p:cNvSpPr>
            <p:nvPr/>
          </p:nvSpPr>
          <p:spPr bwMode="auto">
            <a:xfrm>
              <a:off x="4530725" y="3908425"/>
              <a:ext cx="25400" cy="793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80" name="Line 343"/>
            <p:cNvSpPr>
              <a:spLocks noChangeAspect="1" noChangeShapeType="1"/>
            </p:cNvSpPr>
            <p:nvPr/>
          </p:nvSpPr>
          <p:spPr bwMode="auto">
            <a:xfrm flipV="1">
              <a:off x="4543425" y="3900488"/>
              <a:ext cx="42863" cy="889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81" name="Line 344"/>
            <p:cNvSpPr>
              <a:spLocks noChangeAspect="1" noChangeShapeType="1"/>
            </p:cNvSpPr>
            <p:nvPr/>
          </p:nvSpPr>
          <p:spPr bwMode="auto">
            <a:xfrm>
              <a:off x="4572000" y="3900488"/>
              <a:ext cx="55563" cy="889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82" name="Line 345"/>
            <p:cNvSpPr>
              <a:spLocks noChangeAspect="1" noChangeShapeType="1"/>
            </p:cNvSpPr>
            <p:nvPr/>
          </p:nvSpPr>
          <p:spPr bwMode="auto">
            <a:xfrm flipV="1">
              <a:off x="4616450" y="3889375"/>
              <a:ext cx="38100" cy="1000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83" name="Line 346"/>
            <p:cNvSpPr>
              <a:spLocks noChangeAspect="1" noChangeShapeType="1"/>
            </p:cNvSpPr>
            <p:nvPr/>
          </p:nvSpPr>
          <p:spPr bwMode="auto">
            <a:xfrm>
              <a:off x="4646613" y="3889375"/>
              <a:ext cx="41275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84" name="Line 347"/>
            <p:cNvSpPr>
              <a:spLocks noChangeAspect="1" noChangeShapeType="1"/>
            </p:cNvSpPr>
            <p:nvPr/>
          </p:nvSpPr>
          <p:spPr bwMode="auto">
            <a:xfrm flipV="1">
              <a:off x="4673600" y="3889375"/>
              <a:ext cx="55563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85" name="Rectangle 286"/>
            <p:cNvSpPr>
              <a:spLocks noChangeArrowheads="1" noChangeAspect="1"/>
            </p:cNvSpPr>
            <p:nvPr/>
          </p:nvSpPr>
          <p:spPr bwMode="auto">
            <a:xfrm>
              <a:off x="6220619" y="1441839"/>
              <a:ext cx="2144645" cy="46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38866" tIns="19433" rIns="38866" bIns="19433">
              <a:spAutoFit/>
            </a:bodyPr>
            <a:lstStyle/>
            <a:p>
              <a:pPr algn="ctr" defTabSz="686440">
                <a:spcBef>
                  <a:spcPts val="0"/>
                </a:spcBef>
                <a:spcAft>
                  <a:spcPts val="0"/>
                </a:spcAft>
                <a:buClr>
                  <a:srgbClr val="6CAEDF"/>
                </a:buClr>
                <a:buSzPct val="120000"/>
                <a:defRPr/>
              </a:pPr>
              <a:r>
                <a:rPr lang="ru-RU" sz="1600" b="1">
                  <a:solidFill>
                    <a:srgbClr val="FF0000"/>
                  </a:solidFill>
                  <a:cs typeface="Arial"/>
                </a:rPr>
                <a:t>Совершенство</a:t>
              </a:r>
              <a:endParaRPr lang="en-GB" sz="1600" b="1">
                <a:solidFill>
                  <a:srgbClr val="FF0000"/>
                </a:solidFill>
                <a:cs typeface="Arial"/>
              </a:endParaRPr>
            </a:p>
          </p:txBody>
        </p:sp>
      </p:grpSp>
      <p:sp>
        <p:nvSpPr>
          <p:cNvPr id="110" name="TextBox 109"/>
          <p:cNvSpPr txBox="1"/>
          <p:nvPr/>
        </p:nvSpPr>
        <p:spPr bwMode="auto">
          <a:xfrm>
            <a:off x="1326586" y="4165876"/>
            <a:ext cx="6243768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644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414142"/>
                </a:solidFill>
                <a:latin typeface="Arial"/>
                <a:cs typeface="Arial"/>
              </a:rPr>
              <a:t>Миссия любой производственной системы - сделать труд производительным, содержательным и привлекательным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90195" y="332847"/>
            <a:ext cx="85075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u="sng"/>
              <a:t>Производственная система «</a:t>
            </a:r>
            <a:r>
              <a:rPr lang="ru-RU" sz="2400" u="sng"/>
              <a:t>Росатома</a:t>
            </a:r>
            <a:r>
              <a:rPr lang="ru-RU" sz="2400" u="sng"/>
              <a:t>» (ПСР) </a:t>
            </a:r>
            <a:endParaRPr lang="ru-RU" u="sng"/>
          </a:p>
          <a:p>
            <a:pPr>
              <a:defRPr/>
            </a:pPr>
            <a:r>
              <a:rPr lang="ru-RU"/>
              <a:t>– это культура бережливого производства и система непрерывного совершенствования процессов для обеспечения конкурентного преимущества на мировом уровне</a:t>
            </a:r>
            <a:endParaRPr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1277354" y="1920323"/>
            <a:ext cx="5795712" cy="446750"/>
          </a:xfrm>
        </p:spPr>
        <p:txBody>
          <a:bodyPr/>
          <a:lstStyle/>
          <a:p>
            <a:pPr algn="ctr">
              <a:defRPr/>
            </a:pPr>
            <a:r>
              <a:rPr lang="ru-RU" sz="1800" b="1">
                <a:solidFill>
                  <a:schemeClr val="accent3">
                    <a:lumMod val="50000"/>
                  </a:schemeClr>
                </a:solidFill>
                <a:latin typeface="Arial"/>
                <a:cs typeface="Times New Roman"/>
              </a:rPr>
              <a:t>ПСР – это новая «пересборка» известных подходов по повышению производительности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387554" y="3317429"/>
            <a:ext cx="2712690" cy="125248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73472" tIns="73472" rIns="73472" bIns="73472" anchor="ctr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808080">
                  <a:lumMod val="50000"/>
                </a:srgb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249893" y="3297598"/>
            <a:ext cx="2688453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b="1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Boeing</a:t>
            </a:r>
            <a:r>
              <a:rPr lang="ru-RU" sz="1400" b="1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 Production System (</a:t>
            </a:r>
            <a:r>
              <a:rPr lang="en-US" sz="1400" b="1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B</a:t>
            </a:r>
            <a:r>
              <a:rPr lang="ru-RU" sz="1400" b="1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PS) – </a:t>
            </a:r>
            <a:r>
              <a:rPr lang="ru-RU" sz="1400" b="0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Производственная система «Боинг»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 b="0" i="0" u="none" strike="noStrike" cap="none" spc="0">
              <a:ln>
                <a:noFill/>
              </a:ln>
              <a:solidFill>
                <a:srgbClr val="808080">
                  <a:lumMod val="50000"/>
                </a:srgbClr>
              </a:solidFill>
              <a:latin typeface="Arial"/>
              <a:ea typeface="+mn-ea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1978</a:t>
            </a:r>
            <a:r>
              <a:rPr lang="en-US" sz="1400" b="0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 – </a:t>
            </a:r>
            <a:r>
              <a:rPr lang="ru-RU" sz="1400" b="0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н.в.</a:t>
            </a:r>
            <a:endParaRPr lang="en-US" sz="1400" b="0" i="0" u="none" strike="noStrike" cap="none" spc="0">
              <a:ln>
                <a:noFill/>
              </a:ln>
              <a:solidFill>
                <a:srgbClr val="808080">
                  <a:lumMod val="50000"/>
                </a:srgb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50859" y="3452796"/>
            <a:ext cx="269779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Toyota Production System </a:t>
            </a:r>
            <a:br>
              <a:rPr lang="ru-RU" sz="1400" b="1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</a:br>
            <a:r>
              <a:rPr lang="ru-RU" sz="1400" b="1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(TPS) – </a:t>
            </a:r>
            <a:r>
              <a:rPr lang="ru-RU" sz="1400" b="0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Производственная </a:t>
            </a:r>
            <a:br>
              <a:rPr lang="ru-RU" sz="1400" b="0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</a:br>
            <a:r>
              <a:rPr lang="ru-RU" sz="1400" b="0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система «Тойота»</a:t>
            </a:r>
            <a:r>
              <a:rPr lang="ru-RU" sz="1400" b="0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 b="0" i="0" u="none" strike="noStrike" cap="none" spc="0">
              <a:ln>
                <a:noFill/>
              </a:ln>
              <a:solidFill>
                <a:srgbClr val="808080">
                  <a:lumMod val="50000"/>
                </a:srgbClr>
              </a:solidFill>
              <a:latin typeface="Arial"/>
              <a:ea typeface="+mn-ea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1949</a:t>
            </a:r>
            <a:r>
              <a:rPr lang="en-US" sz="1400" b="0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 – </a:t>
            </a:r>
            <a:r>
              <a:rPr lang="ru-RU" sz="1400" b="0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н.в.</a:t>
            </a:r>
            <a:endParaRPr lang="en-US" sz="1400" b="0" i="0" u="none" strike="noStrike" cap="none" spc="0">
              <a:ln>
                <a:noFill/>
              </a:ln>
              <a:solidFill>
                <a:srgbClr val="808080">
                  <a:lumMod val="50000"/>
                </a:srgb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89963" y="2601304"/>
            <a:ext cx="812225" cy="812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 l="0" t="9185" r="0" b="9795"/>
          <a:stretch/>
        </p:blipFill>
        <p:spPr bwMode="auto">
          <a:xfrm>
            <a:off x="913023" y="2558092"/>
            <a:ext cx="1186342" cy="8410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9999">
                <a:tint val="45000"/>
                <a:satMod val="400000"/>
              </a:srgbClr>
            </a:duotone>
          </a:blip>
          <a:stretch/>
        </p:blipFill>
        <p:spPr bwMode="auto">
          <a:xfrm>
            <a:off x="6171049" y="2601304"/>
            <a:ext cx="1986994" cy="74949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3386236" y="4559585"/>
            <a:ext cx="24304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4596D1">
                    <a:lumMod val="75000"/>
                  </a:srgbClr>
                </a:solidFill>
                <a:latin typeface="Arial"/>
                <a:ea typeface="+mn-ea"/>
                <a:cs typeface="Arial"/>
              </a:rPr>
              <a:t>Социальная ориентация </a:t>
            </a:r>
            <a:endParaRPr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370169" y="3471344"/>
            <a:ext cx="269779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Минсредмаш – НОТПиУ </a:t>
            </a:r>
            <a:r>
              <a:rPr lang="ru-RU" sz="1400" b="0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(научная организация труда, производства и управления)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 b="0" i="0" u="none" strike="noStrike" cap="none" spc="0">
              <a:ln>
                <a:noFill/>
              </a:ln>
              <a:solidFill>
                <a:srgbClr val="808080">
                  <a:lumMod val="50000"/>
                </a:srgbClr>
              </a:solidFill>
              <a:latin typeface="Arial"/>
              <a:ea typeface="+mn-ea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+mn-ea"/>
                <a:cs typeface="Arial"/>
              </a:rPr>
              <a:t>1962 – 1991 гг.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59156" y="4563217"/>
            <a:ext cx="20158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4596D1">
                    <a:lumMod val="75000"/>
                  </a:srgbClr>
                </a:solidFill>
                <a:latin typeface="Arial"/>
                <a:ea typeface="+mn-ea"/>
                <a:cs typeface="Arial"/>
              </a:rPr>
              <a:t>Глубина погружения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527917" y="4569913"/>
            <a:ext cx="1720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4596D1">
                    <a:lumMod val="75000"/>
                  </a:srgbClr>
                </a:solidFill>
                <a:latin typeface="Arial"/>
                <a:ea typeface="+mn-ea"/>
                <a:cs typeface="Arial"/>
              </a:rPr>
              <a:t>Яркое лидерство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Заголовок 3"/>
          <p:cNvSpPr>
            <a:spLocks noGrp="1"/>
          </p:cNvSpPr>
          <p:nvPr>
            <p:ph type="title"/>
          </p:nvPr>
        </p:nvSpPr>
        <p:spPr bwMode="auto">
          <a:xfrm>
            <a:off x="927290" y="53761"/>
            <a:ext cx="6655410" cy="721519"/>
          </a:xfrm>
        </p:spPr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chemeClr val="accent3">
                    <a:lumMod val="50000"/>
                  </a:schemeClr>
                </a:solidFill>
                <a:latin typeface="Arial"/>
                <a:cs typeface="Times New Roman"/>
              </a:rPr>
              <a:t>Проект «Эффективный регион».</a:t>
            </a:r>
            <a:br>
              <a:rPr lang="ru-RU" sz="1800" b="1">
                <a:solidFill>
                  <a:schemeClr val="accent3">
                    <a:lumMod val="50000"/>
                  </a:schemeClr>
                </a:solidFill>
                <a:latin typeface="Arial"/>
                <a:cs typeface="Times New Roman"/>
              </a:rPr>
            </a:br>
            <a:r>
              <a:rPr lang="ru-RU" sz="1800" b="1">
                <a:solidFill>
                  <a:schemeClr val="accent3">
                    <a:lumMod val="50000"/>
                  </a:schemeClr>
                </a:solidFill>
                <a:latin typeface="Arial"/>
                <a:cs typeface="Times New Roman"/>
              </a:rPr>
              <a:t>Выход ПСР на внешний контур</a:t>
            </a:r>
            <a:endParaRPr lang="ru-RU" sz="1800" b="1">
              <a:solidFill>
                <a:schemeClr val="accent3">
                  <a:lumMod val="50000"/>
                </a:schemeClr>
              </a:solidFill>
              <a:latin typeface="Arial"/>
              <a:cs typeface="Times New Roman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310588" y="745675"/>
            <a:ext cx="848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>
              <a:defRPr/>
            </a:pPr>
            <a:r>
              <a:rPr lang="ru-RU" sz="1200" b="1">
                <a:latin typeface="Arial"/>
                <a:cs typeface="Arial"/>
              </a:rPr>
              <a:t>После успешного применения методов ПСР в </a:t>
            </a:r>
            <a:r>
              <a:rPr lang="en-US" sz="1200" b="1">
                <a:latin typeface="Arial"/>
                <a:cs typeface="Arial"/>
              </a:rPr>
              <a:t>2016-20</a:t>
            </a:r>
            <a:r>
              <a:rPr lang="ru-RU" sz="1200" b="1">
                <a:latin typeface="Arial"/>
                <a:cs typeface="Arial"/>
              </a:rPr>
              <a:t>17 годах в медицинских организациях (</a:t>
            </a:r>
            <a:r>
              <a:rPr lang="ru-RU" sz="1200" b="1">
                <a:solidFill>
                  <a:srgbClr val="FF0000"/>
                </a:solidFill>
                <a:latin typeface="Arial"/>
                <a:cs typeface="Arial"/>
              </a:rPr>
              <a:t>«Бережливая поликлиника»</a:t>
            </a:r>
            <a:r>
              <a:rPr lang="ru-RU" sz="1200" b="1">
                <a:latin typeface="Arial"/>
                <a:cs typeface="Arial"/>
              </a:rPr>
              <a:t>), принято решение распространить опыт на органы государственного управления в регионах </a:t>
            </a:r>
            <a:r>
              <a:rPr lang="ru-RU" sz="1200" b="1">
                <a:solidFill>
                  <a:srgbClr val="FF0000"/>
                </a:solidFill>
                <a:latin typeface="Arial"/>
                <a:cs typeface="Arial"/>
              </a:rPr>
              <a:t>на безвозмездной основе</a:t>
            </a:r>
            <a:r>
              <a:rPr lang="ru-RU" sz="1200" b="1">
                <a:latin typeface="Arial"/>
                <a:cs typeface="Arial"/>
              </a:rPr>
              <a:t>. В регионах стартовал проект «Эффективный регион».</a:t>
            </a:r>
            <a:endParaRPr/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1789878" y="1468106"/>
            <a:ext cx="2465118" cy="848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999"/>
              </a:lnSpc>
              <a:defRPr/>
            </a:pPr>
            <a:r>
              <a:rPr lang="ru-RU" sz="1100" b="1">
                <a:solidFill>
                  <a:srgbClr val="414142"/>
                </a:solidFill>
                <a:latin typeface="Arial"/>
                <a:ea typeface="Times New Roman"/>
              </a:rPr>
              <a:t>Кириенко С.В., </a:t>
            </a:r>
            <a:br>
              <a:rPr lang="ru-RU" sz="1100">
                <a:solidFill>
                  <a:srgbClr val="414142"/>
                </a:solidFill>
                <a:latin typeface="Arial"/>
                <a:ea typeface="Times New Roman"/>
              </a:rPr>
            </a:br>
            <a:r>
              <a:rPr lang="ru-RU" sz="1100">
                <a:solidFill>
                  <a:srgbClr val="414142"/>
                </a:solidFill>
                <a:latin typeface="Arial"/>
                <a:ea typeface="Times New Roman"/>
              </a:rPr>
              <a:t>Председатель </a:t>
            </a:r>
            <a:br>
              <a:rPr lang="ru-RU" sz="1100">
                <a:solidFill>
                  <a:srgbClr val="414142"/>
                </a:solidFill>
                <a:latin typeface="Arial"/>
                <a:ea typeface="Times New Roman"/>
              </a:rPr>
            </a:br>
            <a:r>
              <a:rPr lang="ru-RU" sz="1100">
                <a:solidFill>
                  <a:srgbClr val="414142"/>
                </a:solidFill>
                <a:latin typeface="Arial"/>
                <a:ea typeface="Times New Roman"/>
              </a:rPr>
              <a:t>наблюдательного совета Госкорпорации «Росатом»</a:t>
            </a:r>
            <a:endParaRPr lang="ru-RU" sz="1100">
              <a:solidFill>
                <a:srgbClr val="414142"/>
              </a:solidFill>
              <a:latin typeface="Arial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8128" y="1512550"/>
            <a:ext cx="756181" cy="73838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09577" y="1522540"/>
            <a:ext cx="744183" cy="739377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 bwMode="auto">
          <a:xfrm>
            <a:off x="6547761" y="1554119"/>
            <a:ext cx="2069879" cy="65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999"/>
              </a:lnSpc>
              <a:defRPr/>
            </a:pPr>
            <a:r>
              <a:rPr lang="ru-RU" sz="1100" b="1">
                <a:solidFill>
                  <a:srgbClr val="414142"/>
                </a:solidFill>
                <a:latin typeface="Arial"/>
                <a:ea typeface="Times New Roman"/>
              </a:rPr>
              <a:t>Лихачев А.Е., </a:t>
            </a:r>
            <a:br>
              <a:rPr lang="ru-RU" sz="1100">
                <a:solidFill>
                  <a:srgbClr val="414142"/>
                </a:solidFill>
                <a:latin typeface="Arial"/>
                <a:ea typeface="Times New Roman"/>
              </a:rPr>
            </a:br>
            <a:r>
              <a:rPr lang="ru-RU" sz="1100">
                <a:solidFill>
                  <a:srgbClr val="414142"/>
                </a:solidFill>
                <a:latin typeface="Arial"/>
                <a:ea typeface="Times New Roman"/>
              </a:rPr>
              <a:t>генеральный директор Госкорпорации «Росатом»</a:t>
            </a:r>
            <a:endParaRPr lang="ru-RU" sz="1100">
              <a:solidFill>
                <a:srgbClr val="414142"/>
              </a:solidFill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9203" y="2831909"/>
            <a:ext cx="63916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latin typeface="Arial"/>
                <a:ea typeface="Times New Roman"/>
                <a:cs typeface="Arial"/>
              </a:rPr>
              <a:t>Повышение эффективности органов государственного и муниципального управления с применением методов бережливого производства с целью:</a:t>
            </a:r>
            <a:endParaRPr/>
          </a:p>
          <a:p>
            <a:pPr marL="171450" indent="-171450" algn="just">
              <a:buFontTx/>
              <a:buChar char="-"/>
              <a:defRPr/>
            </a:pPr>
            <a:r>
              <a:rPr lang="ru-RU" sz="1200">
                <a:latin typeface="Arial"/>
                <a:cs typeface="Arial"/>
              </a:rPr>
              <a:t>сокращения потерь времени и ресурсов при взаимодействии населения с органами власти и организациями различных секторов социальной сферы;</a:t>
            </a:r>
            <a:endParaRPr/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>
                <a:latin typeface="Arial"/>
                <a:ea typeface="Times New Roman"/>
                <a:cs typeface="Arial"/>
              </a:rPr>
              <a:t>повышения удовлетворенности населения уровнем жизни в регионах,</a:t>
            </a:r>
            <a:endParaRPr/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>
                <a:latin typeface="Arial"/>
                <a:ea typeface="Times New Roman"/>
                <a:cs typeface="Arial"/>
              </a:rPr>
              <a:t>снижения временных и финансовых затрат на предоставление государственных и муниципальных услуг;</a:t>
            </a:r>
            <a:endParaRPr/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>
                <a:latin typeface="Arial"/>
                <a:ea typeface="Times New Roman"/>
                <a:cs typeface="Arial"/>
              </a:rPr>
              <a:t>повышения удовлетворенности граждан (налогоплательщиков, социально-незащищенных слоев населения) в сфере взаимодействия с органами власти;</a:t>
            </a:r>
            <a:endParaRPr/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>
                <a:latin typeface="Arial"/>
                <a:ea typeface="Times New Roman"/>
                <a:cs typeface="Arial"/>
              </a:rPr>
              <a:t>улучшения имиджа органов власти (готовность к использованию прогрессивных технологий, диалог и сотрудничество с жителями региона).</a:t>
            </a:r>
            <a:endParaRPr lang="ru-RU" sz="1200" i="1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04080" y="2513147"/>
            <a:ext cx="3939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solidFill>
                  <a:srgbClr val="414042"/>
                </a:solidFill>
                <a:latin typeface="Arial"/>
                <a:cs typeface="Arial"/>
              </a:rPr>
              <a:t>Суть проекта «Эффективный регион»: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75697" y="3173958"/>
            <a:ext cx="2009099" cy="1164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_rels/theme5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5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R7-Office/7.2.0.134</Application>
  <DocSecurity>0</DocSecurity>
  <PresentationFormat>Произвольный</PresentationFormat>
  <Paragraphs>0</Paragraphs>
  <Slides>56</Slides>
  <Notes>56</Notes>
  <HiddenSlides>0</HiddenSlides>
  <MMClips>2</MMClips>
  <ScaleCrop>0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Theme 1</vt:lpstr>
      <vt:lpstr>Theme 2</vt:lpstr>
      <vt:lpstr>Theme 3</vt:lpstr>
      <vt:lpstr>Theme 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subject/>
  <dc:creator>Протасова Елена Валерьевна</dc:creator>
  <cp:keywords/>
  <dc:description/>
  <dc:identifier/>
  <dc:language/>
  <cp:lastModifiedBy>ПО Эффективный регион</cp:lastModifiedBy>
  <cp:revision>160</cp:revision>
  <dcterms:modified xsi:type="dcterms:W3CDTF">2023-05-30T08:14:14Z</dcterms:modified>
  <cp:category/>
  <cp:contentStatus/>
  <cp:version/>
</cp:coreProperties>
</file>