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41.xml" ContentType="application/vnd.openxmlformats-officedocument.presentationml.slide+xml"/>
  <Override PartName="/ppt/slides/slide37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Layouts/slideLayout69.xml" ContentType="application/vnd.openxmlformats-officedocument.presentationml.slideLayout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52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4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s/slide35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36.xml" ContentType="application/vnd.openxmlformats-officedocument.presentationml.slide+xml"/>
  <Override PartName="/ppt/slideMasters/slideMaster5.xml" ContentType="application/vnd.openxmlformats-officedocument.presentationml.slideMaster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slideMasters/slideMaster6.xml" ContentType="application/vnd.openxmlformats-officedocument.presentationml.slideMaster+xml"/>
  <Override PartName="/ppt/slideLayouts/slideLayout7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3.xml" ContentType="application/vnd.openxmlformats-officedocument.theme+xml"/>
  <Override PartName="/ppt/slides/slide22.xml" ContentType="application/vnd.openxmlformats-officedocument.presentationml.slide+xml"/>
  <Override PartName="/ppt/slideMasters/slideMaster4.xml" ContentType="application/vnd.openxmlformats-officedocument.presentationml.slideMaster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46.xml" ContentType="application/vnd.openxmlformats-officedocument.presentationml.slideLayout+xml"/>
  <Override PartName="/ppt/slideLayouts/slideLayout39.xml" ContentType="application/vnd.openxmlformats-officedocument.presentationml.slideLayout+xml"/>
  <Override PartName="/docProps/custom.xml" ContentType="application/vnd.openxmlformats-officedocument.custom-properties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73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24.xml" ContentType="application/vnd.openxmlformats-officedocument.presentationml.slide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8.xml" ContentType="application/vnd.openxmlformats-officedocument.presentationml.slideLayout+xml"/>
  <Override PartName="/ppt/slides/slide39.xml" ContentType="application/vnd.openxmlformats-officedocument.presentationml.slide+xml"/>
  <Override PartName="/ppt/slideLayouts/slideLayout3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55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Layouts/slideLayout29.xml" ContentType="application/vnd.openxmlformats-officedocument.presentationml.slideLayout+xml"/>
  <Override PartName="/ppt/theme/theme8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notesMasterIdLst>
    <p:notesMasterId r:id="rId57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</p:sldIdLst>
  <p:sldSz cx="9144000" cy="5148262"/>
  <p:notesSz cx="9144000" cy="5148262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theme" Target="theme/theme1.xml"/><Relationship Id="rId9" Type="http://schemas.openxmlformats.org/officeDocument/2006/relationships/theme" Target="theme/theme2.xml"/><Relationship Id="rId10" Type="http://schemas.openxmlformats.org/officeDocument/2006/relationships/theme" Target="theme/theme3.xml"/><Relationship Id="rId11" Type="http://schemas.openxmlformats.org/officeDocument/2006/relationships/theme" Target="theme/theme4.xml"/><Relationship Id="rId12" Type="http://schemas.openxmlformats.org/officeDocument/2006/relationships/theme" Target="theme/theme5.xml"/><Relationship Id="rId13" Type="http://schemas.openxmlformats.org/officeDocument/2006/relationships/theme" Target="theme/theme6.xml"/><Relationship Id="rId14" Type="http://schemas.openxmlformats.org/officeDocument/2006/relationships/theme" Target="theme/theme7.xml"/><Relationship Id="rId15" Type="http://schemas.openxmlformats.org/officeDocument/2006/relationships/theme" Target="theme/theme8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33" Type="http://schemas.openxmlformats.org/officeDocument/2006/relationships/slide" Target="slides/slide18.xml"/><Relationship Id="rId34" Type="http://schemas.openxmlformats.org/officeDocument/2006/relationships/slide" Target="slides/slide19.xml"/><Relationship Id="rId35" Type="http://schemas.openxmlformats.org/officeDocument/2006/relationships/slide" Target="slides/slide20.xml"/><Relationship Id="rId36" Type="http://schemas.openxmlformats.org/officeDocument/2006/relationships/slide" Target="slides/slide21.xml"/><Relationship Id="rId37" Type="http://schemas.openxmlformats.org/officeDocument/2006/relationships/slide" Target="slides/slide22.xml"/><Relationship Id="rId38" Type="http://schemas.openxmlformats.org/officeDocument/2006/relationships/slide" Target="slides/slide23.xml"/><Relationship Id="rId39" Type="http://schemas.openxmlformats.org/officeDocument/2006/relationships/slide" Target="slides/slide24.xml"/><Relationship Id="rId40" Type="http://schemas.openxmlformats.org/officeDocument/2006/relationships/slide" Target="slides/slide25.xml"/><Relationship Id="rId41" Type="http://schemas.openxmlformats.org/officeDocument/2006/relationships/slide" Target="slides/slide26.xml"/><Relationship Id="rId42" Type="http://schemas.openxmlformats.org/officeDocument/2006/relationships/slide" Target="slides/slide27.xml"/><Relationship Id="rId43" Type="http://schemas.openxmlformats.org/officeDocument/2006/relationships/slide" Target="slides/slide28.xml"/><Relationship Id="rId44" Type="http://schemas.openxmlformats.org/officeDocument/2006/relationships/slide" Target="slides/slide29.xml"/><Relationship Id="rId45" Type="http://schemas.openxmlformats.org/officeDocument/2006/relationships/slide" Target="slides/slide30.xml"/><Relationship Id="rId46" Type="http://schemas.openxmlformats.org/officeDocument/2006/relationships/slide" Target="slides/slide31.xml"/><Relationship Id="rId47" Type="http://schemas.openxmlformats.org/officeDocument/2006/relationships/slide" Target="slides/slide32.xml"/><Relationship Id="rId48" Type="http://schemas.openxmlformats.org/officeDocument/2006/relationships/slide" Target="slides/slide33.xml"/><Relationship Id="rId49" Type="http://schemas.openxmlformats.org/officeDocument/2006/relationships/slide" Target="slides/slide34.xml"/><Relationship Id="rId50" Type="http://schemas.openxmlformats.org/officeDocument/2006/relationships/slide" Target="slides/slide35.xml"/><Relationship Id="rId51" Type="http://schemas.openxmlformats.org/officeDocument/2006/relationships/slide" Target="slides/slide36.xml"/><Relationship Id="rId52" Type="http://schemas.openxmlformats.org/officeDocument/2006/relationships/slide" Target="slides/slide37.xml"/><Relationship Id="rId53" Type="http://schemas.openxmlformats.org/officeDocument/2006/relationships/slide" Target="slides/slide38.xml"/><Relationship Id="rId54" Type="http://schemas.openxmlformats.org/officeDocument/2006/relationships/slide" Target="slides/slide39.xml"/><Relationship Id="rId55" Type="http://schemas.openxmlformats.org/officeDocument/2006/relationships/slide" Target="slides/slide40.xml"/><Relationship Id="rId56" Type="http://schemas.openxmlformats.org/officeDocument/2006/relationships/slide" Target="slides/slide41.xml"/><Relationship Id="rId57" Type="http://schemas.openxmlformats.org/officeDocument/2006/relationships/notesMaster" Target="notesMasters/notesMaster1.xml"/><Relationship Id="rId58" Type="http://schemas.openxmlformats.org/officeDocument/2006/relationships/presProps" Target="presProps.xml" /><Relationship Id="rId59" Type="http://schemas.openxmlformats.org/officeDocument/2006/relationships/tableStyles" Target="tableStyles.xml" /><Relationship Id="rId60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sldImg"/>
          </p:nvPr>
        </p:nvSpPr>
        <p:spPr bwMode="auto"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7640" cy="4811039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>
              <a:defRPr/>
            </a:pPr>
            <a:r>
              <a:rPr lang="ru-RU" sz="2000" b="0" strike="noStrike" spc="-1">
                <a:latin typeface="XO Oriel"/>
              </a:rPr>
              <a:t>Для правки формата примечаний щёлкните мышью</a:t>
            </a:r>
            <a:endParaRPr lang="ru-RU" sz="2000" b="0" strike="noStrike" spc="-1">
              <a:latin typeface="XO Orie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hdr"/>
          </p:nvPr>
        </p:nvSpPr>
        <p:spPr bwMode="auto"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>
              <a:defRPr/>
            </a:pPr>
            <a:r>
              <a:rPr lang="ru-RU" sz="1400" b="0" strike="noStrike" spc="-1">
                <a:latin typeface="Tinos"/>
              </a:rPr>
              <a:t>&lt;верхний колонтитул&gt;</a:t>
            </a:r>
            <a:endParaRPr lang="ru-RU" sz="1400" b="0" strike="noStrike" spc="-1">
              <a:latin typeface="Tinos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dt"/>
          </p:nvPr>
        </p:nvSpPr>
        <p:spPr bwMode="auto"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r">
              <a:defRPr/>
            </a:pPr>
            <a:r>
              <a:rPr lang="ru-RU" sz="1400" b="0" strike="noStrike" spc="-1">
                <a:latin typeface="Tinos"/>
              </a:rPr>
              <a:t>&lt;дата/время&gt;</a:t>
            </a:r>
            <a:endParaRPr lang="ru-RU" sz="1400" b="0" strike="noStrike" spc="-1">
              <a:latin typeface="Tinos"/>
            </a:endParaRPr>
          </a:p>
        </p:txBody>
      </p:sp>
      <p:sp>
        <p:nvSpPr>
          <p:cNvPr id="302" name="PlaceHolder 5"/>
          <p:cNvSpPr>
            <a:spLocks noGrp="1"/>
          </p:cNvSpPr>
          <p:nvPr>
            <p:ph type="ftr"/>
          </p:nvPr>
        </p:nvSpPr>
        <p:spPr bwMode="auto"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p>
            <a:pPr>
              <a:defRPr/>
            </a:pPr>
            <a:r>
              <a:rPr lang="ru-RU" sz="1400" b="0" strike="noStrike" spc="-1">
                <a:latin typeface="Tinos"/>
              </a:rPr>
              <a:t>&lt;нижний колонтитул&gt;</a:t>
            </a:r>
            <a:endParaRPr lang="ru-RU" sz="1400" b="0" strike="noStrike" spc="-1">
              <a:latin typeface="Tinos"/>
            </a:endParaRPr>
          </a:p>
        </p:txBody>
      </p:sp>
      <p:sp>
        <p:nvSpPr>
          <p:cNvPr id="303" name="PlaceHolder 6"/>
          <p:cNvSpPr>
            <a:spLocks noGrp="1"/>
          </p:cNvSpPr>
          <p:nvPr>
            <p:ph type="sldNum"/>
          </p:nvPr>
        </p:nvSpPr>
        <p:spPr bwMode="auto"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p>
            <a:pPr algn="r">
              <a:defRPr/>
            </a:pPr>
            <a:fld id="{CA927FC6-E3A8-4DDE-AB72-FF413DDF5412}" type="slidenum">
              <a:rPr lang="ru-RU" sz="1400" b="0" strike="noStrike" spc="-1">
                <a:latin typeface="Tinos"/>
              </a:rPr>
              <a:t/>
            </a:fld>
            <a:endParaRPr lang="ru-RU" sz="1400" b="0" strike="noStrike" spc="-1">
              <a:latin typeface="Tino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4" name="PlaceHolder 1"/>
          <p:cNvSpPr>
            <a:spLocks noGrp="1"/>
          </p:cNvSpPr>
          <p:nvPr>
            <p:ph type="sldImg"/>
          </p:nvPr>
        </p:nvSpPr>
        <p:spPr bwMode="auto">
          <a:xfrm>
            <a:off x="0" y="0"/>
            <a:ext cx="0" cy="0"/>
          </a:xfrm>
          <a:prstGeom prst="rect">
            <a:avLst/>
          </a:prstGeom>
        </p:spPr>
      </p:sp>
      <p:sp>
        <p:nvSpPr>
          <p:cNvPr id="1495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</p:spPr>
        <p:txBody>
          <a:bodyPr anchor="ctr">
            <a:noAutofit/>
          </a:bodyPr>
          <a:p>
            <a:pPr marL="216000" indent="-216000">
              <a:lnSpc>
                <a:spcPct val="100000"/>
              </a:lnSpc>
              <a:defRPr/>
            </a:pPr>
            <a:r>
              <a:rPr lang="ru-RU" sz="2000" b="0" strike="noStrike" spc="-1">
                <a:latin typeface="XO Oriel"/>
              </a:rPr>
              <a:t>Важно для каждой операции определить точку отсчета (границы замера)</a:t>
            </a:r>
            <a:endParaRPr lang="ru-RU" sz="2000" b="0" strike="noStrike" spc="-1">
              <a:latin typeface="XO Oriel"/>
            </a:endParaRPr>
          </a:p>
        </p:txBody>
      </p:sp>
      <p:sp>
        <p:nvSpPr>
          <p:cNvPr id="1496" name="Slide Number Placeholder 3"/>
          <p:cNvSpPr txBox="1"/>
          <p:nvPr/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defRPr/>
            </a:pPr>
            <a:endParaRPr lang="ru-RU" sz="2400" b="0" strike="noStrike" spc="-1">
              <a:latin typeface="Tinos"/>
            </a:endParaRPr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4860720" cy="6073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 bwMode="auto">
          <a:xfrm>
            <a:off x="539640" y="2141640"/>
            <a:ext cx="4860720" cy="6073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 bwMode="auto">
          <a:xfrm>
            <a:off x="303012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 bwMode="auto">
          <a:xfrm>
            <a:off x="539640" y="214164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 bwMode="auto">
          <a:xfrm>
            <a:off x="3030120" y="214164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 bwMode="auto">
          <a:xfrm>
            <a:off x="2183040" y="147636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 bwMode="auto">
          <a:xfrm>
            <a:off x="3826800" y="147636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 bwMode="auto">
          <a:xfrm>
            <a:off x="539640" y="214164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 bwMode="auto">
          <a:xfrm>
            <a:off x="2183040" y="214164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 bwMode="auto">
          <a:xfrm>
            <a:off x="3826800" y="214164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 bwMode="auto">
          <a:xfrm>
            <a:off x="539640" y="1476360"/>
            <a:ext cx="4860720" cy="12736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4860720" cy="12736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2371680" cy="127368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 bwMode="auto">
          <a:xfrm>
            <a:off x="3030120" y="1476360"/>
            <a:ext cx="2371680" cy="127368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05200"/>
            <a:ext cx="8229240" cy="39844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 bwMode="auto">
          <a:xfrm>
            <a:off x="3030120" y="1476360"/>
            <a:ext cx="2371680" cy="127368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 bwMode="auto">
          <a:xfrm>
            <a:off x="539640" y="214164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 bwMode="auto">
          <a:xfrm>
            <a:off x="539640" y="1476360"/>
            <a:ext cx="4860720" cy="12736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2371680" cy="127368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 bwMode="auto">
          <a:xfrm>
            <a:off x="303012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 bwMode="auto">
          <a:xfrm>
            <a:off x="3030120" y="214164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 bwMode="auto">
          <a:xfrm>
            <a:off x="303012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 bwMode="auto">
          <a:xfrm>
            <a:off x="539640" y="2141640"/>
            <a:ext cx="4860720" cy="6073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4860720" cy="6073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 bwMode="auto">
          <a:xfrm>
            <a:off x="539640" y="2141640"/>
            <a:ext cx="4860720" cy="6073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 bwMode="auto">
          <a:xfrm>
            <a:off x="303012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 bwMode="auto">
          <a:xfrm>
            <a:off x="539640" y="214164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 bwMode="auto">
          <a:xfrm>
            <a:off x="3030120" y="214164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 bwMode="auto">
          <a:xfrm>
            <a:off x="2183040" y="147636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 bwMode="auto">
          <a:xfrm>
            <a:off x="3826800" y="147636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 bwMode="auto">
          <a:xfrm>
            <a:off x="539640" y="214164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 bwMode="auto">
          <a:xfrm>
            <a:off x="2183040" y="214164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 bwMode="auto">
          <a:xfrm>
            <a:off x="3826800" y="214164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 bwMode="auto">
          <a:xfrm>
            <a:off x="539640" y="1476360"/>
            <a:ext cx="4860720" cy="12736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4860720" cy="12736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2371680" cy="127368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 bwMode="auto">
          <a:xfrm>
            <a:off x="3030120" y="1476360"/>
            <a:ext cx="2371680" cy="127368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4860720" cy="12736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05200"/>
            <a:ext cx="8229240" cy="39844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 bwMode="auto">
          <a:xfrm>
            <a:off x="3030120" y="1476360"/>
            <a:ext cx="2371680" cy="127368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 bwMode="auto">
          <a:xfrm>
            <a:off x="539640" y="214164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2371680" cy="127368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 bwMode="auto">
          <a:xfrm>
            <a:off x="303012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 bwMode="auto">
          <a:xfrm>
            <a:off x="3030120" y="214164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 bwMode="auto">
          <a:xfrm>
            <a:off x="303012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 bwMode="auto">
          <a:xfrm>
            <a:off x="539640" y="2141640"/>
            <a:ext cx="4860720" cy="6073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4860720" cy="6073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 bwMode="auto">
          <a:xfrm>
            <a:off x="539640" y="2141640"/>
            <a:ext cx="4860720" cy="6073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 bwMode="auto">
          <a:xfrm>
            <a:off x="303012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 bwMode="auto">
          <a:xfrm>
            <a:off x="539640" y="214164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 bwMode="auto">
          <a:xfrm>
            <a:off x="3030120" y="214164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 bwMode="auto">
          <a:xfrm>
            <a:off x="2183040" y="147636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 bwMode="auto">
          <a:xfrm>
            <a:off x="3826800" y="147636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 bwMode="auto">
          <a:xfrm>
            <a:off x="539640" y="214164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 type="body"/>
          </p:nvPr>
        </p:nvSpPr>
        <p:spPr bwMode="auto">
          <a:xfrm>
            <a:off x="2183040" y="214164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 type="body"/>
          </p:nvPr>
        </p:nvSpPr>
        <p:spPr bwMode="auto">
          <a:xfrm>
            <a:off x="3826800" y="214164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subTitle"/>
          </p:nvPr>
        </p:nvSpPr>
        <p:spPr bwMode="auto">
          <a:xfrm>
            <a:off x="539640" y="1476360"/>
            <a:ext cx="4860720" cy="12736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4860720" cy="12736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2371680" cy="127368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 bwMode="auto">
          <a:xfrm>
            <a:off x="3030120" y="1476360"/>
            <a:ext cx="2371680" cy="127368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2371680" cy="127368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 bwMode="auto">
          <a:xfrm>
            <a:off x="3030120" y="1476360"/>
            <a:ext cx="2371680" cy="127368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05200"/>
            <a:ext cx="8229240" cy="39844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 bwMode="auto">
          <a:xfrm>
            <a:off x="3030120" y="1476360"/>
            <a:ext cx="2371680" cy="127368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 bwMode="auto">
          <a:xfrm>
            <a:off x="539640" y="214164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2371680" cy="127368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 bwMode="auto">
          <a:xfrm>
            <a:off x="303012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 bwMode="auto">
          <a:xfrm>
            <a:off x="3030120" y="214164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 bwMode="auto">
          <a:xfrm>
            <a:off x="303012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 bwMode="auto">
          <a:xfrm>
            <a:off x="539640" y="2141640"/>
            <a:ext cx="4860720" cy="6073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4860720" cy="6073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 bwMode="auto">
          <a:xfrm>
            <a:off x="539640" y="2141640"/>
            <a:ext cx="4860720" cy="6073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 bwMode="auto">
          <a:xfrm>
            <a:off x="303012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 bwMode="auto">
          <a:xfrm>
            <a:off x="539640" y="214164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 bwMode="auto">
          <a:xfrm>
            <a:off x="3030120" y="214164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 bwMode="auto">
          <a:xfrm>
            <a:off x="2183040" y="147636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 bwMode="auto">
          <a:xfrm>
            <a:off x="3826800" y="147636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body"/>
          </p:nvPr>
        </p:nvSpPr>
        <p:spPr bwMode="auto">
          <a:xfrm>
            <a:off x="539640" y="214164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6"/>
          <p:cNvSpPr>
            <a:spLocks noGrp="1"/>
          </p:cNvSpPr>
          <p:nvPr>
            <p:ph type="body"/>
          </p:nvPr>
        </p:nvSpPr>
        <p:spPr bwMode="auto">
          <a:xfrm>
            <a:off x="2183040" y="214164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7"/>
          <p:cNvSpPr>
            <a:spLocks noGrp="1"/>
          </p:cNvSpPr>
          <p:nvPr>
            <p:ph type="body"/>
          </p:nvPr>
        </p:nvSpPr>
        <p:spPr bwMode="auto">
          <a:xfrm>
            <a:off x="3826800" y="214164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subTitle"/>
          </p:nvPr>
        </p:nvSpPr>
        <p:spPr bwMode="auto">
          <a:xfrm>
            <a:off x="539640" y="1476360"/>
            <a:ext cx="4860720" cy="12736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4860720" cy="12736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2371680" cy="127368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 bwMode="auto">
          <a:xfrm>
            <a:off x="3030120" y="1476360"/>
            <a:ext cx="2371680" cy="127368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05200"/>
            <a:ext cx="8229240" cy="39844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 bwMode="auto">
          <a:xfrm>
            <a:off x="3030120" y="1476360"/>
            <a:ext cx="2371680" cy="127368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 bwMode="auto">
          <a:xfrm>
            <a:off x="539640" y="214164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2371680" cy="127368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 bwMode="auto">
          <a:xfrm>
            <a:off x="303012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 bwMode="auto">
          <a:xfrm>
            <a:off x="3030120" y="214164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 bwMode="auto">
          <a:xfrm>
            <a:off x="303012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 bwMode="auto">
          <a:xfrm>
            <a:off x="539640" y="2141640"/>
            <a:ext cx="4860720" cy="6073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4860720" cy="6073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 bwMode="auto">
          <a:xfrm>
            <a:off x="539640" y="2141640"/>
            <a:ext cx="4860720" cy="6073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 bwMode="auto">
          <a:xfrm>
            <a:off x="303012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 bwMode="auto">
          <a:xfrm>
            <a:off x="539640" y="214164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 bwMode="auto">
          <a:xfrm>
            <a:off x="3030120" y="214164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05200"/>
            <a:ext cx="8229240" cy="39844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 bwMode="auto">
          <a:xfrm>
            <a:off x="2183040" y="147636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 bwMode="auto">
          <a:xfrm>
            <a:off x="3826800" y="147636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5"/>
          <p:cNvSpPr>
            <a:spLocks noGrp="1"/>
          </p:cNvSpPr>
          <p:nvPr>
            <p:ph type="body"/>
          </p:nvPr>
        </p:nvSpPr>
        <p:spPr bwMode="auto">
          <a:xfrm>
            <a:off x="539640" y="214164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6"/>
          <p:cNvSpPr>
            <a:spLocks noGrp="1"/>
          </p:cNvSpPr>
          <p:nvPr>
            <p:ph type="body"/>
          </p:nvPr>
        </p:nvSpPr>
        <p:spPr bwMode="auto">
          <a:xfrm>
            <a:off x="2183040" y="214164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7"/>
          <p:cNvSpPr>
            <a:spLocks noGrp="1"/>
          </p:cNvSpPr>
          <p:nvPr>
            <p:ph type="body"/>
          </p:nvPr>
        </p:nvSpPr>
        <p:spPr bwMode="auto">
          <a:xfrm>
            <a:off x="3826800" y="214164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subTitle"/>
          </p:nvPr>
        </p:nvSpPr>
        <p:spPr bwMode="auto">
          <a:xfrm>
            <a:off x="539640" y="1476360"/>
            <a:ext cx="4860720" cy="12736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4860720" cy="12736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2371680" cy="127368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 bwMode="auto">
          <a:xfrm>
            <a:off x="3030120" y="1476360"/>
            <a:ext cx="2371680" cy="127368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05200"/>
            <a:ext cx="8229240" cy="39844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 bwMode="auto">
          <a:xfrm>
            <a:off x="3030120" y="1476360"/>
            <a:ext cx="2371680" cy="127368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 bwMode="auto">
          <a:xfrm>
            <a:off x="539640" y="214164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2371680" cy="127368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 bwMode="auto">
          <a:xfrm>
            <a:off x="303012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 bwMode="auto">
          <a:xfrm>
            <a:off x="3030120" y="214164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 bwMode="auto">
          <a:xfrm>
            <a:off x="303012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 bwMode="auto">
          <a:xfrm>
            <a:off x="539640" y="2141640"/>
            <a:ext cx="4860720" cy="6073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 bwMode="auto">
          <a:xfrm>
            <a:off x="3030120" y="1476360"/>
            <a:ext cx="2371680" cy="127368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 bwMode="auto">
          <a:xfrm>
            <a:off x="539640" y="214164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4860720" cy="6073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 bwMode="auto">
          <a:xfrm>
            <a:off x="539640" y="2141640"/>
            <a:ext cx="4860720" cy="6073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 bwMode="auto">
          <a:xfrm>
            <a:off x="303012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 bwMode="auto">
          <a:xfrm>
            <a:off x="539640" y="214164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 type="body"/>
          </p:nvPr>
        </p:nvSpPr>
        <p:spPr bwMode="auto">
          <a:xfrm>
            <a:off x="3030120" y="214164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 bwMode="auto">
          <a:xfrm>
            <a:off x="2183040" y="147636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 bwMode="auto">
          <a:xfrm>
            <a:off x="3826800" y="147636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5"/>
          <p:cNvSpPr>
            <a:spLocks noGrp="1"/>
          </p:cNvSpPr>
          <p:nvPr>
            <p:ph type="body"/>
          </p:nvPr>
        </p:nvSpPr>
        <p:spPr bwMode="auto">
          <a:xfrm>
            <a:off x="539640" y="214164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6"/>
          <p:cNvSpPr>
            <a:spLocks noGrp="1"/>
          </p:cNvSpPr>
          <p:nvPr>
            <p:ph type="body"/>
          </p:nvPr>
        </p:nvSpPr>
        <p:spPr bwMode="auto">
          <a:xfrm>
            <a:off x="2183040" y="214164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7"/>
          <p:cNvSpPr>
            <a:spLocks noGrp="1"/>
          </p:cNvSpPr>
          <p:nvPr>
            <p:ph type="body"/>
          </p:nvPr>
        </p:nvSpPr>
        <p:spPr bwMode="auto">
          <a:xfrm>
            <a:off x="3826800" y="214164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subTitle"/>
          </p:nvPr>
        </p:nvSpPr>
        <p:spPr bwMode="auto">
          <a:xfrm>
            <a:off x="539640" y="1476360"/>
            <a:ext cx="4860720" cy="12736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4860720" cy="12736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2371680" cy="127368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 bwMode="auto">
          <a:xfrm>
            <a:off x="3030120" y="1476360"/>
            <a:ext cx="2371680" cy="127368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05200"/>
            <a:ext cx="8229240" cy="39844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 bwMode="auto">
          <a:xfrm>
            <a:off x="3030120" y="1476360"/>
            <a:ext cx="2371680" cy="127368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 type="body"/>
          </p:nvPr>
        </p:nvSpPr>
        <p:spPr bwMode="auto">
          <a:xfrm>
            <a:off x="539640" y="214164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2371680" cy="127368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 bwMode="auto">
          <a:xfrm>
            <a:off x="303012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 bwMode="auto">
          <a:xfrm>
            <a:off x="3030120" y="214164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2371680" cy="127368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 bwMode="auto">
          <a:xfrm>
            <a:off x="303012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 bwMode="auto">
          <a:xfrm>
            <a:off x="3030120" y="214164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 bwMode="auto">
          <a:xfrm>
            <a:off x="303012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 bwMode="auto">
          <a:xfrm>
            <a:off x="539640" y="2141640"/>
            <a:ext cx="4860720" cy="6073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4860720" cy="6073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 bwMode="auto">
          <a:xfrm>
            <a:off x="539640" y="2141640"/>
            <a:ext cx="4860720" cy="6073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 bwMode="auto">
          <a:xfrm>
            <a:off x="303012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 type="body"/>
          </p:nvPr>
        </p:nvSpPr>
        <p:spPr bwMode="auto">
          <a:xfrm>
            <a:off x="539640" y="214164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5"/>
          <p:cNvSpPr>
            <a:spLocks noGrp="1"/>
          </p:cNvSpPr>
          <p:nvPr>
            <p:ph type="body"/>
          </p:nvPr>
        </p:nvSpPr>
        <p:spPr bwMode="auto">
          <a:xfrm>
            <a:off x="3030120" y="214164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 bwMode="auto">
          <a:xfrm>
            <a:off x="2183040" y="147636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 type="body"/>
          </p:nvPr>
        </p:nvSpPr>
        <p:spPr bwMode="auto">
          <a:xfrm>
            <a:off x="3826800" y="147636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5"/>
          <p:cNvSpPr>
            <a:spLocks noGrp="1"/>
          </p:cNvSpPr>
          <p:nvPr>
            <p:ph type="body"/>
          </p:nvPr>
        </p:nvSpPr>
        <p:spPr bwMode="auto">
          <a:xfrm>
            <a:off x="539640" y="214164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6"/>
          <p:cNvSpPr>
            <a:spLocks noGrp="1"/>
          </p:cNvSpPr>
          <p:nvPr>
            <p:ph type="body"/>
          </p:nvPr>
        </p:nvSpPr>
        <p:spPr bwMode="auto">
          <a:xfrm>
            <a:off x="2183040" y="214164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7"/>
          <p:cNvSpPr>
            <a:spLocks noGrp="1"/>
          </p:cNvSpPr>
          <p:nvPr>
            <p:ph type="body"/>
          </p:nvPr>
        </p:nvSpPr>
        <p:spPr bwMode="auto">
          <a:xfrm>
            <a:off x="3826800" y="214164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 bwMode="auto">
          <a:xfrm>
            <a:off x="303012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 bwMode="auto">
          <a:xfrm>
            <a:off x="539640" y="2141640"/>
            <a:ext cx="4860720" cy="6073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5" Type="http://schemas.openxmlformats.org/officeDocument/2006/relationships/image" Target="../media/image2.jpg"/><Relationship Id="rId16" Type="http://schemas.openxmlformats.org/officeDocument/2006/relationships/image" Target="../media/image3.png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4.jpg"/><Relationship Id="rId15" Type="http://schemas.openxmlformats.org/officeDocument/2006/relationships/image" Target="../media/image5.png"/></Relationships>
</file>

<file path=ppt/slideMasters/_rels/slideMaster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6.jpg"/><Relationship Id="rId15" Type="http://schemas.openxmlformats.org/officeDocument/2006/relationships/image" Target="../media/image7.png"/></Relationships>
</file>

<file path=ppt/slideMasters/_rels/slideMaster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4" Type="http://schemas.openxmlformats.org/officeDocument/2006/relationships/image" Target="../media/image8.jpg"/><Relationship Id="rId15" Type="http://schemas.openxmlformats.org/officeDocument/2006/relationships/image" Target="../media/image9.png"/></Relationships>
</file>

<file path=ppt/slideMasters/_rels/slideMaster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4" Type="http://schemas.openxmlformats.org/officeDocument/2006/relationships/image" Target="../media/image10.jpg"/><Relationship Id="rId15" Type="http://schemas.openxmlformats.org/officeDocument/2006/relationships/image" Target="../media/image11.png"/></Relationships>
</file>

<file path=ppt/slideMasters/_rels/slideMaster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14" Type="http://schemas.openxmlformats.org/officeDocument/2006/relationships/image" Target="../media/image12.jpg"/><Relationship Id="rId15" Type="http://schemas.openxmlformats.org/officeDocument/2006/relationships/image" Target="../media/image13.png"/></Relationships>
</file>

<file path=ppt/slideMasters/_rels/slideMaster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14" Type="http://schemas.openxmlformats.org/officeDocument/2006/relationships/image" Target="../media/image14.jpg"/><Relationship Id="rId15" Type="http://schemas.openxmlformats.org/officeDocument/2006/relationships/image" Target="../media/image1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0" name="Picture 6" descr=""/>
          <p:cNvPicPr/>
          <p:nvPr/>
        </p:nvPicPr>
        <p:blipFill>
          <a:blip r:embed="rId14"/>
          <a:stretch/>
        </p:blipFill>
        <p:spPr bwMode="auto">
          <a:xfrm>
            <a:off x="0" y="0"/>
            <a:ext cx="9137520" cy="5152320"/>
          </a:xfrm>
          <a:prstGeom prst="rect">
            <a:avLst/>
          </a:prstGeom>
          <a:ln w="0">
            <a:noFill/>
          </a:ln>
        </p:spPr>
      </p:pic>
      <p:pic>
        <p:nvPicPr>
          <p:cNvPr id="1" name="Picture 6" descr="https://www.po-mayak.ru/upload/iblock/9ec/9ecb73e54779038d188628512a145e82.jpg"/>
          <p:cNvPicPr/>
          <p:nvPr/>
        </p:nvPicPr>
        <p:blipFill>
          <a:blip r:embed="rId15"/>
          <a:srcRect l="0" t="0" r="0" b="5278"/>
          <a:stretch/>
        </p:blipFill>
        <p:spPr bwMode="auto">
          <a:xfrm>
            <a:off x="3706920" y="434520"/>
            <a:ext cx="1136880" cy="81576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9" descr=""/>
          <p:cNvPicPr/>
          <p:nvPr/>
        </p:nvPicPr>
        <p:blipFill>
          <a:blip r:embed="rId16"/>
          <a:stretch/>
        </p:blipFill>
        <p:spPr bwMode="auto">
          <a:xfrm>
            <a:off x="537480" y="425160"/>
            <a:ext cx="2343960" cy="8247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 bwMode="auto">
          <a:xfrm>
            <a:off x="539640" y="2122560"/>
            <a:ext cx="5711400" cy="118872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2700" b="1" strike="noStrike" spc="-1">
                <a:solidFill>
                  <a:srgbClr val="404040"/>
                </a:solidFill>
                <a:latin typeface="Arial"/>
                <a:ea typeface="Arial"/>
              </a:rPr>
              <a:t>Тема презентации</a:t>
            </a:r>
            <a:endParaRPr lang="ru-RU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 bwMode="auto">
          <a:xfrm>
            <a:off x="539640" y="3798360"/>
            <a:ext cx="5711400" cy="28440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>
              <a:lnSpc>
                <a:spcPct val="90000"/>
              </a:lnSpc>
              <a:spcBef>
                <a:spcPts val="750"/>
              </a:spcBef>
              <a:tabLst>
                <a:tab pos="0" algn="l"/>
              </a:tabLst>
              <a:defRPr/>
            </a:pPr>
            <a:r>
              <a:rPr lang="ru-RU" sz="1400" b="0" strike="noStrike" spc="-1">
                <a:solidFill>
                  <a:srgbClr val="404040"/>
                </a:solidFill>
                <a:latin typeface="Arial"/>
                <a:ea typeface="Arial"/>
              </a:rPr>
              <a:t>Наименование мероприятия </a:t>
            </a:r>
            <a:r>
              <a:rPr lang="en-US" sz="1400" b="0" strike="noStrike" spc="-1">
                <a:solidFill>
                  <a:srgbClr val="404040"/>
                </a:solidFill>
                <a:latin typeface="Arial"/>
                <a:ea typeface="Arial"/>
              </a:rPr>
              <a:t>/</a:t>
            </a:r>
            <a:r>
              <a:rPr lang="ru-RU" sz="1400" b="0" strike="noStrike" spc="-1">
                <a:solidFill>
                  <a:srgbClr val="404040"/>
                </a:solidFill>
                <a:latin typeface="Arial"/>
                <a:ea typeface="Arial"/>
              </a:rPr>
              <a:t> название площадки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 bwMode="auto">
          <a:xfrm>
            <a:off x="539640" y="4212000"/>
            <a:ext cx="5711400" cy="21816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400" b="1" strike="noStrike" spc="-1">
                <a:solidFill>
                  <a:srgbClr val="333333"/>
                </a:solidFill>
                <a:latin typeface="Arial"/>
                <a:ea typeface="Rosatom Light"/>
              </a:rPr>
              <a:t>ФИО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body"/>
          </p:nvPr>
        </p:nvSpPr>
        <p:spPr bwMode="auto">
          <a:xfrm>
            <a:off x="539640" y="4428000"/>
            <a:ext cx="5711400" cy="28440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400" b="0" strike="noStrike" spc="-1">
                <a:solidFill>
                  <a:srgbClr val="333333"/>
                </a:solidFill>
                <a:latin typeface="Arial"/>
                <a:ea typeface="Rosatom Light"/>
              </a:rPr>
              <a:t>Должность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3" name="Picture 6" descr="https://www.po-mayak.ru/upload/iblock/9ec/9ecb73e54779038d188628512a145e82.jpg"/>
          <p:cNvPicPr/>
          <p:nvPr/>
        </p:nvPicPr>
        <p:blipFill>
          <a:blip r:embed="rId14"/>
          <a:stretch/>
        </p:blipFill>
        <p:spPr bwMode="auto">
          <a:xfrm>
            <a:off x="8326080" y="355320"/>
            <a:ext cx="435240" cy="329760"/>
          </a:xfrm>
          <a:prstGeom prst="rect">
            <a:avLst/>
          </a:prstGeom>
          <a:ln w="0">
            <a:noFill/>
          </a:ln>
        </p:spPr>
      </p:pic>
      <p:pic>
        <p:nvPicPr>
          <p:cNvPr id="44" name="Рисунок 1" descr=""/>
          <p:cNvPicPr/>
          <p:nvPr/>
        </p:nvPicPr>
        <p:blipFill>
          <a:blip r:embed="rId15"/>
          <a:stretch/>
        </p:blipFill>
        <p:spPr bwMode="auto">
          <a:xfrm>
            <a:off x="7073280" y="359280"/>
            <a:ext cx="926280" cy="325800"/>
          </a:xfrm>
          <a:prstGeom prst="rect">
            <a:avLst/>
          </a:prstGeom>
          <a:ln w="0"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sldNum"/>
          </p:nvPr>
        </p:nvSpPr>
        <p:spPr bwMode="auto">
          <a:xfrm>
            <a:off x="8259840" y="4840920"/>
            <a:ext cx="626760" cy="2833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p>
            <a:pPr>
              <a:lnSpc>
                <a:spcPct val="100000"/>
              </a:lnSpc>
              <a:defRPr/>
            </a:pPr>
            <a:fld id="{F187DCD6-A5BE-400B-B17E-843D4FF05C35}" type="slidenum">
              <a:rPr lang="ru-RU" sz="1800" b="0" strike="noStrike" spc="-1">
                <a:solidFill>
                  <a:srgbClr val="003274"/>
                </a:solidFill>
                <a:latin typeface="Arial"/>
                <a:ea typeface="Arial"/>
              </a:rPr>
              <a:t/>
            </a:fld>
            <a:endParaRPr lang="ru-RU" sz="1800" b="0" strike="noStrike" spc="-1">
              <a:latin typeface="Tinos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 bwMode="auto"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4" name="Picture 6" descr="https://www.po-mayak.ru/upload/iblock/9ec/9ecb73e54779038d188628512a145e82.jpg"/>
          <p:cNvPicPr/>
          <p:nvPr/>
        </p:nvPicPr>
        <p:blipFill>
          <a:blip r:embed="rId14"/>
          <a:stretch/>
        </p:blipFill>
        <p:spPr bwMode="auto">
          <a:xfrm>
            <a:off x="8326080" y="355320"/>
            <a:ext cx="435240" cy="329760"/>
          </a:xfrm>
          <a:prstGeom prst="rect">
            <a:avLst/>
          </a:prstGeom>
          <a:ln w="0">
            <a:noFill/>
          </a:ln>
        </p:spPr>
      </p:pic>
      <p:pic>
        <p:nvPicPr>
          <p:cNvPr id="85" name="Рисунок 4" descr=""/>
          <p:cNvPicPr/>
          <p:nvPr/>
        </p:nvPicPr>
        <p:blipFill>
          <a:blip r:embed="rId15"/>
          <a:stretch/>
        </p:blipFill>
        <p:spPr bwMode="auto">
          <a:xfrm>
            <a:off x="7073280" y="359280"/>
            <a:ext cx="926280" cy="32580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 bwMode="auto">
          <a:xfrm>
            <a:off x="468360" y="0"/>
            <a:ext cx="6335640" cy="7218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p>
            <a:pPr>
              <a:lnSpc>
                <a:spcPct val="90000"/>
              </a:lnSpc>
              <a:defRPr/>
            </a:pPr>
            <a:r>
              <a:rPr lang="ru-RU" sz="4400" b="0" strike="noStrike" spc="-1">
                <a:solidFill>
                  <a:srgbClr val="414042"/>
                </a:solidFill>
                <a:latin typeface="Arial"/>
                <a:ea typeface="Arial"/>
              </a:rPr>
              <a:t>Образец заголовка</a:t>
            </a:r>
            <a:endParaRPr lang="ru-RU" sz="4400" b="0" strike="noStrike" spc="-1">
              <a:solidFill>
                <a:srgbClr val="414042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 bwMode="auto">
          <a:xfrm>
            <a:off x="468360" y="844920"/>
            <a:ext cx="8424360" cy="38642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414042"/>
              </a:buClr>
              <a:buFont typeface="Arial"/>
              <a:buChar char="•"/>
              <a:defRPr/>
            </a:pPr>
            <a:r>
              <a:rPr lang="ru-RU" sz="2800" b="0" strike="noStrike" spc="-1">
                <a:solidFill>
                  <a:srgbClr val="414042"/>
                </a:solidFill>
                <a:latin typeface="Arial"/>
                <a:ea typeface="Arial"/>
              </a:rPr>
              <a:t>Образец текста</a:t>
            </a:r>
            <a:endParaRPr lang="ru-RU" sz="2800" b="0" strike="noStrike" spc="-1">
              <a:solidFill>
                <a:srgbClr val="414042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414042"/>
              </a:buClr>
              <a:buFont typeface="Arial"/>
              <a:buChar char="•"/>
              <a:defRPr/>
            </a:pPr>
            <a:r>
              <a:rPr lang="ru-RU" sz="2400" b="0" strike="noStrike" spc="-1">
                <a:solidFill>
                  <a:srgbClr val="414042"/>
                </a:solidFill>
                <a:latin typeface="Arial"/>
                <a:ea typeface="Arial"/>
              </a:rPr>
              <a:t>Второй уровень</a:t>
            </a:r>
            <a:endParaRPr lang="ru-RU" sz="2400" b="0" strike="noStrike" spc="-1">
              <a:solidFill>
                <a:srgbClr val="414042"/>
              </a:solidFill>
              <a:latin typeface="Arial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414042"/>
              </a:buClr>
              <a:buFont typeface="Arial"/>
              <a:buChar char="•"/>
              <a:defRPr/>
            </a:pPr>
            <a:r>
              <a:rPr lang="ru-RU" sz="2000" b="0" strike="noStrike" spc="-1">
                <a:solidFill>
                  <a:srgbClr val="414042"/>
                </a:solidFill>
                <a:latin typeface="Microsoft Sans Serif"/>
                <a:ea typeface="Arial"/>
              </a:rPr>
              <a:t>Третий уровень</a:t>
            </a:r>
            <a:endParaRPr lang="ru-RU" sz="2000" b="0" strike="noStrike" spc="-1">
              <a:solidFill>
                <a:srgbClr val="414042"/>
              </a:solidFill>
              <a:latin typeface="Arial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414042"/>
              </a:buClr>
              <a:buFont typeface="Arial"/>
              <a:buChar char="•"/>
              <a:defRPr/>
            </a:pPr>
            <a:r>
              <a:rPr lang="ru-RU" sz="1800" b="0" strike="noStrike" spc="-1">
                <a:solidFill>
                  <a:srgbClr val="414042"/>
                </a:solidFill>
                <a:latin typeface="Microsoft Sans Serif"/>
                <a:ea typeface="Arial"/>
              </a:rPr>
              <a:t>Четвертый уровень</a:t>
            </a:r>
            <a:endParaRPr lang="ru-RU" sz="1800" b="0" strike="noStrike" spc="-1">
              <a:solidFill>
                <a:srgbClr val="414042"/>
              </a:solidFill>
              <a:latin typeface="Arial"/>
            </a:endParaRP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414042"/>
              </a:buClr>
              <a:buFont typeface="Arial"/>
              <a:buChar char="•"/>
              <a:defRPr/>
            </a:pPr>
            <a:r>
              <a:rPr lang="ru-RU" sz="1800" b="0" strike="noStrike" spc="-1">
                <a:solidFill>
                  <a:srgbClr val="414042"/>
                </a:solidFill>
                <a:latin typeface="Microsoft Sans Serif"/>
                <a:ea typeface="Arial"/>
              </a:rPr>
              <a:t>Пятый уровень</a:t>
            </a:r>
            <a:endParaRPr lang="ru-RU" sz="1800" b="0" strike="noStrike" spc="-1">
              <a:solidFill>
                <a:srgbClr val="414042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sldNum"/>
          </p:nvPr>
        </p:nvSpPr>
        <p:spPr bwMode="auto">
          <a:xfrm>
            <a:off x="8460360" y="4790520"/>
            <a:ext cx="626760" cy="2833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p>
            <a:pPr>
              <a:lnSpc>
                <a:spcPct val="100000"/>
              </a:lnSpc>
              <a:defRPr/>
            </a:pPr>
            <a:fld id="{0D4B79E2-19D8-4098-9EED-13E98925D784}" type="slidenum">
              <a:rPr lang="ru-RU" sz="1800" b="0" strike="noStrike" spc="-1">
                <a:solidFill>
                  <a:srgbClr val="414042"/>
                </a:solidFill>
                <a:latin typeface="Arial"/>
                <a:ea typeface="Arial"/>
              </a:rPr>
              <a:t/>
            </a:fld>
            <a:endParaRPr lang="ru-RU" sz="1800" b="0" strike="noStrike" spc="-1">
              <a:latin typeface="Tino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5" name="Picture 6" descr="https://www.po-mayak.ru/upload/iblock/9ec/9ecb73e54779038d188628512a145e82.jpg"/>
          <p:cNvPicPr/>
          <p:nvPr/>
        </p:nvPicPr>
        <p:blipFill>
          <a:blip r:embed="rId14"/>
          <a:stretch/>
        </p:blipFill>
        <p:spPr bwMode="auto">
          <a:xfrm>
            <a:off x="8326080" y="355320"/>
            <a:ext cx="435240" cy="329760"/>
          </a:xfrm>
          <a:prstGeom prst="rect">
            <a:avLst/>
          </a:prstGeom>
          <a:ln w="0">
            <a:noFill/>
          </a:ln>
        </p:spPr>
      </p:pic>
      <p:pic>
        <p:nvPicPr>
          <p:cNvPr id="126" name="Рисунок 4" descr=""/>
          <p:cNvPicPr/>
          <p:nvPr/>
        </p:nvPicPr>
        <p:blipFill>
          <a:blip r:embed="rId15"/>
          <a:stretch/>
        </p:blipFill>
        <p:spPr bwMode="auto">
          <a:xfrm>
            <a:off x="7073280" y="359280"/>
            <a:ext cx="926280" cy="325800"/>
          </a:xfrm>
          <a:prstGeom prst="rect">
            <a:avLst/>
          </a:prstGeom>
          <a:ln w="0">
            <a:noFill/>
          </a:ln>
        </p:spPr>
      </p:pic>
      <p:sp>
        <p:nvSpPr>
          <p:cNvPr id="127" name="PlaceHolder 1"/>
          <p:cNvSpPr>
            <a:spLocks noGrp="1"/>
          </p:cNvSpPr>
          <p:nvPr>
            <p:ph type="body"/>
          </p:nvPr>
        </p:nvSpPr>
        <p:spPr bwMode="auto">
          <a:xfrm>
            <a:off x="539640" y="4568400"/>
            <a:ext cx="4014360" cy="147600"/>
          </a:xfrm>
          <a:prstGeom prst="rect">
            <a:avLst/>
          </a:prstGeom>
        </p:spPr>
        <p:txBody>
          <a:bodyPr lIns="0" tIns="0" rIns="0" bIns="0"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Место для указания источников и сносок</a:t>
            </a:r>
            <a:endParaRPr lang="ru-RU" sz="700" b="0" strike="noStrike" spc="-1">
              <a:solidFill>
                <a:srgbClr val="414042"/>
              </a:solidFill>
              <a:latin typeface="Arial"/>
            </a:endParaRPr>
          </a:p>
        </p:txBody>
      </p:sp>
      <p:sp>
        <p:nvSpPr>
          <p:cNvPr id="128" name="Slide Number Placeholder 5"/>
          <p:cNvSpPr/>
          <p:nvPr/>
        </p:nvSpPr>
        <p:spPr bwMode="auto">
          <a:xfrm>
            <a:off x="8186760" y="4579560"/>
            <a:ext cx="561600" cy="13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b">
            <a:noAutofit/>
          </a:bodyPr>
          <a:p>
            <a:pPr algn="r">
              <a:lnSpc>
                <a:spcPct val="100000"/>
              </a:lnSpc>
              <a:defRPr/>
            </a:pPr>
            <a:fld id="{F19AA08F-36A6-4253-8021-E31DFB089551}" type="slidenum">
              <a:rPr lang="en-US" sz="700" b="0" strike="noStrike" spc="-1">
                <a:solidFill>
                  <a:srgbClr val="414042"/>
                </a:solidFill>
                <a:latin typeface="Arial"/>
                <a:ea typeface="Arial"/>
              </a:rPr>
              <a:t/>
            </a:fld>
            <a:endParaRPr lang="ru-RU" sz="700" b="0" strike="noStrike" spc="-1">
              <a:latin typeface="XO Orie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title"/>
          </p:nvPr>
        </p:nvSpPr>
        <p:spPr bwMode="auto">
          <a:xfrm>
            <a:off x="539640" y="431640"/>
            <a:ext cx="6560640" cy="32976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>
              <a:lnSpc>
                <a:spcPct val="90000"/>
              </a:lnSpc>
              <a:defRPr/>
            </a:pPr>
            <a:r>
              <a:rPr lang="ru-RU" sz="2300" b="1" strike="noStrike" spc="-1">
                <a:solidFill>
                  <a:srgbClr val="333333"/>
                </a:solidFill>
                <a:latin typeface="Arial"/>
                <a:ea typeface="Arial"/>
              </a:rPr>
              <a:t>Заголовок</a:t>
            </a:r>
            <a:endParaRPr lang="ru-RU" sz="2300" b="0" strike="noStrike" spc="-1">
              <a:solidFill>
                <a:srgbClr val="414042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4014360" cy="123012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marL="171360" indent="-171000">
              <a:lnSpc>
                <a:spcPct val="90000"/>
              </a:lnSpc>
              <a:spcBef>
                <a:spcPts val="1001"/>
              </a:spcBef>
              <a:buClr>
                <a:srgbClr val="333333"/>
              </a:buClr>
              <a:buFont typeface="Arial"/>
              <a:buChar char="•"/>
              <a:defRPr/>
            </a:pPr>
            <a:r>
              <a:rPr lang="ru-RU" sz="1200" b="0" strike="noStrike" spc="-1">
                <a:solidFill>
                  <a:srgbClr val="333333"/>
                </a:solidFill>
                <a:latin typeface="Arial"/>
                <a:ea typeface="Arial"/>
              </a:rPr>
              <a:t>Текст</a:t>
            </a:r>
            <a:endParaRPr lang="ru-RU" sz="1200" b="0" strike="noStrike" spc="-1">
              <a:solidFill>
                <a:srgbClr val="414042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 bwMode="auto">
          <a:xfrm>
            <a:off x="4808520" y="1476360"/>
            <a:ext cx="3939840" cy="123012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marL="171360" indent="-171000">
              <a:lnSpc>
                <a:spcPct val="90000"/>
              </a:lnSpc>
              <a:spcBef>
                <a:spcPts val="1001"/>
              </a:spcBef>
              <a:buClr>
                <a:srgbClr val="333333"/>
              </a:buClr>
              <a:buFont typeface="Arial"/>
              <a:buChar char="•"/>
              <a:defRPr/>
            </a:pPr>
            <a:r>
              <a:rPr lang="ru-RU" sz="1200" b="0" strike="noStrike" spc="-1">
                <a:solidFill>
                  <a:srgbClr val="333333"/>
                </a:solidFill>
                <a:latin typeface="Arial"/>
                <a:ea typeface="Arial"/>
              </a:rPr>
              <a:t>Текст</a:t>
            </a:r>
            <a:endParaRPr lang="ru-RU" sz="1200" b="0" strike="noStrike" spc="-1">
              <a:solidFill>
                <a:srgbClr val="414042"/>
              </a:solidFill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 bwMode="auto">
          <a:xfrm>
            <a:off x="539640" y="2815200"/>
            <a:ext cx="4014360" cy="123012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marL="171360" indent="-171000">
              <a:lnSpc>
                <a:spcPct val="90000"/>
              </a:lnSpc>
              <a:spcBef>
                <a:spcPts val="1001"/>
              </a:spcBef>
              <a:buClr>
                <a:srgbClr val="333333"/>
              </a:buClr>
              <a:buFont typeface="Arial"/>
              <a:buChar char="•"/>
              <a:defRPr/>
            </a:pPr>
            <a:r>
              <a:rPr lang="ru-RU" sz="1200" b="0" strike="noStrike" spc="-1">
                <a:solidFill>
                  <a:srgbClr val="333333"/>
                </a:solidFill>
                <a:latin typeface="Arial"/>
                <a:ea typeface="Arial"/>
              </a:rPr>
              <a:t>Текст</a:t>
            </a:r>
            <a:endParaRPr lang="ru-RU" sz="1200" b="0" strike="noStrike" spc="-1">
              <a:solidFill>
                <a:srgbClr val="414042"/>
              </a:solidFill>
              <a:latin typeface="Arial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 bwMode="auto">
          <a:xfrm>
            <a:off x="4808520" y="2815200"/>
            <a:ext cx="3939840" cy="123012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marL="171360" indent="-171000">
              <a:lnSpc>
                <a:spcPct val="90000"/>
              </a:lnSpc>
              <a:spcBef>
                <a:spcPts val="1001"/>
              </a:spcBef>
              <a:buClr>
                <a:srgbClr val="333333"/>
              </a:buClr>
              <a:buFont typeface="Arial"/>
              <a:buChar char="•"/>
              <a:defRPr/>
            </a:pPr>
            <a:r>
              <a:rPr lang="ru-RU" sz="1200" b="0" strike="noStrike" spc="-1">
                <a:solidFill>
                  <a:srgbClr val="333333"/>
                </a:solidFill>
                <a:latin typeface="Arial"/>
                <a:ea typeface="Arial"/>
              </a:rPr>
              <a:t>Текст</a:t>
            </a:r>
            <a:endParaRPr lang="ru-RU" sz="1200" b="0" strike="noStrike" spc="-1">
              <a:solidFill>
                <a:srgbClr val="414042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0" name="Picture 6" descr="https://www.po-mayak.ru/upload/iblock/9ec/9ecb73e54779038d188628512a145e82.jpg"/>
          <p:cNvPicPr/>
          <p:nvPr/>
        </p:nvPicPr>
        <p:blipFill>
          <a:blip r:embed="rId14"/>
          <a:stretch/>
        </p:blipFill>
        <p:spPr bwMode="auto">
          <a:xfrm>
            <a:off x="8326080" y="355320"/>
            <a:ext cx="435240" cy="329760"/>
          </a:xfrm>
          <a:prstGeom prst="rect">
            <a:avLst/>
          </a:prstGeom>
          <a:ln w="0">
            <a:noFill/>
          </a:ln>
        </p:spPr>
      </p:pic>
      <p:pic>
        <p:nvPicPr>
          <p:cNvPr id="171" name="Рисунок 4" descr=""/>
          <p:cNvPicPr/>
          <p:nvPr/>
        </p:nvPicPr>
        <p:blipFill>
          <a:blip r:embed="rId15"/>
          <a:stretch/>
        </p:blipFill>
        <p:spPr bwMode="auto">
          <a:xfrm>
            <a:off x="7073280" y="359280"/>
            <a:ext cx="926280" cy="325800"/>
          </a:xfrm>
          <a:prstGeom prst="rect">
            <a:avLst/>
          </a:prstGeom>
          <a:ln w="0">
            <a:noFill/>
          </a:ln>
        </p:spPr>
      </p:pic>
      <p:sp>
        <p:nvSpPr>
          <p:cNvPr id="172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>
            <a:noAutofit/>
          </a:bodyPr>
          <a:p>
            <a:pPr>
              <a:lnSpc>
                <a:spcPct val="90000"/>
              </a:lnSpc>
              <a:defRPr/>
            </a:pPr>
            <a:r>
              <a:rPr lang="ru-RU" sz="4400" b="0" strike="noStrike" spc="-1">
                <a:solidFill>
                  <a:srgbClr val="414042"/>
                </a:solidFill>
                <a:latin typeface="Arial"/>
                <a:ea typeface="Arial"/>
              </a:rPr>
              <a:t>Образец заголовка</a:t>
            </a:r>
            <a:endParaRPr lang="ru-RU" sz="4400" b="0" strike="noStrike" spc="-1">
              <a:solidFill>
                <a:srgbClr val="414042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ldNum"/>
          </p:nvPr>
        </p:nvSpPr>
        <p:spPr bwMode="auto"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>
            <a:noAutofit/>
          </a:bodyPr>
          <a:p>
            <a:pPr>
              <a:lnSpc>
                <a:spcPct val="100000"/>
              </a:lnSpc>
              <a:defRPr/>
            </a:pPr>
            <a:fld id="{6F42CBCE-341C-4512-8CB7-FA98572C1B2C}" type="slidenum">
              <a:rPr lang="ru-RU" sz="1800" b="0" strike="noStrike" spc="-1">
                <a:solidFill>
                  <a:srgbClr val="414042"/>
                </a:solidFill>
                <a:latin typeface="Arial"/>
                <a:ea typeface="Arial"/>
              </a:rPr>
              <a:t/>
            </a:fld>
            <a:endParaRPr lang="ru-RU" sz="1800" b="0" strike="noStrike" spc="-1">
              <a:latin typeface="Tinos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 bwMode="auto"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414042"/>
                </a:solidFill>
                <a:latin typeface="Arial"/>
              </a:rPr>
              <a:t>Для правки структуры щёлкните мышью</a:t>
            </a:r>
            <a:endParaRPr lang="ru-RU" sz="2800" b="0" strike="noStrike" spc="-1">
              <a:solidFill>
                <a:srgbClr val="414042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000" b="0" strike="noStrike" spc="-1">
                <a:solidFill>
                  <a:srgbClr val="414042"/>
                </a:solidFill>
                <a:latin typeface="Arial"/>
              </a:rPr>
              <a:t>Второй уровень структуры</a:t>
            </a:r>
            <a:endParaRPr lang="ru-RU" sz="2000" b="0" strike="noStrike" spc="-1">
              <a:solidFill>
                <a:srgbClr val="414042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solidFill>
                  <a:srgbClr val="414042"/>
                </a:solidFill>
                <a:latin typeface="Arial"/>
              </a:rPr>
              <a:t>Третий уровень структуры</a:t>
            </a:r>
            <a:endParaRPr lang="ru-RU" sz="1800" b="0" strike="noStrike" spc="-1">
              <a:solidFill>
                <a:srgbClr val="414042"/>
              </a:solidFill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800" b="0" strike="noStrike" spc="-1">
                <a:solidFill>
                  <a:srgbClr val="414042"/>
                </a:solidFill>
                <a:latin typeface="Arial"/>
              </a:rPr>
              <a:t>Четвёртый уровень структуры</a:t>
            </a:r>
            <a:endParaRPr lang="ru-RU" sz="1800" b="0" strike="noStrike" spc="-1">
              <a:solidFill>
                <a:srgbClr val="414042"/>
              </a:solidFill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414042"/>
                </a:solidFill>
                <a:latin typeface="Arial"/>
              </a:rPr>
              <a:t>Пятый уровень структуры</a:t>
            </a:r>
            <a:endParaRPr lang="ru-RU" sz="2000" b="0" strike="noStrike" spc="-1">
              <a:solidFill>
                <a:srgbClr val="414042"/>
              </a:solidFill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414042"/>
                </a:solidFill>
                <a:latin typeface="Arial"/>
              </a:rPr>
              <a:t>Шестой уровень структуры</a:t>
            </a:r>
            <a:endParaRPr lang="ru-RU" sz="2000" b="0" strike="noStrike" spc="-1">
              <a:solidFill>
                <a:srgbClr val="414042"/>
              </a:solidFill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414042"/>
                </a:solidFill>
                <a:latin typeface="Arial"/>
              </a:rPr>
              <a:t>Седьмой уровень структуры</a:t>
            </a:r>
            <a:endParaRPr lang="ru-RU" sz="2000" b="0" strike="noStrike" spc="-1">
              <a:solidFill>
                <a:srgbClr val="414042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1" name="Picture 6" descr="https://www.po-mayak.ru/upload/iblock/9ec/9ecb73e54779038d188628512a145e82.jpg"/>
          <p:cNvPicPr/>
          <p:nvPr/>
        </p:nvPicPr>
        <p:blipFill>
          <a:blip r:embed="rId14"/>
          <a:stretch/>
        </p:blipFill>
        <p:spPr bwMode="auto">
          <a:xfrm>
            <a:off x="8326080" y="355320"/>
            <a:ext cx="435240" cy="329760"/>
          </a:xfrm>
          <a:prstGeom prst="rect">
            <a:avLst/>
          </a:prstGeom>
          <a:ln w="0">
            <a:noFill/>
          </a:ln>
        </p:spPr>
      </p:pic>
      <p:pic>
        <p:nvPicPr>
          <p:cNvPr id="212" name="Рисунок 4" descr=""/>
          <p:cNvPicPr/>
          <p:nvPr/>
        </p:nvPicPr>
        <p:blipFill>
          <a:blip r:embed="rId15"/>
          <a:stretch/>
        </p:blipFill>
        <p:spPr bwMode="auto">
          <a:xfrm>
            <a:off x="7073280" y="359280"/>
            <a:ext cx="926280" cy="325800"/>
          </a:xfrm>
          <a:prstGeom prst="rect">
            <a:avLst/>
          </a:prstGeom>
          <a:ln w="0">
            <a:noFill/>
          </a:ln>
        </p:spPr>
      </p:pic>
      <p:sp>
        <p:nvSpPr>
          <p:cNvPr id="213" name="PlaceHolder 1"/>
          <p:cNvSpPr>
            <a:spLocks noGrp="1"/>
          </p:cNvSpPr>
          <p:nvPr>
            <p:ph type="body"/>
          </p:nvPr>
        </p:nvSpPr>
        <p:spPr bwMode="auto">
          <a:xfrm>
            <a:off x="4808520" y="1476360"/>
            <a:ext cx="3939840" cy="250740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</a:rPr>
              <a:t>Для правки структуры щёлкните мышью</a:t>
            </a:r>
            <a:endParaRPr lang="ru-RU" sz="700" b="0" strike="noStrike" spc="-1">
              <a:solidFill>
                <a:srgbClr val="414042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</a:rPr>
              <a:t>Второй уровень структуры</a:t>
            </a:r>
            <a:endParaRPr lang="ru-RU" sz="700" b="0" strike="noStrike" spc="-1">
              <a:solidFill>
                <a:srgbClr val="414042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</a:rPr>
              <a:t>Третий уровень структуры</a:t>
            </a:r>
            <a:endParaRPr lang="ru-RU" sz="700" b="0" strike="noStrike" spc="-1">
              <a:solidFill>
                <a:srgbClr val="414042"/>
              </a:solidFill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</a:rPr>
              <a:t>Четвёртый уровень структуры</a:t>
            </a:r>
            <a:endParaRPr lang="ru-RU" sz="700" b="0" strike="noStrike" spc="-1">
              <a:solidFill>
                <a:srgbClr val="414042"/>
              </a:solidFill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</a:rPr>
              <a:t>Пятый уровень структуры</a:t>
            </a:r>
            <a:endParaRPr lang="ru-RU" sz="700" b="0" strike="noStrike" spc="-1">
              <a:solidFill>
                <a:srgbClr val="414042"/>
              </a:solidFill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</a:rPr>
              <a:t>Шестой уровень структуры</a:t>
            </a:r>
            <a:endParaRPr lang="ru-RU" sz="700" b="0" strike="noStrike" spc="-1">
              <a:solidFill>
                <a:srgbClr val="414042"/>
              </a:solidFill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</a:rPr>
              <a:t>Седьмой уровень структуры</a:t>
            </a:r>
            <a:endParaRPr lang="ru-RU" sz="700" b="0" strike="noStrike" spc="-1">
              <a:solidFill>
                <a:srgbClr val="414042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4014360" cy="245808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ru-RU" sz="1200" b="0" strike="noStrike" spc="-1">
                <a:solidFill>
                  <a:srgbClr val="333333"/>
                </a:solidFill>
                <a:latin typeface="Arial"/>
                <a:ea typeface="Arial"/>
              </a:rPr>
              <a:t>Текст</a:t>
            </a:r>
            <a:endParaRPr lang="ru-RU" sz="1200" b="0" strike="noStrike" spc="-1">
              <a:solidFill>
                <a:srgbClr val="414042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 bwMode="auto">
          <a:xfrm>
            <a:off x="539640" y="4568400"/>
            <a:ext cx="4014360" cy="147600"/>
          </a:xfrm>
          <a:prstGeom prst="rect">
            <a:avLst/>
          </a:prstGeom>
        </p:spPr>
        <p:txBody>
          <a:bodyPr lIns="0" tIns="0" rIns="0" bIns="0"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Место для указания источников и сносок</a:t>
            </a:r>
            <a:endParaRPr lang="ru-RU" sz="700" b="0" strike="noStrike" spc="-1">
              <a:solidFill>
                <a:srgbClr val="414042"/>
              </a:solidFill>
              <a:latin typeface="Arial"/>
            </a:endParaRPr>
          </a:p>
        </p:txBody>
      </p:sp>
      <p:sp>
        <p:nvSpPr>
          <p:cNvPr id="216" name="Slide Number Placeholder 5"/>
          <p:cNvSpPr/>
          <p:nvPr/>
        </p:nvSpPr>
        <p:spPr bwMode="auto">
          <a:xfrm>
            <a:off x="8186760" y="4579560"/>
            <a:ext cx="561600" cy="13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b">
            <a:noAutofit/>
          </a:bodyPr>
          <a:p>
            <a:pPr algn="r">
              <a:lnSpc>
                <a:spcPct val="100000"/>
              </a:lnSpc>
              <a:defRPr/>
            </a:pPr>
            <a:fld id="{1EB02C2C-3B83-40A2-B136-9ECFF8756B1B}" type="slidenum">
              <a:rPr lang="en-US" sz="700" b="0" strike="noStrike" spc="-1">
                <a:solidFill>
                  <a:srgbClr val="414042"/>
                </a:solidFill>
                <a:latin typeface="Arial"/>
                <a:ea typeface="Arial"/>
              </a:rPr>
              <a:t/>
            </a:fld>
            <a:endParaRPr lang="ru-RU" sz="700" b="0" strike="noStrike" spc="-1">
              <a:latin typeface="XO Orie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title"/>
          </p:nvPr>
        </p:nvSpPr>
        <p:spPr bwMode="auto">
          <a:xfrm>
            <a:off x="539640" y="431640"/>
            <a:ext cx="6560640" cy="32976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>
              <a:lnSpc>
                <a:spcPct val="90000"/>
              </a:lnSpc>
              <a:defRPr/>
            </a:pPr>
            <a:r>
              <a:rPr lang="ru-RU" sz="2300" b="1" strike="noStrike" spc="-1">
                <a:solidFill>
                  <a:srgbClr val="333333"/>
                </a:solidFill>
                <a:latin typeface="Arial"/>
                <a:ea typeface="Arial"/>
              </a:rPr>
              <a:t>Заголовок</a:t>
            </a:r>
            <a:endParaRPr lang="ru-RU" sz="2300" b="0" strike="noStrike" spc="-1">
              <a:solidFill>
                <a:srgbClr val="414042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54" name="Picture 6" descr=""/>
          <p:cNvPicPr/>
          <p:nvPr/>
        </p:nvPicPr>
        <p:blipFill>
          <a:blip r:embed="rId14"/>
          <a:stretch/>
        </p:blipFill>
        <p:spPr bwMode="auto">
          <a:xfrm>
            <a:off x="2880" y="0"/>
            <a:ext cx="9137520" cy="515232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6" descr=""/>
          <p:cNvPicPr/>
          <p:nvPr/>
        </p:nvPicPr>
        <p:blipFill>
          <a:blip r:embed="rId15"/>
          <a:stretch/>
        </p:blipFill>
        <p:spPr bwMode="auto">
          <a:xfrm>
            <a:off x="0" y="0"/>
            <a:ext cx="9137520" cy="5152320"/>
          </a:xfrm>
          <a:prstGeom prst="rect">
            <a:avLst/>
          </a:prstGeom>
          <a:ln w="0">
            <a:noFill/>
          </a:ln>
        </p:spPr>
      </p:pic>
      <p:sp>
        <p:nvSpPr>
          <p:cNvPr id="256" name="PlaceHolder 1"/>
          <p:cNvSpPr>
            <a:spLocks noGrp="1"/>
          </p:cNvSpPr>
          <p:nvPr>
            <p:ph type="body"/>
          </p:nvPr>
        </p:nvSpPr>
        <p:spPr bwMode="auto">
          <a:xfrm>
            <a:off x="539640" y="1476360"/>
            <a:ext cx="4860720" cy="127368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>
              <a:lnSpc>
                <a:spcPts val="3781"/>
              </a:lnSpc>
              <a:tabLst>
                <a:tab pos="0" algn="l"/>
              </a:tabLst>
              <a:defRPr/>
            </a:pPr>
            <a:r>
              <a:rPr lang="ru-RU" sz="4100" b="1" strike="noStrike" spc="-1">
                <a:solidFill>
                  <a:srgbClr val="333333"/>
                </a:solidFill>
                <a:latin typeface="Arial"/>
                <a:ea typeface="Arial"/>
              </a:rPr>
              <a:t>Заголовок</a:t>
            </a:r>
            <a:endParaRPr lang="ru-RU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 bwMode="auto">
          <a:xfrm>
            <a:off x="539640" y="4488480"/>
            <a:ext cx="4860720" cy="227520"/>
          </a:xfrm>
          <a:prstGeom prst="rect">
            <a:avLst/>
          </a:prstGeom>
        </p:spPr>
        <p:txBody>
          <a:bodyPr lIns="0" tIns="0" rIns="0" bIns="0" anchor="b">
            <a:noAutofit/>
          </a:bodyPr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50" b="1" strike="noStrike" spc="-1">
                <a:solidFill>
                  <a:srgbClr val="333333"/>
                </a:solidFill>
                <a:latin typeface="Arial"/>
                <a:ea typeface="Arial"/>
              </a:rPr>
              <a:t>Дата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 bwMode="auto">
          <a:xfrm>
            <a:off x="539640" y="3537720"/>
            <a:ext cx="486072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100" b="0" strike="noStrike" spc="-1">
                <a:solidFill>
                  <a:srgbClr val="333333"/>
                </a:solidFill>
                <a:latin typeface="Arial"/>
                <a:ea typeface="Arial"/>
              </a:rPr>
              <a:t>Основная информация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 bwMode="auto">
          <a:xfrm>
            <a:off x="539640" y="3083760"/>
            <a:ext cx="4860720" cy="22752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400" b="1" strike="noStrike" spc="-1">
                <a:solidFill>
                  <a:srgbClr val="333333"/>
                </a:solidFill>
                <a:latin typeface="Arial"/>
                <a:ea typeface="Arial"/>
              </a:rPr>
              <a:t>ФИО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5"/>
          <p:cNvSpPr>
            <a:spLocks noGrp="1"/>
          </p:cNvSpPr>
          <p:nvPr>
            <p:ph type="body"/>
          </p:nvPr>
        </p:nvSpPr>
        <p:spPr bwMode="auto">
          <a:xfrm>
            <a:off x="539640" y="3311640"/>
            <a:ext cx="4860720" cy="22752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400" b="0" strike="noStrike" spc="-1">
                <a:solidFill>
                  <a:srgbClr val="333333"/>
                </a:solidFill>
                <a:latin typeface="Arial"/>
                <a:ea typeface="Arial"/>
              </a:rPr>
              <a:t>Должность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6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8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9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0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1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3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4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9.pn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50.png"/><Relationship Id="rId3" Type="http://schemas.openxmlformats.org/officeDocument/2006/relationships/image" Target="../media/image51.wmf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52.png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image" Target="../media/image53.png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54.png"/><Relationship Id="rId3" Type="http://schemas.openxmlformats.org/officeDocument/2006/relationships/image" Target="../media/image55.wmf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56.png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57.png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58.png"/></Relationships>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9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0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4" name="Заголовок 1"/>
          <p:cNvSpPr txBox="1"/>
          <p:nvPr/>
        </p:nvSpPr>
        <p:spPr bwMode="auto">
          <a:xfrm>
            <a:off x="539640" y="2122560"/>
            <a:ext cx="5711400" cy="1188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p>
            <a:pPr algn="ctr">
              <a:lnSpc>
                <a:spcPct val="90000"/>
              </a:lnSpc>
              <a:defRPr/>
            </a:pPr>
            <a:r>
              <a:rPr lang="ru-RU" sz="2700" b="1" strike="noStrike" spc="-1">
                <a:solidFill>
                  <a:srgbClr val="002060"/>
                </a:solidFill>
                <a:latin typeface="Arial"/>
                <a:ea typeface="Arial"/>
              </a:rPr>
              <a:t>Реализация ПСР-проекта</a:t>
            </a:r>
            <a:br>
              <a:rPr/>
            </a:br>
            <a:r>
              <a:rPr lang="ru-RU" sz="1600" b="1" strike="noStrike" spc="-1">
                <a:solidFill>
                  <a:srgbClr val="002060"/>
                </a:solidFill>
                <a:latin typeface="Arial"/>
                <a:ea typeface="Arial"/>
              </a:rPr>
              <a:t>Картирование потока создания ценности (ПСЦ)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2" name="Rectangle 222"/>
          <p:cNvSpPr/>
          <p:nvPr/>
        </p:nvSpPr>
        <p:spPr bwMode="auto">
          <a:xfrm>
            <a:off x="3115080" y="1807560"/>
            <a:ext cx="1545480" cy="2849760"/>
          </a:xfrm>
          <a:prstGeom prst="rect">
            <a:avLst/>
          </a:prstGeom>
          <a:solidFill>
            <a:srgbClr val="EBF4FB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3" name="Rectangle 222"/>
          <p:cNvSpPr/>
          <p:nvPr/>
        </p:nvSpPr>
        <p:spPr bwMode="auto">
          <a:xfrm>
            <a:off x="4742280" y="1790640"/>
            <a:ext cx="1545480" cy="2866680"/>
          </a:xfrm>
          <a:prstGeom prst="rect">
            <a:avLst/>
          </a:prstGeom>
          <a:solidFill>
            <a:srgbClr val="EBF4FB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4" name="Rectangle 223"/>
          <p:cNvSpPr/>
          <p:nvPr/>
        </p:nvSpPr>
        <p:spPr bwMode="auto">
          <a:xfrm>
            <a:off x="6355080" y="1790280"/>
            <a:ext cx="1545480" cy="2867400"/>
          </a:xfrm>
          <a:prstGeom prst="rect">
            <a:avLst/>
          </a:prstGeom>
          <a:solidFill>
            <a:srgbClr val="EBF4FB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5" name="Rectangle 177"/>
          <p:cNvSpPr/>
          <p:nvPr/>
        </p:nvSpPr>
        <p:spPr bwMode="auto">
          <a:xfrm>
            <a:off x="1487160" y="1851480"/>
            <a:ext cx="1545480" cy="2789280"/>
          </a:xfrm>
          <a:prstGeom prst="rect">
            <a:avLst/>
          </a:prstGeom>
          <a:solidFill>
            <a:srgbClr val="EBF4FB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6" name="Rectangle 4"/>
          <p:cNvSpPr/>
          <p:nvPr/>
        </p:nvSpPr>
        <p:spPr bwMode="auto">
          <a:xfrm rot="16199999">
            <a:off x="-35640" y="3112200"/>
            <a:ext cx="2810160" cy="247680"/>
          </a:xfrm>
          <a:prstGeom prst="rect">
            <a:avLst/>
          </a:prstGeom>
          <a:solidFill>
            <a:srgbClr val="1C436A"/>
          </a:solidFill>
          <a:ln w="9525">
            <a:solidFill>
              <a:srgbClr val="BFBFB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5080" tIns="55080" rIns="55080" bIns="5508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1" strike="noStrike" spc="-1">
                <a:solidFill>
                  <a:srgbClr val="FFFFFF"/>
                </a:solidFill>
                <a:latin typeface="Arial"/>
                <a:ea typeface="Arial"/>
              </a:rPr>
              <a:t>Шаги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727" name="Oval 24"/>
          <p:cNvSpPr/>
          <p:nvPr/>
        </p:nvSpPr>
        <p:spPr bwMode="auto">
          <a:xfrm>
            <a:off x="4747320" y="3143519"/>
            <a:ext cx="187200" cy="187200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ctr" anchorCtr="1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en-US" sz="750" b="1" strike="noStrike" spc="-1">
                <a:solidFill>
                  <a:srgbClr val="FFFFFF"/>
                </a:solidFill>
                <a:latin typeface="Arial"/>
                <a:ea typeface="Arial"/>
              </a:rPr>
              <a:t>3.</a:t>
            </a:r>
            <a:r>
              <a:rPr lang="ru-RU" sz="750" b="1" strike="noStrike" spc="-1">
                <a:solidFill>
                  <a:srgbClr val="FFFFFF"/>
                </a:solidFill>
                <a:latin typeface="Arial"/>
                <a:ea typeface="Arial"/>
              </a:rPr>
              <a:t>3</a:t>
            </a:r>
            <a:endParaRPr lang="ru-RU" sz="750" b="0" strike="noStrike" spc="-1">
              <a:latin typeface="XO Oriel"/>
            </a:endParaRPr>
          </a:p>
        </p:txBody>
      </p:sp>
      <p:grpSp>
        <p:nvGrpSpPr>
          <p:cNvPr id="728" name="Группа 74"/>
          <p:cNvGrpSpPr/>
          <p:nvPr/>
        </p:nvGrpSpPr>
        <p:grpSpPr bwMode="auto">
          <a:xfrm>
            <a:off x="1246320" y="790200"/>
            <a:ext cx="6619320" cy="640440"/>
            <a:chOff x="1246320" y="790200"/>
            <a:chExt cx="6619320" cy="640440"/>
          </a:xfrm>
        </p:grpSpPr>
        <p:sp>
          <p:nvSpPr>
            <p:cNvPr id="729" name="Freeform 112"/>
            <p:cNvSpPr/>
            <p:nvPr/>
          </p:nvSpPr>
          <p:spPr bwMode="auto">
            <a:xfrm>
              <a:off x="3135600" y="923040"/>
              <a:ext cx="1636920" cy="507600"/>
            </a:xfrm>
            <a:custGeom>
              <a:avLst/>
              <a:gdLst/>
              <a:ahLst/>
              <a:cxnLst/>
              <a:rect l="l" t="t" r="r" b="b"/>
              <a:pathLst>
                <a:path w="1828800" h="914400" fill="norm" stroke="1" extrusionOk="0">
                  <a:moveTo>
                    <a:pt x="0" y="0"/>
                  </a:moveTo>
                  <a:lnTo>
                    <a:pt x="1726643" y="0"/>
                  </a:lnTo>
                  <a:lnTo>
                    <a:pt x="1828800" y="457200"/>
                  </a:lnTo>
                  <a:lnTo>
                    <a:pt x="1726643" y="914400"/>
                  </a:lnTo>
                  <a:lnTo>
                    <a:pt x="0" y="914400"/>
                  </a:lnTo>
                  <a:lnTo>
                    <a:pt x="102156" y="4572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BFBF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0" name="Rectangle 6"/>
            <p:cNvSpPr/>
            <p:nvPr/>
          </p:nvSpPr>
          <p:spPr bwMode="auto">
            <a:xfrm>
              <a:off x="3265920" y="958320"/>
              <a:ext cx="1414800" cy="43704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ru-RU" sz="900" b="1" strike="noStrike" spc="-1">
                  <a:solidFill>
                    <a:srgbClr val="000000"/>
                  </a:solidFill>
                  <a:latin typeface="Arial"/>
                  <a:ea typeface="Arial"/>
                </a:rPr>
                <a:t>Диагностика и целевое состояние</a:t>
              </a:r>
              <a:endParaRPr lang="ru-RU" sz="900" b="0" strike="noStrike" spc="-1">
                <a:latin typeface="XO Oriel"/>
              </a:endParaRPr>
            </a:p>
          </p:txBody>
        </p:sp>
        <p:sp>
          <p:nvSpPr>
            <p:cNvPr id="731" name="Freeform 4"/>
            <p:cNvSpPr/>
            <p:nvPr/>
          </p:nvSpPr>
          <p:spPr bwMode="auto">
            <a:xfrm>
              <a:off x="1543320" y="922320"/>
              <a:ext cx="1636920" cy="507600"/>
            </a:xfrm>
            <a:custGeom>
              <a:avLst/>
              <a:gdLst/>
              <a:ahLst/>
              <a:cxnLst/>
              <a:rect l="l" t="t" r="r" b="b"/>
              <a:pathLst>
                <a:path w="1828800" h="914400" fill="norm" stroke="1" extrusionOk="0">
                  <a:moveTo>
                    <a:pt x="0" y="0"/>
                  </a:moveTo>
                  <a:lnTo>
                    <a:pt x="1726643" y="0"/>
                  </a:lnTo>
                  <a:lnTo>
                    <a:pt x="1828800" y="457200"/>
                  </a:lnTo>
                  <a:lnTo>
                    <a:pt x="1726643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8BE1FF"/>
            </a:solidFill>
            <a:ln w="9525">
              <a:solidFill>
                <a:srgbClr val="BFBF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2" name="Rectangle 6"/>
            <p:cNvSpPr/>
            <p:nvPr/>
          </p:nvSpPr>
          <p:spPr bwMode="auto">
            <a:xfrm>
              <a:off x="1582200" y="957600"/>
              <a:ext cx="1506240" cy="43704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ru-RU" sz="900" b="1" strike="noStrike" spc="-1">
                  <a:solidFill>
                    <a:srgbClr val="000000"/>
                  </a:solidFill>
                  <a:latin typeface="Arial"/>
                  <a:ea typeface="Arial"/>
                </a:rPr>
                <a:t>Открытие и подготовка</a:t>
              </a:r>
              <a:br>
                <a:rPr/>
              </a:br>
              <a:r>
                <a:rPr lang="ru-RU" sz="900" b="1" strike="noStrike" spc="-1">
                  <a:solidFill>
                    <a:srgbClr val="000000"/>
                  </a:solidFill>
                  <a:latin typeface="Arial"/>
                  <a:ea typeface="Arial"/>
                </a:rPr>
                <a:t>проекта</a:t>
              </a:r>
              <a:endParaRPr lang="ru-RU" sz="900" b="0" strike="noStrike" spc="-1">
                <a:latin typeface="XO Oriel"/>
              </a:endParaRPr>
            </a:p>
          </p:txBody>
        </p:sp>
        <p:sp>
          <p:nvSpPr>
            <p:cNvPr id="733" name="Oval 24"/>
            <p:cNvSpPr/>
            <p:nvPr/>
          </p:nvSpPr>
          <p:spPr bwMode="auto">
            <a:xfrm>
              <a:off x="1627560" y="790200"/>
              <a:ext cx="187200" cy="187200"/>
            </a:xfrm>
            <a:prstGeom prst="ellipse">
              <a:avLst/>
            </a:prstGeom>
            <a:solidFill>
              <a:srgbClr val="1C436A"/>
            </a:solidFill>
            <a:ln w="9525">
              <a:solidFill>
                <a:srgbClr val="BFBF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ctr" anchorCtr="1">
              <a:noAutofit/>
            </a:bodyPr>
            <a:p>
              <a:pPr algn="ctr">
                <a:lnSpc>
                  <a:spcPct val="100000"/>
                </a:lnSpc>
                <a:defRPr/>
              </a:pPr>
              <a:r>
                <a:rPr lang="en-US" sz="90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1</a:t>
              </a:r>
              <a:endParaRPr lang="ru-RU" sz="900" b="0" strike="noStrike" spc="-1">
                <a:latin typeface="XO Oriel"/>
              </a:endParaRPr>
            </a:p>
          </p:txBody>
        </p:sp>
        <p:sp>
          <p:nvSpPr>
            <p:cNvPr id="734" name="Rectangle 4"/>
            <p:cNvSpPr/>
            <p:nvPr/>
          </p:nvSpPr>
          <p:spPr bwMode="auto">
            <a:xfrm rot="16199999">
              <a:off x="1115280" y="1054080"/>
              <a:ext cx="507600" cy="245520"/>
            </a:xfrm>
            <a:prstGeom prst="rect">
              <a:avLst/>
            </a:prstGeom>
            <a:solidFill>
              <a:srgbClr val="1C436A"/>
            </a:solidFill>
            <a:ln w="9525">
              <a:solidFill>
                <a:srgbClr val="BFBFB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54000" tIns="54000" rIns="54000" bIns="54000" anchor="ctr">
              <a:spAutoFit/>
            </a:bodyPr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ru-RU" sz="90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Этапы</a:t>
              </a:r>
              <a:endParaRPr lang="ru-RU" sz="900" b="0" strike="noStrike" spc="-1">
                <a:latin typeface="XO Oriel"/>
              </a:endParaRPr>
            </a:p>
          </p:txBody>
        </p:sp>
        <p:sp>
          <p:nvSpPr>
            <p:cNvPr id="735" name="Freeform 120"/>
            <p:cNvSpPr/>
            <p:nvPr/>
          </p:nvSpPr>
          <p:spPr bwMode="auto">
            <a:xfrm>
              <a:off x="4727880" y="922320"/>
              <a:ext cx="1636920" cy="507600"/>
            </a:xfrm>
            <a:custGeom>
              <a:avLst/>
              <a:gdLst/>
              <a:ahLst/>
              <a:cxnLst/>
              <a:rect l="l" t="t" r="r" b="b"/>
              <a:pathLst>
                <a:path w="1828800" h="914400" fill="norm" stroke="1" extrusionOk="0">
                  <a:moveTo>
                    <a:pt x="0" y="0"/>
                  </a:moveTo>
                  <a:lnTo>
                    <a:pt x="1726644" y="0"/>
                  </a:lnTo>
                  <a:lnTo>
                    <a:pt x="1828800" y="457200"/>
                  </a:lnTo>
                  <a:lnTo>
                    <a:pt x="1726644" y="914400"/>
                  </a:lnTo>
                  <a:lnTo>
                    <a:pt x="0" y="914400"/>
                  </a:lnTo>
                  <a:lnTo>
                    <a:pt x="102157" y="457200"/>
                  </a:lnTo>
                  <a:close/>
                </a:path>
              </a:pathLst>
            </a:custGeom>
            <a:solidFill>
              <a:srgbClr val="8BE1FF"/>
            </a:solidFill>
            <a:ln w="9525">
              <a:solidFill>
                <a:srgbClr val="BFBF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6" name="Rectangle 6"/>
            <p:cNvSpPr/>
            <p:nvPr/>
          </p:nvSpPr>
          <p:spPr bwMode="auto">
            <a:xfrm>
              <a:off x="4858200" y="957600"/>
              <a:ext cx="1414800" cy="43704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ru-RU" sz="900" b="1" strike="noStrike" spc="-1">
                  <a:solidFill>
                    <a:srgbClr val="000000"/>
                  </a:solidFill>
                  <a:latin typeface="Arial"/>
                  <a:ea typeface="Arial"/>
                </a:rPr>
                <a:t>Внедрение улучшений</a:t>
              </a:r>
              <a:endParaRPr lang="ru-RU" sz="900" b="0" strike="noStrike" spc="-1">
                <a:latin typeface="XO Oriel"/>
              </a:endParaRPr>
            </a:p>
          </p:txBody>
        </p:sp>
        <p:sp>
          <p:nvSpPr>
            <p:cNvPr id="737" name="Freeform 131"/>
            <p:cNvSpPr/>
            <p:nvPr/>
          </p:nvSpPr>
          <p:spPr bwMode="auto">
            <a:xfrm>
              <a:off x="6320160" y="922320"/>
              <a:ext cx="1545480" cy="507600"/>
            </a:xfrm>
            <a:custGeom>
              <a:avLst/>
              <a:gdLst/>
              <a:ahLst/>
              <a:cxnLst/>
              <a:rect l="l" t="t" r="r" b="b"/>
              <a:pathLst>
                <a:path w="1828800" h="914400" fill="norm" stroke="1" extrusionOk="0">
                  <a:moveTo>
                    <a:pt x="0" y="0"/>
                  </a:moveTo>
                  <a:lnTo>
                    <a:pt x="1726644" y="0"/>
                  </a:lnTo>
                  <a:lnTo>
                    <a:pt x="1828800" y="457200"/>
                  </a:lnTo>
                  <a:lnTo>
                    <a:pt x="1726644" y="914400"/>
                  </a:lnTo>
                  <a:lnTo>
                    <a:pt x="0" y="914400"/>
                  </a:lnTo>
                  <a:lnTo>
                    <a:pt x="102156" y="457200"/>
                  </a:lnTo>
                  <a:close/>
                </a:path>
              </a:pathLst>
            </a:custGeom>
            <a:solidFill>
              <a:srgbClr val="8BE1FF"/>
            </a:solidFill>
            <a:ln w="9525">
              <a:solidFill>
                <a:srgbClr val="BFBF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8" name="Oval 24"/>
            <p:cNvSpPr/>
            <p:nvPr/>
          </p:nvSpPr>
          <p:spPr bwMode="auto">
            <a:xfrm>
              <a:off x="3177720" y="790200"/>
              <a:ext cx="187200" cy="187200"/>
            </a:xfrm>
            <a:prstGeom prst="ellipse">
              <a:avLst/>
            </a:prstGeom>
            <a:solidFill>
              <a:srgbClr val="1C436A"/>
            </a:solidFill>
            <a:ln w="9525">
              <a:solidFill>
                <a:srgbClr val="BFBF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ctr" anchorCtr="1">
              <a:noAutofit/>
            </a:bodyPr>
            <a:p>
              <a:pPr algn="ctr">
                <a:lnSpc>
                  <a:spcPct val="100000"/>
                </a:lnSpc>
                <a:defRPr/>
              </a:pPr>
              <a:r>
                <a:rPr lang="pl-PL" sz="90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2</a:t>
              </a:r>
              <a:endParaRPr lang="ru-RU" sz="900" b="0" strike="noStrike" spc="-1">
                <a:latin typeface="XO Oriel"/>
              </a:endParaRPr>
            </a:p>
          </p:txBody>
        </p:sp>
        <p:sp>
          <p:nvSpPr>
            <p:cNvPr id="739" name="Oval 24"/>
            <p:cNvSpPr/>
            <p:nvPr/>
          </p:nvSpPr>
          <p:spPr bwMode="auto">
            <a:xfrm>
              <a:off x="4770000" y="790200"/>
              <a:ext cx="187200" cy="187200"/>
            </a:xfrm>
            <a:prstGeom prst="ellipse">
              <a:avLst/>
            </a:prstGeom>
            <a:solidFill>
              <a:srgbClr val="1C436A"/>
            </a:solidFill>
            <a:ln w="9525">
              <a:solidFill>
                <a:srgbClr val="BFBF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ctr" anchorCtr="1">
              <a:noAutofit/>
            </a:bodyPr>
            <a:p>
              <a:pPr algn="ctr">
                <a:lnSpc>
                  <a:spcPct val="100000"/>
                </a:lnSpc>
                <a:defRPr/>
              </a:pPr>
              <a:r>
                <a:rPr lang="pl-PL" sz="90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3</a:t>
              </a:r>
              <a:endParaRPr lang="ru-RU" sz="900" b="0" strike="noStrike" spc="-1">
                <a:latin typeface="XO Oriel"/>
              </a:endParaRPr>
            </a:p>
          </p:txBody>
        </p:sp>
        <p:sp>
          <p:nvSpPr>
            <p:cNvPr id="740" name="Oval 24"/>
            <p:cNvSpPr/>
            <p:nvPr/>
          </p:nvSpPr>
          <p:spPr bwMode="auto">
            <a:xfrm>
              <a:off x="6362280" y="790200"/>
              <a:ext cx="187200" cy="187200"/>
            </a:xfrm>
            <a:prstGeom prst="ellipse">
              <a:avLst/>
            </a:prstGeom>
            <a:solidFill>
              <a:srgbClr val="1C436A"/>
            </a:solidFill>
            <a:ln w="9525">
              <a:solidFill>
                <a:srgbClr val="BFBF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ctr" anchorCtr="1">
              <a:noAutofit/>
            </a:bodyPr>
            <a:p>
              <a:pPr algn="ctr">
                <a:lnSpc>
                  <a:spcPct val="100000"/>
                </a:lnSpc>
                <a:defRPr/>
              </a:pPr>
              <a:r>
                <a:rPr lang="pl-PL" sz="90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4</a:t>
              </a:r>
              <a:endParaRPr lang="ru-RU" sz="900" b="0" strike="noStrike" spc="-1">
                <a:latin typeface="XO Oriel"/>
              </a:endParaRPr>
            </a:p>
          </p:txBody>
        </p:sp>
        <p:sp>
          <p:nvSpPr>
            <p:cNvPr id="741" name="Rectangle 6"/>
            <p:cNvSpPr/>
            <p:nvPr/>
          </p:nvSpPr>
          <p:spPr bwMode="auto">
            <a:xfrm>
              <a:off x="6547320" y="958320"/>
              <a:ext cx="1263600" cy="43704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ru-RU" sz="900" b="1" strike="noStrike" spc="-1">
                  <a:solidFill>
                    <a:srgbClr val="000000"/>
                  </a:solidFill>
                  <a:latin typeface="Arial"/>
                  <a:ea typeface="Arial"/>
                </a:rPr>
                <a:t>Закрепление результатов и закрытие проекта</a:t>
              </a:r>
              <a:endParaRPr lang="ru-RU" sz="900" b="0" strike="noStrike" spc="-1">
                <a:latin typeface="XO Oriel"/>
              </a:endParaRPr>
            </a:p>
          </p:txBody>
        </p:sp>
      </p:grpSp>
      <p:grpSp>
        <p:nvGrpSpPr>
          <p:cNvPr id="742" name="Группа 88"/>
          <p:cNvGrpSpPr/>
          <p:nvPr/>
        </p:nvGrpSpPr>
        <p:grpSpPr bwMode="auto">
          <a:xfrm>
            <a:off x="1569960" y="1866600"/>
            <a:ext cx="1580040" cy="2320920"/>
            <a:chOff x="1569960" y="1866600"/>
            <a:chExt cx="1580040" cy="2320920"/>
          </a:xfrm>
        </p:grpSpPr>
        <p:sp>
          <p:nvSpPr>
            <p:cNvPr id="743" name="Rectangle 245"/>
            <p:cNvSpPr/>
            <p:nvPr/>
          </p:nvSpPr>
          <p:spPr bwMode="auto">
            <a:xfrm>
              <a:off x="1670759" y="2768400"/>
              <a:ext cx="1281960" cy="22932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>
              <a:spAutoFit/>
            </a:bodyPr>
            <a:p>
              <a:pPr marL="145440" lvl="1" indent="-144000">
                <a:lnSpc>
                  <a:spcPct val="100000"/>
                </a:lnSpc>
                <a:buClr>
                  <a:srgbClr val="002960"/>
                </a:buClr>
                <a:buSzPct val="125000"/>
                <a:buFont typeface="Arial"/>
                <a:buChar char="▪"/>
                <a:defRPr/>
              </a:pPr>
              <a:r>
                <a:rPr lang="ru-RU" sz="75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Определение проблемы и выбор темы проекта</a:t>
              </a:r>
              <a:endParaRPr lang="ru-RU" sz="750" b="0" strike="noStrike" spc="-1">
                <a:latin typeface="XO Oriel"/>
              </a:endParaRPr>
            </a:p>
          </p:txBody>
        </p:sp>
        <p:sp>
          <p:nvSpPr>
            <p:cNvPr id="744" name="Oval 24"/>
            <p:cNvSpPr/>
            <p:nvPr/>
          </p:nvSpPr>
          <p:spPr bwMode="auto">
            <a:xfrm>
              <a:off x="1585800" y="1880280"/>
              <a:ext cx="187200" cy="187200"/>
            </a:xfrm>
            <a:prstGeom prst="ellipse">
              <a:avLst/>
            </a:prstGeom>
            <a:solidFill>
              <a:srgbClr val="1C436A"/>
            </a:solidFill>
            <a:ln w="9525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ctr" anchorCtr="1">
              <a:noAutofit/>
            </a:bodyPr>
            <a:p>
              <a:pPr algn="ctr">
                <a:lnSpc>
                  <a:spcPct val="100000"/>
                </a:lnSpc>
                <a:defRPr/>
              </a:pPr>
              <a:r>
                <a:rPr lang="en-US" sz="75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1.1</a:t>
              </a:r>
              <a:endParaRPr lang="ru-RU" sz="750" b="0" strike="noStrike" spc="-1">
                <a:latin typeface="XO Oriel"/>
              </a:endParaRPr>
            </a:p>
          </p:txBody>
        </p:sp>
        <p:sp>
          <p:nvSpPr>
            <p:cNvPr id="745" name="Rectangle 241"/>
            <p:cNvSpPr/>
            <p:nvPr/>
          </p:nvSpPr>
          <p:spPr bwMode="auto">
            <a:xfrm>
              <a:off x="1657440" y="2254320"/>
              <a:ext cx="1352520" cy="1152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6" name="Oval 24"/>
            <p:cNvSpPr/>
            <p:nvPr/>
          </p:nvSpPr>
          <p:spPr bwMode="auto">
            <a:xfrm>
              <a:off x="1577520" y="2782440"/>
              <a:ext cx="187200" cy="187200"/>
            </a:xfrm>
            <a:prstGeom prst="ellipse">
              <a:avLst/>
            </a:prstGeom>
            <a:solidFill>
              <a:srgbClr val="1C436A"/>
            </a:solidFill>
            <a:ln w="9525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ctr" anchorCtr="1">
              <a:noAutofit/>
            </a:bodyPr>
            <a:p>
              <a:pPr algn="ctr">
                <a:lnSpc>
                  <a:spcPct val="100000"/>
                </a:lnSpc>
                <a:defRPr/>
              </a:pPr>
              <a:r>
                <a:rPr lang="en-US" sz="75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1.</a:t>
              </a:r>
              <a:r>
                <a:rPr lang="ru-RU" sz="75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3</a:t>
              </a:r>
              <a:endParaRPr lang="ru-RU" sz="750" b="0" strike="noStrike" spc="-1">
                <a:latin typeface="XO Oriel"/>
              </a:endParaRPr>
            </a:p>
          </p:txBody>
        </p:sp>
        <p:sp>
          <p:nvSpPr>
            <p:cNvPr id="747" name="Oval 24"/>
            <p:cNvSpPr/>
            <p:nvPr/>
          </p:nvSpPr>
          <p:spPr bwMode="auto">
            <a:xfrm>
              <a:off x="1585800" y="2273400"/>
              <a:ext cx="187200" cy="187200"/>
            </a:xfrm>
            <a:prstGeom prst="ellipse">
              <a:avLst/>
            </a:prstGeom>
            <a:solidFill>
              <a:srgbClr val="1C436A"/>
            </a:solidFill>
            <a:ln w="9525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ctr" anchorCtr="1">
              <a:noAutofit/>
            </a:bodyPr>
            <a:p>
              <a:pPr algn="ctr">
                <a:lnSpc>
                  <a:spcPct val="100000"/>
                </a:lnSpc>
                <a:defRPr/>
              </a:pPr>
              <a:r>
                <a:rPr lang="en-US" sz="75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1.2</a:t>
              </a:r>
              <a:endParaRPr lang="ru-RU" sz="750" b="0" strike="noStrike" spc="-1">
                <a:latin typeface="XO Oriel"/>
              </a:endParaRPr>
            </a:p>
          </p:txBody>
        </p:sp>
        <p:sp>
          <p:nvSpPr>
            <p:cNvPr id="748" name="Oval 24"/>
            <p:cNvSpPr/>
            <p:nvPr/>
          </p:nvSpPr>
          <p:spPr bwMode="auto">
            <a:xfrm>
              <a:off x="1569960" y="3538800"/>
              <a:ext cx="187200" cy="187200"/>
            </a:xfrm>
            <a:prstGeom prst="ellipse">
              <a:avLst/>
            </a:prstGeom>
            <a:solidFill>
              <a:srgbClr val="1C436A"/>
            </a:solidFill>
            <a:ln w="9525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ctr" anchorCtr="1">
              <a:noAutofit/>
            </a:bodyPr>
            <a:p>
              <a:pPr algn="ctr">
                <a:lnSpc>
                  <a:spcPct val="100000"/>
                </a:lnSpc>
                <a:defRPr/>
              </a:pPr>
              <a:r>
                <a:rPr lang="en-US" sz="75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1.</a:t>
              </a:r>
              <a:r>
                <a:rPr lang="ru-RU" sz="75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5</a:t>
              </a:r>
              <a:endParaRPr lang="ru-RU" sz="750" b="0" strike="noStrike" spc="-1">
                <a:latin typeface="XO Oriel"/>
              </a:endParaRPr>
            </a:p>
          </p:txBody>
        </p:sp>
        <p:sp>
          <p:nvSpPr>
            <p:cNvPr id="749" name="Rectangle 249"/>
            <p:cNvSpPr/>
            <p:nvPr/>
          </p:nvSpPr>
          <p:spPr bwMode="auto">
            <a:xfrm>
              <a:off x="1815120" y="3050640"/>
              <a:ext cx="1216800" cy="4582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>
              <a:spAutoFit/>
            </a:bodyPr>
            <a:p>
              <a:pPr marL="1080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ru-RU" sz="75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Проведение</a:t>
              </a:r>
              <a:br>
                <a:rPr/>
              </a:br>
              <a:r>
                <a:rPr lang="ru-RU" sz="75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стартового совещания и выпуск распоряжения о реализации проекта</a:t>
              </a:r>
              <a:endParaRPr lang="ru-RU" sz="750" b="0" strike="noStrike" spc="-1">
                <a:latin typeface="XO Oriel"/>
              </a:endParaRPr>
            </a:p>
          </p:txBody>
        </p:sp>
        <p:sp>
          <p:nvSpPr>
            <p:cNvPr id="750" name="Rectangle 249"/>
            <p:cNvSpPr/>
            <p:nvPr/>
          </p:nvSpPr>
          <p:spPr bwMode="auto">
            <a:xfrm>
              <a:off x="1822680" y="1866600"/>
              <a:ext cx="1216800" cy="22932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>
              <a:spAutoFit/>
            </a:bodyPr>
            <a:p>
              <a:pPr marL="1080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ru-RU" sz="75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Формирование рабочей группы проекта </a:t>
              </a:r>
              <a:endParaRPr lang="ru-RU" sz="750" b="0" strike="noStrike" spc="-1">
                <a:latin typeface="XO Oriel"/>
              </a:endParaRPr>
            </a:p>
          </p:txBody>
        </p:sp>
        <p:sp>
          <p:nvSpPr>
            <p:cNvPr id="751" name="Oval 24"/>
            <p:cNvSpPr/>
            <p:nvPr/>
          </p:nvSpPr>
          <p:spPr bwMode="auto">
            <a:xfrm>
              <a:off x="1577160" y="3069000"/>
              <a:ext cx="187200" cy="1872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9525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ctr" anchorCtr="1">
              <a:noAutofit/>
            </a:bodyPr>
            <a:p>
              <a:pPr algn="ctr">
                <a:lnSpc>
                  <a:spcPct val="100000"/>
                </a:lnSpc>
                <a:defRPr/>
              </a:pPr>
              <a:r>
                <a:rPr lang="en-US" sz="75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1.</a:t>
              </a:r>
              <a:r>
                <a:rPr lang="ru-RU" sz="75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4</a:t>
              </a:r>
              <a:endParaRPr lang="ru-RU" sz="750" b="0" strike="noStrike" spc="-1">
                <a:latin typeface="XO Oriel"/>
              </a:endParaRPr>
            </a:p>
          </p:txBody>
        </p:sp>
        <p:sp>
          <p:nvSpPr>
            <p:cNvPr id="752" name="Rectangle 249"/>
            <p:cNvSpPr/>
            <p:nvPr/>
          </p:nvSpPr>
          <p:spPr bwMode="auto">
            <a:xfrm>
              <a:off x="1783800" y="3958200"/>
              <a:ext cx="1050120" cy="22932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>
              <a:spAutoFit/>
            </a:bodyPr>
            <a:p>
              <a:pPr marL="1080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ru-RU" sz="75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Разработка дорожной карты проекта</a:t>
              </a:r>
              <a:endParaRPr lang="ru-RU" sz="750" b="0" strike="noStrike" spc="-1">
                <a:latin typeface="XO Oriel"/>
              </a:endParaRPr>
            </a:p>
          </p:txBody>
        </p:sp>
        <p:sp>
          <p:nvSpPr>
            <p:cNvPr id="753" name="Oval 24"/>
            <p:cNvSpPr/>
            <p:nvPr/>
          </p:nvSpPr>
          <p:spPr bwMode="auto">
            <a:xfrm>
              <a:off x="1574280" y="3940920"/>
              <a:ext cx="187200" cy="187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ctr" anchorCtr="1">
              <a:noAutofit/>
            </a:bodyPr>
            <a:p>
              <a:pPr algn="ctr">
                <a:lnSpc>
                  <a:spcPct val="100000"/>
                </a:lnSpc>
                <a:defRPr/>
              </a:pPr>
              <a:r>
                <a:rPr lang="en-US" sz="750" b="1" strike="noStrike" spc="-1">
                  <a:solidFill>
                    <a:srgbClr val="223754"/>
                  </a:solidFill>
                  <a:latin typeface="Arial"/>
                  <a:ea typeface="Arial"/>
                </a:rPr>
                <a:t>1.</a:t>
              </a:r>
              <a:r>
                <a:rPr lang="ru-RU" sz="750" b="1" strike="noStrike" spc="-1">
                  <a:solidFill>
                    <a:srgbClr val="223754"/>
                  </a:solidFill>
                  <a:latin typeface="Arial"/>
                  <a:ea typeface="Arial"/>
                </a:rPr>
                <a:t>6</a:t>
              </a:r>
              <a:endParaRPr lang="ru-RU" sz="750" b="0" strike="noStrike" spc="-1">
                <a:latin typeface="XO Oriel"/>
              </a:endParaRPr>
            </a:p>
          </p:txBody>
        </p:sp>
        <p:sp>
          <p:nvSpPr>
            <p:cNvPr id="754" name="Rectangle 249"/>
            <p:cNvSpPr/>
            <p:nvPr/>
          </p:nvSpPr>
          <p:spPr bwMode="auto">
            <a:xfrm>
              <a:off x="1816200" y="2273400"/>
              <a:ext cx="1216800" cy="3438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>
              <a:spAutoFit/>
            </a:bodyPr>
            <a:p>
              <a:pPr marL="1080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ru-RU" sz="75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Ознакомление рабочей группы с инструментами и методами ПСР</a:t>
              </a:r>
              <a:endParaRPr lang="ru-RU" sz="750" b="0" strike="noStrike" spc="-1">
                <a:latin typeface="XO Oriel"/>
              </a:endParaRPr>
            </a:p>
          </p:txBody>
        </p:sp>
        <p:sp>
          <p:nvSpPr>
            <p:cNvPr id="755" name="Rectangle 241"/>
            <p:cNvSpPr/>
            <p:nvPr/>
          </p:nvSpPr>
          <p:spPr bwMode="auto">
            <a:xfrm>
              <a:off x="1797480" y="3559320"/>
              <a:ext cx="1352520" cy="22932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ru-RU" sz="75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Оформление паспорта проекта</a:t>
              </a:r>
              <a:endParaRPr lang="ru-RU" sz="750" b="0" strike="noStrike" spc="-1">
                <a:latin typeface="XO Oriel"/>
              </a:endParaRPr>
            </a:p>
          </p:txBody>
        </p:sp>
      </p:grpSp>
      <p:sp>
        <p:nvSpPr>
          <p:cNvPr id="756" name="Oval 24"/>
          <p:cNvSpPr/>
          <p:nvPr/>
        </p:nvSpPr>
        <p:spPr bwMode="auto">
          <a:xfrm>
            <a:off x="4747320" y="2463120"/>
            <a:ext cx="187200" cy="191520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ctr" anchorCtr="1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en-US" sz="750" b="1" strike="noStrike" spc="-1">
                <a:solidFill>
                  <a:srgbClr val="FFFFFF"/>
                </a:solidFill>
                <a:latin typeface="Arial"/>
                <a:ea typeface="Arial"/>
              </a:rPr>
              <a:t>3.</a:t>
            </a:r>
            <a:r>
              <a:rPr lang="ru-RU" sz="750" b="1" strike="noStrike" spc="-1">
                <a:solidFill>
                  <a:srgbClr val="FFFFFF"/>
                </a:solidFill>
                <a:latin typeface="Arial"/>
                <a:ea typeface="Arial"/>
              </a:rPr>
              <a:t>2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757" name="Rectangle 225"/>
          <p:cNvSpPr/>
          <p:nvPr/>
        </p:nvSpPr>
        <p:spPr bwMode="auto">
          <a:xfrm>
            <a:off x="4957560" y="2452680"/>
            <a:ext cx="1297440" cy="45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080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750" b="0" strike="noStrike" spc="-1">
                <a:solidFill>
                  <a:srgbClr val="000000"/>
                </a:solidFill>
                <a:latin typeface="Arial"/>
                <a:ea typeface="Arial"/>
              </a:rPr>
              <a:t>Внедрение мероприятий </a:t>
            </a:r>
            <a:r>
              <a:rPr lang="ru-RU" sz="750" b="0" strike="noStrike" spc="-1">
                <a:solidFill>
                  <a:srgbClr val="020202"/>
                </a:solidFill>
                <a:latin typeface="Arial"/>
                <a:ea typeface="Arial"/>
              </a:rPr>
              <a:t>для достижения целевого состояния и целевых показателей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758" name="Rectangle 253"/>
          <p:cNvSpPr/>
          <p:nvPr/>
        </p:nvSpPr>
        <p:spPr bwMode="auto">
          <a:xfrm>
            <a:off x="6601680" y="2915640"/>
            <a:ext cx="1308240" cy="572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080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750" b="0" strike="noStrike" spc="-1">
                <a:solidFill>
                  <a:srgbClr val="000000"/>
                </a:solidFill>
                <a:latin typeface="Arial"/>
                <a:ea typeface="Arial"/>
              </a:rPr>
              <a:t>Оценка результатов проекта, определение путей дальнейшего развития процесса на завершающем совещании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759" name="Rectangle 229"/>
          <p:cNvSpPr/>
          <p:nvPr/>
        </p:nvSpPr>
        <p:spPr bwMode="auto">
          <a:xfrm>
            <a:off x="6432120" y="1873440"/>
            <a:ext cx="1391040" cy="45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45440" lvl="1" indent="-144000">
              <a:lnSpc>
                <a:spcPct val="100000"/>
              </a:lnSpc>
              <a:buClr>
                <a:srgbClr val="002960"/>
              </a:buClr>
              <a:buSzPct val="125000"/>
              <a:buFont typeface="Arial"/>
              <a:buChar char="▪"/>
              <a:defRPr/>
            </a:pPr>
            <a:r>
              <a:rPr lang="ru-RU" sz="750" b="0" strike="noStrike" spc="-1">
                <a:solidFill>
                  <a:srgbClr val="000000"/>
                </a:solidFill>
                <a:latin typeface="Arial"/>
                <a:ea typeface="Arial"/>
              </a:rPr>
              <a:t>Мониторинг достигнутых результатов (хронометраж процесса №2 показателей проекта)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760" name="Oval 24"/>
          <p:cNvSpPr/>
          <p:nvPr/>
        </p:nvSpPr>
        <p:spPr bwMode="auto">
          <a:xfrm>
            <a:off x="6355080" y="1877040"/>
            <a:ext cx="187200" cy="187200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ctr" anchorCtr="1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50" b="1" strike="noStrike" spc="-1">
                <a:solidFill>
                  <a:srgbClr val="FFFFFF"/>
                </a:solidFill>
                <a:latin typeface="Arial"/>
                <a:ea typeface="Arial"/>
              </a:rPr>
              <a:t>4.</a:t>
            </a:r>
            <a:r>
              <a:rPr lang="en-US" sz="750" b="1" strike="noStrike" spc="-1">
                <a:solidFill>
                  <a:srgbClr val="FFFFFF"/>
                </a:solidFill>
                <a:latin typeface="Arial"/>
                <a:ea typeface="Arial"/>
              </a:rPr>
              <a:t>1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761" name="Oval 24"/>
          <p:cNvSpPr/>
          <p:nvPr/>
        </p:nvSpPr>
        <p:spPr bwMode="auto">
          <a:xfrm>
            <a:off x="6376320" y="2921040"/>
            <a:ext cx="187200" cy="187200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ctr" anchorCtr="1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en-US" sz="750" b="1" strike="noStrike" spc="-1">
                <a:solidFill>
                  <a:srgbClr val="FFFFFF"/>
                </a:solidFill>
                <a:latin typeface="Arial"/>
                <a:ea typeface="Arial"/>
              </a:rPr>
              <a:t>4.</a:t>
            </a:r>
            <a:r>
              <a:rPr lang="ru-RU" sz="750" b="1" strike="noStrike" spc="-1">
                <a:solidFill>
                  <a:srgbClr val="FFFFFF"/>
                </a:solidFill>
                <a:latin typeface="Arial"/>
                <a:ea typeface="Arial"/>
              </a:rPr>
              <a:t>3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762" name="Rectangle 229"/>
          <p:cNvSpPr/>
          <p:nvPr/>
        </p:nvSpPr>
        <p:spPr bwMode="auto">
          <a:xfrm>
            <a:off x="6431400" y="2434320"/>
            <a:ext cx="1391040" cy="229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45440" lvl="1" indent="-144000">
              <a:lnSpc>
                <a:spcPct val="100000"/>
              </a:lnSpc>
              <a:buClr>
                <a:srgbClr val="002960"/>
              </a:buClr>
              <a:buSzPct val="125000"/>
              <a:buFont typeface="Arial"/>
              <a:buChar char="▪"/>
              <a:defRPr/>
            </a:pPr>
            <a:r>
              <a:rPr lang="ru-RU" sz="750" b="0" strike="noStrike" spc="-1">
                <a:solidFill>
                  <a:srgbClr val="000000"/>
                </a:solidFill>
                <a:latin typeface="Arial"/>
                <a:ea typeface="Arial"/>
              </a:rPr>
              <a:t>Стандартизация достигнутых улучшений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763" name="Oval 24"/>
          <p:cNvSpPr/>
          <p:nvPr/>
        </p:nvSpPr>
        <p:spPr bwMode="auto">
          <a:xfrm>
            <a:off x="6354360" y="2437920"/>
            <a:ext cx="187200" cy="187200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ctr" anchorCtr="1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50" b="1" strike="noStrike" spc="-1">
                <a:solidFill>
                  <a:srgbClr val="FFFFFF"/>
                </a:solidFill>
                <a:latin typeface="Arial"/>
                <a:ea typeface="Arial"/>
              </a:rPr>
              <a:t>4.2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764" name="Oval 24"/>
          <p:cNvSpPr/>
          <p:nvPr/>
        </p:nvSpPr>
        <p:spPr bwMode="auto">
          <a:xfrm>
            <a:off x="6385320" y="3656519"/>
            <a:ext cx="187200" cy="187200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ctr" anchorCtr="1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en-US" sz="750" b="1" strike="noStrike" spc="-1">
                <a:solidFill>
                  <a:srgbClr val="FFFFFF"/>
                </a:solidFill>
                <a:latin typeface="Arial"/>
                <a:ea typeface="Arial"/>
              </a:rPr>
              <a:t>4.</a:t>
            </a:r>
            <a:r>
              <a:rPr lang="ru-RU" sz="750" b="1" strike="noStrike" spc="-1">
                <a:solidFill>
                  <a:srgbClr val="FFFFFF"/>
                </a:solidFill>
                <a:latin typeface="Arial"/>
                <a:ea typeface="Arial"/>
              </a:rPr>
              <a:t>4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765" name="Прямая со стрелкой 116"/>
          <p:cNvSpPr/>
          <p:nvPr/>
        </p:nvSpPr>
        <p:spPr bwMode="auto">
          <a:xfrm>
            <a:off x="1582200" y="1654920"/>
            <a:ext cx="3098519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66" name="Rectangle 241"/>
          <p:cNvSpPr/>
          <p:nvPr/>
        </p:nvSpPr>
        <p:spPr bwMode="auto">
          <a:xfrm>
            <a:off x="2316240" y="1539360"/>
            <a:ext cx="1352520" cy="122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080"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US" sz="800" b="1" strike="noStrike" spc="-1">
                <a:solidFill>
                  <a:srgbClr val="000000"/>
                </a:solidFill>
                <a:latin typeface="Arial"/>
                <a:ea typeface="Arial"/>
              </a:rPr>
              <a:t>~</a:t>
            </a:r>
            <a:r>
              <a:rPr lang="ru-RU" sz="800" b="1" strike="noStrike" spc="-1">
                <a:solidFill>
                  <a:srgbClr val="000000"/>
                </a:solidFill>
                <a:latin typeface="Arial"/>
                <a:ea typeface="Arial"/>
              </a:rPr>
              <a:t>2 МЕС.</a:t>
            </a:r>
            <a:endParaRPr lang="ru-RU" sz="800" b="0" strike="noStrike" spc="-1">
              <a:latin typeface="XO Oriel"/>
            </a:endParaRPr>
          </a:p>
        </p:txBody>
      </p:sp>
      <p:sp>
        <p:nvSpPr>
          <p:cNvPr id="767" name="Прямая со стрелкой 118"/>
          <p:cNvSpPr/>
          <p:nvPr/>
        </p:nvSpPr>
        <p:spPr bwMode="auto">
          <a:xfrm>
            <a:off x="4695840" y="1654920"/>
            <a:ext cx="163836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68" name="Rectangle 241"/>
          <p:cNvSpPr/>
          <p:nvPr/>
        </p:nvSpPr>
        <p:spPr bwMode="auto">
          <a:xfrm>
            <a:off x="4836600" y="1539360"/>
            <a:ext cx="1352520" cy="122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080"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US" sz="800" b="1" strike="noStrike" spc="-1">
                <a:solidFill>
                  <a:srgbClr val="000000"/>
                </a:solidFill>
                <a:latin typeface="Arial"/>
                <a:ea typeface="Arial"/>
              </a:rPr>
              <a:t>~</a:t>
            </a:r>
            <a:r>
              <a:rPr lang="ru-RU" sz="800" b="1" strike="noStrike" spc="-1">
                <a:solidFill>
                  <a:srgbClr val="000000"/>
                </a:solidFill>
                <a:latin typeface="Arial"/>
                <a:ea typeface="Arial"/>
              </a:rPr>
              <a:t>3,5 МЕС.</a:t>
            </a:r>
            <a:endParaRPr lang="ru-RU" sz="800" b="0" strike="noStrike" spc="-1">
              <a:latin typeface="XO Oriel"/>
            </a:endParaRPr>
          </a:p>
        </p:txBody>
      </p:sp>
      <p:sp>
        <p:nvSpPr>
          <p:cNvPr id="769" name="Прямая со стрелкой 120"/>
          <p:cNvSpPr/>
          <p:nvPr/>
        </p:nvSpPr>
        <p:spPr bwMode="auto">
          <a:xfrm>
            <a:off x="6334560" y="1654920"/>
            <a:ext cx="153072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70" name="Rectangle 241"/>
          <p:cNvSpPr/>
          <p:nvPr/>
        </p:nvSpPr>
        <p:spPr bwMode="auto">
          <a:xfrm>
            <a:off x="6469920" y="1539360"/>
            <a:ext cx="1352520" cy="122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080"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US" sz="800" b="1" strike="noStrike" spc="-1">
                <a:solidFill>
                  <a:srgbClr val="000000"/>
                </a:solidFill>
                <a:latin typeface="Arial"/>
                <a:ea typeface="Arial"/>
              </a:rPr>
              <a:t>~</a:t>
            </a:r>
            <a:r>
              <a:rPr lang="ru-RU" sz="800" b="1" strike="noStrike" spc="-1">
                <a:solidFill>
                  <a:srgbClr val="000000"/>
                </a:solidFill>
                <a:latin typeface="Arial"/>
                <a:ea typeface="Arial"/>
              </a:rPr>
              <a:t>0,5 МЕС.</a:t>
            </a:r>
            <a:endParaRPr lang="ru-RU" sz="800" b="0" strike="noStrike" spc="-1">
              <a:latin typeface="XO Oriel"/>
            </a:endParaRPr>
          </a:p>
        </p:txBody>
      </p:sp>
      <p:sp>
        <p:nvSpPr>
          <p:cNvPr id="771" name="Oval 24"/>
          <p:cNvSpPr/>
          <p:nvPr/>
        </p:nvSpPr>
        <p:spPr bwMode="auto">
          <a:xfrm>
            <a:off x="4765680" y="1870200"/>
            <a:ext cx="187200" cy="191520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ctr" anchorCtr="1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en-US" sz="750" b="1" strike="noStrike" spc="-1">
                <a:solidFill>
                  <a:srgbClr val="FFFFFF"/>
                </a:solidFill>
                <a:latin typeface="Arial"/>
                <a:ea typeface="Arial"/>
              </a:rPr>
              <a:t>3.1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772" name="Rectangle 225"/>
          <p:cNvSpPr/>
          <p:nvPr/>
        </p:nvSpPr>
        <p:spPr bwMode="auto">
          <a:xfrm>
            <a:off x="4975920" y="1859759"/>
            <a:ext cx="1297440" cy="45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080">
              <a:lnSpc>
                <a:spcPct val="100000"/>
              </a:lnSpc>
              <a:spcBef>
                <a:spcPts val="918"/>
              </a:spcBef>
              <a:tabLst>
                <a:tab pos="0" algn="l"/>
              </a:tabLst>
              <a:defRPr/>
            </a:pPr>
            <a:r>
              <a:rPr lang="ru-RU" sz="750" b="0" strike="noStrike" spc="-1">
                <a:solidFill>
                  <a:srgbClr val="000000"/>
                </a:solidFill>
                <a:latin typeface="Arial"/>
                <a:ea typeface="Arial"/>
              </a:rPr>
              <a:t>Проведение совещания (старт активного этапа внедрения улучшений)</a:t>
            </a:r>
            <a:br>
              <a:rPr/>
            </a:br>
            <a:r>
              <a:rPr lang="ru-RU" sz="750" b="0" strike="noStrike" spc="-1">
                <a:solidFill>
                  <a:srgbClr val="000000"/>
                </a:solidFill>
                <a:latin typeface="Arial"/>
                <a:ea typeface="Arial"/>
              </a:rPr>
              <a:t>«</a:t>
            </a:r>
            <a:r>
              <a:rPr lang="en-US" sz="750" b="0" strike="noStrike" spc="-1">
                <a:solidFill>
                  <a:srgbClr val="000000"/>
                </a:solidFill>
                <a:latin typeface="Arial"/>
                <a:ea typeface="Arial"/>
              </a:rPr>
              <a:t>Kick OFF</a:t>
            </a:r>
            <a:r>
              <a:rPr lang="ru-RU" sz="750" b="0" strike="noStrike" spc="-1">
                <a:solidFill>
                  <a:srgbClr val="000000"/>
                </a:solidFill>
                <a:latin typeface="Arial"/>
                <a:ea typeface="Arial"/>
              </a:rPr>
              <a:t>»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773" name="Rectangle 249"/>
          <p:cNvSpPr/>
          <p:nvPr/>
        </p:nvSpPr>
        <p:spPr bwMode="auto">
          <a:xfrm>
            <a:off x="4039200" y="4653720"/>
            <a:ext cx="4132800" cy="319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080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US" sz="7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700" b="0" strike="noStrike" spc="-1">
                <a:solidFill>
                  <a:srgbClr val="000000"/>
                </a:solidFill>
                <a:latin typeface="Arial"/>
                <a:ea typeface="Arial"/>
              </a:rPr>
              <a:t>На всех этапах реализации проекта рекомендуется вести информационный стенд в целях  информирования участников проекта, отслеживания хода проекта и проведения рабочих совещаний.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774" name="Прямая со стрелкой 127"/>
          <p:cNvSpPr/>
          <p:nvPr/>
        </p:nvSpPr>
        <p:spPr bwMode="auto">
          <a:xfrm>
            <a:off x="3161519" y="4567680"/>
            <a:ext cx="50828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2060"/>
            </a:solidFill>
            <a:round/>
            <a:tailEnd type="arrow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75" name="Rectangle 21"/>
          <p:cNvSpPr/>
          <p:nvPr/>
        </p:nvSpPr>
        <p:spPr bwMode="auto">
          <a:xfrm>
            <a:off x="6601680" y="3688200"/>
            <a:ext cx="1089720" cy="343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080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750" b="0" strike="noStrike" spc="-1">
                <a:solidFill>
                  <a:srgbClr val="000000"/>
                </a:solidFill>
                <a:latin typeface="Arial"/>
                <a:ea typeface="Arial"/>
              </a:rPr>
              <a:t>Обратная связь и поощрение участников ПСР-проекта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776" name="Rectangle 225"/>
          <p:cNvSpPr/>
          <p:nvPr/>
        </p:nvSpPr>
        <p:spPr bwMode="auto">
          <a:xfrm>
            <a:off x="4978800" y="3146760"/>
            <a:ext cx="1210680" cy="572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080">
              <a:lnSpc>
                <a:spcPct val="100000"/>
              </a:lnSpc>
              <a:spcBef>
                <a:spcPts val="918"/>
              </a:spcBef>
              <a:tabLst>
                <a:tab pos="0" algn="l"/>
              </a:tabLst>
              <a:defRPr/>
            </a:pPr>
            <a:r>
              <a:rPr lang="ru-RU" sz="750" b="0" strike="noStrike" spc="-1">
                <a:solidFill>
                  <a:srgbClr val="000000"/>
                </a:solidFill>
                <a:latin typeface="Arial"/>
                <a:ea typeface="Arial"/>
              </a:rPr>
              <a:t>Освоение и применение внедряемых улучшений участниками процесса (специалисты, операторы, и т.д.)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778" name="Oval 24"/>
          <p:cNvSpPr/>
          <p:nvPr/>
        </p:nvSpPr>
        <p:spPr bwMode="auto">
          <a:xfrm>
            <a:off x="3115080" y="2559240"/>
            <a:ext cx="187200" cy="205920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ctr" anchorCtr="1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en-US" sz="750" b="1" strike="noStrike" spc="-1">
                <a:solidFill>
                  <a:srgbClr val="FFFFFF"/>
                </a:solidFill>
                <a:latin typeface="Arial"/>
                <a:ea typeface="Arial"/>
              </a:rPr>
              <a:t>2.</a:t>
            </a:r>
            <a:r>
              <a:rPr lang="ru-RU" sz="750" b="1" strike="noStrike" spc="-1">
                <a:solidFill>
                  <a:srgbClr val="FFFFFF"/>
                </a:solidFill>
                <a:latin typeface="Arial"/>
                <a:ea typeface="Arial"/>
              </a:rPr>
              <a:t>3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779" name="Rectangle 26"/>
          <p:cNvSpPr/>
          <p:nvPr/>
        </p:nvSpPr>
        <p:spPr bwMode="auto">
          <a:xfrm>
            <a:off x="3374280" y="1882440"/>
            <a:ext cx="1197720" cy="229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080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750" b="0" strike="noStrike" spc="-1">
                <a:solidFill>
                  <a:srgbClr val="020202"/>
                </a:solidFill>
                <a:latin typeface="Arial"/>
                <a:ea typeface="Arial"/>
              </a:rPr>
              <a:t>Хронометраж процесса №1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780" name="Oval 24"/>
          <p:cNvSpPr/>
          <p:nvPr/>
        </p:nvSpPr>
        <p:spPr bwMode="auto">
          <a:xfrm>
            <a:off x="3115080" y="2142000"/>
            <a:ext cx="187200" cy="205920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ctr" anchorCtr="1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en-US" sz="750" b="1" strike="noStrike" spc="-1">
                <a:solidFill>
                  <a:srgbClr val="FFFFFF"/>
                </a:solidFill>
                <a:latin typeface="Arial"/>
                <a:ea typeface="Arial"/>
              </a:rPr>
              <a:t>2.</a:t>
            </a:r>
            <a:r>
              <a:rPr lang="ru-RU" sz="750" b="1" strike="noStrike" spc="-1">
                <a:solidFill>
                  <a:srgbClr val="FFFFFF"/>
                </a:solidFill>
                <a:latin typeface="Arial"/>
                <a:ea typeface="Arial"/>
              </a:rPr>
              <a:t>2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781" name="Rectangle 233"/>
          <p:cNvSpPr/>
          <p:nvPr/>
        </p:nvSpPr>
        <p:spPr bwMode="auto">
          <a:xfrm>
            <a:off x="3234600" y="2142000"/>
            <a:ext cx="1391040" cy="45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45440" lvl="1" indent="-144000">
              <a:lnSpc>
                <a:spcPct val="100000"/>
              </a:lnSpc>
              <a:buClr>
                <a:srgbClr val="002960"/>
              </a:buClr>
              <a:buSzPct val="125000"/>
              <a:buFont typeface="Arial"/>
              <a:buChar char="▪"/>
              <a:defRPr/>
            </a:pPr>
            <a:r>
              <a:rPr lang="ru-RU" sz="750" b="0" strike="noStrike" spc="-1">
                <a:solidFill>
                  <a:srgbClr val="000000"/>
                </a:solidFill>
                <a:latin typeface="Arial"/>
                <a:ea typeface="Arial"/>
              </a:rPr>
              <a:t>Картирование текущего состояния процесса(уточнение текущих показателей)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782" name="Oval 24"/>
          <p:cNvSpPr/>
          <p:nvPr/>
        </p:nvSpPr>
        <p:spPr bwMode="auto">
          <a:xfrm>
            <a:off x="3126960" y="1851480"/>
            <a:ext cx="193320" cy="212760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ctr" anchorCtr="1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en-US" sz="750" b="1" strike="noStrike" spc="-1">
                <a:solidFill>
                  <a:srgbClr val="FFFFFF"/>
                </a:solidFill>
                <a:latin typeface="Arial"/>
                <a:ea typeface="Arial"/>
              </a:rPr>
              <a:t>2.</a:t>
            </a:r>
            <a:r>
              <a:rPr lang="ru-RU" sz="750" b="1" strike="noStrike" spc="-1">
                <a:solidFill>
                  <a:srgbClr val="FFFFFF"/>
                </a:solidFill>
                <a:latin typeface="Arial"/>
                <a:ea typeface="Arial"/>
              </a:rPr>
              <a:t>1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783" name="Rectangle 26"/>
          <p:cNvSpPr/>
          <p:nvPr/>
        </p:nvSpPr>
        <p:spPr bwMode="auto">
          <a:xfrm>
            <a:off x="3365280" y="2631240"/>
            <a:ext cx="1197720" cy="229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080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750" b="0" strike="noStrike" spc="-1">
                <a:solidFill>
                  <a:srgbClr val="000000"/>
                </a:solidFill>
                <a:latin typeface="Arial"/>
                <a:ea typeface="Arial"/>
              </a:rPr>
              <a:t>Разработка идеального состояния процесса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784" name="Oval 24"/>
          <p:cNvSpPr/>
          <p:nvPr/>
        </p:nvSpPr>
        <p:spPr bwMode="auto">
          <a:xfrm>
            <a:off x="3125160" y="3226680"/>
            <a:ext cx="187200" cy="205920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ctr" anchorCtr="1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en-US" sz="750" b="1" strike="noStrike" spc="-1">
                <a:solidFill>
                  <a:srgbClr val="FFFFFF"/>
                </a:solidFill>
                <a:latin typeface="Arial"/>
                <a:ea typeface="Arial"/>
              </a:rPr>
              <a:t>2.</a:t>
            </a:r>
            <a:r>
              <a:rPr lang="ru-RU" sz="750" b="1" strike="noStrike" spc="-1">
                <a:solidFill>
                  <a:srgbClr val="FFFFFF"/>
                </a:solidFill>
                <a:latin typeface="Arial"/>
                <a:ea typeface="Arial"/>
              </a:rPr>
              <a:t>5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785" name="Rectangle 26"/>
          <p:cNvSpPr/>
          <p:nvPr/>
        </p:nvSpPr>
        <p:spPr bwMode="auto">
          <a:xfrm>
            <a:off x="3374280" y="3724560"/>
            <a:ext cx="1197720" cy="572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080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750" b="0" strike="noStrike" spc="-1">
                <a:solidFill>
                  <a:srgbClr val="020202"/>
                </a:solidFill>
                <a:latin typeface="Arial"/>
                <a:ea typeface="Arial"/>
              </a:rPr>
              <a:t>Разработка плана мероприятий для достижения целевого состояния и целевых показателей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786" name="Oval 24"/>
          <p:cNvSpPr/>
          <p:nvPr/>
        </p:nvSpPr>
        <p:spPr bwMode="auto">
          <a:xfrm>
            <a:off x="3125160" y="2934000"/>
            <a:ext cx="187200" cy="205920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ctr" anchorCtr="1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en-US" sz="750" b="1" strike="noStrike" spc="-1">
                <a:solidFill>
                  <a:srgbClr val="FFFFFF"/>
                </a:solidFill>
                <a:latin typeface="Arial"/>
                <a:ea typeface="Arial"/>
              </a:rPr>
              <a:t>2.</a:t>
            </a:r>
            <a:r>
              <a:rPr lang="ru-RU" sz="750" b="1" strike="noStrike" spc="-1">
                <a:solidFill>
                  <a:srgbClr val="FFFFFF"/>
                </a:solidFill>
                <a:latin typeface="Arial"/>
                <a:ea typeface="Arial"/>
              </a:rPr>
              <a:t>4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787" name="Rectangle 26"/>
          <p:cNvSpPr/>
          <p:nvPr/>
        </p:nvSpPr>
        <p:spPr bwMode="auto">
          <a:xfrm>
            <a:off x="3358800" y="2934000"/>
            <a:ext cx="1197720" cy="229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080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750" b="0" strike="noStrike" spc="-1">
                <a:solidFill>
                  <a:srgbClr val="020202"/>
                </a:solidFill>
                <a:latin typeface="Arial"/>
                <a:ea typeface="Arial"/>
              </a:rPr>
              <a:t>Анализ проблемам и разработка решений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788" name="Oval 24"/>
          <p:cNvSpPr/>
          <p:nvPr/>
        </p:nvSpPr>
        <p:spPr bwMode="auto">
          <a:xfrm>
            <a:off x="3123720" y="3708360"/>
            <a:ext cx="187200" cy="205920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ctr" anchorCtr="1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en-US" sz="750" b="1" strike="noStrike" spc="-1">
                <a:solidFill>
                  <a:srgbClr val="FFFFFF"/>
                </a:solidFill>
                <a:latin typeface="Arial"/>
                <a:ea typeface="Arial"/>
              </a:rPr>
              <a:t>2.</a:t>
            </a:r>
            <a:r>
              <a:rPr lang="ru-RU" sz="750" b="1" strike="noStrike" spc="-1">
                <a:solidFill>
                  <a:srgbClr val="FFFFFF"/>
                </a:solidFill>
                <a:latin typeface="Arial"/>
                <a:ea typeface="Arial"/>
              </a:rPr>
              <a:t>6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789" name="Rectangle 26"/>
          <p:cNvSpPr/>
          <p:nvPr/>
        </p:nvSpPr>
        <p:spPr bwMode="auto">
          <a:xfrm>
            <a:off x="3357720" y="3234240"/>
            <a:ext cx="1197720" cy="45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080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750" b="0" strike="noStrike" spc="-1">
                <a:solidFill>
                  <a:srgbClr val="000000"/>
                </a:solidFill>
                <a:latin typeface="Arial"/>
                <a:ea typeface="Arial"/>
              </a:rPr>
              <a:t>Разработка целевого состояния процесса (уточнение целевых показателей)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790" name="Скругленный прямоугольник 64"/>
          <p:cNvSpPr/>
          <p:nvPr/>
        </p:nvSpPr>
        <p:spPr bwMode="auto">
          <a:xfrm>
            <a:off x="3065760" y="1737360"/>
            <a:ext cx="1527120" cy="2574000"/>
          </a:xfrm>
          <a:prstGeom prst="roundRect">
            <a:avLst>
              <a:gd name="adj" fmla="val 10197"/>
            </a:avLst>
          </a:prstGeom>
          <a:noFill/>
          <a:ln w="50800">
            <a:solidFill>
              <a:srgbClr val="DEA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1" name="Стрелка вниз 65"/>
          <p:cNvSpPr/>
          <p:nvPr/>
        </p:nvSpPr>
        <p:spPr bwMode="auto">
          <a:xfrm>
            <a:off x="3638519" y="4334040"/>
            <a:ext cx="342720" cy="5158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EA900"/>
          </a:solidFill>
          <a:ln w="50800">
            <a:solidFill>
              <a:srgbClr val="DEA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2" name="Rectangle 241"/>
          <p:cNvSpPr/>
          <p:nvPr/>
        </p:nvSpPr>
        <p:spPr bwMode="auto">
          <a:xfrm>
            <a:off x="3111840" y="4905720"/>
            <a:ext cx="1352520" cy="122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080"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800" b="1" strike="noStrike" spc="-1">
                <a:solidFill>
                  <a:srgbClr val="000000"/>
                </a:solidFill>
                <a:latin typeface="Arial"/>
                <a:ea typeface="Arial"/>
              </a:rPr>
              <a:t>СМ. ДАЛЕЕ</a:t>
            </a:r>
            <a:endParaRPr lang="ru-RU" sz="800" b="0" strike="noStrike" spc="-1">
              <a:latin typeface="XO Oriel"/>
            </a:endParaRPr>
          </a:p>
        </p:txBody>
      </p:sp>
      <p:sp>
        <p:nvSpPr>
          <p:cNvPr id="793" name="Заголовок 1"/>
          <p:cNvSpPr/>
          <p:nvPr/>
        </p:nvSpPr>
        <p:spPr bwMode="auto">
          <a:xfrm>
            <a:off x="374400" y="123840"/>
            <a:ext cx="5892840" cy="72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rmAutofit/>
          </a:bodyPr>
          <a:p>
            <a:pPr>
              <a:lnSpc>
                <a:spcPct val="100000"/>
              </a:lnSpc>
              <a:tabLst>
                <a:tab pos="278640" algn="l"/>
              </a:tabLst>
              <a:defRPr/>
            </a:pPr>
            <a:r>
              <a:rPr lang="ru-RU" sz="1600" b="1" strike="noStrike" spc="-1">
                <a:solidFill>
                  <a:srgbClr val="001F48"/>
                </a:solidFill>
                <a:latin typeface="Arial"/>
                <a:ea typeface="Arial"/>
              </a:rPr>
              <a:t>2- Этап «Диагностика и целевое состояние»</a:t>
            </a:r>
            <a:endParaRPr lang="ru-RU" sz="1600" b="0" strike="noStrike" spc="-1">
              <a:latin typeface="XO Oriel"/>
            </a:endParaRPr>
          </a:p>
          <a:p>
            <a:pPr>
              <a:lnSpc>
                <a:spcPct val="100000"/>
              </a:lnSpc>
              <a:tabLst>
                <a:tab pos="278640" algn="l"/>
              </a:tabLst>
              <a:defRPr/>
            </a:pPr>
            <a:endParaRPr lang="ru-RU" sz="16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4" name="Номер слайда 1"/>
          <p:cNvSpPr txBox="1"/>
          <p:nvPr/>
        </p:nvSpPr>
        <p:spPr bwMode="auto">
          <a:xfrm>
            <a:off x="8598960" y="4867200"/>
            <a:ext cx="498960" cy="175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p>
            <a:pPr>
              <a:lnSpc>
                <a:spcPct val="100000"/>
              </a:lnSpc>
              <a:defRPr/>
            </a:pPr>
            <a:fld id="{36853A53-22FA-40E9-ACBC-3DCD2960C885}" type="slidenum">
              <a:rPr lang="ru-RU" sz="800" b="0" strike="noStrike" spc="-1">
                <a:solidFill>
                  <a:srgbClr val="414042"/>
                </a:solidFill>
                <a:latin typeface="Arial"/>
                <a:ea typeface="Arial"/>
              </a:rPr>
              <a:t/>
            </a:fld>
            <a:endParaRPr lang="ru-RU" sz="800" b="0" strike="noStrike" spc="-1">
              <a:latin typeface="Tinos"/>
            </a:endParaRPr>
          </a:p>
        </p:txBody>
      </p:sp>
      <p:sp>
        <p:nvSpPr>
          <p:cNvPr id="795" name="Rectangle 46"/>
          <p:cNvSpPr/>
          <p:nvPr/>
        </p:nvSpPr>
        <p:spPr bwMode="auto">
          <a:xfrm>
            <a:off x="750960" y="744840"/>
            <a:ext cx="183960" cy="91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spAutoFit/>
          </a:bodyPr>
          <a:p>
            <a:pPr>
              <a:lnSpc>
                <a:spcPct val="100000"/>
              </a:lnSpc>
              <a:defRPr/>
            </a:pPr>
            <a:br>
              <a:rPr/>
            </a:b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defRPr/>
            </a:pPr>
            <a:endParaRPr lang="ru-RU" sz="1800" b="0" strike="noStrike" spc="-1">
              <a:latin typeface="XO Oriel"/>
            </a:endParaRPr>
          </a:p>
        </p:txBody>
      </p:sp>
      <p:sp>
        <p:nvSpPr>
          <p:cNvPr id="796" name="Прямоугольник 2"/>
          <p:cNvSpPr/>
          <p:nvPr/>
        </p:nvSpPr>
        <p:spPr bwMode="auto">
          <a:xfrm>
            <a:off x="394920" y="822960"/>
            <a:ext cx="3816000" cy="1439640"/>
          </a:xfrm>
          <a:prstGeom prst="rect">
            <a:avLst/>
          </a:prstGeom>
          <a:solidFill>
            <a:srgbClr val="FFFFFF"/>
          </a:solidFill>
          <a:ln>
            <a:solidFill>
              <a:srgbClr val="456EA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just">
              <a:lnSpc>
                <a:spcPct val="100000"/>
              </a:lnSpc>
              <a:defRPr/>
            </a:pPr>
            <a:r>
              <a:rPr lang="ru-RU" sz="1600" b="1" strike="noStrike" spc="-1">
                <a:solidFill>
                  <a:srgbClr val="34527F"/>
                </a:solidFill>
                <a:latin typeface="Arial Narrow"/>
                <a:ea typeface="Arial"/>
              </a:rPr>
              <a:t>Что такое хронометраж?</a:t>
            </a:r>
            <a:endParaRPr lang="ru-RU" sz="1600" b="0" strike="noStrike" spc="-1">
              <a:latin typeface="XO Oriel"/>
            </a:endParaRPr>
          </a:p>
          <a:p>
            <a:pPr algn="just">
              <a:lnSpc>
                <a:spcPct val="100000"/>
              </a:lnSpc>
              <a:defRPr/>
            </a:pPr>
            <a:endParaRPr lang="ru-RU" sz="1600" b="0" strike="noStrike" spc="-1">
              <a:latin typeface="XO Oriel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sz="1600" b="0" strike="noStrike" spc="-1">
                <a:solidFill>
                  <a:srgbClr val="002060"/>
                </a:solidFill>
                <a:latin typeface="Arial Narrow"/>
                <a:ea typeface="Arial"/>
              </a:rPr>
              <a:t>Хронометраж процессов </a:t>
            </a:r>
            <a:r>
              <a:rPr lang="ru-RU" sz="1600" b="0" strike="noStrike" spc="-1">
                <a:solidFill>
                  <a:srgbClr val="34527F"/>
                </a:solidFill>
                <a:latin typeface="Arial Narrow"/>
                <a:ea typeface="Arial"/>
              </a:rPr>
              <a:t>— метод изучения затрат времени с помощью фиксации и замеров продолжительности выполняемых действий (работ по процессу)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797" name="Прямоугольник 13"/>
          <p:cNvSpPr/>
          <p:nvPr/>
        </p:nvSpPr>
        <p:spPr bwMode="auto">
          <a:xfrm>
            <a:off x="394920" y="2385720"/>
            <a:ext cx="3816000" cy="1583640"/>
          </a:xfrm>
          <a:prstGeom prst="rect">
            <a:avLst/>
          </a:prstGeom>
          <a:solidFill>
            <a:srgbClr val="FFFFFF"/>
          </a:solidFill>
          <a:ln>
            <a:solidFill>
              <a:srgbClr val="456EA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just">
              <a:lnSpc>
                <a:spcPct val="100000"/>
              </a:lnSpc>
              <a:defRPr/>
            </a:pPr>
            <a:r>
              <a:rPr lang="ru-RU" sz="1600" b="1" strike="noStrike" spc="-1">
                <a:solidFill>
                  <a:srgbClr val="34527F"/>
                </a:solidFill>
                <a:latin typeface="Arial Narrow"/>
                <a:ea typeface="Arial"/>
              </a:rPr>
              <a:t>Кто проводит хронометраж?</a:t>
            </a:r>
            <a:endParaRPr lang="ru-RU" sz="1600" b="0" strike="noStrike" spc="-1">
              <a:latin typeface="XO Oriel"/>
            </a:endParaRPr>
          </a:p>
          <a:p>
            <a:pPr algn="just">
              <a:lnSpc>
                <a:spcPct val="100000"/>
              </a:lnSpc>
              <a:defRPr/>
            </a:pPr>
            <a:endParaRPr lang="ru-RU" sz="1600" b="0" strike="noStrike" spc="-1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34527F"/>
              </a:buClr>
              <a:buFont typeface="StarSymbol"/>
              <a:buAutoNum type="arabicPeriod"/>
              <a:defRPr/>
            </a:pPr>
            <a:r>
              <a:rPr lang="ru-RU" sz="1600" b="0" strike="noStrike" spc="-1">
                <a:solidFill>
                  <a:srgbClr val="34527F"/>
                </a:solidFill>
                <a:latin typeface="Arial Narrow"/>
                <a:ea typeface="Arial"/>
              </a:rPr>
              <a:t>Независимые эксперты</a:t>
            </a:r>
            <a:br>
              <a:rPr/>
            </a:br>
            <a:r>
              <a:rPr lang="ru-RU" sz="1600" b="0" strike="noStrike" spc="-1">
                <a:solidFill>
                  <a:srgbClr val="34527F"/>
                </a:solidFill>
                <a:latin typeface="Arial Narrow"/>
                <a:ea typeface="Arial"/>
              </a:rPr>
              <a:t>(сотрудники других отделов</a:t>
            </a:r>
            <a:r>
              <a:rPr lang="en-US" sz="1600" b="0" strike="noStrike" spc="-1">
                <a:solidFill>
                  <a:srgbClr val="34527F"/>
                </a:solidFill>
                <a:latin typeface="Arial Narrow"/>
                <a:ea typeface="Arial"/>
              </a:rPr>
              <a:t>/</a:t>
            </a:r>
            <a:r>
              <a:rPr lang="ru-RU" sz="1600" b="0" strike="noStrike" spc="-1">
                <a:solidFill>
                  <a:srgbClr val="34527F"/>
                </a:solidFill>
                <a:latin typeface="Arial Narrow"/>
                <a:ea typeface="Arial"/>
              </a:rPr>
              <a:t>подразделений);</a:t>
            </a:r>
            <a:endParaRPr lang="ru-RU" sz="1600" b="0" strike="noStrike" spc="-1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34527F"/>
              </a:buClr>
              <a:buFont typeface="StarSymbol"/>
              <a:buAutoNum type="arabicPeriod"/>
              <a:defRPr/>
            </a:pPr>
            <a:r>
              <a:rPr lang="ru-RU" sz="1600" b="0" strike="noStrike" spc="-1">
                <a:solidFill>
                  <a:srgbClr val="34527F"/>
                </a:solidFill>
                <a:latin typeface="Arial Narrow"/>
                <a:ea typeface="Arial"/>
              </a:rPr>
              <a:t>Независимые эксперты</a:t>
            </a:r>
            <a:br>
              <a:rPr/>
            </a:br>
            <a:r>
              <a:rPr lang="ru-RU" sz="1600" b="0" strike="noStrike" spc="-1">
                <a:solidFill>
                  <a:srgbClr val="34527F"/>
                </a:solidFill>
                <a:latin typeface="Arial Narrow"/>
                <a:ea typeface="Arial"/>
              </a:rPr>
              <a:t>совместно с рабочей группой проекта. </a:t>
            </a:r>
            <a:endParaRPr lang="ru-RU" sz="1600" b="0" strike="noStrike" spc="-1">
              <a:latin typeface="XO Oriel"/>
            </a:endParaRPr>
          </a:p>
          <a:p>
            <a:pPr>
              <a:lnSpc>
                <a:spcPct val="100000"/>
              </a:lnSpc>
              <a:defRPr/>
            </a:pPr>
            <a:endParaRPr lang="ru-RU" sz="1600" b="0" strike="noStrike" spc="-1">
              <a:latin typeface="XO Oriel"/>
            </a:endParaRPr>
          </a:p>
        </p:txBody>
      </p:sp>
      <p:sp>
        <p:nvSpPr>
          <p:cNvPr id="798" name="Прямоугольник 14"/>
          <p:cNvSpPr/>
          <p:nvPr/>
        </p:nvSpPr>
        <p:spPr bwMode="auto">
          <a:xfrm>
            <a:off x="4492800" y="822960"/>
            <a:ext cx="4104000" cy="3146400"/>
          </a:xfrm>
          <a:prstGeom prst="rect">
            <a:avLst/>
          </a:prstGeom>
          <a:solidFill>
            <a:srgbClr val="FFFFFF"/>
          </a:solidFill>
          <a:ln>
            <a:solidFill>
              <a:srgbClr val="456EA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defRPr/>
            </a:pP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defRPr/>
            </a:pP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defRPr/>
            </a:pP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defRPr/>
            </a:pP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1600" b="1" strike="noStrike" spc="-1">
                <a:solidFill>
                  <a:srgbClr val="34527F"/>
                </a:solidFill>
                <a:latin typeface="Arial Narrow"/>
                <a:ea typeface="Arial"/>
              </a:rPr>
              <a:t>Алгоритм проведения хронометража:</a:t>
            </a:r>
            <a:endParaRPr lang="ru-RU" sz="1600" b="0" strike="noStrike" spc="-1">
              <a:latin typeface="XO Oriel"/>
            </a:endParaRPr>
          </a:p>
          <a:p>
            <a:pPr algn="just">
              <a:lnSpc>
                <a:spcPct val="100000"/>
              </a:lnSpc>
              <a:defRPr/>
            </a:pPr>
            <a:endParaRPr lang="ru-RU" sz="1600" b="0" strike="noStrike" spc="-1">
              <a:latin typeface="XO Oriel"/>
            </a:endParaRPr>
          </a:p>
          <a:p>
            <a:pPr marL="343080" indent="-342720" algn="just">
              <a:lnSpc>
                <a:spcPct val="100000"/>
              </a:lnSpc>
              <a:buClr>
                <a:srgbClr val="34527F"/>
              </a:buClr>
              <a:buFont typeface="StarSymbol"/>
              <a:buAutoNum type="arabicPeriod"/>
              <a:defRPr/>
            </a:pPr>
            <a:r>
              <a:rPr lang="ru-RU" sz="1200" b="0" strike="noStrike" spc="-1">
                <a:solidFill>
                  <a:srgbClr val="34527F"/>
                </a:solidFill>
                <a:latin typeface="Arial Narrow"/>
                <a:ea typeface="Arial"/>
              </a:rPr>
              <a:t>Ознакомиться с процессом, с нормативной базой, регламентирующей процесс (если имеется).</a:t>
            </a:r>
            <a:endParaRPr lang="ru-RU" sz="1200" b="0" strike="noStrike" spc="-1">
              <a:latin typeface="XO Oriel"/>
            </a:endParaRPr>
          </a:p>
          <a:p>
            <a:pPr algn="just">
              <a:lnSpc>
                <a:spcPct val="100000"/>
              </a:lnSpc>
              <a:defRPr/>
            </a:pPr>
            <a:endParaRPr lang="ru-RU" sz="1200" b="0" strike="noStrike" spc="-1">
              <a:latin typeface="XO Oriel"/>
            </a:endParaRPr>
          </a:p>
          <a:p>
            <a:pPr marL="343080" indent="-342720" algn="just">
              <a:lnSpc>
                <a:spcPct val="100000"/>
              </a:lnSpc>
              <a:buClr>
                <a:srgbClr val="34527F"/>
              </a:buClr>
              <a:buFont typeface="StarSymbol"/>
              <a:buAutoNum type="arabicPeriod"/>
              <a:defRPr/>
            </a:pPr>
            <a:r>
              <a:rPr lang="ru-RU" sz="1200" b="0" strike="noStrike" spc="-1">
                <a:solidFill>
                  <a:srgbClr val="34527F"/>
                </a:solidFill>
                <a:latin typeface="Arial Narrow"/>
                <a:ea typeface="Arial"/>
              </a:rPr>
              <a:t>Определить точки отсчета (начало и окончание операций)</a:t>
            </a:r>
            <a:endParaRPr lang="ru-RU" sz="1200" b="0" strike="noStrike" spc="-1">
              <a:latin typeface="XO Oriel"/>
            </a:endParaRPr>
          </a:p>
          <a:p>
            <a:pPr algn="just">
              <a:lnSpc>
                <a:spcPct val="100000"/>
              </a:lnSpc>
              <a:defRPr/>
            </a:pPr>
            <a:endParaRPr lang="ru-RU" sz="1200" b="0" strike="noStrike" spc="-1">
              <a:latin typeface="XO Oriel"/>
            </a:endParaRPr>
          </a:p>
          <a:p>
            <a:pPr marL="343080" indent="-342720" algn="just">
              <a:lnSpc>
                <a:spcPct val="100000"/>
              </a:lnSpc>
              <a:buClr>
                <a:srgbClr val="34527F"/>
              </a:buClr>
              <a:buFont typeface="StarSymbol"/>
              <a:buAutoNum type="arabicPeriod"/>
              <a:defRPr/>
            </a:pPr>
            <a:r>
              <a:rPr lang="ru-RU" sz="1200" b="0" strike="noStrike" spc="-1">
                <a:solidFill>
                  <a:srgbClr val="34527F"/>
                </a:solidFill>
                <a:latin typeface="Arial Narrow"/>
                <a:ea typeface="Arial"/>
              </a:rPr>
              <a:t>Провести замеры времени с помощью секундомера на каждом этапе процесса.</a:t>
            </a:r>
            <a:endParaRPr lang="ru-RU" sz="1200" b="0" strike="noStrike" spc="-1">
              <a:latin typeface="XO Oriel"/>
            </a:endParaRPr>
          </a:p>
          <a:p>
            <a:pPr algn="just">
              <a:lnSpc>
                <a:spcPct val="100000"/>
              </a:lnSpc>
              <a:defRPr/>
            </a:pPr>
            <a:endParaRPr lang="ru-RU" sz="1200" b="0" strike="noStrike" spc="-1">
              <a:latin typeface="XO Oriel"/>
            </a:endParaRPr>
          </a:p>
          <a:p>
            <a:pPr marL="343080" indent="-342720" algn="just">
              <a:lnSpc>
                <a:spcPct val="100000"/>
              </a:lnSpc>
              <a:buClr>
                <a:srgbClr val="34527F"/>
              </a:buClr>
              <a:buFont typeface="StarSymbol"/>
              <a:buAutoNum type="arabicPeriod"/>
              <a:defRPr/>
            </a:pPr>
            <a:r>
              <a:rPr lang="ru-RU" sz="1200" b="0" strike="noStrike" spc="-1">
                <a:solidFill>
                  <a:srgbClr val="34527F"/>
                </a:solidFill>
                <a:latin typeface="Arial Narrow"/>
                <a:ea typeface="Arial"/>
              </a:rPr>
              <a:t>Занести данные в таблицу хронометража. Зафиксировать проблемы.</a:t>
            </a:r>
            <a:endParaRPr lang="ru-RU" sz="1200" b="0" strike="noStrike" spc="-1">
              <a:latin typeface="XO Oriel"/>
            </a:endParaRPr>
          </a:p>
          <a:p>
            <a:pPr algn="just">
              <a:lnSpc>
                <a:spcPct val="100000"/>
              </a:lnSpc>
              <a:defRPr/>
            </a:pPr>
            <a:endParaRPr lang="ru-RU" sz="1200" b="0" strike="noStrike" spc="-1">
              <a:latin typeface="XO Oriel"/>
            </a:endParaRPr>
          </a:p>
          <a:p>
            <a:pPr algn="just">
              <a:lnSpc>
                <a:spcPct val="100000"/>
              </a:lnSpc>
              <a:defRPr/>
            </a:pPr>
            <a:endParaRPr lang="ru-RU" sz="1200" b="0" strike="noStrike" spc="-1">
              <a:latin typeface="XO Oriel"/>
            </a:endParaRPr>
          </a:p>
          <a:p>
            <a:pPr marL="343080" indent="-342720" algn="just">
              <a:lnSpc>
                <a:spcPct val="100000"/>
              </a:lnSpc>
              <a:buClr>
                <a:srgbClr val="34527F"/>
              </a:buClr>
              <a:buFont typeface="StarSymbol"/>
              <a:buAutoNum type="arabicPeriod"/>
              <a:defRPr/>
            </a:pPr>
            <a:r>
              <a:rPr lang="ru-RU" sz="1200" b="0" strike="noStrike" spc="-1">
                <a:solidFill>
                  <a:srgbClr val="34527F"/>
                </a:solidFill>
                <a:latin typeface="Arial Narrow"/>
                <a:ea typeface="Arial"/>
              </a:rPr>
              <a:t>Количество замеров по процессу должно быть не менее 5.</a:t>
            </a:r>
            <a:endParaRPr lang="ru-RU" sz="1200" b="0" strike="noStrike" spc="-1">
              <a:latin typeface="XO Oriel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sz="1200" b="0" strike="noStrike" spc="-1">
                <a:solidFill>
                  <a:srgbClr val="34527F"/>
                </a:solidFill>
                <a:latin typeface="Arial Narrow"/>
                <a:ea typeface="Arial"/>
              </a:rPr>
              <a:t>          </a:t>
            </a:r>
            <a:r>
              <a:rPr lang="ru-RU" sz="1200" b="0" strike="noStrike" spc="-1">
                <a:solidFill>
                  <a:srgbClr val="34527F"/>
                </a:solidFill>
                <a:latin typeface="Arial Narrow"/>
                <a:ea typeface="Arial"/>
              </a:rPr>
              <a:t>(Оптимальное число замеров 10).</a:t>
            </a:r>
            <a:endParaRPr lang="ru-RU" sz="12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defRPr/>
            </a:pPr>
            <a:endParaRPr lang="ru-RU" sz="12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defRPr/>
            </a:pPr>
            <a:endParaRPr lang="ru-RU" sz="1200" b="0" strike="noStrike" spc="-1">
              <a:latin typeface="XO Oriel"/>
            </a:endParaRPr>
          </a:p>
          <a:p>
            <a:pPr algn="just">
              <a:lnSpc>
                <a:spcPct val="100000"/>
              </a:lnSpc>
              <a:defRPr/>
            </a:pPr>
            <a:endParaRPr lang="ru-RU" sz="1200" b="0" strike="noStrike" spc="-1">
              <a:latin typeface="XO Oriel"/>
            </a:endParaRPr>
          </a:p>
          <a:p>
            <a:pPr algn="just">
              <a:lnSpc>
                <a:spcPct val="100000"/>
              </a:lnSpc>
              <a:defRPr/>
            </a:pPr>
            <a:endParaRPr lang="ru-RU" sz="1200" b="0" strike="noStrike" spc="-1">
              <a:latin typeface="XO Oriel"/>
            </a:endParaRPr>
          </a:p>
        </p:txBody>
      </p:sp>
      <p:sp>
        <p:nvSpPr>
          <p:cNvPr id="799" name="TextBox 3"/>
          <p:cNvSpPr/>
          <p:nvPr/>
        </p:nvSpPr>
        <p:spPr bwMode="auto">
          <a:xfrm>
            <a:off x="367920" y="4221000"/>
            <a:ext cx="3782519" cy="63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 algn="just">
              <a:lnSpc>
                <a:spcPct val="100000"/>
              </a:lnSpc>
              <a:defRPr/>
            </a:pPr>
            <a:r>
              <a:rPr lang="ru-RU" sz="1200" b="1" strike="noStrike" spc="-1">
                <a:solidFill>
                  <a:srgbClr val="C00000"/>
                </a:solidFill>
                <a:latin typeface="Arial"/>
                <a:ea typeface="Arial"/>
              </a:rPr>
              <a:t>ВАЖНО!</a:t>
            </a:r>
            <a:r>
              <a:rPr lang="ru-RU" sz="1200" b="0" strike="noStrike" spc="-1">
                <a:solidFill>
                  <a:srgbClr val="C00000"/>
                </a:solidFill>
                <a:latin typeface="Arial"/>
                <a:ea typeface="Arial"/>
              </a:rPr>
              <a:t> </a:t>
            </a:r>
            <a:r>
              <a:rPr lang="ru-RU" sz="1200" b="0" strike="noStrike" spc="-1">
                <a:solidFill>
                  <a:srgbClr val="34527F"/>
                </a:solidFill>
                <a:latin typeface="Arial"/>
                <a:ea typeface="Arial"/>
              </a:rPr>
              <a:t>Для получения наиболее объективной информации замеры должны проводиться независимыми экспертами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800" name="TextBox 18"/>
          <p:cNvSpPr/>
          <p:nvPr/>
        </p:nvSpPr>
        <p:spPr bwMode="auto">
          <a:xfrm>
            <a:off x="4564800" y="4221000"/>
            <a:ext cx="3960720" cy="63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 algn="just">
              <a:lnSpc>
                <a:spcPct val="100000"/>
              </a:lnSpc>
              <a:defRPr/>
            </a:pPr>
            <a:r>
              <a:rPr lang="ru-RU" sz="1200" b="1" strike="noStrike" spc="-1">
                <a:solidFill>
                  <a:srgbClr val="C00000"/>
                </a:solidFill>
                <a:latin typeface="Arial"/>
                <a:ea typeface="Arial"/>
              </a:rPr>
              <a:t>ВАЖНО!</a:t>
            </a:r>
            <a:r>
              <a:rPr lang="ru-RU" sz="1200" b="0" strike="noStrike" spc="-1">
                <a:solidFill>
                  <a:srgbClr val="C00000"/>
                </a:solidFill>
                <a:latin typeface="Arial"/>
                <a:ea typeface="Arial"/>
              </a:rPr>
              <a:t> </a:t>
            </a:r>
            <a:r>
              <a:rPr lang="ru-RU" sz="1200" b="0" strike="noStrike" spc="-1">
                <a:solidFill>
                  <a:srgbClr val="002060"/>
                </a:solidFill>
                <a:latin typeface="Arial"/>
                <a:ea typeface="Arial"/>
              </a:rPr>
              <a:t>После поведения замеров может быть пересмотрена оцифровка </a:t>
            </a:r>
            <a:r>
              <a:rPr lang="ru-RU" sz="1200" b="0" u="sng" strike="noStrike" spc="-1">
                <a:solidFill>
                  <a:srgbClr val="C00000"/>
                </a:solidFill>
                <a:latin typeface="Arial"/>
                <a:ea typeface="Arial"/>
              </a:rPr>
              <a:t>текущих показателей</a:t>
            </a:r>
            <a:r>
              <a:rPr lang="ru-RU" sz="1200" b="0" strike="noStrike" spc="-1">
                <a:solidFill>
                  <a:srgbClr val="002060"/>
                </a:solidFill>
                <a:latin typeface="Arial"/>
                <a:ea typeface="Arial"/>
              </a:rPr>
              <a:t> представленных в карточке проекта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801" name="Заголовок 1"/>
          <p:cNvSpPr/>
          <p:nvPr/>
        </p:nvSpPr>
        <p:spPr bwMode="auto">
          <a:xfrm>
            <a:off x="374400" y="123840"/>
            <a:ext cx="5892840" cy="72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rmAutofit/>
          </a:bodyPr>
          <a:p>
            <a:pPr>
              <a:lnSpc>
                <a:spcPct val="100000"/>
              </a:lnSpc>
              <a:tabLst>
                <a:tab pos="278640" algn="l"/>
              </a:tabLst>
              <a:defRPr/>
            </a:pPr>
            <a:r>
              <a:rPr lang="ru-RU" sz="1600" b="1" strike="noStrike" spc="-1">
                <a:solidFill>
                  <a:srgbClr val="001F48"/>
                </a:solidFill>
                <a:latin typeface="Arial"/>
                <a:ea typeface="Arial"/>
              </a:rPr>
              <a:t>2- Этап «Диагностика и целевое состояние»</a:t>
            </a:r>
            <a:endParaRPr lang="ru-RU" sz="1600" b="0" strike="noStrike" spc="-1">
              <a:latin typeface="XO Oriel"/>
            </a:endParaRPr>
          </a:p>
          <a:p>
            <a:pPr>
              <a:lnSpc>
                <a:spcPct val="100000"/>
              </a:lnSpc>
              <a:tabLst>
                <a:tab pos="278640" algn="l"/>
              </a:tabLst>
              <a:defRPr/>
            </a:pPr>
            <a:r>
              <a:rPr lang="ru-RU" sz="1100" b="1" strike="noStrike" spc="-1">
                <a:solidFill>
                  <a:srgbClr val="001F48"/>
                </a:solidFill>
                <a:latin typeface="Arial"/>
                <a:ea typeface="Arial"/>
              </a:rPr>
              <a:t>2.1 Хронометраж процесса.</a:t>
            </a:r>
            <a:endParaRPr lang="ru-RU" sz="1100" b="0" strike="noStrike" spc="-1">
              <a:latin typeface="XO Oriel"/>
            </a:endParaRPr>
          </a:p>
        </p:txBody>
      </p:sp>
      <p:sp>
        <p:nvSpPr>
          <p:cNvPr id="803" name="TextBox 18"/>
          <p:cNvSpPr/>
          <p:nvPr/>
        </p:nvSpPr>
        <p:spPr bwMode="auto">
          <a:xfrm>
            <a:off x="4564800" y="4221000"/>
            <a:ext cx="3960720" cy="63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 algn="just">
              <a:lnSpc>
                <a:spcPct val="100000"/>
              </a:lnSpc>
              <a:defRPr/>
            </a:pPr>
            <a:r>
              <a:rPr lang="ru-RU" sz="1200" b="1" strike="noStrike" spc="-1">
                <a:solidFill>
                  <a:srgbClr val="C00000"/>
                </a:solidFill>
                <a:latin typeface="Arial"/>
                <a:ea typeface="Arial"/>
              </a:rPr>
              <a:t>ВАЖНО!</a:t>
            </a:r>
            <a:r>
              <a:rPr lang="ru-RU" sz="1200" b="0" strike="noStrike" spc="-1">
                <a:solidFill>
                  <a:srgbClr val="C00000"/>
                </a:solidFill>
                <a:latin typeface="Arial"/>
                <a:ea typeface="Arial"/>
              </a:rPr>
              <a:t> </a:t>
            </a:r>
            <a:r>
              <a:rPr lang="ru-RU" sz="1200" b="0" strike="noStrike" spc="-1">
                <a:solidFill>
                  <a:srgbClr val="002060"/>
                </a:solidFill>
                <a:latin typeface="Arial"/>
                <a:ea typeface="Arial"/>
              </a:rPr>
              <a:t>После поведения замеров может быть пересмотрена оцифровка </a:t>
            </a:r>
            <a:r>
              <a:rPr lang="ru-RU" sz="1200" b="0" u="sng" strike="noStrike" spc="-1">
                <a:solidFill>
                  <a:srgbClr val="C00000"/>
                </a:solidFill>
                <a:latin typeface="Arial"/>
                <a:ea typeface="Arial"/>
              </a:rPr>
              <a:t>текущих показателей</a:t>
            </a:r>
            <a:r>
              <a:rPr lang="ru-RU" sz="1200" b="0" strike="noStrike" spc="-1">
                <a:solidFill>
                  <a:srgbClr val="002060"/>
                </a:solidFill>
                <a:latin typeface="Arial"/>
                <a:ea typeface="Arial"/>
              </a:rPr>
              <a:t> представленных в карточке проекта</a:t>
            </a:r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4" name="Номер слайда 3"/>
          <p:cNvSpPr/>
          <p:nvPr/>
        </p:nvSpPr>
        <p:spPr bwMode="auto">
          <a:xfrm>
            <a:off x="8883360" y="4947480"/>
            <a:ext cx="26028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tIns="34200" rIns="68760" bIns="342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900" b="1" strike="noStrike" spc="-1">
                <a:solidFill>
                  <a:srgbClr val="23263C"/>
                </a:solidFill>
                <a:latin typeface="Arial Narrow"/>
                <a:ea typeface="Arial"/>
              </a:rPr>
              <a:t>27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805" name="Прямая соединительная линия 15"/>
          <p:cNvSpPr/>
          <p:nvPr/>
        </p:nvSpPr>
        <p:spPr bwMode="auto">
          <a:xfrm>
            <a:off x="8883000" y="4865039"/>
            <a:ext cx="261000" cy="0"/>
          </a:xfrm>
          <a:prstGeom prst="line">
            <a:avLst/>
          </a:prstGeom>
          <a:ln>
            <a:solidFill>
              <a:srgbClr val="2D00EA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/>
        </p:style>
      </p:sp>
      <p:sp>
        <p:nvSpPr>
          <p:cNvPr id="806" name="Заголовок 1"/>
          <p:cNvSpPr/>
          <p:nvPr/>
        </p:nvSpPr>
        <p:spPr bwMode="auto">
          <a:xfrm>
            <a:off x="755640" y="414000"/>
            <a:ext cx="7884720" cy="20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tIns="34200" rIns="68760" bIns="34200" anchor="ctr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1800" b="1" strike="noStrike" spc="-1">
                <a:solidFill>
                  <a:srgbClr val="223754"/>
                </a:solidFill>
                <a:latin typeface="Arial Narrow"/>
                <a:ea typeface="Arial"/>
              </a:rPr>
              <a:t>Картирование процесса «Авиаперелет»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807" name="Прямоугольник 1"/>
          <p:cNvSpPr/>
          <p:nvPr/>
        </p:nvSpPr>
        <p:spPr bwMode="auto">
          <a:xfrm>
            <a:off x="323640" y="1177560"/>
            <a:ext cx="7692120" cy="29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 marL="405360" algn="just">
              <a:lnSpc>
                <a:spcPct val="100000"/>
              </a:lnSpc>
              <a:tabLst>
                <a:tab pos="135360" algn="l"/>
                <a:tab pos="405360" algn="l"/>
                <a:tab pos="4725720" algn="r"/>
              </a:tabLst>
              <a:defRPr/>
            </a:pPr>
            <a:r>
              <a:rPr lang="ru-RU" sz="1350" b="0" strike="noStrike" spc="-1">
                <a:solidFill>
                  <a:srgbClr val="414042"/>
                </a:solidFill>
                <a:latin typeface="Times New Roman"/>
                <a:ea typeface="Calibri"/>
              </a:rPr>
              <a:t>Пассажир едет в ближайшую авиакассу, стоит там в очереди, приобретает билеты и возвращается домой. </a:t>
            </a:r>
            <a:endParaRPr lang="ru-RU" sz="1350" b="0" strike="noStrike" spc="-1">
              <a:latin typeface="XO Oriel"/>
            </a:endParaRPr>
          </a:p>
          <a:p>
            <a:pPr marL="405360" algn="just">
              <a:lnSpc>
                <a:spcPct val="100000"/>
              </a:lnSpc>
              <a:tabLst>
                <a:tab pos="135360" algn="l"/>
                <a:tab pos="405360" algn="l"/>
                <a:tab pos="4725720" algn="r"/>
              </a:tabLst>
              <a:defRPr/>
            </a:pPr>
            <a:endParaRPr lang="ru-RU" sz="1350" b="0" strike="noStrike" spc="-1">
              <a:latin typeface="XO Oriel"/>
            </a:endParaRPr>
          </a:p>
          <a:p>
            <a:pPr marL="405360" algn="just">
              <a:lnSpc>
                <a:spcPct val="100000"/>
              </a:lnSpc>
              <a:tabLst>
                <a:tab pos="135360" algn="l"/>
                <a:tab pos="405360" algn="l"/>
                <a:tab pos="4725720" algn="r"/>
              </a:tabLst>
              <a:defRPr/>
            </a:pPr>
            <a:r>
              <a:rPr lang="ru-RU" sz="1350" b="0" strike="noStrike" spc="-1">
                <a:solidFill>
                  <a:srgbClr val="414042"/>
                </a:solidFill>
                <a:latin typeface="Times New Roman"/>
                <a:ea typeface="Calibri"/>
              </a:rPr>
              <a:t>В день вылета он вызывает такси и следует в аэропорт. Там он проходит длительную регистрацию, сдаёт багаж, проходит досмотр и ожидает своего рейса. После объявления посадки он занимает место в самолёте вместе с другими пассажирами и ожидает разрешения на взлёт. Самолёт взлетает, разворачивается, направляя курс в направление заданной цели и летит. </a:t>
            </a:r>
            <a:endParaRPr lang="ru-RU" sz="1350" b="0" strike="noStrike" spc="-1">
              <a:latin typeface="XO Oriel"/>
            </a:endParaRPr>
          </a:p>
          <a:p>
            <a:pPr marL="405360" algn="just">
              <a:lnSpc>
                <a:spcPct val="100000"/>
              </a:lnSpc>
              <a:tabLst>
                <a:tab pos="135360" algn="l"/>
                <a:tab pos="405360" algn="l"/>
                <a:tab pos="4725720" algn="r"/>
              </a:tabLst>
              <a:defRPr/>
            </a:pPr>
            <a:endParaRPr lang="ru-RU" sz="1350" b="0" strike="noStrike" spc="-1">
              <a:latin typeface="XO Oriel"/>
            </a:endParaRPr>
          </a:p>
          <a:p>
            <a:pPr marL="405360" algn="just">
              <a:lnSpc>
                <a:spcPct val="100000"/>
              </a:lnSpc>
              <a:tabLst>
                <a:tab pos="135360" algn="l"/>
                <a:tab pos="405360" algn="l"/>
                <a:tab pos="4725720" algn="r"/>
              </a:tabLst>
              <a:defRPr/>
            </a:pPr>
            <a:r>
              <a:rPr lang="ru-RU" sz="1350" b="0" strike="noStrike" spc="-1">
                <a:solidFill>
                  <a:srgbClr val="414042"/>
                </a:solidFill>
                <a:latin typeface="Times New Roman"/>
                <a:ea typeface="Calibri"/>
              </a:rPr>
              <a:t>Спустя некоторое время, капитан объявляет, что впереди бушует страшный циклон и самолёту необходимо будет сделать небольшой крюк. Облетев грозовые облака, самолёт ложится на заданный курс и через некоторое время совершает посадку. После посадки самолёт выруливает в отведённое место для высадки пассажиров. Пассажир ожидает подачи трапа, на автобусе переезжает в аэропорт, после продолжительного ожидания получает багаж и, наконец-то выходит из аэропорта.</a:t>
            </a:r>
            <a:endParaRPr lang="ru-RU" sz="135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9" name="Номер слайда 1"/>
          <p:cNvSpPr txBox="1"/>
          <p:nvPr/>
        </p:nvSpPr>
        <p:spPr bwMode="auto">
          <a:xfrm>
            <a:off x="8485560" y="4769640"/>
            <a:ext cx="658080" cy="239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p>
            <a:pPr>
              <a:lnSpc>
                <a:spcPct val="100000"/>
              </a:lnSpc>
              <a:defRPr/>
            </a:pPr>
            <a:fld id="{72D2E2A5-F75B-4CDB-82BB-1C32F60F5141}" type="slidenum">
              <a:rPr lang="ru-RU" sz="800" b="0" strike="noStrike" spc="-1">
                <a:solidFill>
                  <a:srgbClr val="414042"/>
                </a:solidFill>
                <a:latin typeface="Arial"/>
                <a:ea typeface="Arial"/>
              </a:rPr>
              <a:t/>
            </a:fld>
            <a:endParaRPr lang="ru-RU" sz="800" b="0" strike="noStrike" spc="-1">
              <a:latin typeface="Tinos"/>
            </a:endParaRPr>
          </a:p>
        </p:txBody>
      </p:sp>
      <p:sp>
        <p:nvSpPr>
          <p:cNvPr id="810" name="Rectangle 46"/>
          <p:cNvSpPr/>
          <p:nvPr/>
        </p:nvSpPr>
        <p:spPr bwMode="auto">
          <a:xfrm>
            <a:off x="750960" y="744840"/>
            <a:ext cx="183960" cy="91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spAutoFit/>
          </a:bodyPr>
          <a:p>
            <a:pPr>
              <a:lnSpc>
                <a:spcPct val="100000"/>
              </a:lnSpc>
              <a:defRPr/>
            </a:pPr>
            <a:br>
              <a:rPr/>
            </a:b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defRPr/>
            </a:pPr>
            <a:endParaRPr lang="ru-RU" sz="1800" b="0" strike="noStrike" spc="-1">
              <a:latin typeface="XO Oriel"/>
            </a:endParaRPr>
          </a:p>
        </p:txBody>
      </p:sp>
      <p:graphicFrame>
        <p:nvGraphicFramePr>
          <p:cNvPr id="811" name="Таблица 5"/>
          <p:cNvGraphicFramePr>
            <a:graphicFrameLocks xmlns:a="http://schemas.openxmlformats.org/drawingml/2006/main"/>
          </p:cNvGraphicFramePr>
          <p:nvPr/>
        </p:nvGraphicFramePr>
        <p:xfrm>
          <a:off x="215640" y="683640"/>
          <a:ext cx="8712720" cy="259164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360000"/>
                <a:gridCol w="1152000"/>
                <a:gridCol w="1755000"/>
                <a:gridCol w="1089000"/>
                <a:gridCol w="1089000"/>
                <a:gridCol w="1089000"/>
                <a:gridCol w="1024920"/>
                <a:gridCol w="1153800"/>
              </a:tblGrid>
              <a:tr h="517320">
                <a:tc gridSpan="7"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900" b="1" strike="noStrike" spc="-1">
                          <a:solidFill>
                            <a:srgbClr val="414042"/>
                          </a:solidFill>
                          <a:latin typeface="Arial Narrow"/>
                          <a:ea typeface="Arial"/>
                        </a:rPr>
                        <a:t>Наименование процесса:  </a:t>
                      </a:r>
                      <a:r>
                        <a:rPr lang="ru-RU" sz="1000" b="1" strike="noStrike" spc="-1">
                          <a:solidFill>
                            <a:srgbClr val="D53D11"/>
                          </a:solidFill>
                          <a:latin typeface="Arial Narrow"/>
                          <a:ea typeface="Arial"/>
                        </a:rPr>
                        <a:t>Авиаперелёт из пункта А в пункт В</a:t>
                      </a:r>
                      <a:endParaRPr lang="ru-RU" sz="1000" b="0" strike="noStrike" spc="-1">
                        <a:latin typeface="XO Oriel"/>
                      </a:endParaRPr>
                    </a:p>
                  </a:txBody>
                  <a:tcPr marL="91440" marR="91440">
                    <a:noFill/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900" b="1" strike="noStrike" spc="-1">
                          <a:solidFill>
                            <a:srgbClr val="414042"/>
                          </a:solidFill>
                          <a:latin typeface="Arial Narrow"/>
                          <a:ea typeface="Arial"/>
                        </a:rPr>
                        <a:t>Дата проведения хронометража</a:t>
                      </a:r>
                      <a:endParaRPr lang="ru-RU" sz="900" b="0" strike="noStrike" spc="-1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900" b="1" strike="noStrike" spc="-1">
                          <a:solidFill>
                            <a:srgbClr val="D53D11"/>
                          </a:solidFill>
                          <a:latin typeface="Arial Narrow"/>
                          <a:ea typeface="Arial"/>
                        </a:rPr>
                        <a:t>«20» апреля 2023 г.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91440" marR="91440">
                    <a:noFill/>
                  </a:tcPr>
                </a:tc>
              </a:tr>
              <a:tr h="450000">
                <a:tc gridSpan="7">
                  <a:txBody>
                    <a:bodyPr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900" b="1" strike="noStrike" spc="-1">
                          <a:solidFill>
                            <a:srgbClr val="414042"/>
                          </a:solidFill>
                          <a:latin typeface="Arial Narrow"/>
                          <a:ea typeface="Arial"/>
                        </a:rPr>
                        <a:t>Регламентируемое время выполнения процесса _________________________________________________________________________________________________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91440" marR="91440">
                    <a:noFill/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1440" marR="91440">
                    <a:noFill/>
                  </a:tcPr>
                </a:tc>
              </a:tr>
              <a:tr h="937800"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ru-RU" sz="1800" b="0" strike="noStrike" spc="-1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900" b="1" strike="noStrike" spc="-1">
                          <a:solidFill>
                            <a:srgbClr val="414042"/>
                          </a:solidFill>
                          <a:latin typeface="Arial Narrow"/>
                          <a:ea typeface="Arial"/>
                        </a:rPr>
                        <a:t>Участник процесса</a:t>
                      </a:r>
                      <a:endParaRPr lang="ru-RU" sz="900" b="0" strike="noStrike" spc="-1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900" b="1" strike="noStrike" spc="-1">
                          <a:solidFill>
                            <a:srgbClr val="414042"/>
                          </a:solidFill>
                          <a:latin typeface="Arial Narrow"/>
                          <a:ea typeface="Arial"/>
                        </a:rPr>
                        <a:t>(ФИО, должность)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3999"/>
                        </a:lnSpc>
                        <a:defRPr/>
                      </a:pPr>
                      <a:r>
                        <a:rPr lang="ru-RU" sz="900" b="1" strike="noStrike" spc="-1">
                          <a:solidFill>
                            <a:srgbClr val="414042"/>
                          </a:solidFill>
                          <a:latin typeface="Arial Narrow"/>
                          <a:ea typeface="Times New Roman"/>
                        </a:rPr>
                        <a:t>Наименование работ (операций) по процессу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3999"/>
                        </a:lnSpc>
                        <a:defRPr/>
                      </a:pPr>
                      <a:r>
                        <a:rPr lang="ru-RU" sz="900" b="1" strike="noStrike" spc="-1">
                          <a:solidFill>
                            <a:srgbClr val="414042"/>
                          </a:solidFill>
                          <a:latin typeface="Arial Narrow"/>
                          <a:ea typeface="Times New Roman"/>
                        </a:rPr>
                        <a:t>Фактическое время начала</a:t>
                      </a:r>
                      <a:endParaRPr lang="ru-RU" sz="900" b="0" strike="noStrike" spc="-1">
                        <a:latin typeface="XO Oriel"/>
                      </a:endParaRPr>
                    </a:p>
                    <a:p>
                      <a:pPr algn="ctr">
                        <a:lnSpc>
                          <a:spcPct val="113999"/>
                        </a:lnSpc>
                        <a:defRPr/>
                      </a:pPr>
                      <a:r>
                        <a:rPr lang="ru-RU" sz="900" b="1" strike="noStrike" spc="-1">
                          <a:solidFill>
                            <a:srgbClr val="414042"/>
                          </a:solidFill>
                          <a:latin typeface="Arial Narrow"/>
                          <a:ea typeface="Times New Roman"/>
                        </a:rPr>
                        <a:t>операции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3999"/>
                        </a:lnSpc>
                        <a:defRPr/>
                      </a:pPr>
                      <a:r>
                        <a:rPr lang="ru-RU" sz="900" b="1" strike="noStrike" spc="-1">
                          <a:solidFill>
                            <a:srgbClr val="414042"/>
                          </a:solidFill>
                          <a:latin typeface="Arial Narrow"/>
                          <a:ea typeface="Times New Roman"/>
                        </a:rPr>
                        <a:t>Фактическое время окончания операции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3999"/>
                        </a:lnSpc>
                        <a:defRPr/>
                      </a:pPr>
                      <a:r>
                        <a:rPr lang="ru-RU" sz="900" b="1" strike="noStrike" spc="-1">
                          <a:solidFill>
                            <a:srgbClr val="414042"/>
                          </a:solidFill>
                          <a:latin typeface="Arial Narrow"/>
                          <a:ea typeface="Times New Roman"/>
                        </a:rPr>
                        <a:t>Время выполнения операции, мин.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3999"/>
                        </a:lnSpc>
                        <a:defRPr/>
                      </a:pPr>
                      <a:r>
                        <a:rPr lang="ru-RU" sz="900" b="1" strike="noStrike" spc="-1">
                          <a:solidFill>
                            <a:srgbClr val="414042"/>
                          </a:solidFill>
                          <a:latin typeface="Arial Narrow"/>
                          <a:ea typeface="Times New Roman"/>
                        </a:rPr>
                        <a:t>Время ожидания (простоя) при совершении операций/</a:t>
                      </a:r>
                      <a:endParaRPr lang="ru-RU" sz="900" b="0" strike="noStrike" spc="-1">
                        <a:latin typeface="XO Oriel"/>
                      </a:endParaRPr>
                    </a:p>
                    <a:p>
                      <a:pPr algn="ctr">
                        <a:lnSpc>
                          <a:spcPct val="113999"/>
                        </a:lnSpc>
                        <a:defRPr/>
                      </a:pPr>
                      <a:r>
                        <a:rPr lang="ru-RU" sz="900" b="1" strike="noStrike" spc="-1">
                          <a:solidFill>
                            <a:srgbClr val="414042"/>
                          </a:solidFill>
                          <a:latin typeface="Arial Narrow"/>
                          <a:ea typeface="Times New Roman"/>
                        </a:rPr>
                        <a:t>между операциями, мин.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3999"/>
                        </a:lnSpc>
                        <a:defRPr/>
                      </a:pPr>
                      <a:r>
                        <a:rPr lang="ru-RU" sz="900" b="1" strike="noStrike" spc="-1">
                          <a:solidFill>
                            <a:srgbClr val="414042"/>
                          </a:solidFill>
                          <a:latin typeface="Arial Narrow"/>
                          <a:ea typeface="Times New Roman"/>
                        </a:rPr>
                        <a:t>Проблемы в процессе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68400" marR="68400">
                    <a:noFill/>
                  </a:tcPr>
                </a:tc>
              </a:tr>
              <a:tr h="366119">
                <a:tc>
                  <a:txBody>
                    <a:bodyPr/>
                    <a:p>
                      <a:pPr algn="ctr">
                        <a:lnSpc>
                          <a:spcPct val="113999"/>
                        </a:lnSpc>
                        <a:defRPr/>
                      </a:pPr>
                      <a:r>
                        <a:rPr lang="ru-RU" sz="900" b="1" strike="noStrike" spc="-1">
                          <a:solidFill>
                            <a:srgbClr val="414042"/>
                          </a:solidFill>
                          <a:latin typeface="Arial Narrow"/>
                          <a:ea typeface="Times New Roman"/>
                        </a:rPr>
                        <a:t>1.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900" b="0" strike="noStrike" spc="-1">
                          <a:solidFill>
                            <a:srgbClr val="414042"/>
                          </a:solidFill>
                          <a:latin typeface="Arial Narrow"/>
                          <a:ea typeface="Arial"/>
                        </a:rPr>
                        <a:t>Пассажир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13999"/>
                        </a:lnSpc>
                        <a:defRPr/>
                      </a:pPr>
                      <a:r>
                        <a:rPr lang="ru-RU" sz="900" b="1" strike="noStrike" spc="-1">
                          <a:solidFill>
                            <a:srgbClr val="D53D11"/>
                          </a:solidFill>
                          <a:latin typeface="Arial Narrow"/>
                          <a:ea typeface="Calibri"/>
                        </a:rPr>
                        <a:t>Поездка в авиакассу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900" b="0" strike="noStrike" spc="-1">
                          <a:solidFill>
                            <a:srgbClr val="414042"/>
                          </a:solidFill>
                          <a:latin typeface="Arial Narrow"/>
                          <a:ea typeface="Arial"/>
                        </a:rPr>
                        <a:t>9:00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900" b="0" strike="noStrike" spc="-1">
                          <a:solidFill>
                            <a:srgbClr val="414042"/>
                          </a:solidFill>
                          <a:latin typeface="Arial Narrow"/>
                          <a:ea typeface="Arial"/>
                        </a:rPr>
                        <a:t>9:30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900" b="0" strike="noStrike" spc="-1">
                          <a:solidFill>
                            <a:srgbClr val="414042"/>
                          </a:solidFill>
                          <a:latin typeface="Arial Narrow"/>
                          <a:ea typeface="Arial"/>
                        </a:rPr>
                        <a:t>30 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900" b="0" strike="noStrike" spc="-1">
                          <a:solidFill>
                            <a:srgbClr val="414042"/>
                          </a:solidFill>
                          <a:latin typeface="Arial Narrow"/>
                          <a:ea typeface="Arial"/>
                        </a:rPr>
                        <a:t>10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900" b="0" strike="noStrike" spc="-1">
                          <a:solidFill>
                            <a:srgbClr val="414042"/>
                          </a:solidFill>
                          <a:latin typeface="Arial Narrow"/>
                          <a:ea typeface="Arial"/>
                        </a:rPr>
                        <a:t>Потери времени в пробках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91440" marR="91440">
                    <a:noFill/>
                  </a:tcPr>
                </a:tc>
              </a:tr>
              <a:tr h="640440">
                <a:tc>
                  <a:txBody>
                    <a:bodyPr/>
                    <a:p>
                      <a:pPr algn="ctr">
                        <a:lnSpc>
                          <a:spcPct val="113999"/>
                        </a:lnSpc>
                        <a:defRPr/>
                      </a:pPr>
                      <a:r>
                        <a:rPr lang="ru-RU" sz="900" b="1" strike="noStrike" spc="-1">
                          <a:solidFill>
                            <a:srgbClr val="414042"/>
                          </a:solidFill>
                          <a:latin typeface="Arial Narrow"/>
                          <a:ea typeface="Times New Roman"/>
                        </a:rPr>
                        <a:t>2.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ru-RU" sz="900" b="0" strike="noStrike" spc="-1">
                          <a:solidFill>
                            <a:srgbClr val="414042"/>
                          </a:solidFill>
                          <a:latin typeface="Arial Narrow"/>
                          <a:ea typeface="Arial"/>
                        </a:rPr>
                        <a:t>Пассажир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13999"/>
                        </a:lnSpc>
                        <a:defRPr/>
                      </a:pPr>
                      <a:r>
                        <a:rPr lang="ru-RU" sz="900" b="1" strike="noStrike" spc="-1">
                          <a:solidFill>
                            <a:srgbClr val="D53D11"/>
                          </a:solidFill>
                          <a:latin typeface="Arial Narrow"/>
                          <a:ea typeface="Calibri"/>
                        </a:rPr>
                        <a:t>Ожидание в очереди 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900" b="0" strike="noStrike" spc="-1">
                          <a:solidFill>
                            <a:srgbClr val="414042"/>
                          </a:solidFill>
                          <a:latin typeface="Arial Narrow"/>
                          <a:ea typeface="Arial"/>
                        </a:rPr>
                        <a:t>9:31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900" b="0" strike="noStrike" spc="-1">
                          <a:solidFill>
                            <a:srgbClr val="414042"/>
                          </a:solidFill>
                          <a:latin typeface="Arial Narrow"/>
                          <a:ea typeface="Arial"/>
                        </a:rPr>
                        <a:t>9:45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900" b="0" strike="noStrike" spc="-1">
                          <a:solidFill>
                            <a:srgbClr val="414042"/>
                          </a:solidFill>
                          <a:latin typeface="Arial Narrow"/>
                          <a:ea typeface="Arial"/>
                        </a:rPr>
                        <a:t>14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900" b="0" strike="noStrike" spc="-1">
                          <a:solidFill>
                            <a:srgbClr val="414042"/>
                          </a:solidFill>
                          <a:latin typeface="Arial Narrow"/>
                          <a:ea typeface="Arial"/>
                        </a:rPr>
                        <a:t>14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900" b="0" strike="noStrike" spc="-1">
                          <a:solidFill>
                            <a:srgbClr val="414042"/>
                          </a:solidFill>
                          <a:latin typeface="Arial Narrow"/>
                          <a:ea typeface="Arial"/>
                        </a:rPr>
                        <a:t>Потери времени в  очереди</a:t>
                      </a:r>
                      <a:endParaRPr lang="ru-RU" sz="900" b="0" strike="noStrike" spc="-1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lang="ru-RU" sz="900" b="0" strike="noStrike" spc="-1">
                        <a:latin typeface="XO Oriel"/>
                      </a:endParaRPr>
                    </a:p>
                  </a:txBody>
                  <a:tcPr marL="91440" marR="91440">
                    <a:noFill/>
                  </a:tcPr>
                </a:tc>
              </a:tr>
              <a:tr h="503280">
                <a:tc>
                  <a:txBody>
                    <a:bodyPr/>
                    <a:p>
                      <a:pPr algn="ctr">
                        <a:lnSpc>
                          <a:spcPct val="113999"/>
                        </a:lnSpc>
                        <a:defRPr/>
                      </a:pPr>
                      <a:r>
                        <a:rPr lang="ru-RU" sz="900" b="1" strike="noStrike" spc="-1">
                          <a:solidFill>
                            <a:srgbClr val="414042"/>
                          </a:solidFill>
                          <a:latin typeface="Arial Narrow"/>
                          <a:ea typeface="Times New Roman"/>
                        </a:rPr>
                        <a:t>3.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ru-RU" sz="900" b="0" strike="noStrike" spc="-1">
                          <a:solidFill>
                            <a:srgbClr val="414042"/>
                          </a:solidFill>
                          <a:latin typeface="Arial Narrow"/>
                          <a:ea typeface="Arial"/>
                        </a:rPr>
                        <a:t>Пассажир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13999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ru-RU" sz="900" b="1" strike="noStrike" spc="-1">
                          <a:solidFill>
                            <a:srgbClr val="D53D11"/>
                          </a:solidFill>
                          <a:latin typeface="Arial Narrow"/>
                          <a:ea typeface="Calibri"/>
                        </a:rPr>
                        <a:t>Покупка билета в авиакассе</a:t>
                      </a:r>
                      <a:endParaRPr lang="ru-RU" sz="900" b="0" strike="noStrike" spc="-1">
                        <a:latin typeface="XO Oriel"/>
                      </a:endParaRPr>
                    </a:p>
                    <a:p>
                      <a:pPr>
                        <a:lnSpc>
                          <a:spcPct val="113999"/>
                        </a:lnSpc>
                        <a:tabLst>
                          <a:tab pos="0" algn="l"/>
                        </a:tabLst>
                        <a:defRPr/>
                      </a:pPr>
                      <a:endParaRPr lang="ru-RU" sz="900" b="0" strike="noStrike" spc="-1">
                        <a:latin typeface="XO Orie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900" b="0" strike="noStrike" spc="-1">
                          <a:solidFill>
                            <a:srgbClr val="414042"/>
                          </a:solidFill>
                          <a:latin typeface="Arial Narrow"/>
                          <a:ea typeface="Arial"/>
                        </a:rPr>
                        <a:t>9:45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900" b="0" strike="noStrike" spc="-1">
                          <a:solidFill>
                            <a:srgbClr val="414042"/>
                          </a:solidFill>
                          <a:latin typeface="Arial Narrow"/>
                          <a:ea typeface="Arial"/>
                        </a:rPr>
                        <a:t>9:55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900" b="0" strike="noStrike" spc="-1">
                          <a:solidFill>
                            <a:srgbClr val="414042"/>
                          </a:solidFill>
                          <a:latin typeface="Arial Narrow"/>
                          <a:ea typeface="Arial"/>
                        </a:rPr>
                        <a:t>10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900" b="0" strike="noStrike" spc="-1">
                          <a:solidFill>
                            <a:srgbClr val="414042"/>
                          </a:solidFill>
                          <a:latin typeface="Arial Narrow"/>
                          <a:ea typeface="Arial"/>
                        </a:rPr>
                        <a:t>9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900" b="0" strike="noStrike" spc="-1">
                          <a:solidFill>
                            <a:srgbClr val="414042"/>
                          </a:solidFill>
                          <a:latin typeface="Arial Narrow"/>
                          <a:ea typeface="Arial"/>
                        </a:rPr>
                        <a:t>Потери времени на ожидание ответа системы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91440" marR="91440">
                    <a:noFill/>
                  </a:tcPr>
                </a:tc>
              </a:tr>
              <a:tr h="6404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900" b="1" strike="noStrike" spc="-1">
                          <a:solidFill>
                            <a:srgbClr val="414042"/>
                          </a:solidFill>
                          <a:latin typeface="Arial Narrow"/>
                          <a:ea typeface="Arial"/>
                        </a:rPr>
                        <a:t>n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ru-RU" sz="900" b="0" strike="noStrike" spc="-1">
                          <a:solidFill>
                            <a:srgbClr val="414042"/>
                          </a:solidFill>
                          <a:latin typeface="Arial Narrow"/>
                          <a:ea typeface="Arial"/>
                        </a:rPr>
                        <a:t>Пассажир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13999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ru-RU" sz="900" b="1" strike="noStrike" spc="-1">
                          <a:solidFill>
                            <a:srgbClr val="D53D11"/>
                          </a:solidFill>
                          <a:latin typeface="Arial Narrow"/>
                          <a:ea typeface="Times New Roman"/>
                        </a:rPr>
                        <a:t>Возвращение домой</a:t>
                      </a:r>
                      <a:endParaRPr lang="ru-RU" sz="900" b="0" strike="noStrike" spc="-1">
                        <a:latin typeface="XO Oriel"/>
                      </a:endParaRPr>
                    </a:p>
                    <a:p>
                      <a:pPr>
                        <a:lnSpc>
                          <a:spcPct val="113999"/>
                        </a:lnSpc>
                        <a:tabLst>
                          <a:tab pos="0" algn="l"/>
                        </a:tabLst>
                        <a:defRPr/>
                      </a:pPr>
                      <a:endParaRPr lang="ru-RU" sz="900" b="0" strike="noStrike" spc="-1">
                        <a:latin typeface="XO Orie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900" b="0" strike="noStrike" spc="-1">
                          <a:solidFill>
                            <a:srgbClr val="414042"/>
                          </a:solidFill>
                          <a:latin typeface="Arial Narrow"/>
                          <a:ea typeface="Arial"/>
                        </a:rPr>
                        <a:t>9:56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900" b="0" strike="noStrike" spc="-1">
                          <a:solidFill>
                            <a:srgbClr val="414042"/>
                          </a:solidFill>
                          <a:latin typeface="Arial Narrow"/>
                          <a:ea typeface="Arial"/>
                        </a:rPr>
                        <a:t>11:00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900" b="0" strike="noStrike" spc="-1">
                          <a:solidFill>
                            <a:srgbClr val="414042"/>
                          </a:solidFill>
                          <a:latin typeface="Arial Narrow"/>
                          <a:ea typeface="Arial"/>
                        </a:rPr>
                        <a:t>64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900" b="0" strike="noStrike" spc="-1">
                          <a:solidFill>
                            <a:srgbClr val="414042"/>
                          </a:solidFill>
                          <a:latin typeface="Arial Narrow"/>
                          <a:ea typeface="Arial"/>
                        </a:rPr>
                        <a:t>44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900" b="0" strike="noStrike" spc="-1">
                          <a:solidFill>
                            <a:srgbClr val="414042"/>
                          </a:solidFill>
                          <a:latin typeface="Arial Narrow"/>
                          <a:ea typeface="Arial"/>
                        </a:rPr>
                        <a:t>Потери времени в ожидании автобуса, </a:t>
                      </a:r>
                      <a:endParaRPr lang="ru-RU" sz="900" b="0" strike="noStrike" spc="-1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900" b="0" strike="noStrike" spc="-1">
                          <a:solidFill>
                            <a:srgbClr val="414042"/>
                          </a:solidFill>
                          <a:latin typeface="Arial Narrow"/>
                          <a:ea typeface="Arial"/>
                        </a:rPr>
                        <a:t>Потери времени  в пробках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91440" marR="91440">
                    <a:noFill/>
                  </a:tcPr>
                </a:tc>
              </a:tr>
              <a:tr h="288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900" b="0" strike="noStrike" spc="-1">
                          <a:solidFill>
                            <a:srgbClr val="414042"/>
                          </a:solidFill>
                          <a:latin typeface="Arial Narrow"/>
                          <a:ea typeface="Arial"/>
                        </a:rPr>
                        <a:t>…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900" b="0" strike="noStrike" spc="-1">
                          <a:solidFill>
                            <a:srgbClr val="414042"/>
                          </a:solidFill>
                          <a:latin typeface="Arial Narrow"/>
                          <a:ea typeface="Arial"/>
                        </a:rPr>
                        <a:t>…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900" b="0" strike="noStrike" spc="-1">
                          <a:solidFill>
                            <a:srgbClr val="414042"/>
                          </a:solidFill>
                          <a:latin typeface="Arial Narrow"/>
                          <a:ea typeface="Calibri"/>
                        </a:rPr>
                        <a:t>…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1440" marR="91440">
                    <a:noFill/>
                  </a:tcPr>
                </a:tc>
              </a:tr>
            </a:tbl>
          </a:graphicData>
        </a:graphic>
      </p:graphicFrame>
      <p:sp>
        <p:nvSpPr>
          <p:cNvPr id="812" name="Прямоугольник 6"/>
          <p:cNvSpPr/>
          <p:nvPr/>
        </p:nvSpPr>
        <p:spPr bwMode="auto">
          <a:xfrm>
            <a:off x="395640" y="317880"/>
            <a:ext cx="6696360" cy="3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1600" b="1" strike="noStrike" spc="-1">
                <a:solidFill>
                  <a:srgbClr val="223754"/>
                </a:solidFill>
                <a:latin typeface="Arial"/>
                <a:ea typeface="Arial"/>
              </a:rPr>
              <a:t>Форма заполнения замеров времени по процессу</a:t>
            </a:r>
            <a:endParaRPr lang="ru-RU" sz="16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4" name="Номер слайда 3"/>
          <p:cNvSpPr/>
          <p:nvPr/>
        </p:nvSpPr>
        <p:spPr bwMode="auto">
          <a:xfrm>
            <a:off x="8883360" y="4947480"/>
            <a:ext cx="26028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tIns="34200" rIns="68760" bIns="342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900" b="1" strike="noStrike" spc="-1">
                <a:solidFill>
                  <a:srgbClr val="23263C"/>
                </a:solidFill>
                <a:latin typeface="Arial Narrow"/>
                <a:ea typeface="Arial"/>
              </a:rPr>
              <a:t>28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815" name="Прямая соединительная линия 15"/>
          <p:cNvSpPr/>
          <p:nvPr/>
        </p:nvSpPr>
        <p:spPr bwMode="auto">
          <a:xfrm>
            <a:off x="8883000" y="4865039"/>
            <a:ext cx="261000" cy="0"/>
          </a:xfrm>
          <a:prstGeom prst="line">
            <a:avLst/>
          </a:prstGeom>
          <a:ln>
            <a:solidFill>
              <a:srgbClr val="2D00EA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/>
        </p:style>
      </p:sp>
      <p:sp>
        <p:nvSpPr>
          <p:cNvPr id="816" name="Заголовок 1"/>
          <p:cNvSpPr/>
          <p:nvPr/>
        </p:nvSpPr>
        <p:spPr bwMode="auto">
          <a:xfrm>
            <a:off x="539640" y="429120"/>
            <a:ext cx="7558200" cy="225719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>
              <a:lnSpc>
                <a:spcPct val="95000"/>
              </a:lnSpc>
              <a:spcBef>
                <a:spcPts val="1125"/>
              </a:spcBef>
              <a:defRPr/>
            </a:pPr>
            <a:r>
              <a:rPr lang="ru-RU" sz="1600" b="1" strike="noStrike" spc="-1">
                <a:solidFill>
                  <a:srgbClr val="223754"/>
                </a:solidFill>
                <a:latin typeface="Arial"/>
                <a:ea typeface="Arial Unicode MS"/>
              </a:rPr>
              <a:t>Что такое картирование?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818" name="TextBox 737027181"/>
          <p:cNvSpPr/>
          <p:nvPr/>
        </p:nvSpPr>
        <p:spPr bwMode="auto">
          <a:xfrm>
            <a:off x="114480" y="1362240"/>
            <a:ext cx="8692920" cy="7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vertOverflow="overflow" horzOverflow="overflow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1400" b="1" strike="noStrike" spc="-1">
                <a:solidFill>
                  <a:srgbClr val="34527F"/>
                </a:solidFill>
                <a:latin typeface="Arial"/>
                <a:ea typeface="Arial"/>
              </a:rPr>
              <a:t>Картирование</a:t>
            </a:r>
            <a:r>
              <a:rPr lang="ru-RU" sz="1400" b="0" strike="noStrike" spc="-1">
                <a:solidFill>
                  <a:srgbClr val="414042"/>
                </a:solidFill>
                <a:latin typeface="Arial"/>
                <a:ea typeface="Arial"/>
              </a:rPr>
              <a:t> – это визуальное изображение материальных и информационных потоков/процессов. Это один из базовых инструментов бережливого производства, применяемый для анализа </a:t>
            </a:r>
            <a:r>
              <a:rPr lang="ru-RU" sz="1400" b="0" strike="noStrike" spc="-1">
                <a:solidFill>
                  <a:srgbClr val="414042"/>
                </a:solidFill>
                <a:highlight>
                  <a:srgbClr val="FFFF00"/>
                </a:highlight>
                <a:latin typeface="Arial"/>
                <a:ea typeface="Arial"/>
              </a:rPr>
              <a:t>состояний</a:t>
            </a:r>
            <a:r>
              <a:rPr lang="ru-RU" sz="1400" b="0" strike="noStrike" spc="-1">
                <a:solidFill>
                  <a:srgbClr val="414042"/>
                </a:solidFill>
                <a:latin typeface="Arial"/>
                <a:ea typeface="Arial"/>
              </a:rPr>
              <a:t> процессов.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819" name="TextBox 1173477913"/>
          <p:cNvSpPr/>
          <p:nvPr/>
        </p:nvSpPr>
        <p:spPr bwMode="auto">
          <a:xfrm>
            <a:off x="119880" y="2093759"/>
            <a:ext cx="8699400" cy="73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vertOverflow="overflow" horzOverflow="overflow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1600" b="1" strike="noStrike" spc="-1">
                <a:solidFill>
                  <a:srgbClr val="F06942"/>
                </a:solidFill>
                <a:latin typeface="Arial"/>
                <a:ea typeface="Arial"/>
              </a:rPr>
              <a:t>Типы карт:</a:t>
            </a:r>
            <a:endParaRPr lang="ru-RU" sz="1600" b="0" strike="noStrike" spc="-1">
              <a:latin typeface="XO Oriel"/>
            </a:endParaRPr>
          </a:p>
          <a:p>
            <a:pPr>
              <a:lnSpc>
                <a:spcPct val="100000"/>
              </a:lnSpc>
              <a:defRPr/>
            </a:pPr>
            <a:endParaRPr lang="ru-RU" sz="1600" b="0" strike="noStrike" spc="-1">
              <a:latin typeface="XO Orie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200" b="1" strike="noStrike" spc="-1">
                <a:solidFill>
                  <a:srgbClr val="34527F"/>
                </a:solidFill>
                <a:latin typeface="Arial"/>
                <a:ea typeface="Arial"/>
              </a:rPr>
              <a:t>Карта </a:t>
            </a:r>
            <a:r>
              <a:rPr lang="ru-RU" sz="1200" b="1" i="1" strike="noStrike" spc="-1">
                <a:solidFill>
                  <a:srgbClr val="34527F"/>
                </a:solidFill>
                <a:latin typeface="Arial"/>
                <a:ea typeface="Arial"/>
              </a:rPr>
              <a:t>ТЕКУЩЕГО</a:t>
            </a:r>
            <a:r>
              <a:rPr lang="ru-RU" sz="1200" b="1" strike="noStrike" spc="-1">
                <a:solidFill>
                  <a:srgbClr val="34527F"/>
                </a:solidFill>
                <a:latin typeface="Arial"/>
                <a:ea typeface="Arial"/>
              </a:rPr>
              <a:t> состояния</a:t>
            </a:r>
            <a:r>
              <a:rPr lang="ru-RU" sz="1200" b="0" strike="noStrike" spc="-1">
                <a:solidFill>
                  <a:srgbClr val="414042"/>
                </a:solidFill>
                <a:latin typeface="Arial"/>
                <a:ea typeface="Arial"/>
              </a:rPr>
              <a:t> – это визуальное изображение существующего  состояния процесса с фактическими показателями на исследуемую дату.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820" name="TextBox 821739910"/>
          <p:cNvSpPr/>
          <p:nvPr/>
        </p:nvSpPr>
        <p:spPr bwMode="auto">
          <a:xfrm>
            <a:off x="114480" y="3113280"/>
            <a:ext cx="58971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vertOverflow="overflow" horzOverflow="overflow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1200" b="1" strike="noStrike" spc="-1">
                <a:solidFill>
                  <a:srgbClr val="34527F"/>
                </a:solidFill>
                <a:latin typeface="Arial"/>
                <a:ea typeface="Arial"/>
              </a:rPr>
              <a:t>Карта </a:t>
            </a:r>
            <a:r>
              <a:rPr lang="ru-RU" sz="1200" b="1" i="1" strike="noStrike" spc="-1">
                <a:solidFill>
                  <a:srgbClr val="34527F"/>
                </a:solidFill>
                <a:latin typeface="Arial"/>
                <a:ea typeface="Arial"/>
              </a:rPr>
              <a:t>ИДЕАЛЬНОГО</a:t>
            </a:r>
            <a:r>
              <a:rPr lang="ru-RU" sz="1200" b="1" strike="noStrike" spc="-1">
                <a:solidFill>
                  <a:srgbClr val="34527F"/>
                </a:solidFill>
                <a:latin typeface="Arial"/>
                <a:ea typeface="Arial"/>
              </a:rPr>
              <a:t> состояния</a:t>
            </a:r>
            <a:r>
              <a:rPr lang="ru-RU" sz="1200" b="0" strike="noStrike" spc="-1">
                <a:solidFill>
                  <a:srgbClr val="414042"/>
                </a:solidFill>
                <a:latin typeface="Arial"/>
                <a:ea typeface="Arial"/>
              </a:rPr>
              <a:t> – это визуальное изображение эталонного состояния, к которому нужно стремиться, в нем нет потерь.</a:t>
            </a:r>
            <a:endParaRPr lang="ru-RU" sz="1200" b="0" strike="noStrike" spc="-1">
              <a:latin typeface="XO Oriel"/>
            </a:endParaRPr>
          </a:p>
        </p:txBody>
      </p:sp>
      <p:pic>
        <p:nvPicPr>
          <p:cNvPr id="821" name="Рисунок 1575890996" descr=""/>
          <p:cNvPicPr/>
          <p:nvPr/>
        </p:nvPicPr>
        <p:blipFill>
          <a:blip r:embed="rId2"/>
          <a:stretch/>
        </p:blipFill>
        <p:spPr bwMode="auto">
          <a:xfrm>
            <a:off x="959400" y="834840"/>
            <a:ext cx="1129320" cy="527040"/>
          </a:xfrm>
          <a:prstGeom prst="rect">
            <a:avLst/>
          </a:prstGeom>
          <a:ln w="0">
            <a:noFill/>
          </a:ln>
        </p:spPr>
      </p:pic>
      <p:sp>
        <p:nvSpPr>
          <p:cNvPr id="822" name="TextBox 1698557723"/>
          <p:cNvSpPr/>
          <p:nvPr/>
        </p:nvSpPr>
        <p:spPr bwMode="auto">
          <a:xfrm>
            <a:off x="2089080" y="930960"/>
            <a:ext cx="5321880" cy="3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vertOverflow="overflow" horzOverflow="overflow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1600" b="1" strike="noStrike" spc="-1">
                <a:solidFill>
                  <a:srgbClr val="F06942"/>
                </a:solidFill>
                <a:latin typeface="Arial"/>
                <a:ea typeface="Arial"/>
              </a:rPr>
              <a:t>Лучше один раз увидеть, чем сто раз услышать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823" name="TextBox 1063247526"/>
          <p:cNvSpPr/>
          <p:nvPr/>
        </p:nvSpPr>
        <p:spPr bwMode="auto">
          <a:xfrm>
            <a:off x="119880" y="3853800"/>
            <a:ext cx="5637960" cy="821879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vertOverflow="overflow" horzOverflow="overflow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1200" b="1" strike="noStrike" spc="-1">
                <a:solidFill>
                  <a:srgbClr val="34527F"/>
                </a:solidFill>
                <a:latin typeface="Arial"/>
                <a:ea typeface="Arial"/>
              </a:rPr>
              <a:t>Карта </a:t>
            </a:r>
            <a:r>
              <a:rPr lang="ru-RU" sz="1200" b="1" i="1" strike="noStrike" spc="-1">
                <a:solidFill>
                  <a:srgbClr val="34527F"/>
                </a:solidFill>
                <a:latin typeface="Arial"/>
                <a:ea typeface="Arial"/>
              </a:rPr>
              <a:t>ЦЕЛЕВОГО</a:t>
            </a:r>
            <a:r>
              <a:rPr lang="ru-RU" sz="1200" b="1" strike="noStrike" spc="-1">
                <a:solidFill>
                  <a:srgbClr val="34527F"/>
                </a:solidFill>
                <a:latin typeface="Arial"/>
                <a:ea typeface="Arial"/>
              </a:rPr>
              <a:t> состояния</a:t>
            </a:r>
            <a:r>
              <a:rPr lang="ru-RU" sz="1200" b="0" strike="noStrike" spc="-1">
                <a:solidFill>
                  <a:srgbClr val="414042"/>
                </a:solidFill>
                <a:latin typeface="Arial"/>
                <a:ea typeface="Arial"/>
              </a:rPr>
              <a:t> – это визуальное изображение промежуточного состояния, которое необходимо достичь в рамках проектного цикла. В целевом состоянии потери могут присутствовать, но оно должно быть значительно лучше текущего состояния.</a:t>
            </a:r>
            <a:endParaRPr lang="ru-RU" sz="1200" b="0" strike="noStrike" spc="-1">
              <a:latin typeface="XO Oriel"/>
            </a:endParaRPr>
          </a:p>
        </p:txBody>
      </p:sp>
      <p:pic>
        <p:nvPicPr>
          <p:cNvPr id="824" name="Рисунок 1466125402" descr=""/>
          <p:cNvPicPr/>
          <p:nvPr/>
        </p:nvPicPr>
        <p:blipFill>
          <a:blip r:embed="rId3"/>
          <a:stretch/>
        </p:blipFill>
        <p:spPr bwMode="auto">
          <a:xfrm>
            <a:off x="5758200" y="2962080"/>
            <a:ext cx="3880080" cy="1714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5" name="Заголовок 1"/>
          <p:cNvSpPr/>
          <p:nvPr/>
        </p:nvSpPr>
        <p:spPr bwMode="auto">
          <a:xfrm>
            <a:off x="428400" y="316439"/>
            <a:ext cx="7558200" cy="225719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>
              <a:lnSpc>
                <a:spcPct val="95000"/>
              </a:lnSpc>
              <a:spcBef>
                <a:spcPts val="1125"/>
              </a:spcBef>
              <a:defRPr/>
            </a:pPr>
            <a:r>
              <a:rPr lang="ru-RU" sz="1600" b="1" strike="noStrike" spc="-1">
                <a:solidFill>
                  <a:srgbClr val="223754"/>
                </a:solidFill>
                <a:latin typeface="Arial"/>
                <a:ea typeface="Arial Unicode MS"/>
              </a:rPr>
              <a:t>Виды карт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826" name="TextBox 548344485"/>
          <p:cNvSpPr/>
          <p:nvPr/>
        </p:nvSpPr>
        <p:spPr bwMode="auto">
          <a:xfrm>
            <a:off x="225719" y="604800"/>
            <a:ext cx="690372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vertOverflow="overflow" horzOverflow="overflow">
            <a:spAutoFit/>
          </a:bodyPr>
          <a:p>
            <a:pPr marL="217800" indent="-217440">
              <a:lnSpc>
                <a:spcPct val="100000"/>
              </a:lnSpc>
              <a:buClr>
                <a:srgbClr val="34527F"/>
              </a:buClr>
              <a:buFont typeface="StarSymbol"/>
              <a:buAutoNum type="arabicPeriod"/>
              <a:defRPr/>
            </a:pPr>
            <a:r>
              <a:rPr lang="ru-RU" sz="1200" b="1" strike="noStrike" spc="-1">
                <a:solidFill>
                  <a:srgbClr val="34527F"/>
                </a:solidFill>
                <a:latin typeface="Arial"/>
                <a:ea typeface="Arial"/>
              </a:rPr>
              <a:t>Линейная карта. </a:t>
            </a:r>
            <a:r>
              <a:rPr lang="ru-RU" sz="1100" b="1" strike="noStrike" spc="-1">
                <a:solidFill>
                  <a:srgbClr val="414042"/>
                </a:solidFill>
                <a:latin typeface="Arial"/>
                <a:ea typeface="Arial"/>
              </a:rPr>
              <a:t> Применяется в  процессах с малым количеством участников </a:t>
            </a:r>
            <a:endParaRPr lang="ru-RU" sz="1100" b="0" strike="noStrike" spc="-1">
              <a:latin typeface="XO Oriel"/>
            </a:endParaRPr>
          </a:p>
        </p:txBody>
      </p:sp>
      <p:pic>
        <p:nvPicPr>
          <p:cNvPr id="827" name="Рисунок 2096914536" descr=""/>
          <p:cNvPicPr/>
          <p:nvPr/>
        </p:nvPicPr>
        <p:blipFill>
          <a:blip r:embed="rId2"/>
          <a:stretch/>
        </p:blipFill>
        <p:spPr bwMode="auto">
          <a:xfrm>
            <a:off x="1747800" y="990360"/>
            <a:ext cx="5460840" cy="610560"/>
          </a:xfrm>
          <a:prstGeom prst="rect">
            <a:avLst/>
          </a:prstGeom>
          <a:ln w="0">
            <a:noFill/>
          </a:ln>
        </p:spPr>
      </p:pic>
      <p:sp>
        <p:nvSpPr>
          <p:cNvPr id="828" name="TextBox 2041656076"/>
          <p:cNvSpPr/>
          <p:nvPr/>
        </p:nvSpPr>
        <p:spPr bwMode="auto">
          <a:xfrm>
            <a:off x="225719" y="1763640"/>
            <a:ext cx="839628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vertOverflow="overflow" horzOverflow="overflow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1200" b="1" strike="noStrike" spc="-1">
                <a:solidFill>
                  <a:srgbClr val="34527F"/>
                </a:solidFill>
                <a:latin typeface="Arial"/>
                <a:ea typeface="Arial"/>
              </a:rPr>
              <a:t>2 МИФА (Бассейновые дорожки). </a:t>
            </a:r>
            <a:r>
              <a:rPr lang="ru-RU" sz="1100" b="1" strike="noStrike" spc="-1">
                <a:solidFill>
                  <a:srgbClr val="414042"/>
                </a:solidFill>
                <a:latin typeface="Arial"/>
                <a:ea typeface="Arial"/>
              </a:rPr>
              <a:t> Применяется в  процессах с большим  количеством участников </a:t>
            </a:r>
            <a:r>
              <a:rPr lang="ru-RU" sz="1100" b="0" strike="noStrike" spc="-1">
                <a:solidFill>
                  <a:srgbClr val="414042"/>
                </a:solidFill>
                <a:latin typeface="Arial"/>
                <a:ea typeface="Arial"/>
              </a:rPr>
              <a:t>.</a:t>
            </a:r>
            <a:endParaRPr lang="ru-RU" sz="1100" b="0" strike="noStrike" spc="-1">
              <a:latin typeface="XO Oriel"/>
            </a:endParaRPr>
          </a:p>
        </p:txBody>
      </p:sp>
      <p:sp>
        <p:nvSpPr>
          <p:cNvPr id="829" name="Прямоугольник 203115595"/>
          <p:cNvSpPr/>
          <p:nvPr/>
        </p:nvSpPr>
        <p:spPr bwMode="auto">
          <a:xfrm>
            <a:off x="176400" y="2492280"/>
            <a:ext cx="1444320" cy="412560"/>
          </a:xfrm>
          <a:prstGeom prst="rect">
            <a:avLst/>
          </a:prstGeom>
          <a:solidFill>
            <a:srgbClr val="EBA444"/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  <a:ea typeface="Arial"/>
              </a:rPr>
              <a:t>Участник  1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830" name="Прямоугольник 763920019"/>
          <p:cNvSpPr/>
          <p:nvPr/>
        </p:nvSpPr>
        <p:spPr bwMode="auto">
          <a:xfrm>
            <a:off x="160200" y="2905200"/>
            <a:ext cx="1444320" cy="412560"/>
          </a:xfrm>
          <a:prstGeom prst="rect">
            <a:avLst/>
          </a:prstGeom>
          <a:solidFill>
            <a:srgbClr val="EBA444"/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  <a:ea typeface="Arial"/>
              </a:rPr>
              <a:t>Участник  2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831" name="Прямоугольник 1836521499"/>
          <p:cNvSpPr/>
          <p:nvPr/>
        </p:nvSpPr>
        <p:spPr bwMode="auto">
          <a:xfrm>
            <a:off x="160200" y="3317760"/>
            <a:ext cx="1444320" cy="412560"/>
          </a:xfrm>
          <a:prstGeom prst="rect">
            <a:avLst/>
          </a:prstGeom>
          <a:solidFill>
            <a:srgbClr val="EBA444"/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  <a:ea typeface="Arial"/>
              </a:rPr>
              <a:t>Участник  3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832" name="Прямоугольник 190140717"/>
          <p:cNvSpPr/>
          <p:nvPr/>
        </p:nvSpPr>
        <p:spPr bwMode="auto">
          <a:xfrm>
            <a:off x="160200" y="4143240"/>
            <a:ext cx="1444320" cy="412560"/>
          </a:xfrm>
          <a:prstGeom prst="rect">
            <a:avLst/>
          </a:prstGeom>
          <a:solidFill>
            <a:srgbClr val="EBA444"/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  <a:ea typeface="Arial"/>
              </a:rPr>
              <a:t>Участник n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833" name="Прямоугольник 2020994085"/>
          <p:cNvSpPr/>
          <p:nvPr/>
        </p:nvSpPr>
        <p:spPr bwMode="auto">
          <a:xfrm>
            <a:off x="160200" y="3730680"/>
            <a:ext cx="1444320" cy="412560"/>
          </a:xfrm>
          <a:prstGeom prst="rect">
            <a:avLst/>
          </a:prstGeom>
          <a:solidFill>
            <a:srgbClr val="EBA444"/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  <a:ea typeface="Arial"/>
              </a:rPr>
              <a:t>...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834" name="Прямоугольник 7785524"/>
          <p:cNvSpPr/>
          <p:nvPr/>
        </p:nvSpPr>
        <p:spPr bwMode="auto">
          <a:xfrm>
            <a:off x="1604880" y="2476440"/>
            <a:ext cx="698040" cy="39636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1800" b="0" strike="noStrike" spc="-1">
                <a:solidFill>
                  <a:srgbClr val="414042"/>
                </a:solidFill>
                <a:latin typeface="Arial"/>
                <a:ea typeface="Arial"/>
              </a:rPr>
              <a:t>вход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835" name="Прямоугольный треугольник 224388841"/>
          <p:cNvSpPr/>
          <p:nvPr/>
        </p:nvSpPr>
        <p:spPr bwMode="auto">
          <a:xfrm flipH="1">
            <a:off x="1604160" y="2165040"/>
            <a:ext cx="348840" cy="333000"/>
          </a:xfrm>
          <a:prstGeom prst="rtTriangle">
            <a:avLst/>
          </a:prstGeom>
          <a:solidFill>
            <a:schemeClr val="bg2">
              <a:lumMod val="85000"/>
            </a:schemeClr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6" name="Прямоугольный треугольник 1328281494"/>
          <p:cNvSpPr/>
          <p:nvPr/>
        </p:nvSpPr>
        <p:spPr bwMode="auto">
          <a:xfrm flipH="1">
            <a:off x="2017080" y="2165040"/>
            <a:ext cx="348840" cy="333000"/>
          </a:xfrm>
          <a:prstGeom prst="rtTriangle">
            <a:avLst/>
          </a:prstGeom>
          <a:solidFill>
            <a:schemeClr val="bg2">
              <a:lumMod val="85000"/>
            </a:schemeClr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7" name="Прямоугольник 156571809"/>
          <p:cNvSpPr/>
          <p:nvPr/>
        </p:nvSpPr>
        <p:spPr bwMode="auto">
          <a:xfrm>
            <a:off x="2756880" y="4143240"/>
            <a:ext cx="920520" cy="3805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1200" b="0" strike="noStrike" spc="-1">
                <a:solidFill>
                  <a:srgbClr val="414042"/>
                </a:solidFill>
                <a:latin typeface="Arial"/>
                <a:ea typeface="Arial"/>
              </a:rPr>
              <a:t>Операция 1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838" name="Прямоугольник 1733028913"/>
          <p:cNvSpPr/>
          <p:nvPr/>
        </p:nvSpPr>
        <p:spPr bwMode="auto">
          <a:xfrm>
            <a:off x="4097519" y="3317760"/>
            <a:ext cx="920520" cy="4125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1200" b="0" strike="noStrike" spc="-1">
                <a:solidFill>
                  <a:srgbClr val="414042"/>
                </a:solidFill>
                <a:latin typeface="Arial"/>
                <a:ea typeface="Arial"/>
              </a:rPr>
              <a:t>Операция 2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839" name="Прямоугольник 528378441"/>
          <p:cNvSpPr/>
          <p:nvPr/>
        </p:nvSpPr>
        <p:spPr bwMode="auto">
          <a:xfrm>
            <a:off x="5399280" y="2905200"/>
            <a:ext cx="920520" cy="4125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1200" b="0" strike="noStrike" spc="-1">
                <a:solidFill>
                  <a:srgbClr val="414042"/>
                </a:solidFill>
                <a:latin typeface="Arial"/>
                <a:ea typeface="Arial"/>
              </a:rPr>
              <a:t>Операция 3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840" name="Прямоугольник 892186208"/>
          <p:cNvSpPr/>
          <p:nvPr/>
        </p:nvSpPr>
        <p:spPr bwMode="auto">
          <a:xfrm>
            <a:off x="6669360" y="3730680"/>
            <a:ext cx="920520" cy="4125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1200" b="0" strike="noStrike" spc="-1">
                <a:solidFill>
                  <a:srgbClr val="414042"/>
                </a:solidFill>
                <a:latin typeface="Arial"/>
                <a:ea typeface="Arial"/>
              </a:rPr>
              <a:t>Операция т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841" name="Прямоугольник 827255065"/>
          <p:cNvSpPr/>
          <p:nvPr/>
        </p:nvSpPr>
        <p:spPr bwMode="auto">
          <a:xfrm>
            <a:off x="8050320" y="2454480"/>
            <a:ext cx="920879" cy="39636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1800" b="0" strike="noStrike" spc="-1">
                <a:solidFill>
                  <a:srgbClr val="414042"/>
                </a:solidFill>
                <a:latin typeface="Arial"/>
                <a:ea typeface="Arial"/>
              </a:rPr>
              <a:t>выход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842" name="Прямоугольный треугольник 813760428"/>
          <p:cNvSpPr/>
          <p:nvPr/>
        </p:nvSpPr>
        <p:spPr bwMode="auto">
          <a:xfrm flipH="1">
            <a:off x="8049600" y="2079720"/>
            <a:ext cx="348840" cy="333000"/>
          </a:xfrm>
          <a:prstGeom prst="rtTriangle">
            <a:avLst/>
          </a:prstGeom>
          <a:solidFill>
            <a:schemeClr val="bg2">
              <a:lumMod val="85000"/>
            </a:schemeClr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3" name="Прямоугольный треугольник 1103206424"/>
          <p:cNvSpPr/>
          <p:nvPr/>
        </p:nvSpPr>
        <p:spPr bwMode="auto">
          <a:xfrm flipH="1">
            <a:off x="8621640" y="2079720"/>
            <a:ext cx="348840" cy="333000"/>
          </a:xfrm>
          <a:prstGeom prst="rtTriangle">
            <a:avLst/>
          </a:prstGeom>
          <a:solidFill>
            <a:schemeClr val="bg2">
              <a:lumMod val="85000"/>
            </a:schemeClr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4" name="Прямая соединительная линия 1"/>
          <p:cNvSpPr/>
          <p:nvPr/>
        </p:nvSpPr>
        <p:spPr bwMode="auto">
          <a:xfrm>
            <a:off x="2355120" y="2721240"/>
            <a:ext cx="401760" cy="1612440"/>
          </a:xfrm>
          <a:prstGeom prst="line">
            <a:avLst/>
          </a:prstGeom>
          <a:ln>
            <a:solidFill>
              <a:srgbClr val="AD7932"/>
            </a:solidFill>
            <a:tailEnd type="arrow" w="med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5" name="Прямая соединительная линия 2"/>
          <p:cNvSpPr/>
          <p:nvPr/>
        </p:nvSpPr>
        <p:spPr bwMode="auto">
          <a:xfrm flipV="1">
            <a:off x="3677400" y="3524040"/>
            <a:ext cx="419760" cy="809640"/>
          </a:xfrm>
          <a:prstGeom prst="line">
            <a:avLst/>
          </a:prstGeom>
          <a:ln>
            <a:solidFill>
              <a:srgbClr val="AD7932"/>
            </a:solidFill>
            <a:tailEnd type="arrow" w="med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6" name="Прямая соединительная линия 3"/>
          <p:cNvSpPr/>
          <p:nvPr/>
        </p:nvSpPr>
        <p:spPr bwMode="auto">
          <a:xfrm flipV="1">
            <a:off x="5018039" y="3111480"/>
            <a:ext cx="380880" cy="412560"/>
          </a:xfrm>
          <a:prstGeom prst="line">
            <a:avLst/>
          </a:prstGeom>
          <a:ln>
            <a:solidFill>
              <a:srgbClr val="AE7932"/>
            </a:solidFill>
            <a:prstDash val="dash"/>
            <a:tailEnd type="arrow" w="med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7" name="Прямая соединительная линия 4"/>
          <p:cNvSpPr/>
          <p:nvPr/>
        </p:nvSpPr>
        <p:spPr bwMode="auto">
          <a:xfrm>
            <a:off x="6319800" y="3111480"/>
            <a:ext cx="349560" cy="825480"/>
          </a:xfrm>
          <a:prstGeom prst="line">
            <a:avLst/>
          </a:prstGeom>
          <a:ln>
            <a:solidFill>
              <a:srgbClr val="AE7932"/>
            </a:solidFill>
            <a:prstDash val="sysDash"/>
            <a:tailEnd type="arrow" w="med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8" name="Прямая соединительная линия 5"/>
          <p:cNvSpPr/>
          <p:nvPr/>
        </p:nvSpPr>
        <p:spPr bwMode="auto">
          <a:xfrm flipV="1">
            <a:off x="7648560" y="2652840"/>
            <a:ext cx="401400" cy="1347480"/>
          </a:xfrm>
          <a:prstGeom prst="line">
            <a:avLst/>
          </a:prstGeom>
          <a:ln>
            <a:solidFill>
              <a:srgbClr val="AD7932"/>
            </a:solidFill>
            <a:tailEnd type="arrow" w="med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49" name="Рисунок 1907015726" descr=""/>
          <p:cNvPicPr/>
          <p:nvPr/>
        </p:nvPicPr>
        <p:blipFill>
          <a:blip r:embed="rId2"/>
          <a:stretch/>
        </p:blipFill>
        <p:spPr bwMode="auto">
          <a:xfrm>
            <a:off x="-25920" y="27720"/>
            <a:ext cx="8960040" cy="4515480"/>
          </a:xfrm>
          <a:prstGeom prst="rect">
            <a:avLst/>
          </a:prstGeom>
          <a:ln w="0">
            <a:noFill/>
          </a:ln>
        </p:spPr>
      </p:pic>
      <p:sp>
        <p:nvSpPr>
          <p:cNvPr id="850" name="Заголовок 1"/>
          <p:cNvSpPr/>
          <p:nvPr/>
        </p:nvSpPr>
        <p:spPr bwMode="auto">
          <a:xfrm>
            <a:off x="539640" y="429120"/>
            <a:ext cx="7558200" cy="225719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>
              <a:lnSpc>
                <a:spcPct val="95000"/>
              </a:lnSpc>
              <a:spcBef>
                <a:spcPts val="1123"/>
              </a:spcBef>
              <a:defRPr/>
            </a:pPr>
            <a:r>
              <a:rPr lang="ru-RU" sz="1600" b="1" strike="noStrike" spc="-1">
                <a:solidFill>
                  <a:srgbClr val="223754"/>
                </a:solidFill>
                <a:latin typeface="Arial"/>
                <a:ea typeface="Arial Unicode MS"/>
              </a:rPr>
              <a:t>Пример линейной  карты текущего состояния</a:t>
            </a:r>
            <a:endParaRPr lang="ru-RU" sz="16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1" name="Номер слайда 3"/>
          <p:cNvSpPr/>
          <p:nvPr/>
        </p:nvSpPr>
        <p:spPr bwMode="auto">
          <a:xfrm>
            <a:off x="8883360" y="4947480"/>
            <a:ext cx="26028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tIns="34200" rIns="68760" bIns="342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900" b="1" strike="noStrike" spc="-1">
                <a:solidFill>
                  <a:srgbClr val="23263C"/>
                </a:solidFill>
                <a:latin typeface="Arial Narrow"/>
                <a:ea typeface="Arial"/>
              </a:rPr>
              <a:t>28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852" name="Прямая соединительная линия 15"/>
          <p:cNvSpPr/>
          <p:nvPr/>
        </p:nvSpPr>
        <p:spPr bwMode="auto">
          <a:xfrm>
            <a:off x="8883000" y="4865039"/>
            <a:ext cx="260640" cy="360"/>
          </a:xfrm>
          <a:prstGeom prst="line">
            <a:avLst/>
          </a:prstGeom>
          <a:ln>
            <a:solidFill>
              <a:srgbClr val="2D00EA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/>
        </p:style>
      </p:sp>
      <p:sp>
        <p:nvSpPr>
          <p:cNvPr id="853" name="Заголовок 1"/>
          <p:cNvSpPr/>
          <p:nvPr/>
        </p:nvSpPr>
        <p:spPr bwMode="auto">
          <a:xfrm>
            <a:off x="539640" y="429120"/>
            <a:ext cx="7558200" cy="225719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>
              <a:lnSpc>
                <a:spcPct val="95000"/>
              </a:lnSpc>
              <a:spcBef>
                <a:spcPts val="1125"/>
              </a:spcBef>
              <a:defRPr/>
            </a:pPr>
            <a:r>
              <a:rPr lang="ru-RU" sz="1600" b="1" strike="noStrike" spc="-1">
                <a:solidFill>
                  <a:srgbClr val="223754"/>
                </a:solidFill>
                <a:latin typeface="Arial"/>
                <a:ea typeface="Arial Unicode MS"/>
              </a:rPr>
              <a:t>Пример линейной  карты текущего состояния</a:t>
            </a:r>
            <a:endParaRPr lang="ru-RU" sz="1600" b="0" strike="noStrike" spc="-1">
              <a:latin typeface="XO Oriel"/>
            </a:endParaRPr>
          </a:p>
        </p:txBody>
      </p:sp>
      <p:pic>
        <p:nvPicPr>
          <p:cNvPr id="855" name="Рисунок 1136275286" descr=""/>
          <p:cNvPicPr/>
          <p:nvPr/>
        </p:nvPicPr>
        <p:blipFill>
          <a:blip r:embed="rId2"/>
          <a:stretch/>
        </p:blipFill>
        <p:spPr bwMode="auto">
          <a:xfrm>
            <a:off x="387000" y="697320"/>
            <a:ext cx="7863480" cy="4354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56" name="Рисунок 1998871505" descr=""/>
          <p:cNvPicPr/>
          <p:nvPr/>
        </p:nvPicPr>
        <p:blipFill>
          <a:blip r:embed="rId2"/>
          <a:stretch/>
        </p:blipFill>
        <p:spPr bwMode="auto">
          <a:xfrm>
            <a:off x="601200" y="665280"/>
            <a:ext cx="7571160" cy="4344480"/>
          </a:xfrm>
          <a:prstGeom prst="rect">
            <a:avLst/>
          </a:prstGeom>
          <a:ln w="0">
            <a:noFill/>
          </a:ln>
        </p:spPr>
      </p:pic>
      <p:sp>
        <p:nvSpPr>
          <p:cNvPr id="857" name="Заголовок 1"/>
          <p:cNvSpPr/>
          <p:nvPr/>
        </p:nvSpPr>
        <p:spPr bwMode="auto">
          <a:xfrm>
            <a:off x="539640" y="429120"/>
            <a:ext cx="7558200" cy="225719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>
              <a:lnSpc>
                <a:spcPct val="95000"/>
              </a:lnSpc>
              <a:spcBef>
                <a:spcPts val="1123"/>
              </a:spcBef>
              <a:defRPr/>
            </a:pPr>
            <a:r>
              <a:rPr lang="ru-RU" sz="1600" b="1" strike="noStrike" spc="-1">
                <a:solidFill>
                  <a:srgbClr val="223754"/>
                </a:solidFill>
                <a:latin typeface="Arial"/>
                <a:ea typeface="Arial Unicode MS"/>
              </a:rPr>
              <a:t>Пример линейной карты текущего состояния</a:t>
            </a:r>
            <a:endParaRPr lang="ru-RU" sz="16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9" name="Заголовок 1"/>
          <p:cNvSpPr/>
          <p:nvPr/>
        </p:nvSpPr>
        <p:spPr bwMode="auto">
          <a:xfrm>
            <a:off x="539640" y="429120"/>
            <a:ext cx="7558200" cy="225719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>
              <a:lnSpc>
                <a:spcPct val="95000"/>
              </a:lnSpc>
              <a:spcBef>
                <a:spcPts val="1123"/>
              </a:spcBef>
              <a:defRPr/>
            </a:pPr>
            <a:r>
              <a:rPr lang="ru-RU" sz="1600" b="1" strike="noStrike" spc="-1">
                <a:solidFill>
                  <a:srgbClr val="223754"/>
                </a:solidFill>
                <a:latin typeface="Arial"/>
                <a:ea typeface="Arial Unicode MS"/>
              </a:rPr>
              <a:t>Пример  карты текущего состояния МИФА</a:t>
            </a:r>
            <a:endParaRPr lang="ru-RU" sz="1600" b="0" strike="noStrike" spc="-1">
              <a:latin typeface="XO Oriel"/>
            </a:endParaRPr>
          </a:p>
        </p:txBody>
      </p:sp>
      <p:pic>
        <p:nvPicPr>
          <p:cNvPr id="860" name="Рисунок 1211276396" descr=""/>
          <p:cNvPicPr/>
          <p:nvPr/>
        </p:nvPicPr>
        <p:blipFill>
          <a:blip r:embed="rId2"/>
          <a:srcRect l="7374" t="36644" r="26260" b="23677"/>
          <a:stretch/>
        </p:blipFill>
        <p:spPr bwMode="auto">
          <a:xfrm>
            <a:off x="138960" y="1232280"/>
            <a:ext cx="8883360" cy="3420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7" name="Rounded Rectangle 186"/>
          <p:cNvSpPr/>
          <p:nvPr/>
        </p:nvSpPr>
        <p:spPr bwMode="auto">
          <a:xfrm>
            <a:off x="5545080" y="3060720"/>
            <a:ext cx="1351080" cy="1729440"/>
          </a:xfrm>
          <a:prstGeom prst="roundRect">
            <a:avLst>
              <a:gd name="adj" fmla="val 594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8" name="Rounded Rectangle 187"/>
          <p:cNvSpPr/>
          <p:nvPr/>
        </p:nvSpPr>
        <p:spPr bwMode="auto">
          <a:xfrm>
            <a:off x="3815280" y="3060720"/>
            <a:ext cx="1351080" cy="1729440"/>
          </a:xfrm>
          <a:prstGeom prst="roundRect">
            <a:avLst>
              <a:gd name="adj" fmla="val 594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9" name="Rounded Rectangle 188"/>
          <p:cNvSpPr/>
          <p:nvPr/>
        </p:nvSpPr>
        <p:spPr bwMode="auto">
          <a:xfrm>
            <a:off x="2085480" y="3060720"/>
            <a:ext cx="1351080" cy="1729440"/>
          </a:xfrm>
          <a:prstGeom prst="roundRect">
            <a:avLst>
              <a:gd name="adj" fmla="val 594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0" name="Rounded Rectangle 185"/>
          <p:cNvSpPr/>
          <p:nvPr/>
        </p:nvSpPr>
        <p:spPr bwMode="auto">
          <a:xfrm>
            <a:off x="5545080" y="1114560"/>
            <a:ext cx="1351080" cy="1729440"/>
          </a:xfrm>
          <a:prstGeom prst="roundRect">
            <a:avLst>
              <a:gd name="adj" fmla="val 594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1" name="Rounded Rectangle 184"/>
          <p:cNvSpPr/>
          <p:nvPr/>
        </p:nvSpPr>
        <p:spPr bwMode="auto">
          <a:xfrm>
            <a:off x="3815280" y="1114560"/>
            <a:ext cx="1351080" cy="1729440"/>
          </a:xfrm>
          <a:prstGeom prst="roundRect">
            <a:avLst>
              <a:gd name="adj" fmla="val 594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2" name="Rounded Rectangle 183"/>
          <p:cNvSpPr/>
          <p:nvPr/>
        </p:nvSpPr>
        <p:spPr bwMode="auto">
          <a:xfrm>
            <a:off x="2085480" y="1114560"/>
            <a:ext cx="1351080" cy="1729440"/>
          </a:xfrm>
          <a:prstGeom prst="roundRect">
            <a:avLst>
              <a:gd name="adj" fmla="val 594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grpSp>
        <p:nvGrpSpPr>
          <p:cNvPr id="313" name="Группа 50"/>
          <p:cNvGrpSpPr/>
          <p:nvPr/>
        </p:nvGrpSpPr>
        <p:grpSpPr bwMode="auto">
          <a:xfrm>
            <a:off x="2193480" y="1283759"/>
            <a:ext cx="1075320" cy="1694160"/>
            <a:chOff x="2193480" y="1283759"/>
            <a:chExt cx="1075320" cy="1694160"/>
          </a:xfrm>
        </p:grpSpPr>
        <p:grpSp>
          <p:nvGrpSpPr>
            <p:cNvPr id="314" name="Группа 166"/>
            <p:cNvGrpSpPr/>
            <p:nvPr/>
          </p:nvGrpSpPr>
          <p:grpSpPr bwMode="auto">
            <a:xfrm>
              <a:off x="2315880" y="1283759"/>
              <a:ext cx="908280" cy="904320"/>
              <a:chOff x="2315880" y="1283759"/>
              <a:chExt cx="908280" cy="904320"/>
            </a:xfrm>
          </p:grpSpPr>
          <p:grpSp>
            <p:nvGrpSpPr>
              <p:cNvPr id="315" name="Группа 114"/>
              <p:cNvGrpSpPr/>
              <p:nvPr/>
            </p:nvGrpSpPr>
            <p:grpSpPr bwMode="auto">
              <a:xfrm>
                <a:off x="2432160" y="1283759"/>
                <a:ext cx="676080" cy="298080"/>
                <a:chOff x="2432160" y="1283759"/>
                <a:chExt cx="676080" cy="298080"/>
              </a:xfrm>
            </p:grpSpPr>
            <p:grpSp>
              <p:nvGrpSpPr>
                <p:cNvPr id="316" name="Группа 53"/>
                <p:cNvGrpSpPr/>
                <p:nvPr/>
              </p:nvGrpSpPr>
              <p:grpSpPr bwMode="auto">
                <a:xfrm>
                  <a:off x="2432160" y="1283759"/>
                  <a:ext cx="95040" cy="298080"/>
                  <a:chOff x="2432160" y="1283759"/>
                  <a:chExt cx="95040" cy="298080"/>
                </a:xfrm>
              </p:grpSpPr>
              <p:sp>
                <p:nvSpPr>
                  <p:cNvPr id="317" name="Овал 54"/>
                  <p:cNvSpPr/>
                  <p:nvPr/>
                </p:nvSpPr>
                <p:spPr bwMode="auto">
                  <a:xfrm>
                    <a:off x="2458440" y="1283759"/>
                    <a:ext cx="41040" cy="468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18" name="Скругленный прямоугольник 51"/>
                  <p:cNvSpPr/>
                  <p:nvPr/>
                </p:nvSpPr>
                <p:spPr bwMode="auto">
                  <a:xfrm>
                    <a:off x="2432160" y="1337759"/>
                    <a:ext cx="95040" cy="244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19" name="Группа 56"/>
                <p:cNvGrpSpPr/>
                <p:nvPr/>
              </p:nvGrpSpPr>
              <p:grpSpPr bwMode="auto">
                <a:xfrm>
                  <a:off x="2548440" y="1283759"/>
                  <a:ext cx="95040" cy="298080"/>
                  <a:chOff x="2548440" y="1283759"/>
                  <a:chExt cx="95040" cy="298080"/>
                </a:xfrm>
              </p:grpSpPr>
              <p:sp>
                <p:nvSpPr>
                  <p:cNvPr id="320" name="Овал 277"/>
                  <p:cNvSpPr/>
                  <p:nvPr/>
                </p:nvSpPr>
                <p:spPr bwMode="auto">
                  <a:xfrm>
                    <a:off x="2574720" y="1283759"/>
                    <a:ext cx="41040" cy="468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1" name="Скругленный прямоугольник 51"/>
                  <p:cNvSpPr/>
                  <p:nvPr/>
                </p:nvSpPr>
                <p:spPr bwMode="auto">
                  <a:xfrm>
                    <a:off x="2548440" y="1337759"/>
                    <a:ext cx="95040" cy="244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22" name="Группа 59"/>
                <p:cNvGrpSpPr/>
                <p:nvPr/>
              </p:nvGrpSpPr>
              <p:grpSpPr bwMode="auto">
                <a:xfrm>
                  <a:off x="2664360" y="1283759"/>
                  <a:ext cx="95040" cy="298080"/>
                  <a:chOff x="2664360" y="1283759"/>
                  <a:chExt cx="95040" cy="298080"/>
                </a:xfrm>
              </p:grpSpPr>
              <p:sp>
                <p:nvSpPr>
                  <p:cNvPr id="323" name="Овал 275"/>
                  <p:cNvSpPr/>
                  <p:nvPr/>
                </p:nvSpPr>
                <p:spPr bwMode="auto">
                  <a:xfrm>
                    <a:off x="2691000" y="1283759"/>
                    <a:ext cx="41040" cy="468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4" name="Скругленный прямоугольник 51"/>
                  <p:cNvSpPr/>
                  <p:nvPr/>
                </p:nvSpPr>
                <p:spPr bwMode="auto">
                  <a:xfrm>
                    <a:off x="2664360" y="1337759"/>
                    <a:ext cx="95040" cy="244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25" name="Группа 62"/>
                <p:cNvGrpSpPr/>
                <p:nvPr/>
              </p:nvGrpSpPr>
              <p:grpSpPr bwMode="auto">
                <a:xfrm>
                  <a:off x="2780640" y="1283759"/>
                  <a:ext cx="95040" cy="298080"/>
                  <a:chOff x="2780640" y="1283759"/>
                  <a:chExt cx="95040" cy="298080"/>
                </a:xfrm>
              </p:grpSpPr>
              <p:sp>
                <p:nvSpPr>
                  <p:cNvPr id="326" name="Овал 273"/>
                  <p:cNvSpPr/>
                  <p:nvPr/>
                </p:nvSpPr>
                <p:spPr bwMode="auto">
                  <a:xfrm>
                    <a:off x="2807280" y="1283759"/>
                    <a:ext cx="41040" cy="468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7" name="Скругленный прямоугольник 51"/>
                  <p:cNvSpPr/>
                  <p:nvPr/>
                </p:nvSpPr>
                <p:spPr bwMode="auto">
                  <a:xfrm>
                    <a:off x="2780640" y="1337759"/>
                    <a:ext cx="95040" cy="244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28" name="Группа 65"/>
                <p:cNvGrpSpPr/>
                <p:nvPr/>
              </p:nvGrpSpPr>
              <p:grpSpPr bwMode="auto">
                <a:xfrm>
                  <a:off x="2896920" y="1283759"/>
                  <a:ext cx="95040" cy="298080"/>
                  <a:chOff x="2896920" y="1283759"/>
                  <a:chExt cx="95040" cy="298080"/>
                </a:xfrm>
              </p:grpSpPr>
              <p:sp>
                <p:nvSpPr>
                  <p:cNvPr id="329" name="Овал 271"/>
                  <p:cNvSpPr/>
                  <p:nvPr/>
                </p:nvSpPr>
                <p:spPr bwMode="auto">
                  <a:xfrm>
                    <a:off x="2923200" y="1283759"/>
                    <a:ext cx="41040" cy="468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0" name="Скругленный прямоугольник 51"/>
                  <p:cNvSpPr/>
                  <p:nvPr/>
                </p:nvSpPr>
                <p:spPr bwMode="auto">
                  <a:xfrm>
                    <a:off x="2896920" y="1337759"/>
                    <a:ext cx="95040" cy="244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31" name="Группа 112"/>
                <p:cNvGrpSpPr/>
                <p:nvPr/>
              </p:nvGrpSpPr>
              <p:grpSpPr bwMode="auto">
                <a:xfrm>
                  <a:off x="3013200" y="1283759"/>
                  <a:ext cx="95040" cy="298080"/>
                  <a:chOff x="3013200" y="1283759"/>
                  <a:chExt cx="95040" cy="298080"/>
                </a:xfrm>
              </p:grpSpPr>
              <p:sp>
                <p:nvSpPr>
                  <p:cNvPr id="332" name="Овал 269"/>
                  <p:cNvSpPr/>
                  <p:nvPr/>
                </p:nvSpPr>
                <p:spPr bwMode="auto">
                  <a:xfrm>
                    <a:off x="3039480" y="1283759"/>
                    <a:ext cx="41040" cy="468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3" name="Скругленный прямоугольник 51"/>
                  <p:cNvSpPr/>
                  <p:nvPr/>
                </p:nvSpPr>
                <p:spPr bwMode="auto">
                  <a:xfrm>
                    <a:off x="3013200" y="1337759"/>
                    <a:ext cx="95040" cy="244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34" name="Группа 115"/>
              <p:cNvGrpSpPr/>
              <p:nvPr/>
            </p:nvGrpSpPr>
            <p:grpSpPr bwMode="auto">
              <a:xfrm>
                <a:off x="2315880" y="1586880"/>
                <a:ext cx="908280" cy="298080"/>
                <a:chOff x="2315880" y="1586880"/>
                <a:chExt cx="908280" cy="298080"/>
              </a:xfrm>
            </p:grpSpPr>
            <p:grpSp>
              <p:nvGrpSpPr>
                <p:cNvPr id="335" name="Группа 116"/>
                <p:cNvGrpSpPr/>
                <p:nvPr/>
              </p:nvGrpSpPr>
              <p:grpSpPr bwMode="auto">
                <a:xfrm>
                  <a:off x="2315880" y="1586880"/>
                  <a:ext cx="95040" cy="298080"/>
                  <a:chOff x="2315880" y="1586880"/>
                  <a:chExt cx="95040" cy="298080"/>
                </a:xfrm>
              </p:grpSpPr>
              <p:sp>
                <p:nvSpPr>
                  <p:cNvPr id="336" name="Овал 261"/>
                  <p:cNvSpPr/>
                  <p:nvPr/>
                </p:nvSpPr>
                <p:spPr bwMode="auto">
                  <a:xfrm>
                    <a:off x="2342519" y="1586880"/>
                    <a:ext cx="41040" cy="468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7" name="Скругленный прямоугольник 51"/>
                  <p:cNvSpPr/>
                  <p:nvPr/>
                </p:nvSpPr>
                <p:spPr bwMode="auto">
                  <a:xfrm>
                    <a:off x="2315880" y="1640880"/>
                    <a:ext cx="95040" cy="244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38" name="Группа 117"/>
                <p:cNvGrpSpPr/>
                <p:nvPr/>
              </p:nvGrpSpPr>
              <p:grpSpPr bwMode="auto">
                <a:xfrm>
                  <a:off x="2432160" y="1586880"/>
                  <a:ext cx="95040" cy="298080"/>
                  <a:chOff x="2432160" y="1586880"/>
                  <a:chExt cx="95040" cy="298080"/>
                </a:xfrm>
              </p:grpSpPr>
              <p:sp>
                <p:nvSpPr>
                  <p:cNvPr id="339" name="Овал 259"/>
                  <p:cNvSpPr/>
                  <p:nvPr/>
                </p:nvSpPr>
                <p:spPr bwMode="auto">
                  <a:xfrm>
                    <a:off x="2458440" y="1586880"/>
                    <a:ext cx="41040" cy="468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40" name="Скругленный прямоугольник 51"/>
                  <p:cNvSpPr/>
                  <p:nvPr/>
                </p:nvSpPr>
                <p:spPr bwMode="auto">
                  <a:xfrm>
                    <a:off x="2432160" y="1640880"/>
                    <a:ext cx="95040" cy="244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41" name="Группа 118"/>
                <p:cNvGrpSpPr/>
                <p:nvPr/>
              </p:nvGrpSpPr>
              <p:grpSpPr bwMode="auto">
                <a:xfrm>
                  <a:off x="2548440" y="1586880"/>
                  <a:ext cx="95040" cy="298080"/>
                  <a:chOff x="2548440" y="1586880"/>
                  <a:chExt cx="95040" cy="298080"/>
                </a:xfrm>
              </p:grpSpPr>
              <p:sp>
                <p:nvSpPr>
                  <p:cNvPr id="342" name="Овал 257"/>
                  <p:cNvSpPr/>
                  <p:nvPr/>
                </p:nvSpPr>
                <p:spPr bwMode="auto">
                  <a:xfrm>
                    <a:off x="2574720" y="1586880"/>
                    <a:ext cx="41040" cy="468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43" name="Скругленный прямоугольник 51"/>
                  <p:cNvSpPr/>
                  <p:nvPr/>
                </p:nvSpPr>
                <p:spPr bwMode="auto">
                  <a:xfrm>
                    <a:off x="2548440" y="1640880"/>
                    <a:ext cx="95040" cy="244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44" name="Группа 119"/>
                <p:cNvGrpSpPr/>
                <p:nvPr/>
              </p:nvGrpSpPr>
              <p:grpSpPr bwMode="auto">
                <a:xfrm>
                  <a:off x="2664360" y="1586880"/>
                  <a:ext cx="95040" cy="298080"/>
                  <a:chOff x="2664360" y="1586880"/>
                  <a:chExt cx="95040" cy="298080"/>
                </a:xfrm>
              </p:grpSpPr>
              <p:sp>
                <p:nvSpPr>
                  <p:cNvPr id="345" name="Овал 255"/>
                  <p:cNvSpPr/>
                  <p:nvPr/>
                </p:nvSpPr>
                <p:spPr bwMode="auto">
                  <a:xfrm>
                    <a:off x="2691000" y="1586880"/>
                    <a:ext cx="41040" cy="46800"/>
                  </a:xfrm>
                  <a:prstGeom prst="ellipse">
                    <a:avLst/>
                  </a:prstGeom>
                  <a:solidFill>
                    <a:srgbClr val="A64333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46" name="Скругленный прямоугольник 51"/>
                  <p:cNvSpPr/>
                  <p:nvPr/>
                </p:nvSpPr>
                <p:spPr bwMode="auto">
                  <a:xfrm>
                    <a:off x="2664360" y="1640880"/>
                    <a:ext cx="95040" cy="244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A64333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47" name="Группа 120"/>
                <p:cNvGrpSpPr/>
                <p:nvPr/>
              </p:nvGrpSpPr>
              <p:grpSpPr bwMode="auto">
                <a:xfrm>
                  <a:off x="2780640" y="1586880"/>
                  <a:ext cx="95040" cy="298080"/>
                  <a:chOff x="2780640" y="1586880"/>
                  <a:chExt cx="95040" cy="298080"/>
                </a:xfrm>
              </p:grpSpPr>
              <p:sp>
                <p:nvSpPr>
                  <p:cNvPr id="348" name="Овал 253"/>
                  <p:cNvSpPr/>
                  <p:nvPr/>
                </p:nvSpPr>
                <p:spPr bwMode="auto">
                  <a:xfrm>
                    <a:off x="2807280" y="1586880"/>
                    <a:ext cx="41040" cy="468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49" name="Скругленный прямоугольник 51"/>
                  <p:cNvSpPr/>
                  <p:nvPr/>
                </p:nvSpPr>
                <p:spPr bwMode="auto">
                  <a:xfrm>
                    <a:off x="2780640" y="1640880"/>
                    <a:ext cx="95040" cy="244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50" name="Группа 121"/>
                <p:cNvGrpSpPr/>
                <p:nvPr/>
              </p:nvGrpSpPr>
              <p:grpSpPr bwMode="auto">
                <a:xfrm>
                  <a:off x="2896920" y="1586880"/>
                  <a:ext cx="95040" cy="298080"/>
                  <a:chOff x="2896920" y="1586880"/>
                  <a:chExt cx="95040" cy="298080"/>
                </a:xfrm>
              </p:grpSpPr>
              <p:sp>
                <p:nvSpPr>
                  <p:cNvPr id="351" name="Овал 251"/>
                  <p:cNvSpPr/>
                  <p:nvPr/>
                </p:nvSpPr>
                <p:spPr bwMode="auto">
                  <a:xfrm>
                    <a:off x="2923200" y="1586880"/>
                    <a:ext cx="41040" cy="468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52" name="Скругленный прямоугольник 51"/>
                  <p:cNvSpPr/>
                  <p:nvPr/>
                </p:nvSpPr>
                <p:spPr bwMode="auto">
                  <a:xfrm>
                    <a:off x="2896920" y="1640880"/>
                    <a:ext cx="95040" cy="244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53" name="Группа 122"/>
                <p:cNvGrpSpPr/>
                <p:nvPr/>
              </p:nvGrpSpPr>
              <p:grpSpPr bwMode="auto">
                <a:xfrm>
                  <a:off x="3013200" y="1586880"/>
                  <a:ext cx="95040" cy="298080"/>
                  <a:chOff x="3013200" y="1586880"/>
                  <a:chExt cx="95040" cy="298080"/>
                </a:xfrm>
              </p:grpSpPr>
              <p:sp>
                <p:nvSpPr>
                  <p:cNvPr id="354" name="Овал 249"/>
                  <p:cNvSpPr/>
                  <p:nvPr/>
                </p:nvSpPr>
                <p:spPr bwMode="auto">
                  <a:xfrm>
                    <a:off x="3039480" y="1586880"/>
                    <a:ext cx="41040" cy="468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55" name="Скругленный прямоугольник 51"/>
                  <p:cNvSpPr/>
                  <p:nvPr/>
                </p:nvSpPr>
                <p:spPr bwMode="auto">
                  <a:xfrm>
                    <a:off x="3013200" y="1640880"/>
                    <a:ext cx="95040" cy="244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56" name="Группа 123"/>
                <p:cNvGrpSpPr/>
                <p:nvPr/>
              </p:nvGrpSpPr>
              <p:grpSpPr bwMode="auto">
                <a:xfrm>
                  <a:off x="3129120" y="1586880"/>
                  <a:ext cx="95040" cy="298080"/>
                  <a:chOff x="3129120" y="1586880"/>
                  <a:chExt cx="95040" cy="298080"/>
                </a:xfrm>
              </p:grpSpPr>
              <p:sp>
                <p:nvSpPr>
                  <p:cNvPr id="357" name="Овал 247"/>
                  <p:cNvSpPr/>
                  <p:nvPr/>
                </p:nvSpPr>
                <p:spPr bwMode="auto">
                  <a:xfrm>
                    <a:off x="3155760" y="1586880"/>
                    <a:ext cx="41040" cy="468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58" name="Скругленный прямоугольник 51"/>
                  <p:cNvSpPr/>
                  <p:nvPr/>
                </p:nvSpPr>
                <p:spPr bwMode="auto">
                  <a:xfrm>
                    <a:off x="3129120" y="1640880"/>
                    <a:ext cx="95040" cy="244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59" name="Группа 140"/>
              <p:cNvGrpSpPr/>
              <p:nvPr/>
            </p:nvGrpSpPr>
            <p:grpSpPr bwMode="auto">
              <a:xfrm>
                <a:off x="2432160" y="1890000"/>
                <a:ext cx="676080" cy="298080"/>
                <a:chOff x="2432160" y="1890000"/>
                <a:chExt cx="676080" cy="298080"/>
              </a:xfrm>
            </p:grpSpPr>
            <p:grpSp>
              <p:nvGrpSpPr>
                <p:cNvPr id="360" name="Группа 142"/>
                <p:cNvGrpSpPr/>
                <p:nvPr/>
              </p:nvGrpSpPr>
              <p:grpSpPr bwMode="auto">
                <a:xfrm>
                  <a:off x="2432160" y="1890000"/>
                  <a:ext cx="95040" cy="298080"/>
                  <a:chOff x="2432160" y="1890000"/>
                  <a:chExt cx="95040" cy="298080"/>
                </a:xfrm>
              </p:grpSpPr>
              <p:sp>
                <p:nvSpPr>
                  <p:cNvPr id="361" name="Овал 237"/>
                  <p:cNvSpPr/>
                  <p:nvPr/>
                </p:nvSpPr>
                <p:spPr bwMode="auto">
                  <a:xfrm>
                    <a:off x="2458440" y="1890000"/>
                    <a:ext cx="41040" cy="468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62" name="Скругленный прямоугольник 51"/>
                  <p:cNvSpPr/>
                  <p:nvPr/>
                </p:nvSpPr>
                <p:spPr bwMode="auto">
                  <a:xfrm>
                    <a:off x="2432160" y="1944000"/>
                    <a:ext cx="95040" cy="244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63" name="Группа 143"/>
                <p:cNvGrpSpPr/>
                <p:nvPr/>
              </p:nvGrpSpPr>
              <p:grpSpPr bwMode="auto">
                <a:xfrm>
                  <a:off x="2548440" y="1890000"/>
                  <a:ext cx="95040" cy="298080"/>
                  <a:chOff x="2548440" y="1890000"/>
                  <a:chExt cx="95040" cy="298080"/>
                </a:xfrm>
              </p:grpSpPr>
              <p:sp>
                <p:nvSpPr>
                  <p:cNvPr id="364" name="Овал 235"/>
                  <p:cNvSpPr/>
                  <p:nvPr/>
                </p:nvSpPr>
                <p:spPr bwMode="auto">
                  <a:xfrm>
                    <a:off x="2574720" y="1890000"/>
                    <a:ext cx="41040" cy="468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65" name="Скругленный прямоугольник 51"/>
                  <p:cNvSpPr/>
                  <p:nvPr/>
                </p:nvSpPr>
                <p:spPr bwMode="auto">
                  <a:xfrm>
                    <a:off x="2548440" y="1944000"/>
                    <a:ext cx="95040" cy="244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66" name="Группа 144"/>
                <p:cNvGrpSpPr/>
                <p:nvPr/>
              </p:nvGrpSpPr>
              <p:grpSpPr bwMode="auto">
                <a:xfrm>
                  <a:off x="2664360" y="1890000"/>
                  <a:ext cx="95040" cy="298080"/>
                  <a:chOff x="2664360" y="1890000"/>
                  <a:chExt cx="95040" cy="298080"/>
                </a:xfrm>
              </p:grpSpPr>
              <p:sp>
                <p:nvSpPr>
                  <p:cNvPr id="367" name="Овал 233"/>
                  <p:cNvSpPr/>
                  <p:nvPr/>
                </p:nvSpPr>
                <p:spPr bwMode="auto">
                  <a:xfrm>
                    <a:off x="2691000" y="1890000"/>
                    <a:ext cx="41040" cy="468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68" name="Скругленный прямоугольник 51"/>
                  <p:cNvSpPr/>
                  <p:nvPr/>
                </p:nvSpPr>
                <p:spPr bwMode="auto">
                  <a:xfrm>
                    <a:off x="2664360" y="1944000"/>
                    <a:ext cx="95040" cy="244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69" name="Группа 145"/>
                <p:cNvGrpSpPr/>
                <p:nvPr/>
              </p:nvGrpSpPr>
              <p:grpSpPr bwMode="auto">
                <a:xfrm>
                  <a:off x="2780640" y="1890000"/>
                  <a:ext cx="95040" cy="298080"/>
                  <a:chOff x="2780640" y="1890000"/>
                  <a:chExt cx="95040" cy="298080"/>
                </a:xfrm>
              </p:grpSpPr>
              <p:sp>
                <p:nvSpPr>
                  <p:cNvPr id="370" name="Овал 231"/>
                  <p:cNvSpPr/>
                  <p:nvPr/>
                </p:nvSpPr>
                <p:spPr bwMode="auto">
                  <a:xfrm>
                    <a:off x="2807280" y="1890000"/>
                    <a:ext cx="41040" cy="468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71" name="Скругленный прямоугольник 51"/>
                  <p:cNvSpPr/>
                  <p:nvPr/>
                </p:nvSpPr>
                <p:spPr bwMode="auto">
                  <a:xfrm>
                    <a:off x="2780640" y="1944000"/>
                    <a:ext cx="95040" cy="244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72" name="Группа 146"/>
                <p:cNvGrpSpPr/>
                <p:nvPr/>
              </p:nvGrpSpPr>
              <p:grpSpPr bwMode="auto">
                <a:xfrm>
                  <a:off x="2896920" y="1890000"/>
                  <a:ext cx="95040" cy="298080"/>
                  <a:chOff x="2896920" y="1890000"/>
                  <a:chExt cx="95040" cy="298080"/>
                </a:xfrm>
              </p:grpSpPr>
              <p:sp>
                <p:nvSpPr>
                  <p:cNvPr id="373" name="Овал 229"/>
                  <p:cNvSpPr/>
                  <p:nvPr/>
                </p:nvSpPr>
                <p:spPr bwMode="auto">
                  <a:xfrm>
                    <a:off x="2923200" y="1890000"/>
                    <a:ext cx="41040" cy="468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74" name="Скругленный прямоугольник 51"/>
                  <p:cNvSpPr/>
                  <p:nvPr/>
                </p:nvSpPr>
                <p:spPr bwMode="auto">
                  <a:xfrm>
                    <a:off x="2896920" y="1944000"/>
                    <a:ext cx="95040" cy="244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75" name="Группа 147"/>
                <p:cNvGrpSpPr/>
                <p:nvPr/>
              </p:nvGrpSpPr>
              <p:grpSpPr bwMode="auto">
                <a:xfrm>
                  <a:off x="3013200" y="1890000"/>
                  <a:ext cx="95040" cy="298080"/>
                  <a:chOff x="3013200" y="1890000"/>
                  <a:chExt cx="95040" cy="298080"/>
                </a:xfrm>
              </p:grpSpPr>
              <p:sp>
                <p:nvSpPr>
                  <p:cNvPr id="376" name="Овал 227"/>
                  <p:cNvSpPr/>
                  <p:nvPr/>
                </p:nvSpPr>
                <p:spPr bwMode="auto">
                  <a:xfrm>
                    <a:off x="3039480" y="1890000"/>
                    <a:ext cx="41040" cy="468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77" name="Скругленный прямоугольник 51"/>
                  <p:cNvSpPr/>
                  <p:nvPr/>
                </p:nvSpPr>
                <p:spPr bwMode="auto">
                  <a:xfrm>
                    <a:off x="3013200" y="1944000"/>
                    <a:ext cx="95040" cy="244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sp>
          <p:nvSpPr>
            <p:cNvPr id="378" name="TextBox 217"/>
            <p:cNvSpPr/>
            <p:nvPr/>
          </p:nvSpPr>
          <p:spPr bwMode="auto">
            <a:xfrm>
              <a:off x="2193480" y="2192760"/>
              <a:ext cx="1075320" cy="785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>
              <a:spAutoFit/>
            </a:bodyPr>
            <a:p>
              <a:pPr algn="ctr">
                <a:lnSpc>
                  <a:spcPts val="1369"/>
                </a:lnSpc>
                <a:defRPr/>
              </a:pPr>
              <a:r>
                <a:rPr lang="ru-RU" sz="1150" b="0" strike="noStrike" spc="-1">
                  <a:solidFill>
                    <a:srgbClr val="08486B"/>
                  </a:solidFill>
                  <a:latin typeface="Microsoft Sans Serif"/>
                  <a:ea typeface="Arial"/>
                </a:rPr>
                <a:t>Участвуют все – говорит один</a:t>
              </a:r>
              <a:endParaRPr lang="ru-RU" sz="1150" b="0" strike="noStrike" spc="-1">
                <a:latin typeface="XO Oriel"/>
              </a:endParaRPr>
            </a:p>
          </p:txBody>
        </p:sp>
      </p:grpSp>
      <p:grpSp>
        <p:nvGrpSpPr>
          <p:cNvPr id="379" name="Группа 76"/>
          <p:cNvGrpSpPr/>
          <p:nvPr/>
        </p:nvGrpSpPr>
        <p:grpSpPr bwMode="auto">
          <a:xfrm>
            <a:off x="2109600" y="3146040"/>
            <a:ext cx="1288800" cy="1611360"/>
            <a:chOff x="2109600" y="3146040"/>
            <a:chExt cx="1288800" cy="1611360"/>
          </a:xfrm>
        </p:grpSpPr>
        <p:grpSp>
          <p:nvGrpSpPr>
            <p:cNvPr id="380" name="Группа 198"/>
            <p:cNvGrpSpPr/>
            <p:nvPr/>
          </p:nvGrpSpPr>
          <p:grpSpPr bwMode="auto">
            <a:xfrm>
              <a:off x="2492640" y="3146040"/>
              <a:ext cx="591840" cy="1000800"/>
              <a:chOff x="2492640" y="3146040"/>
              <a:chExt cx="591840" cy="1000800"/>
            </a:xfrm>
          </p:grpSpPr>
          <p:grpSp>
            <p:nvGrpSpPr>
              <p:cNvPr id="381" name="Группа 196"/>
              <p:cNvGrpSpPr/>
              <p:nvPr/>
            </p:nvGrpSpPr>
            <p:grpSpPr bwMode="auto">
              <a:xfrm>
                <a:off x="2492640" y="3447720"/>
                <a:ext cx="190800" cy="699120"/>
                <a:chOff x="2492640" y="3447720"/>
                <a:chExt cx="190800" cy="699120"/>
              </a:xfrm>
            </p:grpSpPr>
            <p:sp>
              <p:nvSpPr>
                <p:cNvPr id="382" name="Овал 286"/>
                <p:cNvSpPr/>
                <p:nvPr/>
              </p:nvSpPr>
              <p:spPr bwMode="auto">
                <a:xfrm>
                  <a:off x="2547000" y="3521519"/>
                  <a:ext cx="84600" cy="98640"/>
                </a:xfrm>
                <a:prstGeom prst="ellipse">
                  <a:avLst/>
                </a:prstGeom>
                <a:solidFill>
                  <a:srgbClr val="002060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83" name="Скругленный прямоугольник 51"/>
                <p:cNvSpPr/>
                <p:nvPr/>
              </p:nvSpPr>
              <p:spPr bwMode="auto">
                <a:xfrm>
                  <a:off x="2492640" y="3447720"/>
                  <a:ext cx="190800" cy="69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8589" h="2802817" fill="norm" stroke="1" extrusionOk="0">
                      <a:moveTo>
                        <a:pt x="4763" y="918806"/>
                      </a:moveTo>
                      <a:cubicBezTo>
                        <a:pt x="4763" y="824991"/>
                        <a:pt x="80815" y="748939"/>
                        <a:pt x="174630" y="748939"/>
                      </a:cubicBezTo>
                      <a:lnTo>
                        <a:pt x="624140" y="748938"/>
                      </a:lnTo>
                      <a:cubicBezTo>
                        <a:pt x="628236" y="468929"/>
                        <a:pt x="626531" y="-21260"/>
                        <a:pt x="626531" y="72555"/>
                      </a:cubicBezTo>
                      <a:cubicBezTo>
                        <a:pt x="634099" y="-13040"/>
                        <a:pt x="773259" y="-36407"/>
                        <a:pt x="804751" y="77114"/>
                      </a:cubicBezTo>
                      <a:cubicBezTo>
                        <a:pt x="803646" y="346033"/>
                        <a:pt x="810834" y="690922"/>
                        <a:pt x="807865" y="907578"/>
                      </a:cubicBezTo>
                      <a:cubicBezTo>
                        <a:pt x="780027" y="1001211"/>
                        <a:pt x="789548" y="976009"/>
                        <a:pt x="720580" y="1033230"/>
                      </a:cubicBezTo>
                      <a:cubicBezTo>
                        <a:pt x="682738" y="1035358"/>
                        <a:pt x="656169" y="1032501"/>
                        <a:pt x="633414" y="1039451"/>
                      </a:cubicBezTo>
                      <a:cubicBezTo>
                        <a:pt x="629709" y="1308338"/>
                        <a:pt x="634203" y="2559903"/>
                        <a:pt x="625471" y="2733734"/>
                      </a:cubicBezTo>
                      <a:cubicBezTo>
                        <a:pt x="633410" y="2801133"/>
                        <a:pt x="443972" y="2849799"/>
                        <a:pt x="442914" y="2701563"/>
                      </a:cubicBezTo>
                      <a:cubicBezTo>
                        <a:pt x="437093" y="2472364"/>
                        <a:pt x="442913" y="1902257"/>
                        <a:pt x="438151" y="1710964"/>
                      </a:cubicBezTo>
                      <a:cubicBezTo>
                        <a:pt x="383119" y="1712746"/>
                        <a:pt x="415397" y="1722269"/>
                        <a:pt x="385764" y="1725250"/>
                      </a:cubicBezTo>
                      <a:cubicBezTo>
                        <a:pt x="387351" y="2030050"/>
                        <a:pt x="388938" y="2544399"/>
                        <a:pt x="385763" y="2711088"/>
                      </a:cubicBezTo>
                      <a:cubicBezTo>
                        <a:pt x="382061" y="2825000"/>
                        <a:pt x="278344" y="2800798"/>
                        <a:pt x="241305" y="2800410"/>
                      </a:cubicBezTo>
                      <a:cubicBezTo>
                        <a:pt x="204640" y="2743260"/>
                        <a:pt x="204787" y="2781508"/>
                        <a:pt x="200025" y="2654356"/>
                      </a:cubicBezTo>
                      <a:cubicBezTo>
                        <a:pt x="192350" y="2499769"/>
                        <a:pt x="203995" y="1195889"/>
                        <a:pt x="195264" y="1048976"/>
                      </a:cubicBezTo>
                      <a:cubicBezTo>
                        <a:pt x="191295" y="1045732"/>
                        <a:pt x="159545" y="1050564"/>
                        <a:pt x="161926" y="1044214"/>
                      </a:cubicBezTo>
                      <a:cubicBezTo>
                        <a:pt x="154782" y="1166452"/>
                        <a:pt x="163514" y="1660957"/>
                        <a:pt x="152401" y="1782401"/>
                      </a:cubicBezTo>
                      <a:cubicBezTo>
                        <a:pt x="156369" y="1809320"/>
                        <a:pt x="50800" y="1885058"/>
                        <a:pt x="0" y="1772876"/>
                      </a:cubicBezTo>
                      <a:cubicBezTo>
                        <a:pt x="0" y="1486598"/>
                        <a:pt x="4763" y="1205084"/>
                        <a:pt x="4763" y="918806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384" name="TextBox 285"/>
              <p:cNvSpPr/>
              <p:nvPr/>
            </p:nvSpPr>
            <p:spPr bwMode="auto">
              <a:xfrm>
                <a:off x="2631960" y="3146040"/>
                <a:ext cx="452520" cy="6541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tIns="45000" rIns="90000" bIns="45000">
                <a:spAutoFit/>
              </a:bodyPr>
              <a:p>
                <a:pPr algn="ctr">
                  <a:lnSpc>
                    <a:spcPct val="100000"/>
                  </a:lnSpc>
                  <a:defRPr/>
                </a:pPr>
                <a:r>
                  <a:rPr lang="ru-RU" sz="3700" b="1" strike="noStrike" spc="-1">
                    <a:solidFill>
                      <a:srgbClr val="08486B"/>
                    </a:solidFill>
                    <a:latin typeface="Microsoft Sans Serif"/>
                    <a:ea typeface="Arial"/>
                  </a:rPr>
                  <a:t>?</a:t>
                </a:r>
                <a:endParaRPr lang="ru-RU" sz="3700" b="0" strike="noStrike" spc="-1">
                  <a:latin typeface="XO Oriel"/>
                </a:endParaRPr>
              </a:p>
            </p:txBody>
          </p:sp>
        </p:grpSp>
        <p:sp>
          <p:nvSpPr>
            <p:cNvPr id="385" name="TextBox 283"/>
            <p:cNvSpPr/>
            <p:nvPr/>
          </p:nvSpPr>
          <p:spPr bwMode="auto">
            <a:xfrm>
              <a:off x="2109600" y="4146120"/>
              <a:ext cx="1288800" cy="611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>
              <a:spAutoFit/>
            </a:bodyPr>
            <a:p>
              <a:pPr algn="ctr">
                <a:lnSpc>
                  <a:spcPts val="1369"/>
                </a:lnSpc>
                <a:defRPr/>
              </a:pPr>
              <a:r>
                <a:rPr lang="ru-RU" sz="1150" b="0" strike="noStrike" spc="-1">
                  <a:solidFill>
                    <a:srgbClr val="08486B"/>
                  </a:solidFill>
                  <a:latin typeface="Microsoft Sans Serif"/>
                  <a:ea typeface="Arial"/>
                </a:rPr>
                <a:t>Все вопросы приветствуются</a:t>
              </a:r>
              <a:endParaRPr lang="ru-RU" sz="1150" b="0" strike="noStrike" spc="-1">
                <a:latin typeface="XO Oriel"/>
              </a:endParaRPr>
            </a:p>
          </p:txBody>
        </p:sp>
      </p:grpSp>
      <p:grpSp>
        <p:nvGrpSpPr>
          <p:cNvPr id="386" name="Группа 78"/>
          <p:cNvGrpSpPr/>
          <p:nvPr/>
        </p:nvGrpSpPr>
        <p:grpSpPr bwMode="auto">
          <a:xfrm>
            <a:off x="3823560" y="1256400"/>
            <a:ext cx="1288800" cy="1376640"/>
            <a:chOff x="3823560" y="1256400"/>
            <a:chExt cx="1288800" cy="1376640"/>
          </a:xfrm>
        </p:grpSpPr>
        <p:grpSp>
          <p:nvGrpSpPr>
            <p:cNvPr id="387" name="Группа 49"/>
            <p:cNvGrpSpPr/>
            <p:nvPr/>
          </p:nvGrpSpPr>
          <p:grpSpPr bwMode="auto">
            <a:xfrm>
              <a:off x="4058280" y="1256400"/>
              <a:ext cx="860760" cy="926280"/>
              <a:chOff x="4058280" y="1256400"/>
              <a:chExt cx="860760" cy="926280"/>
            </a:xfrm>
          </p:grpSpPr>
          <p:grpSp>
            <p:nvGrpSpPr>
              <p:cNvPr id="388" name="Группа 213"/>
              <p:cNvGrpSpPr/>
              <p:nvPr/>
            </p:nvGrpSpPr>
            <p:grpSpPr bwMode="auto">
              <a:xfrm>
                <a:off x="4058280" y="1256400"/>
                <a:ext cx="860760" cy="926280"/>
                <a:chOff x="4058280" y="1256400"/>
                <a:chExt cx="860760" cy="926280"/>
              </a:xfrm>
            </p:grpSpPr>
            <p:sp>
              <p:nvSpPr>
                <p:cNvPr id="389" name="Кольцо 294"/>
                <p:cNvSpPr/>
                <p:nvPr/>
              </p:nvSpPr>
              <p:spPr bwMode="auto">
                <a:xfrm>
                  <a:off x="4058280" y="1256400"/>
                  <a:ext cx="860760" cy="926280"/>
                </a:xfrm>
                <a:prstGeom prst="donut">
                  <a:avLst>
                    <a:gd name="adj" fmla="val 1449"/>
                  </a:avLst>
                </a:prstGeom>
                <a:solidFill>
                  <a:srgbClr val="002060"/>
                </a:solidFill>
                <a:ln w="19050">
                  <a:solidFill>
                    <a:srgbClr val="002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90" name="Овал 295"/>
                <p:cNvSpPr/>
                <p:nvPr/>
              </p:nvSpPr>
              <p:spPr bwMode="auto">
                <a:xfrm>
                  <a:off x="4289760" y="1369800"/>
                  <a:ext cx="50400" cy="54000"/>
                </a:xfrm>
                <a:prstGeom prst="ellipse">
                  <a:avLst/>
                </a:prstGeom>
                <a:solidFill>
                  <a:srgbClr val="002060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91" name="Овал 296"/>
                <p:cNvSpPr/>
                <p:nvPr/>
              </p:nvSpPr>
              <p:spPr bwMode="auto">
                <a:xfrm>
                  <a:off x="4462560" y="1319400"/>
                  <a:ext cx="50400" cy="54000"/>
                </a:xfrm>
                <a:prstGeom prst="ellipse">
                  <a:avLst/>
                </a:prstGeom>
                <a:solidFill>
                  <a:srgbClr val="002060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92" name="Овал 297"/>
                <p:cNvSpPr/>
                <p:nvPr/>
              </p:nvSpPr>
              <p:spPr bwMode="auto">
                <a:xfrm>
                  <a:off x="4633560" y="1370160"/>
                  <a:ext cx="50400" cy="54000"/>
                </a:xfrm>
                <a:prstGeom prst="ellipse">
                  <a:avLst/>
                </a:prstGeom>
                <a:solidFill>
                  <a:srgbClr val="002060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93" name="Овал 298"/>
                <p:cNvSpPr/>
                <p:nvPr/>
              </p:nvSpPr>
              <p:spPr bwMode="auto">
                <a:xfrm>
                  <a:off x="4761720" y="1505160"/>
                  <a:ext cx="50400" cy="54000"/>
                </a:xfrm>
                <a:prstGeom prst="ellipse">
                  <a:avLst/>
                </a:prstGeom>
                <a:solidFill>
                  <a:srgbClr val="002060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94" name="Овал 299"/>
                <p:cNvSpPr/>
                <p:nvPr/>
              </p:nvSpPr>
              <p:spPr bwMode="auto">
                <a:xfrm>
                  <a:off x="4807800" y="1691640"/>
                  <a:ext cx="50400" cy="54000"/>
                </a:xfrm>
                <a:prstGeom prst="ellipse">
                  <a:avLst/>
                </a:prstGeom>
                <a:solidFill>
                  <a:srgbClr val="002060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95" name="Овал 300"/>
                <p:cNvSpPr/>
                <p:nvPr/>
              </p:nvSpPr>
              <p:spPr bwMode="auto">
                <a:xfrm>
                  <a:off x="4760640" y="1878120"/>
                  <a:ext cx="50400" cy="54000"/>
                </a:xfrm>
                <a:prstGeom prst="ellipse">
                  <a:avLst/>
                </a:prstGeom>
                <a:solidFill>
                  <a:srgbClr val="002060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96" name="Овал 301"/>
                <p:cNvSpPr/>
                <p:nvPr/>
              </p:nvSpPr>
              <p:spPr bwMode="auto">
                <a:xfrm>
                  <a:off x="4634640" y="2013840"/>
                  <a:ext cx="50400" cy="54000"/>
                </a:xfrm>
                <a:prstGeom prst="ellipse">
                  <a:avLst/>
                </a:prstGeom>
                <a:solidFill>
                  <a:srgbClr val="002060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97" name="Овал 302"/>
                <p:cNvSpPr/>
                <p:nvPr/>
              </p:nvSpPr>
              <p:spPr bwMode="auto">
                <a:xfrm>
                  <a:off x="4462560" y="2063520"/>
                  <a:ext cx="50400" cy="54000"/>
                </a:xfrm>
                <a:prstGeom prst="ellipse">
                  <a:avLst/>
                </a:prstGeom>
                <a:solidFill>
                  <a:srgbClr val="A64333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98" name="Овал 303"/>
                <p:cNvSpPr/>
                <p:nvPr/>
              </p:nvSpPr>
              <p:spPr bwMode="auto">
                <a:xfrm>
                  <a:off x="4290120" y="2012759"/>
                  <a:ext cx="50400" cy="54000"/>
                </a:xfrm>
                <a:prstGeom prst="ellipse">
                  <a:avLst/>
                </a:prstGeom>
                <a:solidFill>
                  <a:srgbClr val="002060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99" name="Овал 304"/>
                <p:cNvSpPr/>
                <p:nvPr/>
              </p:nvSpPr>
              <p:spPr bwMode="auto">
                <a:xfrm>
                  <a:off x="4163040" y="1877759"/>
                  <a:ext cx="50400" cy="54000"/>
                </a:xfrm>
                <a:prstGeom prst="ellipse">
                  <a:avLst/>
                </a:prstGeom>
                <a:solidFill>
                  <a:srgbClr val="002060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00" name="Овал 305"/>
                <p:cNvSpPr/>
                <p:nvPr/>
              </p:nvSpPr>
              <p:spPr bwMode="auto">
                <a:xfrm>
                  <a:off x="4116960" y="1690920"/>
                  <a:ext cx="50400" cy="54000"/>
                </a:xfrm>
                <a:prstGeom prst="ellipse">
                  <a:avLst/>
                </a:prstGeom>
                <a:solidFill>
                  <a:srgbClr val="A64333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01" name="Овал 306"/>
                <p:cNvSpPr/>
                <p:nvPr/>
              </p:nvSpPr>
              <p:spPr bwMode="auto">
                <a:xfrm>
                  <a:off x="4161960" y="1505880"/>
                  <a:ext cx="50400" cy="54000"/>
                </a:xfrm>
                <a:prstGeom prst="ellipse">
                  <a:avLst/>
                </a:prstGeom>
                <a:solidFill>
                  <a:srgbClr val="002060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402" name="Стрелка вправо 292"/>
              <p:cNvSpPr/>
              <p:nvPr/>
            </p:nvSpPr>
            <p:spPr bwMode="auto">
              <a:xfrm flipH="1">
                <a:off x="4272840" y="1682280"/>
                <a:ext cx="260640" cy="74880"/>
              </a:xfrm>
              <a:prstGeom prst="rightArrow">
                <a:avLst>
                  <a:gd name="adj1" fmla="val 50000"/>
                  <a:gd name="adj2" fmla="val 105554"/>
                </a:avLst>
              </a:prstGeom>
              <a:solidFill>
                <a:srgbClr val="002060"/>
              </a:solidFill>
              <a:ln w="254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03" name="Стрелка вправо 293"/>
              <p:cNvSpPr/>
              <p:nvPr/>
            </p:nvSpPr>
            <p:spPr bwMode="auto">
              <a:xfrm rot="16199999" flipH="1">
                <a:off x="4294440" y="1831680"/>
                <a:ext cx="385920" cy="58320"/>
              </a:xfrm>
              <a:prstGeom prst="rightArrow">
                <a:avLst>
                  <a:gd name="adj1" fmla="val 43936"/>
                  <a:gd name="adj2" fmla="val 91240"/>
                </a:avLst>
              </a:prstGeom>
              <a:solidFill>
                <a:srgbClr val="002060"/>
              </a:solidFill>
              <a:ln w="254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404" name="TextBox 290"/>
            <p:cNvSpPr/>
            <p:nvPr/>
          </p:nvSpPr>
          <p:spPr bwMode="auto">
            <a:xfrm>
              <a:off x="3823560" y="2195640"/>
              <a:ext cx="1288800" cy="43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>
              <a:spAutoFit/>
            </a:bodyPr>
            <a:p>
              <a:pPr algn="ctr">
                <a:lnSpc>
                  <a:spcPts val="1369"/>
                </a:lnSpc>
                <a:defRPr/>
              </a:pPr>
              <a:r>
                <a:rPr lang="ru-RU" sz="1150" b="0" strike="noStrike" spc="-1">
                  <a:solidFill>
                    <a:srgbClr val="08486B"/>
                  </a:solidFill>
                  <a:latin typeface="Microsoft Sans Serif"/>
                  <a:ea typeface="Arial"/>
                </a:rPr>
                <a:t>Пунктуальность</a:t>
              </a:r>
              <a:endParaRPr lang="ru-RU" sz="1150" b="0" strike="noStrike" spc="-1">
                <a:latin typeface="XO Oriel"/>
              </a:endParaRPr>
            </a:p>
          </p:txBody>
        </p:sp>
      </p:grpSp>
      <p:grpSp>
        <p:nvGrpSpPr>
          <p:cNvPr id="405" name="Группа 71"/>
          <p:cNvGrpSpPr/>
          <p:nvPr/>
        </p:nvGrpSpPr>
        <p:grpSpPr bwMode="auto">
          <a:xfrm>
            <a:off x="3853440" y="3490560"/>
            <a:ext cx="1288800" cy="1095120"/>
            <a:chOff x="3853440" y="3490560"/>
            <a:chExt cx="1288800" cy="1095120"/>
          </a:xfrm>
        </p:grpSpPr>
        <p:sp>
          <p:nvSpPr>
            <p:cNvPr id="406" name="TextBox 308"/>
            <p:cNvSpPr/>
            <p:nvPr/>
          </p:nvSpPr>
          <p:spPr bwMode="auto">
            <a:xfrm>
              <a:off x="3853440" y="4147560"/>
              <a:ext cx="1288800" cy="438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>
              <a:spAutoFit/>
            </a:bodyPr>
            <a:p>
              <a:pPr algn="ctr">
                <a:lnSpc>
                  <a:spcPts val="1369"/>
                </a:lnSpc>
                <a:defRPr/>
              </a:pPr>
              <a:r>
                <a:rPr lang="ru-RU" sz="1150" b="0" strike="noStrike" spc="-1">
                  <a:solidFill>
                    <a:srgbClr val="08486B"/>
                  </a:solidFill>
                  <a:latin typeface="Microsoft Sans Serif"/>
                  <a:ea typeface="Arial"/>
                </a:rPr>
                <a:t>Позитив и уважение</a:t>
              </a:r>
              <a:endParaRPr lang="ru-RU" sz="1150" b="0" strike="noStrike" spc="-1">
                <a:latin typeface="XO Oriel"/>
              </a:endParaRPr>
            </a:p>
          </p:txBody>
        </p:sp>
        <p:grpSp>
          <p:nvGrpSpPr>
            <p:cNvPr id="407" name="Группа 18"/>
            <p:cNvGrpSpPr/>
            <p:nvPr/>
          </p:nvGrpSpPr>
          <p:grpSpPr bwMode="auto">
            <a:xfrm>
              <a:off x="3965400" y="3490560"/>
              <a:ext cx="987840" cy="608400"/>
              <a:chOff x="3965400" y="3490560"/>
              <a:chExt cx="987840" cy="608400"/>
            </a:xfrm>
          </p:grpSpPr>
          <p:sp>
            <p:nvSpPr>
              <p:cNvPr id="408" name="Полилиния 1"/>
              <p:cNvSpPr/>
              <p:nvPr/>
            </p:nvSpPr>
            <p:spPr bwMode="auto">
              <a:xfrm>
                <a:off x="4026960" y="3490560"/>
                <a:ext cx="836280" cy="92520"/>
              </a:xfrm>
              <a:custGeom>
                <a:avLst/>
                <a:gdLst/>
                <a:ahLst/>
                <a:cxnLst/>
                <a:rect l="l" t="t" r="r" b="b"/>
                <a:pathLst>
                  <a:path w="4241800" h="398837" fill="norm" stroke="1" extrusionOk="0">
                    <a:moveTo>
                      <a:pt x="0" y="127662"/>
                    </a:moveTo>
                    <a:cubicBezTo>
                      <a:pt x="110596" y="192220"/>
                      <a:pt x="221192" y="256779"/>
                      <a:pt x="311150" y="299112"/>
                    </a:cubicBezTo>
                    <a:cubicBezTo>
                      <a:pt x="401108" y="341445"/>
                      <a:pt x="462492" y="365787"/>
                      <a:pt x="539750" y="381662"/>
                    </a:cubicBezTo>
                    <a:cubicBezTo>
                      <a:pt x="617008" y="397537"/>
                      <a:pt x="695325" y="403887"/>
                      <a:pt x="774700" y="394362"/>
                    </a:cubicBezTo>
                    <a:cubicBezTo>
                      <a:pt x="854075" y="384837"/>
                      <a:pt x="932392" y="359437"/>
                      <a:pt x="1016000" y="324512"/>
                    </a:cubicBezTo>
                    <a:cubicBezTo>
                      <a:pt x="1099608" y="289587"/>
                      <a:pt x="1189567" y="225029"/>
                      <a:pt x="1276350" y="184812"/>
                    </a:cubicBezTo>
                    <a:cubicBezTo>
                      <a:pt x="1363133" y="144595"/>
                      <a:pt x="1427692" y="112845"/>
                      <a:pt x="1536700" y="83212"/>
                    </a:cubicBezTo>
                    <a:cubicBezTo>
                      <a:pt x="1645708" y="53579"/>
                      <a:pt x="1812925" y="19712"/>
                      <a:pt x="1930400" y="7012"/>
                    </a:cubicBezTo>
                    <a:cubicBezTo>
                      <a:pt x="2047875" y="-5688"/>
                      <a:pt x="2151592" y="1720"/>
                      <a:pt x="2241550" y="7012"/>
                    </a:cubicBezTo>
                    <a:cubicBezTo>
                      <a:pt x="2331508" y="12304"/>
                      <a:pt x="2386542" y="16537"/>
                      <a:pt x="2470150" y="38762"/>
                    </a:cubicBezTo>
                    <a:cubicBezTo>
                      <a:pt x="2553758" y="60987"/>
                      <a:pt x="2663825" y="113904"/>
                      <a:pt x="2743200" y="140362"/>
                    </a:cubicBezTo>
                    <a:cubicBezTo>
                      <a:pt x="2822575" y="166820"/>
                      <a:pt x="2946400" y="197512"/>
                      <a:pt x="2946400" y="197512"/>
                    </a:cubicBezTo>
                    <a:cubicBezTo>
                      <a:pt x="3026833" y="220795"/>
                      <a:pt x="3148542" y="251487"/>
                      <a:pt x="3225800" y="280062"/>
                    </a:cubicBezTo>
                    <a:cubicBezTo>
                      <a:pt x="3303058" y="308637"/>
                      <a:pt x="3331633" y="368962"/>
                      <a:pt x="3409950" y="368962"/>
                    </a:cubicBezTo>
                    <a:cubicBezTo>
                      <a:pt x="3488267" y="368962"/>
                      <a:pt x="3612092" y="308637"/>
                      <a:pt x="3695700" y="280062"/>
                    </a:cubicBezTo>
                    <a:cubicBezTo>
                      <a:pt x="3779308" y="251487"/>
                      <a:pt x="3911600" y="197512"/>
                      <a:pt x="3911600" y="197512"/>
                    </a:cubicBezTo>
                    <a:lnTo>
                      <a:pt x="4241800" y="64162"/>
                    </a:lnTo>
                  </a:path>
                </a:pathLst>
              </a:custGeom>
              <a:noFill/>
              <a:ln w="38100" cap="rnd">
                <a:solidFill>
                  <a:srgbClr val="002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09" name="Полилиния 4"/>
              <p:cNvSpPr/>
              <p:nvPr/>
            </p:nvSpPr>
            <p:spPr bwMode="auto">
              <a:xfrm>
                <a:off x="4219920" y="3508560"/>
                <a:ext cx="569160" cy="422640"/>
              </a:xfrm>
              <a:custGeom>
                <a:avLst/>
                <a:gdLst/>
                <a:ahLst/>
                <a:cxnLst/>
                <a:rect l="l" t="t" r="r" b="b"/>
                <a:pathLst>
                  <a:path w="2887406" h="1818567" fill="norm" stroke="1" extrusionOk="0">
                    <a:moveTo>
                      <a:pt x="1731668" y="56479"/>
                    </a:moveTo>
                    <a:cubicBezTo>
                      <a:pt x="1606255" y="34254"/>
                      <a:pt x="1480843" y="12029"/>
                      <a:pt x="1401468" y="5679"/>
                    </a:cubicBezTo>
                    <a:cubicBezTo>
                      <a:pt x="1322093" y="-671"/>
                      <a:pt x="1318918" y="-7021"/>
                      <a:pt x="1255418" y="18379"/>
                    </a:cubicBezTo>
                    <a:cubicBezTo>
                      <a:pt x="1191918" y="43779"/>
                      <a:pt x="1091376" y="116804"/>
                      <a:pt x="1020468" y="158079"/>
                    </a:cubicBezTo>
                    <a:cubicBezTo>
                      <a:pt x="949560" y="199354"/>
                      <a:pt x="881826" y="238512"/>
                      <a:pt x="829968" y="266029"/>
                    </a:cubicBezTo>
                    <a:cubicBezTo>
                      <a:pt x="778110" y="293546"/>
                      <a:pt x="741068" y="307304"/>
                      <a:pt x="709318" y="323179"/>
                    </a:cubicBezTo>
                    <a:cubicBezTo>
                      <a:pt x="677568" y="339054"/>
                      <a:pt x="664868" y="350696"/>
                      <a:pt x="639468" y="361279"/>
                    </a:cubicBezTo>
                    <a:cubicBezTo>
                      <a:pt x="614068" y="371862"/>
                      <a:pt x="585493" y="372921"/>
                      <a:pt x="556918" y="386679"/>
                    </a:cubicBezTo>
                    <a:cubicBezTo>
                      <a:pt x="528343" y="400437"/>
                      <a:pt x="507176" y="420546"/>
                      <a:pt x="468018" y="443829"/>
                    </a:cubicBezTo>
                    <a:cubicBezTo>
                      <a:pt x="428860" y="467112"/>
                      <a:pt x="361126" y="491454"/>
                      <a:pt x="321968" y="526379"/>
                    </a:cubicBezTo>
                    <a:cubicBezTo>
                      <a:pt x="282810" y="561304"/>
                      <a:pt x="260585" y="618454"/>
                      <a:pt x="233068" y="653379"/>
                    </a:cubicBezTo>
                    <a:cubicBezTo>
                      <a:pt x="205551" y="688304"/>
                      <a:pt x="186501" y="710529"/>
                      <a:pt x="156868" y="735929"/>
                    </a:cubicBezTo>
                    <a:cubicBezTo>
                      <a:pt x="127235" y="761329"/>
                      <a:pt x="79610" y="780379"/>
                      <a:pt x="55268" y="805779"/>
                    </a:cubicBezTo>
                    <a:cubicBezTo>
                      <a:pt x="30926" y="831179"/>
                      <a:pt x="19285" y="852346"/>
                      <a:pt x="10818" y="888329"/>
                    </a:cubicBezTo>
                    <a:cubicBezTo>
                      <a:pt x="2351" y="924312"/>
                      <a:pt x="-5057" y="984637"/>
                      <a:pt x="4468" y="1021679"/>
                    </a:cubicBezTo>
                    <a:cubicBezTo>
                      <a:pt x="13993" y="1058721"/>
                      <a:pt x="33043" y="1089412"/>
                      <a:pt x="67968" y="1110579"/>
                    </a:cubicBezTo>
                    <a:cubicBezTo>
                      <a:pt x="102893" y="1131746"/>
                      <a:pt x="148401" y="1153971"/>
                      <a:pt x="214018" y="1148679"/>
                    </a:cubicBezTo>
                    <a:cubicBezTo>
                      <a:pt x="279635" y="1143387"/>
                      <a:pt x="390760" y="1108462"/>
                      <a:pt x="461668" y="1078829"/>
                    </a:cubicBezTo>
                    <a:cubicBezTo>
                      <a:pt x="532576" y="1049196"/>
                      <a:pt x="588668" y="1010037"/>
                      <a:pt x="639468" y="970879"/>
                    </a:cubicBezTo>
                    <a:cubicBezTo>
                      <a:pt x="690268" y="931721"/>
                      <a:pt x="766468" y="843879"/>
                      <a:pt x="766468" y="843879"/>
                    </a:cubicBezTo>
                    <a:cubicBezTo>
                      <a:pt x="801393" y="808954"/>
                      <a:pt x="818326" y="783554"/>
                      <a:pt x="849018" y="761329"/>
                    </a:cubicBezTo>
                    <a:cubicBezTo>
                      <a:pt x="879710" y="739104"/>
                      <a:pt x="911460" y="723229"/>
                      <a:pt x="950618" y="710529"/>
                    </a:cubicBezTo>
                    <a:cubicBezTo>
                      <a:pt x="989776" y="697829"/>
                      <a:pt x="1035285" y="684071"/>
                      <a:pt x="1083968" y="685129"/>
                    </a:cubicBezTo>
                    <a:cubicBezTo>
                      <a:pt x="1132651" y="686187"/>
                      <a:pt x="1184510" y="696771"/>
                      <a:pt x="1242718" y="716879"/>
                    </a:cubicBezTo>
                    <a:cubicBezTo>
                      <a:pt x="1300926" y="736987"/>
                      <a:pt x="1359135" y="766621"/>
                      <a:pt x="1433218" y="805779"/>
                    </a:cubicBezTo>
                    <a:cubicBezTo>
                      <a:pt x="1507301" y="844937"/>
                      <a:pt x="1624776" y="913729"/>
                      <a:pt x="1687218" y="951829"/>
                    </a:cubicBezTo>
                    <a:cubicBezTo>
                      <a:pt x="1749660" y="989929"/>
                      <a:pt x="1764476" y="997337"/>
                      <a:pt x="1807868" y="1034379"/>
                    </a:cubicBezTo>
                    <a:cubicBezTo>
                      <a:pt x="1851260" y="1071421"/>
                      <a:pt x="1890418" y="1125396"/>
                      <a:pt x="1947568" y="1174079"/>
                    </a:cubicBezTo>
                    <a:cubicBezTo>
                      <a:pt x="2004718" y="1222762"/>
                      <a:pt x="2079860" y="1284146"/>
                      <a:pt x="2150768" y="1326479"/>
                    </a:cubicBezTo>
                    <a:cubicBezTo>
                      <a:pt x="2221676" y="1368812"/>
                      <a:pt x="2305285" y="1404796"/>
                      <a:pt x="2373018" y="1428079"/>
                    </a:cubicBezTo>
                    <a:cubicBezTo>
                      <a:pt x="2440751" y="1451362"/>
                      <a:pt x="2496843" y="1458771"/>
                      <a:pt x="2557168" y="1466179"/>
                    </a:cubicBezTo>
                    <a:cubicBezTo>
                      <a:pt x="2617493" y="1473587"/>
                      <a:pt x="2691576" y="1468296"/>
                      <a:pt x="2734968" y="1472529"/>
                    </a:cubicBezTo>
                    <a:cubicBezTo>
                      <a:pt x="2778360" y="1476762"/>
                      <a:pt x="2797410" y="1483112"/>
                      <a:pt x="2817518" y="1491579"/>
                    </a:cubicBezTo>
                    <a:cubicBezTo>
                      <a:pt x="2837626" y="1500046"/>
                      <a:pt x="2843976" y="1505337"/>
                      <a:pt x="2855618" y="1523329"/>
                    </a:cubicBezTo>
                    <a:cubicBezTo>
                      <a:pt x="2867260" y="1541321"/>
                      <a:pt x="2888426" y="1566721"/>
                      <a:pt x="2887368" y="1599529"/>
                    </a:cubicBezTo>
                    <a:cubicBezTo>
                      <a:pt x="2886310" y="1632337"/>
                      <a:pt x="2887368" y="1689487"/>
                      <a:pt x="2849268" y="1720179"/>
                    </a:cubicBezTo>
                    <a:cubicBezTo>
                      <a:pt x="2811168" y="1750871"/>
                      <a:pt x="2718035" y="1768862"/>
                      <a:pt x="2658768" y="1783679"/>
                    </a:cubicBezTo>
                    <a:cubicBezTo>
                      <a:pt x="2599501" y="1798496"/>
                      <a:pt x="2555051" y="1804846"/>
                      <a:pt x="2493668" y="1809079"/>
                    </a:cubicBezTo>
                    <a:cubicBezTo>
                      <a:pt x="2432285" y="1813312"/>
                      <a:pt x="2370901" y="1828129"/>
                      <a:pt x="2290468" y="1809079"/>
                    </a:cubicBezTo>
                    <a:cubicBezTo>
                      <a:pt x="2210035" y="1790029"/>
                      <a:pt x="2105260" y="1737112"/>
                      <a:pt x="2011068" y="1694779"/>
                    </a:cubicBezTo>
                    <a:cubicBezTo>
                      <a:pt x="1916876" y="1652446"/>
                      <a:pt x="1821097" y="1603762"/>
                      <a:pt x="1725318" y="1555079"/>
                    </a:cubicBezTo>
                  </a:path>
                </a:pathLst>
              </a:custGeom>
              <a:noFill/>
              <a:ln w="38100" cap="rnd">
                <a:solidFill>
                  <a:srgbClr val="002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0" name="Полилиния 6"/>
              <p:cNvSpPr/>
              <p:nvPr/>
            </p:nvSpPr>
            <p:spPr bwMode="auto">
              <a:xfrm>
                <a:off x="3965400" y="3704760"/>
                <a:ext cx="162360" cy="214560"/>
              </a:xfrm>
              <a:custGeom>
                <a:avLst/>
                <a:gdLst/>
                <a:ahLst/>
                <a:cxnLst/>
                <a:rect l="l" t="t" r="r" b="b"/>
                <a:pathLst>
                  <a:path w="825500" h="924733" fill="norm" stroke="1" extrusionOk="0">
                    <a:moveTo>
                      <a:pt x="825500" y="0"/>
                    </a:moveTo>
                    <a:cubicBezTo>
                      <a:pt x="804333" y="75671"/>
                      <a:pt x="783167" y="151342"/>
                      <a:pt x="749300" y="234950"/>
                    </a:cubicBezTo>
                    <a:cubicBezTo>
                      <a:pt x="715433" y="318558"/>
                      <a:pt x="668867" y="414867"/>
                      <a:pt x="622300" y="501650"/>
                    </a:cubicBezTo>
                    <a:cubicBezTo>
                      <a:pt x="575733" y="588433"/>
                      <a:pt x="517525" y="687917"/>
                      <a:pt x="469900" y="755650"/>
                    </a:cubicBezTo>
                    <a:cubicBezTo>
                      <a:pt x="422275" y="823383"/>
                      <a:pt x="391583" y="880533"/>
                      <a:pt x="336550" y="908050"/>
                    </a:cubicBezTo>
                    <a:cubicBezTo>
                      <a:pt x="281517" y="935567"/>
                      <a:pt x="195792" y="920750"/>
                      <a:pt x="139700" y="920750"/>
                    </a:cubicBezTo>
                    <a:cubicBezTo>
                      <a:pt x="83608" y="920750"/>
                      <a:pt x="41804" y="914400"/>
                      <a:pt x="0" y="908050"/>
                    </a:cubicBezTo>
                  </a:path>
                </a:pathLst>
              </a:custGeom>
              <a:noFill/>
              <a:ln w="38100" cap="rnd">
                <a:solidFill>
                  <a:srgbClr val="002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1" name="Полилиния 7"/>
              <p:cNvSpPr/>
              <p:nvPr/>
            </p:nvSpPr>
            <p:spPr bwMode="auto">
              <a:xfrm>
                <a:off x="4741920" y="3626640"/>
                <a:ext cx="66600" cy="262440"/>
              </a:xfrm>
              <a:custGeom>
                <a:avLst/>
                <a:gdLst/>
                <a:ahLst/>
                <a:cxnLst/>
                <a:rect l="l" t="t" r="r" b="b"/>
                <a:pathLst>
                  <a:path w="339605" h="1130300" fill="norm" stroke="1" extrusionOk="0">
                    <a:moveTo>
                      <a:pt x="0" y="0"/>
                    </a:moveTo>
                    <a:cubicBezTo>
                      <a:pt x="47625" y="71437"/>
                      <a:pt x="95250" y="142875"/>
                      <a:pt x="133350" y="215900"/>
                    </a:cubicBezTo>
                    <a:cubicBezTo>
                      <a:pt x="171450" y="288925"/>
                      <a:pt x="200025" y="361950"/>
                      <a:pt x="228600" y="438150"/>
                    </a:cubicBezTo>
                    <a:cubicBezTo>
                      <a:pt x="257175" y="514350"/>
                      <a:pt x="286808" y="590550"/>
                      <a:pt x="304800" y="673100"/>
                    </a:cubicBezTo>
                    <a:cubicBezTo>
                      <a:pt x="322792" y="755650"/>
                      <a:pt x="331258" y="857250"/>
                      <a:pt x="336550" y="933450"/>
                    </a:cubicBezTo>
                    <a:cubicBezTo>
                      <a:pt x="341842" y="1009650"/>
                      <a:pt x="339196" y="1069975"/>
                      <a:pt x="336550" y="1130300"/>
                    </a:cubicBezTo>
                  </a:path>
                </a:pathLst>
              </a:custGeom>
              <a:noFill/>
              <a:ln w="38100" cap="rnd">
                <a:solidFill>
                  <a:srgbClr val="002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2" name="Полилиния 9"/>
              <p:cNvSpPr/>
              <p:nvPr/>
            </p:nvSpPr>
            <p:spPr bwMode="auto">
              <a:xfrm>
                <a:off x="4784400" y="3861360"/>
                <a:ext cx="168840" cy="60480"/>
              </a:xfrm>
              <a:custGeom>
                <a:avLst/>
                <a:gdLst/>
                <a:ahLst/>
                <a:cxnLst/>
                <a:rect l="l" t="t" r="r" b="b"/>
                <a:pathLst>
                  <a:path w="857250" h="261670" fill="norm" stroke="1" extrusionOk="0">
                    <a:moveTo>
                      <a:pt x="857250" y="0"/>
                    </a:moveTo>
                    <a:lnTo>
                      <a:pt x="571500" y="114300"/>
                    </a:lnTo>
                    <a:cubicBezTo>
                      <a:pt x="472017" y="153458"/>
                      <a:pt x="335492" y="210608"/>
                      <a:pt x="260350" y="234950"/>
                    </a:cubicBezTo>
                    <a:cubicBezTo>
                      <a:pt x="185208" y="259292"/>
                      <a:pt x="164042" y="264583"/>
                      <a:pt x="120650" y="260350"/>
                    </a:cubicBezTo>
                    <a:cubicBezTo>
                      <a:pt x="77258" y="256117"/>
                      <a:pt x="38629" y="232833"/>
                      <a:pt x="0" y="209550"/>
                    </a:cubicBezTo>
                  </a:path>
                </a:pathLst>
              </a:custGeom>
              <a:noFill/>
              <a:ln w="38100" cap="rnd">
                <a:solidFill>
                  <a:srgbClr val="002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3" name="Полилиния 10"/>
              <p:cNvSpPr/>
              <p:nvPr/>
            </p:nvSpPr>
            <p:spPr bwMode="auto">
              <a:xfrm>
                <a:off x="4077000" y="3861360"/>
                <a:ext cx="235080" cy="166320"/>
              </a:xfrm>
              <a:custGeom>
                <a:avLst/>
                <a:gdLst/>
                <a:ahLst/>
                <a:cxnLst/>
                <a:rect l="l" t="t" r="r" b="b"/>
                <a:pathLst>
                  <a:path w="1194578" h="716759" fill="norm" stroke="1" extrusionOk="0">
                    <a:moveTo>
                      <a:pt x="0" y="5499"/>
                    </a:moveTo>
                    <a:cubicBezTo>
                      <a:pt x="28046" y="736"/>
                      <a:pt x="56092" y="-4026"/>
                      <a:pt x="114300" y="5499"/>
                    </a:cubicBezTo>
                    <a:cubicBezTo>
                      <a:pt x="172508" y="15024"/>
                      <a:pt x="267758" y="29841"/>
                      <a:pt x="349250" y="62649"/>
                    </a:cubicBezTo>
                    <a:cubicBezTo>
                      <a:pt x="430742" y="95457"/>
                      <a:pt x="535517" y="158957"/>
                      <a:pt x="603250" y="202349"/>
                    </a:cubicBezTo>
                    <a:cubicBezTo>
                      <a:pt x="670983" y="245741"/>
                      <a:pt x="733425" y="283841"/>
                      <a:pt x="755650" y="322999"/>
                    </a:cubicBezTo>
                    <a:cubicBezTo>
                      <a:pt x="777875" y="362157"/>
                      <a:pt x="740833" y="404491"/>
                      <a:pt x="736600" y="437299"/>
                    </a:cubicBezTo>
                    <a:cubicBezTo>
                      <a:pt x="732367" y="470107"/>
                      <a:pt x="716492" y="480691"/>
                      <a:pt x="730250" y="519849"/>
                    </a:cubicBezTo>
                    <a:cubicBezTo>
                      <a:pt x="744008" y="559007"/>
                      <a:pt x="773642" y="639441"/>
                      <a:pt x="819150" y="672249"/>
                    </a:cubicBezTo>
                    <a:cubicBezTo>
                      <a:pt x="864658" y="705057"/>
                      <a:pt x="951442" y="717757"/>
                      <a:pt x="1003300" y="716699"/>
                    </a:cubicBezTo>
                    <a:cubicBezTo>
                      <a:pt x="1055158" y="715641"/>
                      <a:pt x="1107017" y="689182"/>
                      <a:pt x="1130300" y="665899"/>
                    </a:cubicBezTo>
                    <a:cubicBezTo>
                      <a:pt x="1153583" y="642616"/>
                      <a:pt x="1132417" y="612982"/>
                      <a:pt x="1143000" y="576999"/>
                    </a:cubicBezTo>
                    <a:cubicBezTo>
                      <a:pt x="1153583" y="541016"/>
                      <a:pt x="1201208" y="487041"/>
                      <a:pt x="1193800" y="449999"/>
                    </a:cubicBezTo>
                    <a:cubicBezTo>
                      <a:pt x="1186392" y="412957"/>
                      <a:pt x="1132417" y="375916"/>
                      <a:pt x="1098550" y="354749"/>
                    </a:cubicBezTo>
                    <a:cubicBezTo>
                      <a:pt x="1064683" y="333582"/>
                      <a:pt x="1027641" y="328290"/>
                      <a:pt x="990600" y="322999"/>
                    </a:cubicBezTo>
                  </a:path>
                </a:pathLst>
              </a:custGeom>
              <a:noFill/>
              <a:ln w="38100" cap="rnd">
                <a:solidFill>
                  <a:srgbClr val="002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4" name="Полилиния 11"/>
              <p:cNvSpPr/>
              <p:nvPr/>
            </p:nvSpPr>
            <p:spPr bwMode="auto">
              <a:xfrm>
                <a:off x="4140720" y="3879000"/>
                <a:ext cx="72359" cy="105120"/>
              </a:xfrm>
              <a:custGeom>
                <a:avLst/>
                <a:gdLst/>
                <a:ahLst/>
                <a:cxnLst/>
                <a:rect l="l" t="t" r="r" b="b"/>
                <a:pathLst>
                  <a:path w="368362" h="453558" fill="norm" stroke="1" extrusionOk="0">
                    <a:moveTo>
                      <a:pt x="6412" y="0"/>
                    </a:moveTo>
                    <a:cubicBezTo>
                      <a:pt x="10116" y="35983"/>
                      <a:pt x="13820" y="71967"/>
                      <a:pt x="12762" y="107950"/>
                    </a:cubicBezTo>
                    <a:cubicBezTo>
                      <a:pt x="11704" y="143933"/>
                      <a:pt x="-996" y="175683"/>
                      <a:pt x="62" y="215900"/>
                    </a:cubicBezTo>
                    <a:cubicBezTo>
                      <a:pt x="1120" y="256117"/>
                      <a:pt x="1120" y="311150"/>
                      <a:pt x="19112" y="349250"/>
                    </a:cubicBezTo>
                    <a:cubicBezTo>
                      <a:pt x="37104" y="387350"/>
                      <a:pt x="70970" y="429683"/>
                      <a:pt x="108012" y="444500"/>
                    </a:cubicBezTo>
                    <a:cubicBezTo>
                      <a:pt x="145054" y="459317"/>
                      <a:pt x="204320" y="455083"/>
                      <a:pt x="241362" y="438150"/>
                    </a:cubicBezTo>
                    <a:cubicBezTo>
                      <a:pt x="278404" y="421217"/>
                      <a:pt x="309095" y="385233"/>
                      <a:pt x="330262" y="342900"/>
                    </a:cubicBezTo>
                    <a:cubicBezTo>
                      <a:pt x="351429" y="300567"/>
                      <a:pt x="359895" y="242358"/>
                      <a:pt x="368362" y="184150"/>
                    </a:cubicBezTo>
                  </a:path>
                </a:pathLst>
              </a:custGeom>
              <a:noFill/>
              <a:ln w="38100" cap="rnd">
                <a:solidFill>
                  <a:srgbClr val="002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5" name="Полилиния 12"/>
              <p:cNvSpPr/>
              <p:nvPr/>
            </p:nvSpPr>
            <p:spPr bwMode="auto">
              <a:xfrm>
                <a:off x="4510080" y="3930840"/>
                <a:ext cx="206280" cy="79560"/>
              </a:xfrm>
              <a:custGeom>
                <a:avLst/>
                <a:gdLst/>
                <a:ahLst/>
                <a:cxnLst/>
                <a:rect l="l" t="t" r="r" b="b"/>
                <a:pathLst>
                  <a:path w="1047877" h="344333" fill="norm" stroke="1" extrusionOk="0">
                    <a:moveTo>
                      <a:pt x="1016000" y="0"/>
                    </a:moveTo>
                    <a:cubicBezTo>
                      <a:pt x="1031346" y="37571"/>
                      <a:pt x="1046692" y="75142"/>
                      <a:pt x="1047750" y="101600"/>
                    </a:cubicBezTo>
                    <a:cubicBezTo>
                      <a:pt x="1048808" y="128058"/>
                      <a:pt x="1043517" y="134408"/>
                      <a:pt x="1022350" y="158750"/>
                    </a:cubicBezTo>
                    <a:cubicBezTo>
                      <a:pt x="1001183" y="183092"/>
                      <a:pt x="958850" y="221192"/>
                      <a:pt x="920750" y="247650"/>
                    </a:cubicBezTo>
                    <a:cubicBezTo>
                      <a:pt x="882650" y="274108"/>
                      <a:pt x="831850" y="301625"/>
                      <a:pt x="793750" y="317500"/>
                    </a:cubicBezTo>
                    <a:cubicBezTo>
                      <a:pt x="755650" y="333375"/>
                      <a:pt x="739775" y="349250"/>
                      <a:pt x="692150" y="342900"/>
                    </a:cubicBezTo>
                    <a:cubicBezTo>
                      <a:pt x="644525" y="336550"/>
                      <a:pt x="571500" y="306917"/>
                      <a:pt x="508000" y="279400"/>
                    </a:cubicBezTo>
                    <a:cubicBezTo>
                      <a:pt x="444500" y="251883"/>
                      <a:pt x="371475" y="206375"/>
                      <a:pt x="311150" y="177800"/>
                    </a:cubicBezTo>
                    <a:cubicBezTo>
                      <a:pt x="250825" y="149225"/>
                      <a:pt x="197908" y="128058"/>
                      <a:pt x="146050" y="107950"/>
                    </a:cubicBezTo>
                    <a:cubicBezTo>
                      <a:pt x="94192" y="87842"/>
                      <a:pt x="47096" y="72496"/>
                      <a:pt x="0" y="57150"/>
                    </a:cubicBezTo>
                  </a:path>
                </a:pathLst>
              </a:custGeom>
              <a:noFill/>
              <a:ln w="38100" cap="rnd">
                <a:solidFill>
                  <a:srgbClr val="002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6" name="Полилиния 13"/>
              <p:cNvSpPr/>
              <p:nvPr/>
            </p:nvSpPr>
            <p:spPr bwMode="auto">
              <a:xfrm>
                <a:off x="4300920" y="3951720"/>
                <a:ext cx="91800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467271" h="451028" fill="norm" stroke="1" extrusionOk="0">
                    <a:moveTo>
                      <a:pt x="63500" y="67537"/>
                    </a:moveTo>
                    <a:cubicBezTo>
                      <a:pt x="81491" y="44253"/>
                      <a:pt x="99483" y="20970"/>
                      <a:pt x="133350" y="10387"/>
                    </a:cubicBezTo>
                    <a:cubicBezTo>
                      <a:pt x="167217" y="-196"/>
                      <a:pt x="224367" y="-3371"/>
                      <a:pt x="266700" y="4037"/>
                    </a:cubicBezTo>
                    <a:cubicBezTo>
                      <a:pt x="309033" y="11445"/>
                      <a:pt x="355600" y="28379"/>
                      <a:pt x="387350" y="54837"/>
                    </a:cubicBezTo>
                    <a:cubicBezTo>
                      <a:pt x="419100" y="81295"/>
                      <a:pt x="444500" y="126804"/>
                      <a:pt x="457200" y="162787"/>
                    </a:cubicBezTo>
                    <a:cubicBezTo>
                      <a:pt x="469900" y="198770"/>
                      <a:pt x="468842" y="235812"/>
                      <a:pt x="463550" y="270737"/>
                    </a:cubicBezTo>
                    <a:cubicBezTo>
                      <a:pt x="458258" y="305662"/>
                      <a:pt x="447675" y="344820"/>
                      <a:pt x="425450" y="372337"/>
                    </a:cubicBezTo>
                    <a:cubicBezTo>
                      <a:pt x="403225" y="399854"/>
                      <a:pt x="367242" y="423137"/>
                      <a:pt x="330200" y="435837"/>
                    </a:cubicBezTo>
                    <a:cubicBezTo>
                      <a:pt x="293158" y="448537"/>
                      <a:pt x="243417" y="454887"/>
                      <a:pt x="203200" y="448537"/>
                    </a:cubicBezTo>
                    <a:cubicBezTo>
                      <a:pt x="162983" y="442187"/>
                      <a:pt x="122767" y="422079"/>
                      <a:pt x="88900" y="397737"/>
                    </a:cubicBezTo>
                    <a:cubicBezTo>
                      <a:pt x="55033" y="373395"/>
                      <a:pt x="27516" y="337941"/>
                      <a:pt x="0" y="302487"/>
                    </a:cubicBezTo>
                  </a:path>
                </a:pathLst>
              </a:custGeom>
              <a:noFill/>
              <a:ln w="38100" cap="rnd">
                <a:solidFill>
                  <a:srgbClr val="002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7" name="Полилиния 15"/>
              <p:cNvSpPr/>
              <p:nvPr/>
            </p:nvSpPr>
            <p:spPr bwMode="auto">
              <a:xfrm>
                <a:off x="4378680" y="3991320"/>
                <a:ext cx="90720" cy="107640"/>
              </a:xfrm>
              <a:custGeom>
                <a:avLst/>
                <a:gdLst/>
                <a:ahLst/>
                <a:cxnLst/>
                <a:rect l="l" t="t" r="r" b="b"/>
                <a:pathLst>
                  <a:path w="461933" h="464110" fill="norm" stroke="1" extrusionOk="0">
                    <a:moveTo>
                      <a:pt x="82550" y="44714"/>
                    </a:moveTo>
                    <a:cubicBezTo>
                      <a:pt x="118004" y="23547"/>
                      <a:pt x="153458" y="2381"/>
                      <a:pt x="196850" y="264"/>
                    </a:cubicBezTo>
                    <a:cubicBezTo>
                      <a:pt x="240242" y="-1853"/>
                      <a:pt x="301625" y="8731"/>
                      <a:pt x="342900" y="32014"/>
                    </a:cubicBezTo>
                    <a:cubicBezTo>
                      <a:pt x="384175" y="55297"/>
                      <a:pt x="425450" y="99747"/>
                      <a:pt x="444500" y="139964"/>
                    </a:cubicBezTo>
                    <a:cubicBezTo>
                      <a:pt x="463550" y="180181"/>
                      <a:pt x="465667" y="230981"/>
                      <a:pt x="457200" y="273314"/>
                    </a:cubicBezTo>
                    <a:cubicBezTo>
                      <a:pt x="448733" y="315647"/>
                      <a:pt x="419100" y="365389"/>
                      <a:pt x="393700" y="393964"/>
                    </a:cubicBezTo>
                    <a:cubicBezTo>
                      <a:pt x="368300" y="422539"/>
                      <a:pt x="335492" y="433122"/>
                      <a:pt x="304800" y="444764"/>
                    </a:cubicBezTo>
                    <a:cubicBezTo>
                      <a:pt x="274108" y="456406"/>
                      <a:pt x="243417" y="465931"/>
                      <a:pt x="209550" y="463814"/>
                    </a:cubicBezTo>
                    <a:cubicBezTo>
                      <a:pt x="175683" y="461697"/>
                      <a:pt x="132292" y="450056"/>
                      <a:pt x="101600" y="432064"/>
                    </a:cubicBezTo>
                    <a:cubicBezTo>
                      <a:pt x="70908" y="414072"/>
                      <a:pt x="42333" y="386556"/>
                      <a:pt x="25400" y="355864"/>
                    </a:cubicBezTo>
                    <a:cubicBezTo>
                      <a:pt x="8467" y="325172"/>
                      <a:pt x="4233" y="286543"/>
                      <a:pt x="0" y="247914"/>
                    </a:cubicBezTo>
                  </a:path>
                </a:pathLst>
              </a:custGeom>
              <a:noFill/>
              <a:ln w="38100" cap="rnd">
                <a:solidFill>
                  <a:srgbClr val="002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8" name="Полилиния 16"/>
              <p:cNvSpPr/>
              <p:nvPr/>
            </p:nvSpPr>
            <p:spPr bwMode="auto">
              <a:xfrm>
                <a:off x="4475160" y="4048920"/>
                <a:ext cx="70920" cy="22320"/>
              </a:xfrm>
              <a:custGeom>
                <a:avLst/>
                <a:gdLst/>
                <a:ahLst/>
                <a:cxnLst/>
                <a:rect l="l" t="t" r="r" b="b"/>
                <a:pathLst>
                  <a:path w="361950" h="97915" fill="norm" stroke="1" extrusionOk="0">
                    <a:moveTo>
                      <a:pt x="0" y="12700"/>
                    </a:moveTo>
                    <a:cubicBezTo>
                      <a:pt x="25400" y="40746"/>
                      <a:pt x="50800" y="68792"/>
                      <a:pt x="82550" y="82550"/>
                    </a:cubicBezTo>
                    <a:cubicBezTo>
                      <a:pt x="114300" y="96308"/>
                      <a:pt x="150283" y="101600"/>
                      <a:pt x="190500" y="95250"/>
                    </a:cubicBezTo>
                    <a:cubicBezTo>
                      <a:pt x="230717" y="88900"/>
                      <a:pt x="295275" y="60325"/>
                      <a:pt x="323850" y="44450"/>
                    </a:cubicBezTo>
                    <a:cubicBezTo>
                      <a:pt x="352425" y="28575"/>
                      <a:pt x="357187" y="14287"/>
                      <a:pt x="361950" y="0"/>
                    </a:cubicBezTo>
                  </a:path>
                </a:pathLst>
              </a:custGeom>
              <a:noFill/>
              <a:ln w="38100" cap="rnd">
                <a:solidFill>
                  <a:srgbClr val="002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9" name="Полилиния 17"/>
              <p:cNvSpPr/>
              <p:nvPr/>
            </p:nvSpPr>
            <p:spPr bwMode="auto">
              <a:xfrm>
                <a:off x="4505040" y="4007519"/>
                <a:ext cx="126000" cy="4824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9550" fill="norm" stroke="1" extrusionOk="0">
                    <a:moveTo>
                      <a:pt x="0" y="50800"/>
                    </a:moveTo>
                    <a:lnTo>
                      <a:pt x="146050" y="133350"/>
                    </a:lnTo>
                    <a:cubicBezTo>
                      <a:pt x="184150" y="154517"/>
                      <a:pt x="195792" y="165100"/>
                      <a:pt x="228600" y="177800"/>
                    </a:cubicBezTo>
                    <a:cubicBezTo>
                      <a:pt x="261408" y="190500"/>
                      <a:pt x="298450" y="209550"/>
                      <a:pt x="342900" y="209550"/>
                    </a:cubicBezTo>
                    <a:cubicBezTo>
                      <a:pt x="387350" y="209550"/>
                      <a:pt x="452967" y="196850"/>
                      <a:pt x="495300" y="177800"/>
                    </a:cubicBezTo>
                    <a:cubicBezTo>
                      <a:pt x="537633" y="158750"/>
                      <a:pt x="572558" y="124883"/>
                      <a:pt x="596900" y="95250"/>
                    </a:cubicBezTo>
                    <a:cubicBezTo>
                      <a:pt x="621242" y="65617"/>
                      <a:pt x="631296" y="32808"/>
                      <a:pt x="641350" y="0"/>
                    </a:cubicBezTo>
                  </a:path>
                </a:pathLst>
              </a:custGeom>
              <a:noFill/>
              <a:ln w="38100" cap="rnd">
                <a:solidFill>
                  <a:srgbClr val="002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grpSp>
        <p:nvGrpSpPr>
          <p:cNvPr id="420" name="Группа 72"/>
          <p:cNvGrpSpPr/>
          <p:nvPr/>
        </p:nvGrpSpPr>
        <p:grpSpPr bwMode="auto">
          <a:xfrm>
            <a:off x="5416920" y="3308400"/>
            <a:ext cx="1612800" cy="1456920"/>
            <a:chOff x="5416920" y="3308400"/>
            <a:chExt cx="1612800" cy="1456920"/>
          </a:xfrm>
        </p:grpSpPr>
        <p:grpSp>
          <p:nvGrpSpPr>
            <p:cNvPr id="421" name="Группа 32"/>
            <p:cNvGrpSpPr/>
            <p:nvPr/>
          </p:nvGrpSpPr>
          <p:grpSpPr bwMode="auto">
            <a:xfrm>
              <a:off x="5839560" y="3308400"/>
              <a:ext cx="908280" cy="891360"/>
              <a:chOff x="5839560" y="3308400"/>
              <a:chExt cx="908280" cy="891360"/>
            </a:xfrm>
          </p:grpSpPr>
          <p:grpSp>
            <p:nvGrpSpPr>
              <p:cNvPr id="422" name="Группа 27"/>
              <p:cNvGrpSpPr/>
              <p:nvPr/>
            </p:nvGrpSpPr>
            <p:grpSpPr bwMode="auto">
              <a:xfrm>
                <a:off x="5839560" y="3661560"/>
                <a:ext cx="908280" cy="538200"/>
                <a:chOff x="5839560" y="3661560"/>
                <a:chExt cx="908280" cy="538200"/>
              </a:xfrm>
            </p:grpSpPr>
            <p:grpSp>
              <p:nvGrpSpPr>
                <p:cNvPr id="423" name="Группа 24"/>
                <p:cNvGrpSpPr/>
                <p:nvPr/>
              </p:nvGrpSpPr>
              <p:grpSpPr bwMode="auto">
                <a:xfrm>
                  <a:off x="5839560" y="3867840"/>
                  <a:ext cx="578520" cy="331920"/>
                  <a:chOff x="5839560" y="3867840"/>
                  <a:chExt cx="578520" cy="331920"/>
                </a:xfrm>
              </p:grpSpPr>
              <p:sp>
                <p:nvSpPr>
                  <p:cNvPr id="424" name="Прямоугольник 23"/>
                  <p:cNvSpPr/>
                  <p:nvPr/>
                </p:nvSpPr>
                <p:spPr bwMode="auto">
                  <a:xfrm>
                    <a:off x="5879880" y="3908160"/>
                    <a:ext cx="404640" cy="236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6075" h="324316" fill="norm" stroke="1" extrusionOk="0">
                        <a:moveTo>
                          <a:pt x="10939" y="188119"/>
                        </a:moveTo>
                        <a:cubicBezTo>
                          <a:pt x="155977" y="89694"/>
                          <a:pt x="401030" y="62706"/>
                          <a:pt x="596075" y="0"/>
                        </a:cubicBezTo>
                        <a:cubicBezTo>
                          <a:pt x="551624" y="76355"/>
                          <a:pt x="580994" y="100323"/>
                          <a:pt x="591312" y="121909"/>
                        </a:cubicBezTo>
                        <a:cubicBezTo>
                          <a:pt x="536688" y="174308"/>
                          <a:pt x="455869" y="267190"/>
                          <a:pt x="394101" y="319589"/>
                        </a:cubicBezTo>
                        <a:lnTo>
                          <a:pt x="8557" y="324316"/>
                        </a:lnTo>
                        <a:cubicBezTo>
                          <a:pt x="6970" y="193986"/>
                          <a:pt x="-11287" y="256536"/>
                          <a:pt x="10939" y="18811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grpSp>
                <p:nvGrpSpPr>
                  <p:cNvPr id="425" name="Группа 22"/>
                  <p:cNvGrpSpPr/>
                  <p:nvPr/>
                </p:nvGrpSpPr>
                <p:grpSpPr bwMode="auto">
                  <a:xfrm>
                    <a:off x="5839560" y="3867840"/>
                    <a:ext cx="578520" cy="331920"/>
                    <a:chOff x="5839560" y="3867840"/>
                    <a:chExt cx="578520" cy="331920"/>
                  </a:xfrm>
                </p:grpSpPr>
                <p:sp>
                  <p:nvSpPr>
                    <p:cNvPr id="426" name="Freeform 82"/>
                    <p:cNvSpPr/>
                    <p:nvPr/>
                  </p:nvSpPr>
                  <p:spPr bwMode="auto">
                    <a:xfrm>
                      <a:off x="5885640" y="3905280"/>
                      <a:ext cx="405000" cy="138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16" h="10526" fill="norm" stroke="1" extrusionOk="0">
                          <a:moveTo>
                            <a:pt x="6967" y="10526"/>
                          </a:moveTo>
                          <a:lnTo>
                            <a:pt x="0" y="10386"/>
                          </a:lnTo>
                          <a:lnTo>
                            <a:pt x="3261" y="395"/>
                          </a:lnTo>
                          <a:lnTo>
                            <a:pt x="10416" y="0"/>
                          </a:lnTo>
                          <a:lnTo>
                            <a:pt x="6967" y="10526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427" name="Хорда 12"/>
                    <p:cNvSpPr/>
                    <p:nvPr/>
                  </p:nvSpPr>
                  <p:spPr bwMode="auto">
                    <a:xfrm rot="3373800">
                      <a:off x="5859360" y="4032000"/>
                      <a:ext cx="143280" cy="124200"/>
                    </a:xfrm>
                    <a:prstGeom prst="chord">
                      <a:avLst>
                        <a:gd name="adj1" fmla="val 4363760"/>
                        <a:gd name="adj2" fmla="val 10671396"/>
                      </a:avLst>
                    </a:prstGeom>
                    <a:solidFill>
                      <a:srgbClr val="002060"/>
                    </a:solidFill>
                    <a:ln w="254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428" name="Дуга 13"/>
                    <p:cNvSpPr/>
                    <p:nvPr/>
                  </p:nvSpPr>
                  <p:spPr bwMode="auto">
                    <a:xfrm rot="13807199">
                      <a:off x="6126120" y="4018680"/>
                      <a:ext cx="157680" cy="146520"/>
                    </a:xfrm>
                    <a:prstGeom prst="arc">
                      <a:avLst>
                        <a:gd name="adj1" fmla="val 16200000"/>
                        <a:gd name="adj2" fmla="val 0"/>
                      </a:avLst>
                    </a:prstGeom>
                    <a:noFill/>
                    <a:ln w="19050" cap="rnd">
                      <a:solidFill>
                        <a:srgbClr val="001F5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429" name="Дуга 361"/>
                    <p:cNvSpPr/>
                    <p:nvPr/>
                  </p:nvSpPr>
                  <p:spPr bwMode="auto">
                    <a:xfrm rot="13730400">
                      <a:off x="6262920" y="3896280"/>
                      <a:ext cx="131400" cy="122040"/>
                    </a:xfrm>
                    <a:prstGeom prst="arc">
                      <a:avLst>
                        <a:gd name="adj1" fmla="val 16200000"/>
                        <a:gd name="adj2" fmla="val 0"/>
                      </a:avLst>
                    </a:prstGeom>
                    <a:noFill/>
                    <a:ln w="9525">
                      <a:solidFill>
                        <a:srgbClr val="001F5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430" name="Прямая соединительная линия 15"/>
                    <p:cNvSpPr/>
                    <p:nvPr/>
                  </p:nvSpPr>
                  <p:spPr bwMode="auto">
                    <a:xfrm flipH="1">
                      <a:off x="6149160" y="4000320"/>
                      <a:ext cx="133560" cy="143280"/>
                    </a:xfrm>
                    <a:prstGeom prst="line">
                      <a:avLst/>
                    </a:prstGeom>
                    <a:ln w="19050" cap="rnd">
                      <a:solidFill>
                        <a:srgbClr val="001F5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431" name="Прямая соединительная линия 363"/>
                    <p:cNvSpPr/>
                    <p:nvPr/>
                  </p:nvSpPr>
                  <p:spPr bwMode="auto">
                    <a:xfrm flipV="1">
                      <a:off x="5893920" y="4142880"/>
                      <a:ext cx="254520" cy="720"/>
                    </a:xfrm>
                    <a:prstGeom prst="line">
                      <a:avLst/>
                    </a:prstGeom>
                    <a:ln w="19050" cap="rnd">
                      <a:solidFill>
                        <a:srgbClr val="001F5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</p:grpSp>
            </p:grpSp>
            <p:grpSp>
              <p:nvGrpSpPr>
                <p:cNvPr id="432" name="Группа 290"/>
                <p:cNvGrpSpPr/>
                <p:nvPr/>
              </p:nvGrpSpPr>
              <p:grpSpPr bwMode="auto">
                <a:xfrm>
                  <a:off x="6004440" y="3763800"/>
                  <a:ext cx="578520" cy="332280"/>
                  <a:chOff x="6004440" y="3763800"/>
                  <a:chExt cx="578520" cy="332280"/>
                </a:xfrm>
              </p:grpSpPr>
              <p:sp>
                <p:nvSpPr>
                  <p:cNvPr id="433" name="Прямоугольник 23"/>
                  <p:cNvSpPr/>
                  <p:nvPr/>
                </p:nvSpPr>
                <p:spPr bwMode="auto">
                  <a:xfrm>
                    <a:off x="6044760" y="3804120"/>
                    <a:ext cx="404640" cy="236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6075" h="324316" fill="norm" stroke="1" extrusionOk="0">
                        <a:moveTo>
                          <a:pt x="10939" y="188119"/>
                        </a:moveTo>
                        <a:cubicBezTo>
                          <a:pt x="155977" y="89694"/>
                          <a:pt x="401030" y="62706"/>
                          <a:pt x="596075" y="0"/>
                        </a:cubicBezTo>
                        <a:cubicBezTo>
                          <a:pt x="551624" y="76355"/>
                          <a:pt x="580994" y="100323"/>
                          <a:pt x="591312" y="121909"/>
                        </a:cubicBezTo>
                        <a:cubicBezTo>
                          <a:pt x="536688" y="174308"/>
                          <a:pt x="455869" y="267190"/>
                          <a:pt x="394101" y="319589"/>
                        </a:cubicBezTo>
                        <a:lnTo>
                          <a:pt x="8557" y="324316"/>
                        </a:lnTo>
                        <a:cubicBezTo>
                          <a:pt x="6970" y="193986"/>
                          <a:pt x="-11287" y="256536"/>
                          <a:pt x="10939" y="18811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grpSp>
                <p:nvGrpSpPr>
                  <p:cNvPr id="434" name="Группа 292"/>
                  <p:cNvGrpSpPr/>
                  <p:nvPr/>
                </p:nvGrpSpPr>
                <p:grpSpPr bwMode="auto">
                  <a:xfrm>
                    <a:off x="6004440" y="3763800"/>
                    <a:ext cx="578520" cy="332280"/>
                    <a:chOff x="6004440" y="3763800"/>
                    <a:chExt cx="578520" cy="332280"/>
                  </a:xfrm>
                </p:grpSpPr>
                <p:sp>
                  <p:nvSpPr>
                    <p:cNvPr id="435" name="Freeform 82"/>
                    <p:cNvSpPr/>
                    <p:nvPr/>
                  </p:nvSpPr>
                  <p:spPr bwMode="auto">
                    <a:xfrm>
                      <a:off x="6050520" y="3801240"/>
                      <a:ext cx="405000" cy="138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16" h="10526" fill="norm" stroke="1" extrusionOk="0">
                          <a:moveTo>
                            <a:pt x="6967" y="10526"/>
                          </a:moveTo>
                          <a:lnTo>
                            <a:pt x="0" y="10386"/>
                          </a:lnTo>
                          <a:lnTo>
                            <a:pt x="3261" y="395"/>
                          </a:lnTo>
                          <a:lnTo>
                            <a:pt x="10416" y="0"/>
                          </a:lnTo>
                          <a:lnTo>
                            <a:pt x="6967" y="10526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436" name="Хорда 351"/>
                    <p:cNvSpPr/>
                    <p:nvPr/>
                  </p:nvSpPr>
                  <p:spPr bwMode="auto">
                    <a:xfrm rot="3373800">
                      <a:off x="6024960" y="3928680"/>
                      <a:ext cx="141120" cy="125640"/>
                    </a:xfrm>
                    <a:prstGeom prst="chord">
                      <a:avLst>
                        <a:gd name="adj1" fmla="val 4830552"/>
                        <a:gd name="adj2" fmla="val 10449454"/>
                      </a:avLst>
                    </a:prstGeom>
                    <a:solidFill>
                      <a:srgbClr val="002060"/>
                    </a:solidFill>
                    <a:ln w="254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437" name="Дуга 352"/>
                    <p:cNvSpPr/>
                    <p:nvPr/>
                  </p:nvSpPr>
                  <p:spPr bwMode="auto">
                    <a:xfrm rot="13807199">
                      <a:off x="6291000" y="3915000"/>
                      <a:ext cx="157680" cy="146520"/>
                    </a:xfrm>
                    <a:prstGeom prst="arc">
                      <a:avLst>
                        <a:gd name="adj1" fmla="val 16200000"/>
                        <a:gd name="adj2" fmla="val 0"/>
                      </a:avLst>
                    </a:prstGeom>
                    <a:noFill/>
                    <a:ln w="19050" cap="rnd">
                      <a:solidFill>
                        <a:srgbClr val="001F5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438" name="Дуга 353"/>
                    <p:cNvSpPr/>
                    <p:nvPr/>
                  </p:nvSpPr>
                  <p:spPr bwMode="auto">
                    <a:xfrm rot="13730400">
                      <a:off x="6427800" y="3792240"/>
                      <a:ext cx="131400" cy="122040"/>
                    </a:xfrm>
                    <a:prstGeom prst="arc">
                      <a:avLst>
                        <a:gd name="adj1" fmla="val 16200000"/>
                        <a:gd name="adj2" fmla="val 0"/>
                      </a:avLst>
                    </a:prstGeom>
                    <a:noFill/>
                    <a:ln w="9525">
                      <a:solidFill>
                        <a:srgbClr val="001F5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439" name="Прямая соединительная линия 354"/>
                    <p:cNvSpPr/>
                    <p:nvPr/>
                  </p:nvSpPr>
                  <p:spPr bwMode="auto">
                    <a:xfrm flipH="1">
                      <a:off x="6314039" y="3896640"/>
                      <a:ext cx="133560" cy="143280"/>
                    </a:xfrm>
                    <a:prstGeom prst="line">
                      <a:avLst/>
                    </a:prstGeom>
                    <a:ln w="19050" cap="rnd">
                      <a:solidFill>
                        <a:srgbClr val="001F5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440" name="Прямая соединительная линия 355"/>
                    <p:cNvSpPr/>
                    <p:nvPr/>
                  </p:nvSpPr>
                  <p:spPr bwMode="auto">
                    <a:xfrm>
                      <a:off x="6049800" y="4038120"/>
                      <a:ext cx="263880" cy="720"/>
                    </a:xfrm>
                    <a:prstGeom prst="line">
                      <a:avLst/>
                    </a:prstGeom>
                    <a:ln w="19050" cap="rnd">
                      <a:solidFill>
                        <a:srgbClr val="001F5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</p:grpSp>
            </p:grpSp>
            <p:grpSp>
              <p:nvGrpSpPr>
                <p:cNvPr id="441" name="Группа 299"/>
                <p:cNvGrpSpPr/>
                <p:nvPr/>
              </p:nvGrpSpPr>
              <p:grpSpPr bwMode="auto">
                <a:xfrm>
                  <a:off x="6169680" y="3661560"/>
                  <a:ext cx="578160" cy="331920"/>
                  <a:chOff x="6169680" y="3661560"/>
                  <a:chExt cx="578160" cy="331920"/>
                </a:xfrm>
              </p:grpSpPr>
              <p:sp>
                <p:nvSpPr>
                  <p:cNvPr id="442" name="Прямоугольник 23"/>
                  <p:cNvSpPr/>
                  <p:nvPr/>
                </p:nvSpPr>
                <p:spPr bwMode="auto">
                  <a:xfrm>
                    <a:off x="6209640" y="3701880"/>
                    <a:ext cx="404640" cy="236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6075" h="324316" fill="norm" stroke="1" extrusionOk="0">
                        <a:moveTo>
                          <a:pt x="10939" y="188119"/>
                        </a:moveTo>
                        <a:cubicBezTo>
                          <a:pt x="155977" y="89694"/>
                          <a:pt x="401030" y="62706"/>
                          <a:pt x="596075" y="0"/>
                        </a:cubicBezTo>
                        <a:cubicBezTo>
                          <a:pt x="551624" y="76355"/>
                          <a:pt x="580994" y="100323"/>
                          <a:pt x="591312" y="121909"/>
                        </a:cubicBezTo>
                        <a:cubicBezTo>
                          <a:pt x="536688" y="174308"/>
                          <a:pt x="455869" y="267190"/>
                          <a:pt x="394101" y="319589"/>
                        </a:cubicBezTo>
                        <a:lnTo>
                          <a:pt x="8557" y="324316"/>
                        </a:lnTo>
                        <a:cubicBezTo>
                          <a:pt x="6970" y="193986"/>
                          <a:pt x="-11287" y="256536"/>
                          <a:pt x="10939" y="18811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4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grpSp>
                <p:nvGrpSpPr>
                  <p:cNvPr id="443" name="Группа 301"/>
                  <p:cNvGrpSpPr/>
                  <p:nvPr/>
                </p:nvGrpSpPr>
                <p:grpSpPr bwMode="auto">
                  <a:xfrm>
                    <a:off x="6169680" y="3661560"/>
                    <a:ext cx="578160" cy="331920"/>
                    <a:chOff x="6169680" y="3661560"/>
                    <a:chExt cx="578160" cy="331920"/>
                  </a:xfrm>
                </p:grpSpPr>
                <p:sp>
                  <p:nvSpPr>
                    <p:cNvPr id="444" name="Freeform 82"/>
                    <p:cNvSpPr/>
                    <p:nvPr/>
                  </p:nvSpPr>
                  <p:spPr bwMode="auto">
                    <a:xfrm>
                      <a:off x="6215760" y="3699000"/>
                      <a:ext cx="405000" cy="138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16" h="10526" fill="norm" stroke="1" extrusionOk="0">
                          <a:moveTo>
                            <a:pt x="6967" y="10526"/>
                          </a:moveTo>
                          <a:lnTo>
                            <a:pt x="0" y="10386"/>
                          </a:lnTo>
                          <a:lnTo>
                            <a:pt x="3261" y="395"/>
                          </a:lnTo>
                          <a:lnTo>
                            <a:pt x="10416" y="0"/>
                          </a:lnTo>
                          <a:lnTo>
                            <a:pt x="6967" y="10526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445" name="Хорда 343"/>
                    <p:cNvSpPr/>
                    <p:nvPr/>
                  </p:nvSpPr>
                  <p:spPr bwMode="auto">
                    <a:xfrm rot="3373800">
                      <a:off x="6190200" y="3826440"/>
                      <a:ext cx="141120" cy="125640"/>
                    </a:xfrm>
                    <a:prstGeom prst="chord">
                      <a:avLst>
                        <a:gd name="adj1" fmla="val 4830552"/>
                        <a:gd name="adj2" fmla="val 10449454"/>
                      </a:avLst>
                    </a:prstGeom>
                    <a:solidFill>
                      <a:srgbClr val="002060"/>
                    </a:solidFill>
                    <a:ln w="254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446" name="Дуга 344"/>
                    <p:cNvSpPr/>
                    <p:nvPr/>
                  </p:nvSpPr>
                  <p:spPr bwMode="auto">
                    <a:xfrm rot="13807199">
                      <a:off x="6455880" y="3812400"/>
                      <a:ext cx="157680" cy="146520"/>
                    </a:xfrm>
                    <a:prstGeom prst="arc">
                      <a:avLst>
                        <a:gd name="adj1" fmla="val 16200000"/>
                        <a:gd name="adj2" fmla="val 0"/>
                      </a:avLst>
                    </a:prstGeom>
                    <a:noFill/>
                    <a:ln w="19050" cap="rnd">
                      <a:solidFill>
                        <a:srgbClr val="001F5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447" name="Дуга 345"/>
                    <p:cNvSpPr/>
                    <p:nvPr/>
                  </p:nvSpPr>
                  <p:spPr bwMode="auto">
                    <a:xfrm rot="13730400">
                      <a:off x="6592680" y="3690000"/>
                      <a:ext cx="131400" cy="122040"/>
                    </a:xfrm>
                    <a:prstGeom prst="arc">
                      <a:avLst>
                        <a:gd name="adj1" fmla="val 16200000"/>
                        <a:gd name="adj2" fmla="val 0"/>
                      </a:avLst>
                    </a:prstGeom>
                    <a:noFill/>
                    <a:ln w="19050" cap="rnd">
                      <a:solidFill>
                        <a:srgbClr val="001F5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448" name="Прямая соединительная линия 346"/>
                    <p:cNvSpPr/>
                    <p:nvPr/>
                  </p:nvSpPr>
                  <p:spPr bwMode="auto">
                    <a:xfrm flipH="1">
                      <a:off x="6478920" y="3794040"/>
                      <a:ext cx="133920" cy="143640"/>
                    </a:xfrm>
                    <a:prstGeom prst="line">
                      <a:avLst/>
                    </a:prstGeom>
                    <a:ln w="19050" cap="rnd">
                      <a:solidFill>
                        <a:srgbClr val="001F5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449" name="Прямая соединительная линия 347"/>
                    <p:cNvSpPr/>
                    <p:nvPr/>
                  </p:nvSpPr>
                  <p:spPr bwMode="auto">
                    <a:xfrm>
                      <a:off x="6215039" y="3935880"/>
                      <a:ext cx="263520" cy="720"/>
                    </a:xfrm>
                    <a:prstGeom prst="line">
                      <a:avLst/>
                    </a:prstGeom>
                    <a:ln w="19050" cap="rnd">
                      <a:solidFill>
                        <a:srgbClr val="001F5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</p:grpSp>
            </p:grpSp>
          </p:grpSp>
          <p:grpSp>
            <p:nvGrpSpPr>
              <p:cNvPr id="450" name="Группа 31"/>
              <p:cNvGrpSpPr/>
              <p:nvPr/>
            </p:nvGrpSpPr>
            <p:grpSpPr bwMode="auto">
              <a:xfrm>
                <a:off x="6052320" y="3308400"/>
                <a:ext cx="279360" cy="549360"/>
                <a:chOff x="6052320" y="3308400"/>
                <a:chExt cx="279360" cy="549360"/>
              </a:xfrm>
            </p:grpSpPr>
            <p:sp>
              <p:nvSpPr>
                <p:cNvPr id="451" name="Овал 28"/>
                <p:cNvSpPr/>
                <p:nvPr/>
              </p:nvSpPr>
              <p:spPr bwMode="auto">
                <a:xfrm>
                  <a:off x="6159600" y="3308400"/>
                  <a:ext cx="66960" cy="72000"/>
                </a:xfrm>
                <a:prstGeom prst="ellipse">
                  <a:avLst/>
                </a:prstGeom>
                <a:solidFill>
                  <a:srgbClr val="A64333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52" name="Скругленный прямоугольник 29"/>
                <p:cNvSpPr/>
                <p:nvPr/>
              </p:nvSpPr>
              <p:spPr bwMode="auto">
                <a:xfrm rot="19038000">
                  <a:off x="6193080" y="3470760"/>
                  <a:ext cx="140760" cy="4788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64333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53" name="Скругленный прямоугольник 329"/>
                <p:cNvSpPr/>
                <p:nvPr/>
              </p:nvSpPr>
              <p:spPr bwMode="auto">
                <a:xfrm rot="19466399">
                  <a:off x="6060960" y="3435480"/>
                  <a:ext cx="155520" cy="4788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64333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54" name="Скругленный прямоугольник 330"/>
                <p:cNvSpPr/>
                <p:nvPr/>
              </p:nvSpPr>
              <p:spPr bwMode="auto">
                <a:xfrm rot="5962200">
                  <a:off x="6009840" y="3526200"/>
                  <a:ext cx="147600" cy="3996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64333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55" name="Скругленный прямоугольник 331"/>
                <p:cNvSpPr/>
                <p:nvPr/>
              </p:nvSpPr>
              <p:spPr bwMode="auto">
                <a:xfrm rot="15112200">
                  <a:off x="6128280" y="3453480"/>
                  <a:ext cx="163800" cy="457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64333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56" name="Скругленный прямоугольник 332"/>
                <p:cNvSpPr/>
                <p:nvPr/>
              </p:nvSpPr>
              <p:spPr bwMode="auto">
                <a:xfrm rot="16665599">
                  <a:off x="6070680" y="3475800"/>
                  <a:ext cx="200880" cy="7056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64333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57" name="Скругленный прямоугольник 333"/>
                <p:cNvSpPr/>
                <p:nvPr/>
              </p:nvSpPr>
              <p:spPr bwMode="auto">
                <a:xfrm rot="729000">
                  <a:off x="6149160" y="3595320"/>
                  <a:ext cx="173160" cy="4788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64333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58" name="Скругленный прямоугольник 334"/>
                <p:cNvSpPr/>
                <p:nvPr/>
              </p:nvSpPr>
              <p:spPr bwMode="auto">
                <a:xfrm rot="4184399">
                  <a:off x="6082560" y="3632400"/>
                  <a:ext cx="186480" cy="446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64333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59" name="Скругленный прямоугольник 335"/>
                <p:cNvSpPr/>
                <p:nvPr/>
              </p:nvSpPr>
              <p:spPr bwMode="auto">
                <a:xfrm rot="7888199">
                  <a:off x="6060240" y="3750840"/>
                  <a:ext cx="186480" cy="446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64333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60" name="Скругленный прямоугольник 336"/>
                <p:cNvSpPr/>
                <p:nvPr/>
              </p:nvSpPr>
              <p:spPr bwMode="auto">
                <a:xfrm rot="5656199">
                  <a:off x="6206400" y="3683880"/>
                  <a:ext cx="186480" cy="446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64333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  <p:sp>
          <p:nvSpPr>
            <p:cNvPr id="461" name="TextBox 324"/>
            <p:cNvSpPr/>
            <p:nvPr/>
          </p:nvSpPr>
          <p:spPr bwMode="auto">
            <a:xfrm>
              <a:off x="5416920" y="4154040"/>
              <a:ext cx="1612800" cy="611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>
              <a:spAutoFit/>
            </a:bodyPr>
            <a:p>
              <a:pPr algn="ctr">
                <a:lnSpc>
                  <a:spcPts val="1369"/>
                </a:lnSpc>
                <a:defRPr/>
              </a:pPr>
              <a:r>
                <a:rPr lang="ru-RU" sz="1150" b="0" strike="noStrike" spc="-28">
                  <a:solidFill>
                    <a:srgbClr val="08486B"/>
                  </a:solidFill>
                  <a:latin typeface="Microsoft Sans Serif"/>
                  <a:ea typeface="Arial"/>
                </a:rPr>
                <a:t>Активность – залог успешного обучения</a:t>
              </a:r>
              <a:endParaRPr lang="ru-RU" sz="1150" b="0" strike="noStrike" spc="-1">
                <a:latin typeface="XO Oriel"/>
              </a:endParaRPr>
            </a:p>
          </p:txBody>
        </p:sp>
      </p:grpSp>
      <p:grpSp>
        <p:nvGrpSpPr>
          <p:cNvPr id="462" name="Группа 9"/>
          <p:cNvGrpSpPr/>
          <p:nvPr/>
        </p:nvGrpSpPr>
        <p:grpSpPr bwMode="auto">
          <a:xfrm>
            <a:off x="5591520" y="1256400"/>
            <a:ext cx="1304640" cy="1203480"/>
            <a:chOff x="5591520" y="1256400"/>
            <a:chExt cx="1304640" cy="1203480"/>
          </a:xfrm>
        </p:grpSpPr>
        <p:sp>
          <p:nvSpPr>
            <p:cNvPr id="463" name="TextBox 365"/>
            <p:cNvSpPr/>
            <p:nvPr/>
          </p:nvSpPr>
          <p:spPr bwMode="auto">
            <a:xfrm>
              <a:off x="5591520" y="2195640"/>
              <a:ext cx="1304640" cy="264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>
              <a:spAutoFit/>
            </a:bodyPr>
            <a:p>
              <a:pPr algn="ctr">
                <a:lnSpc>
                  <a:spcPts val="1369"/>
                </a:lnSpc>
                <a:defRPr/>
              </a:pPr>
              <a:r>
                <a:rPr lang="ru-RU" sz="1150" b="0" strike="noStrike" spc="-1">
                  <a:solidFill>
                    <a:srgbClr val="08486B"/>
                  </a:solidFill>
                  <a:latin typeface="Microsoft Sans Serif"/>
                  <a:ea typeface="Arial"/>
                </a:rPr>
                <a:t>Виброрежим</a:t>
              </a:r>
              <a:endParaRPr lang="ru-RU" sz="1150" b="0" strike="noStrike" spc="-1">
                <a:latin typeface="XO Oriel"/>
              </a:endParaRPr>
            </a:p>
          </p:txBody>
        </p:sp>
        <p:grpSp>
          <p:nvGrpSpPr>
            <p:cNvPr id="464" name="Группа 8"/>
            <p:cNvGrpSpPr/>
            <p:nvPr/>
          </p:nvGrpSpPr>
          <p:grpSpPr bwMode="auto">
            <a:xfrm>
              <a:off x="5788080" y="1256400"/>
              <a:ext cx="860760" cy="926280"/>
              <a:chOff x="5788080" y="1256400"/>
              <a:chExt cx="860760" cy="926280"/>
            </a:xfrm>
          </p:grpSpPr>
          <p:grpSp>
            <p:nvGrpSpPr>
              <p:cNvPr id="465" name="Группа 7"/>
              <p:cNvGrpSpPr/>
              <p:nvPr/>
            </p:nvGrpSpPr>
            <p:grpSpPr bwMode="auto">
              <a:xfrm>
                <a:off x="6063120" y="1367280"/>
                <a:ext cx="319680" cy="723240"/>
                <a:chOff x="6063120" y="1367280"/>
                <a:chExt cx="319680" cy="723240"/>
              </a:xfrm>
            </p:grpSpPr>
            <p:sp>
              <p:nvSpPr>
                <p:cNvPr id="466" name="Скругленный прямоугольник 369"/>
                <p:cNvSpPr/>
                <p:nvPr/>
              </p:nvSpPr>
              <p:spPr bwMode="auto">
                <a:xfrm>
                  <a:off x="6063120" y="1367280"/>
                  <a:ext cx="319680" cy="723240"/>
                </a:xfrm>
                <a:prstGeom prst="roundRect">
                  <a:avLst>
                    <a:gd name="adj" fmla="val 7225"/>
                  </a:avLst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67" name="Овал 370"/>
                <p:cNvSpPr/>
                <p:nvPr/>
              </p:nvSpPr>
              <p:spPr bwMode="auto">
                <a:xfrm>
                  <a:off x="6177240" y="1803600"/>
                  <a:ext cx="86040" cy="92520"/>
                </a:xfrm>
                <a:prstGeom prst="ellipse">
                  <a:avLst/>
                </a:prstGeom>
                <a:noFill/>
                <a:ln w="6350">
                  <a:solidFill>
                    <a:srgbClr val="002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68" name="Прямоугольник 371"/>
                <p:cNvSpPr/>
                <p:nvPr/>
              </p:nvSpPr>
              <p:spPr bwMode="auto">
                <a:xfrm>
                  <a:off x="6082560" y="1914480"/>
                  <a:ext cx="81720" cy="27360"/>
                </a:xfrm>
                <a:prstGeom prst="rect">
                  <a:avLst/>
                </a:prstGeom>
                <a:noFill/>
                <a:ln w="6350">
                  <a:solidFill>
                    <a:srgbClr val="002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69" name="Прямоугольник 372"/>
                <p:cNvSpPr/>
                <p:nvPr/>
              </p:nvSpPr>
              <p:spPr bwMode="auto">
                <a:xfrm>
                  <a:off x="6106320" y="1437480"/>
                  <a:ext cx="229680" cy="336240"/>
                </a:xfrm>
                <a:prstGeom prst="rect">
                  <a:avLst/>
                </a:prstGeom>
                <a:solidFill>
                  <a:srgbClr val="002060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70" name="Скругленный прямоугольник 373"/>
                <p:cNvSpPr/>
                <p:nvPr/>
              </p:nvSpPr>
              <p:spPr bwMode="auto">
                <a:xfrm>
                  <a:off x="6168600" y="1391040"/>
                  <a:ext cx="107640" cy="1008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2060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71" name="Прямоугольник 374"/>
                <p:cNvSpPr/>
                <p:nvPr/>
              </p:nvSpPr>
              <p:spPr bwMode="auto">
                <a:xfrm>
                  <a:off x="6181920" y="1914480"/>
                  <a:ext cx="81720" cy="27360"/>
                </a:xfrm>
                <a:prstGeom prst="rect">
                  <a:avLst/>
                </a:prstGeom>
                <a:noFill/>
                <a:ln w="6350">
                  <a:solidFill>
                    <a:srgbClr val="002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72" name="Прямоугольник 375"/>
                <p:cNvSpPr/>
                <p:nvPr/>
              </p:nvSpPr>
              <p:spPr bwMode="auto">
                <a:xfrm>
                  <a:off x="6281280" y="1914480"/>
                  <a:ext cx="81720" cy="27360"/>
                </a:xfrm>
                <a:prstGeom prst="rect">
                  <a:avLst/>
                </a:prstGeom>
                <a:noFill/>
                <a:ln w="6350">
                  <a:solidFill>
                    <a:srgbClr val="002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73" name="Прямоугольник 376"/>
                <p:cNvSpPr/>
                <p:nvPr/>
              </p:nvSpPr>
              <p:spPr bwMode="auto">
                <a:xfrm>
                  <a:off x="6082560" y="1950840"/>
                  <a:ext cx="81720" cy="27360"/>
                </a:xfrm>
                <a:prstGeom prst="rect">
                  <a:avLst/>
                </a:prstGeom>
                <a:noFill/>
                <a:ln w="6350">
                  <a:solidFill>
                    <a:srgbClr val="002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74" name="Прямоугольник 377"/>
                <p:cNvSpPr/>
                <p:nvPr/>
              </p:nvSpPr>
              <p:spPr bwMode="auto">
                <a:xfrm>
                  <a:off x="6181920" y="1950840"/>
                  <a:ext cx="81720" cy="27360"/>
                </a:xfrm>
                <a:prstGeom prst="rect">
                  <a:avLst/>
                </a:prstGeom>
                <a:noFill/>
                <a:ln w="6350">
                  <a:solidFill>
                    <a:srgbClr val="002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75" name="Прямоугольник 378"/>
                <p:cNvSpPr/>
                <p:nvPr/>
              </p:nvSpPr>
              <p:spPr bwMode="auto">
                <a:xfrm>
                  <a:off x="6281280" y="1950840"/>
                  <a:ext cx="81720" cy="27360"/>
                </a:xfrm>
                <a:prstGeom prst="rect">
                  <a:avLst/>
                </a:prstGeom>
                <a:noFill/>
                <a:ln w="6350">
                  <a:solidFill>
                    <a:srgbClr val="002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76" name="Прямоугольник 379"/>
                <p:cNvSpPr/>
                <p:nvPr/>
              </p:nvSpPr>
              <p:spPr bwMode="auto">
                <a:xfrm>
                  <a:off x="6082560" y="1987200"/>
                  <a:ext cx="81720" cy="27360"/>
                </a:xfrm>
                <a:prstGeom prst="rect">
                  <a:avLst/>
                </a:prstGeom>
                <a:noFill/>
                <a:ln w="6350">
                  <a:solidFill>
                    <a:srgbClr val="002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77" name="Прямоугольник 380"/>
                <p:cNvSpPr/>
                <p:nvPr/>
              </p:nvSpPr>
              <p:spPr bwMode="auto">
                <a:xfrm>
                  <a:off x="6181920" y="1987200"/>
                  <a:ext cx="81720" cy="27360"/>
                </a:xfrm>
                <a:prstGeom prst="rect">
                  <a:avLst/>
                </a:prstGeom>
                <a:noFill/>
                <a:ln w="6350">
                  <a:solidFill>
                    <a:srgbClr val="002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78" name="Прямоугольник 381"/>
                <p:cNvSpPr/>
                <p:nvPr/>
              </p:nvSpPr>
              <p:spPr bwMode="auto">
                <a:xfrm>
                  <a:off x="6281280" y="1987200"/>
                  <a:ext cx="81720" cy="27360"/>
                </a:xfrm>
                <a:prstGeom prst="rect">
                  <a:avLst/>
                </a:prstGeom>
                <a:noFill/>
                <a:ln w="6350">
                  <a:solidFill>
                    <a:srgbClr val="002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79" name="Прямоугольник 382"/>
                <p:cNvSpPr/>
                <p:nvPr/>
              </p:nvSpPr>
              <p:spPr bwMode="auto">
                <a:xfrm>
                  <a:off x="6082560" y="2023560"/>
                  <a:ext cx="81720" cy="27360"/>
                </a:xfrm>
                <a:prstGeom prst="rect">
                  <a:avLst/>
                </a:prstGeom>
                <a:noFill/>
                <a:ln w="6350">
                  <a:solidFill>
                    <a:srgbClr val="002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80" name="Прямоугольник 383"/>
                <p:cNvSpPr/>
                <p:nvPr/>
              </p:nvSpPr>
              <p:spPr bwMode="auto">
                <a:xfrm>
                  <a:off x="6181920" y="2023560"/>
                  <a:ext cx="81720" cy="27360"/>
                </a:xfrm>
                <a:prstGeom prst="rect">
                  <a:avLst/>
                </a:prstGeom>
                <a:noFill/>
                <a:ln w="6350">
                  <a:solidFill>
                    <a:srgbClr val="002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81" name="Овал 4"/>
                <p:cNvSpPr/>
                <p:nvPr/>
              </p:nvSpPr>
              <p:spPr bwMode="auto">
                <a:xfrm>
                  <a:off x="6209640" y="1838520"/>
                  <a:ext cx="21240" cy="23040"/>
                </a:xfrm>
                <a:prstGeom prst="ellipse">
                  <a:avLst/>
                </a:prstGeom>
                <a:solidFill>
                  <a:srgbClr val="002060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82" name="Прямоугольник 385"/>
                <p:cNvSpPr/>
                <p:nvPr/>
              </p:nvSpPr>
              <p:spPr bwMode="auto">
                <a:xfrm>
                  <a:off x="6281280" y="2023560"/>
                  <a:ext cx="81720" cy="27360"/>
                </a:xfrm>
                <a:prstGeom prst="rect">
                  <a:avLst/>
                </a:prstGeom>
                <a:noFill/>
                <a:ln w="6350">
                  <a:solidFill>
                    <a:srgbClr val="002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483" name="Группа 6"/>
                <p:cNvGrpSpPr/>
                <p:nvPr/>
              </p:nvGrpSpPr>
              <p:grpSpPr bwMode="auto">
                <a:xfrm>
                  <a:off x="6090840" y="1814040"/>
                  <a:ext cx="81720" cy="72359"/>
                  <a:chOff x="6090840" y="1814040"/>
                  <a:chExt cx="81720" cy="72359"/>
                </a:xfrm>
              </p:grpSpPr>
              <p:sp>
                <p:nvSpPr>
                  <p:cNvPr id="484" name="Прямоугольник 226"/>
                  <p:cNvSpPr/>
                  <p:nvPr/>
                </p:nvSpPr>
                <p:spPr bwMode="auto">
                  <a:xfrm>
                    <a:off x="6090840" y="1814040"/>
                    <a:ext cx="81720" cy="27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800" h="43200" fill="norm" stroke="1" extrusionOk="0">
                        <a:moveTo>
                          <a:pt x="0" y="0"/>
                        </a:moveTo>
                        <a:lnTo>
                          <a:pt x="136800" y="0"/>
                        </a:lnTo>
                        <a:cubicBezTo>
                          <a:pt x="128862" y="14400"/>
                          <a:pt x="116162" y="16894"/>
                          <a:pt x="112987" y="43200"/>
                        </a:cubicBezTo>
                        <a:lnTo>
                          <a:pt x="0" y="432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6350">
                    <a:solidFill>
                      <a:srgbClr val="00206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85" name="Прямоугольник 228"/>
                  <p:cNvSpPr/>
                  <p:nvPr/>
                </p:nvSpPr>
                <p:spPr bwMode="auto">
                  <a:xfrm>
                    <a:off x="6090840" y="1859040"/>
                    <a:ext cx="81720" cy="27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800" h="43200" fill="norm" stroke="1" extrusionOk="0">
                        <a:moveTo>
                          <a:pt x="0" y="0"/>
                        </a:moveTo>
                        <a:lnTo>
                          <a:pt x="117750" y="0"/>
                        </a:lnTo>
                        <a:cubicBezTo>
                          <a:pt x="121719" y="23925"/>
                          <a:pt x="130450" y="28800"/>
                          <a:pt x="136800" y="43200"/>
                        </a:cubicBezTo>
                        <a:lnTo>
                          <a:pt x="0" y="432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6350">
                    <a:solidFill>
                      <a:srgbClr val="00206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486" name="Группа 5"/>
                <p:cNvGrpSpPr/>
                <p:nvPr/>
              </p:nvGrpSpPr>
              <p:grpSpPr bwMode="auto">
                <a:xfrm>
                  <a:off x="6269039" y="1814040"/>
                  <a:ext cx="81720" cy="72359"/>
                  <a:chOff x="6269039" y="1814040"/>
                  <a:chExt cx="81720" cy="72359"/>
                </a:xfrm>
              </p:grpSpPr>
              <p:sp>
                <p:nvSpPr>
                  <p:cNvPr id="487" name="Прямоугольник 226"/>
                  <p:cNvSpPr/>
                  <p:nvPr/>
                </p:nvSpPr>
                <p:spPr bwMode="auto">
                  <a:xfrm flipH="1">
                    <a:off x="6268680" y="1814040"/>
                    <a:ext cx="81720" cy="27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800" h="43200" fill="norm" stroke="1" extrusionOk="0">
                        <a:moveTo>
                          <a:pt x="0" y="0"/>
                        </a:moveTo>
                        <a:lnTo>
                          <a:pt x="136800" y="0"/>
                        </a:lnTo>
                        <a:cubicBezTo>
                          <a:pt x="128862" y="14400"/>
                          <a:pt x="116162" y="16894"/>
                          <a:pt x="112987" y="43200"/>
                        </a:cubicBezTo>
                        <a:lnTo>
                          <a:pt x="0" y="432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6350">
                    <a:solidFill>
                      <a:srgbClr val="00206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88" name="Прямоугольник 228"/>
                  <p:cNvSpPr/>
                  <p:nvPr/>
                </p:nvSpPr>
                <p:spPr bwMode="auto">
                  <a:xfrm flipH="1">
                    <a:off x="6268680" y="1859040"/>
                    <a:ext cx="81720" cy="27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800" h="43200" fill="norm" stroke="1" extrusionOk="0">
                        <a:moveTo>
                          <a:pt x="0" y="0"/>
                        </a:moveTo>
                        <a:lnTo>
                          <a:pt x="117750" y="0"/>
                        </a:lnTo>
                        <a:cubicBezTo>
                          <a:pt x="121719" y="23925"/>
                          <a:pt x="130450" y="28800"/>
                          <a:pt x="136800" y="43200"/>
                        </a:cubicBezTo>
                        <a:lnTo>
                          <a:pt x="0" y="432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6350">
                    <a:solidFill>
                      <a:srgbClr val="00206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sp>
            <p:nvSpPr>
              <p:cNvPr id="489" name="Знак запрета 30"/>
              <p:cNvSpPr/>
              <p:nvPr/>
            </p:nvSpPr>
            <p:spPr bwMode="auto">
              <a:xfrm>
                <a:off x="5788080" y="1256400"/>
                <a:ext cx="860760" cy="926280"/>
              </a:xfrm>
              <a:prstGeom prst="noSmoking">
                <a:avLst>
                  <a:gd name="adj" fmla="val 3503"/>
                </a:avLst>
              </a:prstGeom>
              <a:solidFill>
                <a:srgbClr val="A64333"/>
              </a:solidFill>
              <a:ln w="9525">
                <a:solidFill>
                  <a:srgbClr val="A643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490" name="Rectangle 4"/>
          <p:cNvSpPr/>
          <p:nvPr/>
        </p:nvSpPr>
        <p:spPr bwMode="auto">
          <a:xfrm>
            <a:off x="480240" y="92520"/>
            <a:ext cx="4755960" cy="72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1600" b="1" strike="noStrike" spc="-1">
                <a:solidFill>
                  <a:srgbClr val="203864"/>
                </a:solidFill>
                <a:latin typeface="Arial"/>
                <a:ea typeface="Arial"/>
              </a:rPr>
              <a:t>Правила</a:t>
            </a:r>
            <a:endParaRPr lang="ru-RU" sz="16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3" name="Заголовок 1"/>
          <p:cNvSpPr/>
          <p:nvPr/>
        </p:nvSpPr>
        <p:spPr bwMode="auto">
          <a:xfrm>
            <a:off x="539640" y="429120"/>
            <a:ext cx="7558200" cy="225719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>
              <a:lnSpc>
                <a:spcPct val="95000"/>
              </a:lnSpc>
              <a:spcBef>
                <a:spcPts val="1120"/>
              </a:spcBef>
              <a:defRPr/>
            </a:pPr>
            <a:r>
              <a:rPr lang="ru-RU" sz="1600" b="1" strike="noStrike" spc="-1">
                <a:solidFill>
                  <a:srgbClr val="223754"/>
                </a:solidFill>
                <a:latin typeface="Arial"/>
                <a:ea typeface="Arial Unicode MS"/>
              </a:rPr>
              <a:t>Пример  карты текущего состояния МИФА</a:t>
            </a:r>
            <a:endParaRPr lang="ru-RU" sz="1600" b="0" strike="noStrike" spc="-1">
              <a:latin typeface="XO Oriel"/>
            </a:endParaRPr>
          </a:p>
        </p:txBody>
      </p:sp>
      <p:pic>
        <p:nvPicPr>
          <p:cNvPr id="864" name="Рисунок 348487448" descr=""/>
          <p:cNvPicPr/>
          <p:nvPr/>
        </p:nvPicPr>
        <p:blipFill>
          <a:blip r:embed="rId2"/>
          <a:srcRect l="31344" t="31619" r="24616" b="18540"/>
          <a:stretch/>
        </p:blipFill>
        <p:spPr bwMode="auto">
          <a:xfrm>
            <a:off x="105840" y="655200"/>
            <a:ext cx="9026280" cy="4473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65" name="Рисунок 1731488914" descr=""/>
          <p:cNvPicPr/>
          <p:nvPr/>
        </p:nvPicPr>
        <p:blipFill>
          <a:blip r:embed="rId2"/>
          <a:stretch/>
        </p:blipFill>
        <p:spPr bwMode="auto">
          <a:xfrm>
            <a:off x="56880" y="1183320"/>
            <a:ext cx="9106200" cy="3707280"/>
          </a:xfrm>
          <a:prstGeom prst="rect">
            <a:avLst/>
          </a:prstGeom>
          <a:ln w="0">
            <a:noFill/>
          </a:ln>
        </p:spPr>
      </p:pic>
      <p:sp>
        <p:nvSpPr>
          <p:cNvPr id="866" name="Заголовок 1"/>
          <p:cNvSpPr/>
          <p:nvPr/>
        </p:nvSpPr>
        <p:spPr bwMode="auto">
          <a:xfrm>
            <a:off x="539640" y="429120"/>
            <a:ext cx="7558200" cy="225719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>
              <a:lnSpc>
                <a:spcPct val="95000"/>
              </a:lnSpc>
              <a:spcBef>
                <a:spcPts val="1120"/>
              </a:spcBef>
              <a:defRPr/>
            </a:pPr>
            <a:r>
              <a:rPr lang="ru-RU" sz="1600" b="1" strike="noStrike" spc="-1">
                <a:solidFill>
                  <a:srgbClr val="223754"/>
                </a:solidFill>
                <a:latin typeface="Arial"/>
                <a:ea typeface="Arial Unicode MS"/>
              </a:rPr>
              <a:t>Пример  карты текущего состояния МИФА</a:t>
            </a:r>
            <a:endParaRPr lang="ru-RU" sz="16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7" name="Номер слайда 3"/>
          <p:cNvSpPr/>
          <p:nvPr/>
        </p:nvSpPr>
        <p:spPr bwMode="auto">
          <a:xfrm>
            <a:off x="8883360" y="4947480"/>
            <a:ext cx="26028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tIns="34200" rIns="68760" bIns="342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900" b="1" strike="noStrike" spc="-1">
                <a:solidFill>
                  <a:srgbClr val="23263C"/>
                </a:solidFill>
                <a:latin typeface="Arial Narrow"/>
                <a:ea typeface="Arial"/>
              </a:rPr>
              <a:t>28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868" name="Прямая соединительная линия 15"/>
          <p:cNvSpPr/>
          <p:nvPr/>
        </p:nvSpPr>
        <p:spPr bwMode="auto">
          <a:xfrm>
            <a:off x="8883000" y="4865039"/>
            <a:ext cx="260640" cy="360"/>
          </a:xfrm>
          <a:prstGeom prst="line">
            <a:avLst/>
          </a:prstGeom>
          <a:ln>
            <a:solidFill>
              <a:srgbClr val="2D00EA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/>
        </p:style>
      </p:sp>
      <p:sp>
        <p:nvSpPr>
          <p:cNvPr id="869" name="Заголовок 1"/>
          <p:cNvSpPr/>
          <p:nvPr/>
        </p:nvSpPr>
        <p:spPr bwMode="auto">
          <a:xfrm>
            <a:off x="539640" y="429120"/>
            <a:ext cx="7558200" cy="225719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>
              <a:lnSpc>
                <a:spcPct val="95000"/>
              </a:lnSpc>
              <a:spcBef>
                <a:spcPts val="1123"/>
              </a:spcBef>
              <a:defRPr/>
            </a:pPr>
            <a:r>
              <a:rPr lang="ru-RU" sz="1600" b="1" strike="noStrike" spc="-1">
                <a:solidFill>
                  <a:srgbClr val="223754"/>
                </a:solidFill>
                <a:latin typeface="Arial"/>
                <a:ea typeface="Arial Unicode MS"/>
              </a:rPr>
              <a:t>Методика построения карты текущего процесса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870" name="Скругленный прямоугольник 2"/>
          <p:cNvSpPr/>
          <p:nvPr/>
        </p:nvSpPr>
        <p:spPr bwMode="auto">
          <a:xfrm>
            <a:off x="877320" y="977760"/>
            <a:ext cx="7220520" cy="336240"/>
          </a:xfrm>
          <a:prstGeom prst="roundRect">
            <a:avLst>
              <a:gd name="adj" fmla="val 0"/>
            </a:avLst>
          </a:prstGeom>
          <a:noFill/>
          <a:ln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1" name="Прямоугольник 9"/>
          <p:cNvSpPr/>
          <p:nvPr/>
        </p:nvSpPr>
        <p:spPr bwMode="auto">
          <a:xfrm>
            <a:off x="761040" y="4021200"/>
            <a:ext cx="755388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 marL="343080" indent="-342720">
              <a:lnSpc>
                <a:spcPct val="100000"/>
              </a:lnSpc>
              <a:buClr>
                <a:srgbClr val="1A1A1A"/>
              </a:buClr>
              <a:buFont typeface="StarSymbol"/>
              <a:buAutoNum type="arabicPeriod"/>
              <a:defRPr/>
            </a:pPr>
            <a:r>
              <a:rPr lang="ru-RU" sz="1400" b="0" strike="noStrike" spc="-1">
                <a:solidFill>
                  <a:srgbClr val="1A1A1A"/>
                </a:solidFill>
                <a:latin typeface="Arial"/>
                <a:ea typeface="Arial"/>
              </a:rPr>
              <a:t>Напишите на карте название рассматриваемого  процесса, дату составления карты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872" name="Скругленный прямоугольник 10"/>
          <p:cNvSpPr/>
          <p:nvPr/>
        </p:nvSpPr>
        <p:spPr bwMode="auto">
          <a:xfrm>
            <a:off x="727920" y="4034519"/>
            <a:ext cx="7620480" cy="27756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3" name="Прямоугольник 13"/>
          <p:cNvSpPr/>
          <p:nvPr/>
        </p:nvSpPr>
        <p:spPr bwMode="auto">
          <a:xfrm>
            <a:off x="277200" y="997560"/>
            <a:ext cx="8683920" cy="2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00000"/>
              </a:lnSpc>
              <a:defRPr/>
            </a:pPr>
            <a:r>
              <a:rPr lang="ru-RU" sz="1350" b="0" strike="noStrike" spc="-1">
                <a:solidFill>
                  <a:srgbClr val="414042"/>
                </a:solidFill>
                <a:latin typeface="Arial"/>
                <a:ea typeface="Arial"/>
              </a:rPr>
              <a:t>Карта текущего состояния процесса авиаперелета из пункта А в пункт Б   20.04.2023</a:t>
            </a:r>
            <a:endParaRPr lang="ru-RU" sz="1350" b="0" strike="noStrike" spc="-1">
              <a:latin typeface="XO Oriel"/>
            </a:endParaRPr>
          </a:p>
        </p:txBody>
      </p:sp>
      <p:sp>
        <p:nvSpPr>
          <p:cNvPr id="875" name="TextBox 1351977264"/>
          <p:cNvSpPr/>
          <p:nvPr/>
        </p:nvSpPr>
        <p:spPr bwMode="auto">
          <a:xfrm>
            <a:off x="658080" y="1970280"/>
            <a:ext cx="774936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vertOverflow="overflow" horzOverflow="overflow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1200" b="1" strike="noStrike" spc="-1">
                <a:solidFill>
                  <a:srgbClr val="34527F"/>
                </a:solidFill>
                <a:latin typeface="Arial"/>
                <a:ea typeface="Arial"/>
              </a:rPr>
              <a:t>Бумажный лист формата А1 - А3 / обычные бумажные обои (обратная сторона) / листы для флипчартов / стикеры с клеющимся краем разного цвета (желтый, голубой , красный) / маркеры или фломастеры разных цветов (черный, зеленый, красный).</a:t>
            </a:r>
            <a:endParaRPr lang="ru-RU" sz="1200" b="0" strike="noStrike" spc="-1">
              <a:latin typeface="XO Oriel"/>
            </a:endParaRPr>
          </a:p>
          <a:p>
            <a:pPr>
              <a:lnSpc>
                <a:spcPct val="100000"/>
              </a:lnSpc>
              <a:defRPr/>
            </a:pPr>
            <a:endParaRPr lang="ru-RU" sz="1200" b="0" strike="noStrike" spc="-1">
              <a:latin typeface="XO Orie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200" b="1" strike="noStrike" spc="-1">
                <a:solidFill>
                  <a:srgbClr val="34527F"/>
                </a:solidFill>
                <a:latin typeface="Arial"/>
                <a:ea typeface="Arial"/>
              </a:rPr>
              <a:t>Электронные таблицы / презентация / графический редактор</a:t>
            </a:r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6" name="Номер слайда 3"/>
          <p:cNvSpPr/>
          <p:nvPr/>
        </p:nvSpPr>
        <p:spPr bwMode="auto">
          <a:xfrm>
            <a:off x="8883360" y="4947480"/>
            <a:ext cx="26028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tIns="34200" rIns="68760" bIns="342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900" b="1" strike="noStrike" spc="-1">
                <a:solidFill>
                  <a:srgbClr val="23263C"/>
                </a:solidFill>
                <a:latin typeface="Arial Narrow"/>
                <a:ea typeface="Arial"/>
              </a:rPr>
              <a:t>29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877" name="Прямая соединительная линия 15"/>
          <p:cNvSpPr/>
          <p:nvPr/>
        </p:nvSpPr>
        <p:spPr bwMode="auto">
          <a:xfrm>
            <a:off x="8883000" y="4865039"/>
            <a:ext cx="261000" cy="0"/>
          </a:xfrm>
          <a:prstGeom prst="line">
            <a:avLst/>
          </a:prstGeom>
          <a:ln>
            <a:solidFill>
              <a:srgbClr val="2D00EA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/>
        </p:style>
      </p:sp>
      <p:sp>
        <p:nvSpPr>
          <p:cNvPr id="878" name="Прямоугольник 202"/>
          <p:cNvSpPr/>
          <p:nvPr/>
        </p:nvSpPr>
        <p:spPr bwMode="auto">
          <a:xfrm>
            <a:off x="770040" y="4441320"/>
            <a:ext cx="755208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1400" b="0" strike="noStrike" spc="-1">
                <a:solidFill>
                  <a:srgbClr val="1A1A1A"/>
                </a:solidFill>
                <a:latin typeface="Arial"/>
                <a:ea typeface="Arial"/>
              </a:rPr>
              <a:t>2. Определите границы процесса: вход и выход процесса;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879" name="Скругленный прямоугольник 2"/>
          <p:cNvSpPr/>
          <p:nvPr/>
        </p:nvSpPr>
        <p:spPr bwMode="auto">
          <a:xfrm>
            <a:off x="723600" y="4441320"/>
            <a:ext cx="7620480" cy="27756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0" name="Прямоугольник 25"/>
          <p:cNvSpPr/>
          <p:nvPr/>
        </p:nvSpPr>
        <p:spPr bwMode="auto">
          <a:xfrm>
            <a:off x="229320" y="715680"/>
            <a:ext cx="8683920" cy="57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00000"/>
              </a:lnSpc>
              <a:defRPr/>
            </a:pPr>
            <a:r>
              <a:rPr lang="ru-RU" sz="1350" b="0" strike="noStrike" spc="-1">
                <a:solidFill>
                  <a:srgbClr val="414042"/>
                </a:solidFill>
                <a:latin typeface="Arial"/>
                <a:ea typeface="Arial"/>
              </a:rPr>
              <a:t>Карта текущего состояния процесса авиаперелета из пункта А в пункт Б   20.04.2023</a:t>
            </a:r>
            <a:endParaRPr lang="ru-RU" sz="135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defRPr/>
            </a:pPr>
            <a:endParaRPr lang="ru-RU" sz="1350" b="0" strike="noStrike" spc="-1">
              <a:latin typeface="XO Oriel"/>
            </a:endParaRPr>
          </a:p>
        </p:txBody>
      </p:sp>
      <p:sp>
        <p:nvSpPr>
          <p:cNvPr id="881" name="Прямая со стрелкой 29"/>
          <p:cNvSpPr/>
          <p:nvPr/>
        </p:nvSpPr>
        <p:spPr bwMode="auto">
          <a:xfrm>
            <a:off x="1186560" y="2029320"/>
            <a:ext cx="34956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882" name="Picture 3" descr=""/>
          <p:cNvPicPr/>
          <p:nvPr/>
        </p:nvPicPr>
        <p:blipFill>
          <a:blip r:embed="rId2"/>
          <a:stretch/>
        </p:blipFill>
        <p:spPr bwMode="auto">
          <a:xfrm>
            <a:off x="327240" y="1337759"/>
            <a:ext cx="854640" cy="1037879"/>
          </a:xfrm>
          <a:prstGeom prst="rect">
            <a:avLst/>
          </a:prstGeom>
          <a:ln w="0">
            <a:noFill/>
          </a:ln>
        </p:spPr>
      </p:pic>
      <p:sp>
        <p:nvSpPr>
          <p:cNvPr id="883" name="Прямоугольник 36"/>
          <p:cNvSpPr/>
          <p:nvPr/>
        </p:nvSpPr>
        <p:spPr bwMode="auto">
          <a:xfrm>
            <a:off x="346680" y="1810440"/>
            <a:ext cx="790560" cy="437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4" name="Прямая со стрелкой 67"/>
          <p:cNvSpPr/>
          <p:nvPr/>
        </p:nvSpPr>
        <p:spPr bwMode="auto">
          <a:xfrm>
            <a:off x="7297560" y="4105080"/>
            <a:ext cx="2264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885" name="Picture 3" descr=""/>
          <p:cNvPicPr/>
          <p:nvPr/>
        </p:nvPicPr>
        <p:blipFill>
          <a:blip r:embed="rId3"/>
          <a:stretch/>
        </p:blipFill>
        <p:spPr bwMode="auto">
          <a:xfrm>
            <a:off x="7646039" y="3311640"/>
            <a:ext cx="874440" cy="1037879"/>
          </a:xfrm>
          <a:prstGeom prst="rect">
            <a:avLst/>
          </a:prstGeom>
          <a:ln w="0">
            <a:noFill/>
          </a:ln>
        </p:spPr>
      </p:pic>
      <p:sp>
        <p:nvSpPr>
          <p:cNvPr id="886" name="Прямоугольник 69"/>
          <p:cNvSpPr/>
          <p:nvPr/>
        </p:nvSpPr>
        <p:spPr bwMode="auto">
          <a:xfrm>
            <a:off x="7679520" y="3791519"/>
            <a:ext cx="808920" cy="437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8" name="Заголовок 1"/>
          <p:cNvSpPr/>
          <p:nvPr/>
        </p:nvSpPr>
        <p:spPr bwMode="auto">
          <a:xfrm>
            <a:off x="539640" y="429120"/>
            <a:ext cx="7558200" cy="225719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>
              <a:lnSpc>
                <a:spcPct val="95000"/>
              </a:lnSpc>
              <a:spcBef>
                <a:spcPts val="1125"/>
              </a:spcBef>
              <a:defRPr/>
            </a:pPr>
            <a:r>
              <a:rPr lang="ru-RU" sz="1600" b="1" strike="noStrike" spc="-1">
                <a:solidFill>
                  <a:srgbClr val="223754"/>
                </a:solidFill>
                <a:latin typeface="Arial"/>
                <a:ea typeface="Arial Unicode MS"/>
              </a:rPr>
              <a:t>Методика построения карты текущего процесса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889" name="TextBox 51"/>
          <p:cNvSpPr/>
          <p:nvPr/>
        </p:nvSpPr>
        <p:spPr bwMode="auto">
          <a:xfrm>
            <a:off x="284040" y="1706040"/>
            <a:ext cx="1076040" cy="63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1200" b="0" strike="noStrike" spc="-1">
                <a:solidFill>
                  <a:srgbClr val="414042"/>
                </a:solidFill>
                <a:latin typeface="Arial"/>
                <a:ea typeface="Arial"/>
              </a:rPr>
              <a:t>ВХОД</a:t>
            </a:r>
            <a:endParaRPr lang="ru-RU" sz="1200" b="0" strike="noStrike" spc="-1">
              <a:latin typeface="XO Oriel"/>
            </a:endParaRPr>
          </a:p>
          <a:p>
            <a:pPr>
              <a:lnSpc>
                <a:spcPct val="100000"/>
              </a:lnSpc>
              <a:defRPr/>
            </a:pPr>
            <a:r>
              <a:rPr lang="ru-RU" sz="800" b="1" strike="noStrike" spc="-1">
                <a:solidFill>
                  <a:srgbClr val="414042"/>
                </a:solidFill>
                <a:latin typeface="Arial"/>
                <a:ea typeface="Arial"/>
              </a:rPr>
              <a:t>Возникновение необходимости полета</a:t>
            </a:r>
            <a:endParaRPr lang="ru-RU" sz="800" b="0" strike="noStrike" spc="-1">
              <a:latin typeface="XO Oriel"/>
            </a:endParaRPr>
          </a:p>
        </p:txBody>
      </p:sp>
      <p:sp>
        <p:nvSpPr>
          <p:cNvPr id="890" name="TextBox 52"/>
          <p:cNvSpPr/>
          <p:nvPr/>
        </p:nvSpPr>
        <p:spPr bwMode="auto">
          <a:xfrm>
            <a:off x="7646039" y="3830760"/>
            <a:ext cx="9579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1200" b="0" strike="noStrike" spc="-1">
                <a:solidFill>
                  <a:srgbClr val="414042"/>
                </a:solidFill>
                <a:latin typeface="Arial"/>
                <a:ea typeface="Arial"/>
              </a:rPr>
              <a:t>Выход из аэропорта</a:t>
            </a:r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1" name="Номер слайда 3"/>
          <p:cNvSpPr/>
          <p:nvPr/>
        </p:nvSpPr>
        <p:spPr bwMode="auto">
          <a:xfrm>
            <a:off x="8883360" y="4947480"/>
            <a:ext cx="26028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tIns="34200" rIns="68760" bIns="342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900" b="1" strike="noStrike" spc="-1">
                <a:solidFill>
                  <a:srgbClr val="23263C"/>
                </a:solidFill>
                <a:latin typeface="Arial Narrow"/>
                <a:ea typeface="Arial"/>
              </a:rPr>
              <a:t>30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892" name="Прямоугольник 17"/>
          <p:cNvSpPr/>
          <p:nvPr/>
        </p:nvSpPr>
        <p:spPr bwMode="auto">
          <a:xfrm>
            <a:off x="5720039" y="2553840"/>
            <a:ext cx="1136160" cy="527400"/>
          </a:xfrm>
          <a:prstGeom prst="rect">
            <a:avLst/>
          </a:prstGeom>
          <a:solidFill>
            <a:srgbClr val="FFFFFF"/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Выруливание для высадки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893" name="Прямоугольник 32"/>
          <p:cNvSpPr/>
          <p:nvPr/>
        </p:nvSpPr>
        <p:spPr bwMode="auto">
          <a:xfrm>
            <a:off x="229320" y="715680"/>
            <a:ext cx="8686080" cy="2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00000"/>
              </a:lnSpc>
              <a:defRPr/>
            </a:pPr>
            <a:r>
              <a:rPr lang="ru-RU" sz="1350" b="0" strike="noStrike" spc="-1">
                <a:solidFill>
                  <a:srgbClr val="414042"/>
                </a:solidFill>
                <a:latin typeface="Arial"/>
                <a:ea typeface="Arial"/>
              </a:rPr>
              <a:t>Карта текущего состояния процесса авиаперелета из пункта А в пункт Б   20.04.2023</a:t>
            </a:r>
            <a:endParaRPr lang="ru-RU" sz="1350" b="0" strike="noStrike" spc="-1">
              <a:latin typeface="XO Oriel"/>
            </a:endParaRPr>
          </a:p>
        </p:txBody>
      </p:sp>
      <p:sp>
        <p:nvSpPr>
          <p:cNvPr id="894" name="Прямоугольник 33"/>
          <p:cNvSpPr/>
          <p:nvPr/>
        </p:nvSpPr>
        <p:spPr bwMode="auto">
          <a:xfrm>
            <a:off x="2493000" y="1505880"/>
            <a:ext cx="667800" cy="540360"/>
          </a:xfrm>
          <a:prstGeom prst="rect">
            <a:avLst/>
          </a:prstGeom>
          <a:solidFill>
            <a:srgbClr val="FFFFFF"/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00" b="0" strike="noStrike" spc="-1">
                <a:solidFill>
                  <a:srgbClr val="414042"/>
                </a:solidFill>
                <a:latin typeface="Arial"/>
                <a:ea typeface="Arial"/>
              </a:rPr>
              <a:t>Покупка билета</a:t>
            </a:r>
            <a:endParaRPr lang="ru-RU" sz="1000" b="0" strike="noStrike" spc="-1">
              <a:latin typeface="XO Oriel"/>
            </a:endParaRPr>
          </a:p>
        </p:txBody>
      </p:sp>
      <p:sp>
        <p:nvSpPr>
          <p:cNvPr id="895" name="Прямоугольник 34"/>
          <p:cNvSpPr/>
          <p:nvPr/>
        </p:nvSpPr>
        <p:spPr bwMode="auto">
          <a:xfrm>
            <a:off x="4599360" y="1505880"/>
            <a:ext cx="618480" cy="554760"/>
          </a:xfrm>
          <a:prstGeom prst="rect">
            <a:avLst/>
          </a:prstGeom>
          <a:solidFill>
            <a:srgbClr val="FFFFFF"/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50" b="0" strike="noStrike" spc="-1">
                <a:solidFill>
                  <a:srgbClr val="414042"/>
                </a:solidFill>
                <a:latin typeface="Arial"/>
                <a:ea typeface="Arial"/>
              </a:rPr>
              <a:t>Вызов такси</a:t>
            </a:r>
            <a:endParaRPr lang="ru-RU" sz="1050" b="0" strike="noStrike" spc="-1">
              <a:latin typeface="XO Oriel"/>
            </a:endParaRPr>
          </a:p>
        </p:txBody>
      </p:sp>
      <p:sp>
        <p:nvSpPr>
          <p:cNvPr id="896" name="Прямоугольник 35"/>
          <p:cNvSpPr/>
          <p:nvPr/>
        </p:nvSpPr>
        <p:spPr bwMode="auto">
          <a:xfrm>
            <a:off x="8036280" y="1498680"/>
            <a:ext cx="641160" cy="554760"/>
          </a:xfrm>
          <a:prstGeom prst="rect">
            <a:avLst/>
          </a:prstGeom>
          <a:solidFill>
            <a:srgbClr val="FFFFFF"/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Сдача багажа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897" name="Прямоугольник 39"/>
          <p:cNvSpPr/>
          <p:nvPr/>
        </p:nvSpPr>
        <p:spPr bwMode="auto">
          <a:xfrm>
            <a:off x="3624840" y="1505880"/>
            <a:ext cx="946440" cy="540360"/>
          </a:xfrm>
          <a:prstGeom prst="rect">
            <a:avLst/>
          </a:prstGeom>
          <a:solidFill>
            <a:srgbClr val="FFFFFF"/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Возвращение домой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898" name="Прямая со стрелкой 41"/>
          <p:cNvSpPr/>
          <p:nvPr/>
        </p:nvSpPr>
        <p:spPr bwMode="auto">
          <a:xfrm>
            <a:off x="6837840" y="1816200"/>
            <a:ext cx="26388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899" name="Picture 3" descr=""/>
          <p:cNvPicPr/>
          <p:nvPr/>
        </p:nvPicPr>
        <p:blipFill>
          <a:blip r:embed="rId2"/>
          <a:stretch/>
        </p:blipFill>
        <p:spPr bwMode="auto">
          <a:xfrm>
            <a:off x="399240" y="1103400"/>
            <a:ext cx="854640" cy="1037879"/>
          </a:xfrm>
          <a:prstGeom prst="rect">
            <a:avLst/>
          </a:prstGeom>
          <a:ln w="0">
            <a:noFill/>
          </a:ln>
        </p:spPr>
      </p:pic>
      <p:sp>
        <p:nvSpPr>
          <p:cNvPr id="900" name="Прямоугольник 43"/>
          <p:cNvSpPr/>
          <p:nvPr/>
        </p:nvSpPr>
        <p:spPr bwMode="auto">
          <a:xfrm>
            <a:off x="426600" y="1546920"/>
            <a:ext cx="790560" cy="46728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1" name="Прямоугольник 45"/>
          <p:cNvSpPr/>
          <p:nvPr/>
        </p:nvSpPr>
        <p:spPr bwMode="auto">
          <a:xfrm>
            <a:off x="460080" y="2565000"/>
            <a:ext cx="997920" cy="556560"/>
          </a:xfrm>
          <a:prstGeom prst="rect">
            <a:avLst/>
          </a:prstGeom>
          <a:solidFill>
            <a:srgbClr val="FFFFFF"/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Прохождение досмотра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902" name="Прямая со стрелкой 46"/>
          <p:cNvSpPr/>
          <p:nvPr/>
        </p:nvSpPr>
        <p:spPr bwMode="auto">
          <a:xfrm>
            <a:off x="8678160" y="1759680"/>
            <a:ext cx="2498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903" name="Прямоугольник 55"/>
          <p:cNvSpPr/>
          <p:nvPr/>
        </p:nvSpPr>
        <p:spPr bwMode="auto">
          <a:xfrm>
            <a:off x="7152840" y="1491120"/>
            <a:ext cx="883080" cy="579960"/>
          </a:xfrm>
          <a:prstGeom prst="rect">
            <a:avLst/>
          </a:prstGeom>
          <a:solidFill>
            <a:srgbClr val="FFFFFF"/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Регистрация на рейс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904" name="Прямая со стрелкой 57"/>
          <p:cNvSpPr/>
          <p:nvPr/>
        </p:nvSpPr>
        <p:spPr bwMode="auto">
          <a:xfrm>
            <a:off x="1560960" y="2838600"/>
            <a:ext cx="19260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905" name="Прямоугольник 58"/>
          <p:cNvSpPr/>
          <p:nvPr/>
        </p:nvSpPr>
        <p:spPr bwMode="auto">
          <a:xfrm>
            <a:off x="4910760" y="2548800"/>
            <a:ext cx="802440" cy="550440"/>
          </a:xfrm>
          <a:prstGeom prst="rect">
            <a:avLst/>
          </a:prstGeom>
          <a:solidFill>
            <a:srgbClr val="FFFFFF"/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Посадка в аэропорту Б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906" name="Прямоугольник 59"/>
          <p:cNvSpPr/>
          <p:nvPr/>
        </p:nvSpPr>
        <p:spPr bwMode="auto">
          <a:xfrm>
            <a:off x="2051640" y="2558880"/>
            <a:ext cx="802800" cy="556560"/>
          </a:xfrm>
          <a:prstGeom prst="rect">
            <a:avLst/>
          </a:prstGeom>
          <a:solidFill>
            <a:srgbClr val="FFFFFF"/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Посадка в самолет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907" name="Прямоугольник 69"/>
          <p:cNvSpPr/>
          <p:nvPr/>
        </p:nvSpPr>
        <p:spPr bwMode="auto">
          <a:xfrm>
            <a:off x="3858120" y="2558880"/>
            <a:ext cx="545760" cy="556560"/>
          </a:xfrm>
          <a:prstGeom prst="rect">
            <a:avLst/>
          </a:prstGeom>
          <a:solidFill>
            <a:srgbClr val="FFFFFF"/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Взлёт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908" name="Прямоугольник 70"/>
          <p:cNvSpPr/>
          <p:nvPr/>
        </p:nvSpPr>
        <p:spPr bwMode="auto">
          <a:xfrm>
            <a:off x="1331640" y="3634560"/>
            <a:ext cx="931320" cy="535320"/>
          </a:xfrm>
          <a:prstGeom prst="rect">
            <a:avLst/>
          </a:prstGeom>
          <a:solidFill>
            <a:srgbClr val="FFFFFF"/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Переезд к аэропорту на автобусе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909" name="Прямоугольник 71"/>
          <p:cNvSpPr/>
          <p:nvPr/>
        </p:nvSpPr>
        <p:spPr bwMode="auto">
          <a:xfrm>
            <a:off x="2896200" y="3632040"/>
            <a:ext cx="1033200" cy="540360"/>
          </a:xfrm>
          <a:prstGeom prst="rect">
            <a:avLst/>
          </a:prstGeom>
          <a:solidFill>
            <a:srgbClr val="FFFFFF"/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00" b="0" strike="noStrike" spc="-1">
                <a:solidFill>
                  <a:srgbClr val="414042"/>
                </a:solidFill>
                <a:latin typeface="Arial"/>
                <a:ea typeface="Arial"/>
              </a:rPr>
              <a:t>Получение багажа</a:t>
            </a:r>
            <a:endParaRPr lang="ru-RU" sz="1000" b="0" strike="noStrike" spc="-1">
              <a:latin typeface="XO Oriel"/>
            </a:endParaRPr>
          </a:p>
        </p:txBody>
      </p:sp>
      <p:sp>
        <p:nvSpPr>
          <p:cNvPr id="910" name="Прямая со стрелкой 73"/>
          <p:cNvSpPr/>
          <p:nvPr/>
        </p:nvSpPr>
        <p:spPr bwMode="auto">
          <a:xfrm>
            <a:off x="2249280" y="3902400"/>
            <a:ext cx="2264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911" name="Прямая со стрелкой 74"/>
          <p:cNvSpPr/>
          <p:nvPr/>
        </p:nvSpPr>
        <p:spPr bwMode="auto">
          <a:xfrm>
            <a:off x="3984480" y="3898440"/>
            <a:ext cx="2264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912" name="Picture 3" descr=""/>
          <p:cNvPicPr/>
          <p:nvPr/>
        </p:nvPicPr>
        <p:blipFill>
          <a:blip r:embed="rId3"/>
          <a:stretch/>
        </p:blipFill>
        <p:spPr bwMode="auto">
          <a:xfrm>
            <a:off x="4269600" y="3435840"/>
            <a:ext cx="874440" cy="905760"/>
          </a:xfrm>
          <a:prstGeom prst="rect">
            <a:avLst/>
          </a:prstGeom>
          <a:ln w="0">
            <a:noFill/>
          </a:ln>
        </p:spPr>
      </p:pic>
      <p:sp>
        <p:nvSpPr>
          <p:cNvPr id="913" name="Прямоугольник 76"/>
          <p:cNvSpPr/>
          <p:nvPr/>
        </p:nvSpPr>
        <p:spPr bwMode="auto">
          <a:xfrm>
            <a:off x="4318920" y="3846600"/>
            <a:ext cx="808920" cy="35928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4" name="TextBox 51"/>
          <p:cNvSpPr/>
          <p:nvPr/>
        </p:nvSpPr>
        <p:spPr bwMode="auto">
          <a:xfrm>
            <a:off x="389160" y="1604520"/>
            <a:ext cx="874800" cy="41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700" b="1" strike="noStrike" spc="-1">
                <a:solidFill>
                  <a:srgbClr val="414042"/>
                </a:solidFill>
                <a:latin typeface="Arial"/>
                <a:ea typeface="Arial"/>
              </a:rPr>
              <a:t>Возникновение необходимости полета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915" name="TextBox 52"/>
          <p:cNvSpPr/>
          <p:nvPr/>
        </p:nvSpPr>
        <p:spPr bwMode="auto">
          <a:xfrm>
            <a:off x="4265640" y="3797640"/>
            <a:ext cx="9583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1200" b="0" strike="noStrike" spc="-1">
                <a:solidFill>
                  <a:srgbClr val="414042"/>
                </a:solidFill>
                <a:latin typeface="Arial"/>
                <a:ea typeface="Arial"/>
              </a:rPr>
              <a:t>Выход из аэропорта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916" name="Прямоугольник 54"/>
          <p:cNvSpPr/>
          <p:nvPr/>
        </p:nvSpPr>
        <p:spPr bwMode="auto">
          <a:xfrm>
            <a:off x="1253880" y="1505880"/>
            <a:ext cx="806400" cy="540360"/>
          </a:xfrm>
          <a:prstGeom prst="rect">
            <a:avLst/>
          </a:prstGeom>
          <a:solidFill>
            <a:srgbClr val="FFFFFF"/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00" b="0" strike="noStrike" spc="-1">
                <a:solidFill>
                  <a:srgbClr val="414042"/>
                </a:solidFill>
                <a:latin typeface="Arial"/>
                <a:ea typeface="Arial"/>
              </a:rPr>
              <a:t>Поездка в авиакассу</a:t>
            </a:r>
            <a:endParaRPr lang="ru-RU" sz="1000" b="0" strike="noStrike" spc="-1">
              <a:latin typeface="XO Oriel"/>
            </a:endParaRPr>
          </a:p>
        </p:txBody>
      </p:sp>
      <p:sp>
        <p:nvSpPr>
          <p:cNvPr id="917" name="Прямая со стрелкой 78"/>
          <p:cNvSpPr/>
          <p:nvPr/>
        </p:nvSpPr>
        <p:spPr bwMode="auto">
          <a:xfrm>
            <a:off x="2078640" y="1792800"/>
            <a:ext cx="35136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918" name="Заголовок 1"/>
          <p:cNvSpPr/>
          <p:nvPr/>
        </p:nvSpPr>
        <p:spPr bwMode="auto">
          <a:xfrm>
            <a:off x="539640" y="429120"/>
            <a:ext cx="7558200" cy="225719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>
              <a:lnSpc>
                <a:spcPct val="95000"/>
              </a:lnSpc>
              <a:spcBef>
                <a:spcPts val="1125"/>
              </a:spcBef>
              <a:defRPr/>
            </a:pPr>
            <a:r>
              <a:rPr lang="ru-RU" sz="1600" b="1" strike="noStrike" spc="-1">
                <a:solidFill>
                  <a:srgbClr val="223754"/>
                </a:solidFill>
                <a:latin typeface="Arial"/>
                <a:ea typeface="Arial Unicode MS"/>
              </a:rPr>
              <a:t>Методика построения карты текущего процесса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919" name="Прямая со стрелкой 41"/>
          <p:cNvSpPr/>
          <p:nvPr/>
        </p:nvSpPr>
        <p:spPr bwMode="auto">
          <a:xfrm>
            <a:off x="5304600" y="1783440"/>
            <a:ext cx="26388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920" name="Прямоугольник 33"/>
          <p:cNvSpPr/>
          <p:nvPr/>
        </p:nvSpPr>
        <p:spPr bwMode="auto">
          <a:xfrm>
            <a:off x="5786640" y="1505880"/>
            <a:ext cx="1050480" cy="578160"/>
          </a:xfrm>
          <a:prstGeom prst="rect">
            <a:avLst/>
          </a:prstGeom>
          <a:solidFill>
            <a:srgbClr val="FFFFFF"/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00" b="0" strike="noStrike" spc="-1">
                <a:solidFill>
                  <a:srgbClr val="414042"/>
                </a:solidFill>
                <a:latin typeface="Arial"/>
                <a:ea typeface="Arial"/>
              </a:rPr>
              <a:t>Переезд в аэропорт А</a:t>
            </a:r>
            <a:endParaRPr lang="ru-RU" sz="1000" b="0" strike="noStrike" spc="-1">
              <a:latin typeface="XO Oriel"/>
            </a:endParaRPr>
          </a:p>
        </p:txBody>
      </p:sp>
      <p:sp>
        <p:nvSpPr>
          <p:cNvPr id="921" name="Прямоугольник 60"/>
          <p:cNvSpPr/>
          <p:nvPr/>
        </p:nvSpPr>
        <p:spPr bwMode="auto">
          <a:xfrm>
            <a:off x="4377960" y="2548800"/>
            <a:ext cx="552600" cy="550440"/>
          </a:xfrm>
          <a:prstGeom prst="rect">
            <a:avLst/>
          </a:prstGeom>
          <a:solidFill>
            <a:srgbClr val="FFFFFF"/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Полёт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922" name="Прямоугольник 70"/>
          <p:cNvSpPr/>
          <p:nvPr/>
        </p:nvSpPr>
        <p:spPr bwMode="auto">
          <a:xfrm>
            <a:off x="7246080" y="2559240"/>
            <a:ext cx="704160" cy="535320"/>
          </a:xfrm>
          <a:prstGeom prst="rect">
            <a:avLst/>
          </a:prstGeom>
          <a:solidFill>
            <a:srgbClr val="FFFFFF"/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Выход из самолета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923" name="Прямая со стрелкой 73"/>
          <p:cNvSpPr/>
          <p:nvPr/>
        </p:nvSpPr>
        <p:spPr bwMode="auto">
          <a:xfrm>
            <a:off x="8017920" y="2813760"/>
            <a:ext cx="2264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924" name="Прямая со стрелкой 73"/>
          <p:cNvSpPr/>
          <p:nvPr/>
        </p:nvSpPr>
        <p:spPr bwMode="auto">
          <a:xfrm>
            <a:off x="233640" y="2843640"/>
            <a:ext cx="2264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925" name="Прямая со стрелкой 41"/>
          <p:cNvSpPr/>
          <p:nvPr/>
        </p:nvSpPr>
        <p:spPr bwMode="auto">
          <a:xfrm>
            <a:off x="3274560" y="1792800"/>
            <a:ext cx="26388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926" name="Прямоугольник 69"/>
          <p:cNvSpPr/>
          <p:nvPr/>
        </p:nvSpPr>
        <p:spPr bwMode="auto">
          <a:xfrm>
            <a:off x="2867040" y="2558880"/>
            <a:ext cx="998280" cy="556560"/>
          </a:xfrm>
          <a:prstGeom prst="rect">
            <a:avLst/>
          </a:prstGeom>
          <a:solidFill>
            <a:srgbClr val="FFFFFF"/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Ожидание разрешения на взлет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927" name="Номер слайда 3"/>
          <p:cNvSpPr/>
          <p:nvPr/>
        </p:nvSpPr>
        <p:spPr bwMode="auto">
          <a:xfrm>
            <a:off x="8883360" y="4947480"/>
            <a:ext cx="26028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tIns="34200" rIns="68760" bIns="342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900" b="1" strike="noStrike" spc="-1">
                <a:solidFill>
                  <a:srgbClr val="23263C"/>
                </a:solidFill>
                <a:latin typeface="Arial Narrow"/>
                <a:ea typeface="Arial"/>
              </a:rPr>
              <a:t>30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928" name="Прямая соединительная линия 15"/>
          <p:cNvSpPr/>
          <p:nvPr/>
        </p:nvSpPr>
        <p:spPr bwMode="auto">
          <a:xfrm>
            <a:off x="8883000" y="4865039"/>
            <a:ext cx="260640" cy="360"/>
          </a:xfrm>
          <a:prstGeom prst="line">
            <a:avLst/>
          </a:prstGeom>
          <a:ln>
            <a:solidFill>
              <a:srgbClr val="2D00EA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/>
        </p:style>
      </p:sp>
      <p:sp>
        <p:nvSpPr>
          <p:cNvPr id="929" name="Скругленный прямоугольник 14"/>
          <p:cNvSpPr/>
          <p:nvPr/>
        </p:nvSpPr>
        <p:spPr bwMode="auto">
          <a:xfrm>
            <a:off x="172440" y="4487400"/>
            <a:ext cx="8629920" cy="57564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0" name="Прямоугольник 16"/>
          <p:cNvSpPr/>
          <p:nvPr/>
        </p:nvSpPr>
        <p:spPr bwMode="auto">
          <a:xfrm>
            <a:off x="233640" y="4487400"/>
            <a:ext cx="857376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1400" b="0" strike="noStrike" spc="-1">
                <a:solidFill>
                  <a:srgbClr val="1A1A1A"/>
                </a:solidFill>
                <a:latin typeface="Arial"/>
                <a:ea typeface="Arial"/>
              </a:rPr>
              <a:t>3. Между входом и выходом, на основании собранной информации, нанесите основные виды выполняемых операций и все виды связей</a:t>
            </a:r>
            <a:endParaRPr lang="ru-RU" sz="1400" b="0" strike="noStrike" spc="-1">
              <a:latin typeface="XO Oriel"/>
            </a:endParaRPr>
          </a:p>
          <a:p>
            <a:pPr>
              <a:lnSpc>
                <a:spcPct val="100000"/>
              </a:lnSpc>
              <a:defRPr/>
            </a:pPr>
            <a:endParaRPr lang="ru-RU" sz="1400" b="0" strike="noStrike" spc="-1">
              <a:latin typeface="XO Oriel"/>
            </a:endParaRPr>
          </a:p>
        </p:txBody>
      </p:sp>
      <p:sp>
        <p:nvSpPr>
          <p:cNvPr id="932" name="Прямая со стрелкой 73"/>
          <p:cNvSpPr/>
          <p:nvPr/>
        </p:nvSpPr>
        <p:spPr bwMode="auto">
          <a:xfrm>
            <a:off x="6975720" y="2813760"/>
            <a:ext cx="2264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3" name="Номер слайда 3"/>
          <p:cNvSpPr/>
          <p:nvPr/>
        </p:nvSpPr>
        <p:spPr bwMode="auto">
          <a:xfrm>
            <a:off x="8883360" y="4947480"/>
            <a:ext cx="26028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tIns="34200" rIns="68760" bIns="342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900" b="1" strike="noStrike" spc="-1">
                <a:solidFill>
                  <a:srgbClr val="23263C"/>
                </a:solidFill>
                <a:latin typeface="Arial Narrow"/>
                <a:ea typeface="Arial"/>
              </a:rPr>
              <a:t>30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934" name="Прямоугольник 17"/>
          <p:cNvSpPr/>
          <p:nvPr/>
        </p:nvSpPr>
        <p:spPr bwMode="auto">
          <a:xfrm>
            <a:off x="6078600" y="2558880"/>
            <a:ext cx="1136160" cy="527400"/>
          </a:xfrm>
          <a:prstGeom prst="rect">
            <a:avLst/>
          </a:prstGeom>
          <a:solidFill>
            <a:srgbClr val="FFFFFF"/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Выруливание для высадки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935" name="Прямоугольник 32"/>
          <p:cNvSpPr/>
          <p:nvPr/>
        </p:nvSpPr>
        <p:spPr bwMode="auto">
          <a:xfrm>
            <a:off x="229320" y="715680"/>
            <a:ext cx="8686080" cy="2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00000"/>
              </a:lnSpc>
              <a:defRPr/>
            </a:pPr>
            <a:r>
              <a:rPr lang="ru-RU" sz="1350" b="0" strike="noStrike" spc="-1">
                <a:solidFill>
                  <a:srgbClr val="414042"/>
                </a:solidFill>
                <a:latin typeface="Arial"/>
                <a:ea typeface="Arial"/>
              </a:rPr>
              <a:t>Карта текущего состояния процесса авиаперелета из пункта А в пункт Б   20.04.2023</a:t>
            </a:r>
            <a:endParaRPr lang="ru-RU" sz="1350" b="0" strike="noStrike" spc="-1">
              <a:latin typeface="XO Oriel"/>
            </a:endParaRPr>
          </a:p>
        </p:txBody>
      </p:sp>
      <p:sp>
        <p:nvSpPr>
          <p:cNvPr id="936" name="Прямоугольник 33"/>
          <p:cNvSpPr/>
          <p:nvPr/>
        </p:nvSpPr>
        <p:spPr bwMode="auto">
          <a:xfrm>
            <a:off x="2493000" y="1505880"/>
            <a:ext cx="667800" cy="540360"/>
          </a:xfrm>
          <a:prstGeom prst="rect">
            <a:avLst/>
          </a:prstGeom>
          <a:solidFill>
            <a:srgbClr val="FFFFFF"/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00" b="0" strike="noStrike" spc="-1">
                <a:solidFill>
                  <a:srgbClr val="414042"/>
                </a:solidFill>
                <a:latin typeface="Arial"/>
                <a:ea typeface="Arial"/>
              </a:rPr>
              <a:t>Покупка билета</a:t>
            </a:r>
            <a:endParaRPr lang="ru-RU" sz="1000" b="0" strike="noStrike" spc="-1">
              <a:latin typeface="XO Oriel"/>
            </a:endParaRPr>
          </a:p>
        </p:txBody>
      </p:sp>
      <p:sp>
        <p:nvSpPr>
          <p:cNvPr id="937" name="Прямоугольник 34"/>
          <p:cNvSpPr/>
          <p:nvPr/>
        </p:nvSpPr>
        <p:spPr bwMode="auto">
          <a:xfrm>
            <a:off x="4599360" y="1505880"/>
            <a:ext cx="618480" cy="554760"/>
          </a:xfrm>
          <a:prstGeom prst="rect">
            <a:avLst/>
          </a:prstGeom>
          <a:solidFill>
            <a:srgbClr val="FFFFFF"/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50" b="0" strike="noStrike" spc="-1">
                <a:solidFill>
                  <a:srgbClr val="414042"/>
                </a:solidFill>
                <a:latin typeface="Arial"/>
                <a:ea typeface="Arial"/>
              </a:rPr>
              <a:t>Вызов такси</a:t>
            </a:r>
            <a:endParaRPr lang="ru-RU" sz="1050" b="0" strike="noStrike" spc="-1">
              <a:latin typeface="XO Oriel"/>
            </a:endParaRPr>
          </a:p>
        </p:txBody>
      </p:sp>
      <p:sp>
        <p:nvSpPr>
          <p:cNvPr id="938" name="Прямоугольник 35"/>
          <p:cNvSpPr/>
          <p:nvPr/>
        </p:nvSpPr>
        <p:spPr bwMode="auto">
          <a:xfrm>
            <a:off x="8036280" y="1498680"/>
            <a:ext cx="641160" cy="554760"/>
          </a:xfrm>
          <a:prstGeom prst="rect">
            <a:avLst/>
          </a:prstGeom>
          <a:solidFill>
            <a:srgbClr val="FFFFFF"/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Сдача багажа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939" name="Прямоугольник 39"/>
          <p:cNvSpPr/>
          <p:nvPr/>
        </p:nvSpPr>
        <p:spPr bwMode="auto">
          <a:xfrm>
            <a:off x="3624840" y="1505880"/>
            <a:ext cx="946440" cy="540360"/>
          </a:xfrm>
          <a:prstGeom prst="rect">
            <a:avLst/>
          </a:prstGeom>
          <a:solidFill>
            <a:srgbClr val="FFFFFF"/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Возвращение домой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940" name="Прямая со стрелкой 41"/>
          <p:cNvSpPr/>
          <p:nvPr/>
        </p:nvSpPr>
        <p:spPr bwMode="auto">
          <a:xfrm>
            <a:off x="6837840" y="1816200"/>
            <a:ext cx="26388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941" name="Picture 3" descr=""/>
          <p:cNvPicPr/>
          <p:nvPr/>
        </p:nvPicPr>
        <p:blipFill>
          <a:blip r:embed="rId2"/>
          <a:stretch/>
        </p:blipFill>
        <p:spPr bwMode="auto">
          <a:xfrm>
            <a:off x="399240" y="1084680"/>
            <a:ext cx="854640" cy="1037879"/>
          </a:xfrm>
          <a:prstGeom prst="rect">
            <a:avLst/>
          </a:prstGeom>
          <a:ln w="0">
            <a:noFill/>
          </a:ln>
        </p:spPr>
      </p:pic>
      <p:sp>
        <p:nvSpPr>
          <p:cNvPr id="942" name="Прямоугольник 43"/>
          <p:cNvSpPr/>
          <p:nvPr/>
        </p:nvSpPr>
        <p:spPr bwMode="auto">
          <a:xfrm>
            <a:off x="418680" y="1557360"/>
            <a:ext cx="790560" cy="437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3" name="Прямоугольник 45"/>
          <p:cNvSpPr/>
          <p:nvPr/>
        </p:nvSpPr>
        <p:spPr bwMode="auto">
          <a:xfrm>
            <a:off x="909360" y="2571120"/>
            <a:ext cx="997920" cy="556560"/>
          </a:xfrm>
          <a:prstGeom prst="rect">
            <a:avLst/>
          </a:prstGeom>
          <a:solidFill>
            <a:srgbClr val="FFFFFF"/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Прохождение досмотра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944" name="Прямая со стрелкой 46"/>
          <p:cNvSpPr/>
          <p:nvPr/>
        </p:nvSpPr>
        <p:spPr bwMode="auto">
          <a:xfrm>
            <a:off x="8678160" y="1759680"/>
            <a:ext cx="2498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945" name="Прямоугольник 55"/>
          <p:cNvSpPr/>
          <p:nvPr/>
        </p:nvSpPr>
        <p:spPr bwMode="auto">
          <a:xfrm>
            <a:off x="7152840" y="1491120"/>
            <a:ext cx="883080" cy="579960"/>
          </a:xfrm>
          <a:prstGeom prst="rect">
            <a:avLst/>
          </a:prstGeom>
          <a:solidFill>
            <a:srgbClr val="FFFFFF"/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Регистрация на рейс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946" name="Прямая со стрелкой 57"/>
          <p:cNvSpPr/>
          <p:nvPr/>
        </p:nvSpPr>
        <p:spPr bwMode="auto">
          <a:xfrm>
            <a:off x="2271960" y="2855519"/>
            <a:ext cx="19260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947" name="Прямоугольник 58"/>
          <p:cNvSpPr/>
          <p:nvPr/>
        </p:nvSpPr>
        <p:spPr bwMode="auto">
          <a:xfrm>
            <a:off x="5278320" y="2563920"/>
            <a:ext cx="784080" cy="550440"/>
          </a:xfrm>
          <a:prstGeom prst="rect">
            <a:avLst/>
          </a:prstGeom>
          <a:solidFill>
            <a:srgbClr val="FFFFFF"/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Посадка в аэропорту Б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948" name="Прямоугольник 59"/>
          <p:cNvSpPr/>
          <p:nvPr/>
        </p:nvSpPr>
        <p:spPr bwMode="auto">
          <a:xfrm>
            <a:off x="2644560" y="2558880"/>
            <a:ext cx="730440" cy="556560"/>
          </a:xfrm>
          <a:prstGeom prst="rect">
            <a:avLst/>
          </a:prstGeom>
          <a:solidFill>
            <a:srgbClr val="FFFFFF"/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Посадка в самолет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949" name="Прямоугольник 69"/>
          <p:cNvSpPr/>
          <p:nvPr/>
        </p:nvSpPr>
        <p:spPr bwMode="auto">
          <a:xfrm>
            <a:off x="4198320" y="2565000"/>
            <a:ext cx="545760" cy="556560"/>
          </a:xfrm>
          <a:prstGeom prst="rect">
            <a:avLst/>
          </a:prstGeom>
          <a:solidFill>
            <a:srgbClr val="FFFFFF"/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Взлёт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950" name="Прямоугольник 70"/>
          <p:cNvSpPr/>
          <p:nvPr/>
        </p:nvSpPr>
        <p:spPr bwMode="auto">
          <a:xfrm>
            <a:off x="3439800" y="3634560"/>
            <a:ext cx="931320" cy="535320"/>
          </a:xfrm>
          <a:prstGeom prst="rect">
            <a:avLst/>
          </a:prstGeom>
          <a:solidFill>
            <a:srgbClr val="FFFFFF"/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Переезд к аэропорту на автобусе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951" name="Прямоугольник 71"/>
          <p:cNvSpPr/>
          <p:nvPr/>
        </p:nvSpPr>
        <p:spPr bwMode="auto">
          <a:xfrm>
            <a:off x="4682880" y="3632040"/>
            <a:ext cx="1033200" cy="540360"/>
          </a:xfrm>
          <a:prstGeom prst="rect">
            <a:avLst/>
          </a:prstGeom>
          <a:solidFill>
            <a:srgbClr val="FFFFFF"/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00" b="0" strike="noStrike" spc="-1">
                <a:solidFill>
                  <a:srgbClr val="414042"/>
                </a:solidFill>
                <a:latin typeface="Arial"/>
                <a:ea typeface="Arial"/>
              </a:rPr>
              <a:t>Получение багажа</a:t>
            </a:r>
            <a:endParaRPr lang="ru-RU" sz="1000" b="0" strike="noStrike" spc="-1">
              <a:latin typeface="XO Oriel"/>
            </a:endParaRPr>
          </a:p>
        </p:txBody>
      </p:sp>
      <p:sp>
        <p:nvSpPr>
          <p:cNvPr id="952" name="Прямая со стрелкой 73"/>
          <p:cNvSpPr/>
          <p:nvPr/>
        </p:nvSpPr>
        <p:spPr bwMode="auto">
          <a:xfrm>
            <a:off x="4357440" y="3902400"/>
            <a:ext cx="2264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953" name="Прямая со стрелкой 74"/>
          <p:cNvSpPr/>
          <p:nvPr/>
        </p:nvSpPr>
        <p:spPr bwMode="auto">
          <a:xfrm>
            <a:off x="5771160" y="3898440"/>
            <a:ext cx="2264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954" name="Picture 3" descr=""/>
          <p:cNvPicPr/>
          <p:nvPr/>
        </p:nvPicPr>
        <p:blipFill>
          <a:blip r:embed="rId3"/>
          <a:stretch/>
        </p:blipFill>
        <p:spPr bwMode="auto">
          <a:xfrm>
            <a:off x="6056280" y="3435840"/>
            <a:ext cx="874440" cy="905760"/>
          </a:xfrm>
          <a:prstGeom prst="rect">
            <a:avLst/>
          </a:prstGeom>
          <a:ln w="0">
            <a:noFill/>
          </a:ln>
        </p:spPr>
      </p:pic>
      <p:sp>
        <p:nvSpPr>
          <p:cNvPr id="955" name="Прямоугольник 76"/>
          <p:cNvSpPr/>
          <p:nvPr/>
        </p:nvSpPr>
        <p:spPr bwMode="auto">
          <a:xfrm>
            <a:off x="6088680" y="3844080"/>
            <a:ext cx="808920" cy="35928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6" name="TextBox 51"/>
          <p:cNvSpPr/>
          <p:nvPr/>
        </p:nvSpPr>
        <p:spPr bwMode="auto">
          <a:xfrm>
            <a:off x="342000" y="1599480"/>
            <a:ext cx="10386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800" b="1" strike="noStrike" spc="-1">
                <a:solidFill>
                  <a:srgbClr val="414042"/>
                </a:solidFill>
                <a:latin typeface="Arial"/>
                <a:ea typeface="Arial"/>
              </a:rPr>
              <a:t>Возникновение необходимости полета</a:t>
            </a:r>
            <a:endParaRPr lang="ru-RU" sz="800" b="0" strike="noStrike" spc="-1">
              <a:latin typeface="XO Oriel"/>
            </a:endParaRPr>
          </a:p>
        </p:txBody>
      </p:sp>
      <p:sp>
        <p:nvSpPr>
          <p:cNvPr id="957" name="TextBox 52"/>
          <p:cNvSpPr/>
          <p:nvPr/>
        </p:nvSpPr>
        <p:spPr bwMode="auto">
          <a:xfrm>
            <a:off x="6061680" y="3822120"/>
            <a:ext cx="9583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1200" b="0" strike="noStrike" spc="-1">
                <a:solidFill>
                  <a:srgbClr val="414042"/>
                </a:solidFill>
                <a:latin typeface="Arial"/>
                <a:ea typeface="Arial"/>
              </a:rPr>
              <a:t>Выход из аэропорта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958" name="Прямоугольник 54"/>
          <p:cNvSpPr/>
          <p:nvPr/>
        </p:nvSpPr>
        <p:spPr bwMode="auto">
          <a:xfrm>
            <a:off x="1253880" y="1505880"/>
            <a:ext cx="806400" cy="540360"/>
          </a:xfrm>
          <a:prstGeom prst="rect">
            <a:avLst/>
          </a:prstGeom>
          <a:solidFill>
            <a:srgbClr val="FFFFFF"/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00" b="0" strike="noStrike" spc="-1">
                <a:solidFill>
                  <a:srgbClr val="414042"/>
                </a:solidFill>
                <a:latin typeface="Arial"/>
                <a:ea typeface="Arial"/>
              </a:rPr>
              <a:t>Поездка в авиакассу</a:t>
            </a:r>
            <a:endParaRPr lang="ru-RU" sz="1000" b="0" strike="noStrike" spc="-1">
              <a:latin typeface="XO Oriel"/>
            </a:endParaRPr>
          </a:p>
        </p:txBody>
      </p:sp>
      <p:sp>
        <p:nvSpPr>
          <p:cNvPr id="959" name="Прямая со стрелкой 78"/>
          <p:cNvSpPr/>
          <p:nvPr/>
        </p:nvSpPr>
        <p:spPr bwMode="auto">
          <a:xfrm>
            <a:off x="2078640" y="1792800"/>
            <a:ext cx="35136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960" name="Заголовок 1"/>
          <p:cNvSpPr/>
          <p:nvPr/>
        </p:nvSpPr>
        <p:spPr bwMode="auto">
          <a:xfrm>
            <a:off x="539640" y="429120"/>
            <a:ext cx="7558200" cy="225719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>
              <a:lnSpc>
                <a:spcPct val="95000"/>
              </a:lnSpc>
              <a:spcBef>
                <a:spcPts val="1125"/>
              </a:spcBef>
              <a:defRPr/>
            </a:pPr>
            <a:r>
              <a:rPr lang="ru-RU" sz="1600" b="1" strike="noStrike" spc="-1">
                <a:solidFill>
                  <a:srgbClr val="223754"/>
                </a:solidFill>
                <a:latin typeface="Arial"/>
                <a:ea typeface="Arial Unicode MS"/>
              </a:rPr>
              <a:t>Методика построения карты текущего процесса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961" name="Прямая со стрелкой 41"/>
          <p:cNvSpPr/>
          <p:nvPr/>
        </p:nvSpPr>
        <p:spPr bwMode="auto">
          <a:xfrm>
            <a:off x="5304600" y="1783440"/>
            <a:ext cx="26388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962" name="Прямоугольник 33"/>
          <p:cNvSpPr/>
          <p:nvPr/>
        </p:nvSpPr>
        <p:spPr bwMode="auto">
          <a:xfrm>
            <a:off x="5786640" y="1505880"/>
            <a:ext cx="1050480" cy="578160"/>
          </a:xfrm>
          <a:prstGeom prst="rect">
            <a:avLst/>
          </a:prstGeom>
          <a:solidFill>
            <a:srgbClr val="FFFFFF"/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00" b="0" strike="noStrike" spc="-1">
                <a:solidFill>
                  <a:srgbClr val="414042"/>
                </a:solidFill>
                <a:latin typeface="Arial"/>
                <a:ea typeface="Arial"/>
              </a:rPr>
              <a:t>Переезд в аэропорт А</a:t>
            </a:r>
            <a:endParaRPr lang="ru-RU" sz="1000" b="0" strike="noStrike" spc="-1">
              <a:latin typeface="XO Oriel"/>
            </a:endParaRPr>
          </a:p>
        </p:txBody>
      </p:sp>
      <p:sp>
        <p:nvSpPr>
          <p:cNvPr id="963" name="Прямоугольник 60"/>
          <p:cNvSpPr/>
          <p:nvPr/>
        </p:nvSpPr>
        <p:spPr bwMode="auto">
          <a:xfrm>
            <a:off x="4723920" y="2565000"/>
            <a:ext cx="552600" cy="550440"/>
          </a:xfrm>
          <a:prstGeom prst="rect">
            <a:avLst/>
          </a:prstGeom>
          <a:solidFill>
            <a:srgbClr val="FFFFFF"/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Полёт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964" name="Прямоугольник 70"/>
          <p:cNvSpPr/>
          <p:nvPr/>
        </p:nvSpPr>
        <p:spPr bwMode="auto">
          <a:xfrm>
            <a:off x="2292480" y="3639960"/>
            <a:ext cx="704160" cy="535320"/>
          </a:xfrm>
          <a:prstGeom prst="rect">
            <a:avLst/>
          </a:prstGeom>
          <a:solidFill>
            <a:srgbClr val="FFFFFF"/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Выход из самолета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965" name="Прямая со стрелкой 73"/>
          <p:cNvSpPr/>
          <p:nvPr/>
        </p:nvSpPr>
        <p:spPr bwMode="auto">
          <a:xfrm>
            <a:off x="3063960" y="3894480"/>
            <a:ext cx="2264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966" name="Прямая со стрелкой 73"/>
          <p:cNvSpPr/>
          <p:nvPr/>
        </p:nvSpPr>
        <p:spPr bwMode="auto">
          <a:xfrm>
            <a:off x="682560" y="2843640"/>
            <a:ext cx="2264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967" name="Прямая со стрелкой 41"/>
          <p:cNvSpPr/>
          <p:nvPr/>
        </p:nvSpPr>
        <p:spPr bwMode="auto">
          <a:xfrm>
            <a:off x="3274560" y="1792800"/>
            <a:ext cx="26388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968" name="Прямоугольник 7"/>
          <p:cNvSpPr/>
          <p:nvPr/>
        </p:nvSpPr>
        <p:spPr bwMode="auto">
          <a:xfrm>
            <a:off x="1302120" y="2061000"/>
            <a:ext cx="71064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15-30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969" name="Скругленный прямоугольник 52"/>
          <p:cNvSpPr/>
          <p:nvPr/>
        </p:nvSpPr>
        <p:spPr bwMode="auto">
          <a:xfrm>
            <a:off x="729360" y="4587120"/>
            <a:ext cx="7620480" cy="52092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0" name="Прямоугольник 51"/>
          <p:cNvSpPr/>
          <p:nvPr/>
        </p:nvSpPr>
        <p:spPr bwMode="auto">
          <a:xfrm>
            <a:off x="693360" y="4587120"/>
            <a:ext cx="75546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1400" b="0" strike="noStrike" spc="-1">
                <a:solidFill>
                  <a:srgbClr val="1A1A1A"/>
                </a:solidFill>
                <a:latin typeface="Arial"/>
                <a:ea typeface="Arial"/>
              </a:rPr>
              <a:t>4.Нанесите на карту измеримые показатели видов выполняемых работ (время) </a:t>
            </a:r>
            <a:r>
              <a:rPr lang="ru-RU" sz="1400" b="0" strike="noStrike" spc="-1">
                <a:solidFill>
                  <a:srgbClr val="414042"/>
                </a:solidFill>
                <a:latin typeface="Arial"/>
                <a:ea typeface="Arial"/>
              </a:rPr>
              <a:t> в формате «минимум» - «максимум» (лучший - худший вариант)</a:t>
            </a:r>
            <a:endParaRPr lang="ru-RU" sz="1400" b="0" strike="noStrike" spc="-1">
              <a:latin typeface="XO Oriel"/>
            </a:endParaRPr>
          </a:p>
          <a:p>
            <a:pPr>
              <a:lnSpc>
                <a:spcPct val="100000"/>
              </a:lnSpc>
              <a:defRPr/>
            </a:pPr>
            <a:endParaRPr lang="ru-RU" sz="1400" b="0" strike="noStrike" spc="-1">
              <a:latin typeface="XO Oriel"/>
            </a:endParaRPr>
          </a:p>
        </p:txBody>
      </p:sp>
      <p:sp>
        <p:nvSpPr>
          <p:cNvPr id="971" name="Прямоугольник 7"/>
          <p:cNvSpPr/>
          <p:nvPr/>
        </p:nvSpPr>
        <p:spPr bwMode="auto">
          <a:xfrm>
            <a:off x="2493000" y="2061000"/>
            <a:ext cx="58572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1-10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972" name="Прямоугольник 83"/>
          <p:cNvSpPr/>
          <p:nvPr/>
        </p:nvSpPr>
        <p:spPr bwMode="auto">
          <a:xfrm>
            <a:off x="2044080" y="2053800"/>
            <a:ext cx="4204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456EA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3 -25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973" name="Прямоугольник 83"/>
          <p:cNvSpPr/>
          <p:nvPr/>
        </p:nvSpPr>
        <p:spPr bwMode="auto">
          <a:xfrm>
            <a:off x="3177360" y="2046600"/>
            <a:ext cx="4204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456EA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4 - 34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974" name="Прямоугольник 7"/>
          <p:cNvSpPr/>
          <p:nvPr/>
        </p:nvSpPr>
        <p:spPr bwMode="auto">
          <a:xfrm>
            <a:off x="3839040" y="2071440"/>
            <a:ext cx="51804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24-64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975" name="Прямоугольник 7"/>
          <p:cNvSpPr/>
          <p:nvPr/>
        </p:nvSpPr>
        <p:spPr bwMode="auto">
          <a:xfrm>
            <a:off x="4599360" y="2071440"/>
            <a:ext cx="51804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1 -5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976" name="Прямоугольник 83"/>
          <p:cNvSpPr/>
          <p:nvPr/>
        </p:nvSpPr>
        <p:spPr bwMode="auto">
          <a:xfrm>
            <a:off x="5186160" y="2061000"/>
            <a:ext cx="614879" cy="236520"/>
          </a:xfrm>
          <a:prstGeom prst="rect">
            <a:avLst/>
          </a:prstGeom>
          <a:solidFill>
            <a:srgbClr val="FFFFFF"/>
          </a:solidFill>
          <a:ln>
            <a:solidFill>
              <a:srgbClr val="456EA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3 - 20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977" name="Прямоугольник 7"/>
          <p:cNvSpPr/>
          <p:nvPr/>
        </p:nvSpPr>
        <p:spPr bwMode="auto">
          <a:xfrm>
            <a:off x="5954039" y="2084400"/>
            <a:ext cx="78372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30 - 60 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978" name="Прямоугольник 83"/>
          <p:cNvSpPr/>
          <p:nvPr/>
        </p:nvSpPr>
        <p:spPr bwMode="auto">
          <a:xfrm>
            <a:off x="6792480" y="2084400"/>
            <a:ext cx="4204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456EA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0 - 34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979" name="Прямоугольник 7"/>
          <p:cNvSpPr/>
          <p:nvPr/>
        </p:nvSpPr>
        <p:spPr bwMode="auto">
          <a:xfrm>
            <a:off x="7252200" y="2071440"/>
            <a:ext cx="78372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1 - 2 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980" name="Прямоугольник 7"/>
          <p:cNvSpPr/>
          <p:nvPr/>
        </p:nvSpPr>
        <p:spPr bwMode="auto">
          <a:xfrm>
            <a:off x="8050320" y="2071440"/>
            <a:ext cx="6274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0,3 -0,5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981" name="Прямоугольник 83"/>
          <p:cNvSpPr/>
          <p:nvPr/>
        </p:nvSpPr>
        <p:spPr bwMode="auto">
          <a:xfrm>
            <a:off x="8672760" y="2071440"/>
            <a:ext cx="4204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456EA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0 - 15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982" name="Прямоугольник 83"/>
          <p:cNvSpPr/>
          <p:nvPr/>
        </p:nvSpPr>
        <p:spPr bwMode="auto">
          <a:xfrm>
            <a:off x="2155320" y="3128040"/>
            <a:ext cx="4888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456EA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10 - 75</a:t>
            </a:r>
            <a:endParaRPr lang="ru-RU" sz="7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983" name="Прямоугольник 7"/>
          <p:cNvSpPr/>
          <p:nvPr/>
        </p:nvSpPr>
        <p:spPr bwMode="auto">
          <a:xfrm>
            <a:off x="2696040" y="3121920"/>
            <a:ext cx="6274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1 -5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984" name="Прямоугольник 69"/>
          <p:cNvSpPr/>
          <p:nvPr/>
        </p:nvSpPr>
        <p:spPr bwMode="auto">
          <a:xfrm>
            <a:off x="3364560" y="2563200"/>
            <a:ext cx="827640" cy="556560"/>
          </a:xfrm>
          <a:prstGeom prst="rect">
            <a:avLst/>
          </a:prstGeom>
          <a:solidFill>
            <a:srgbClr val="FFFFFF"/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Ожидание разрешения на взлет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985" name="Прямоугольник 7"/>
          <p:cNvSpPr/>
          <p:nvPr/>
        </p:nvSpPr>
        <p:spPr bwMode="auto">
          <a:xfrm>
            <a:off x="3439800" y="3115800"/>
            <a:ext cx="6274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5 -10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986" name="Прямоугольник 7"/>
          <p:cNvSpPr/>
          <p:nvPr/>
        </p:nvSpPr>
        <p:spPr bwMode="auto">
          <a:xfrm>
            <a:off x="4205520" y="3121920"/>
            <a:ext cx="53856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10 -15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987" name="Прямоугольник 7"/>
          <p:cNvSpPr/>
          <p:nvPr/>
        </p:nvSpPr>
        <p:spPr bwMode="auto">
          <a:xfrm>
            <a:off x="4716000" y="3128040"/>
            <a:ext cx="56052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241 - 271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988" name="Прямоугольник 7"/>
          <p:cNvSpPr/>
          <p:nvPr/>
        </p:nvSpPr>
        <p:spPr bwMode="auto">
          <a:xfrm>
            <a:off x="5393160" y="3128040"/>
            <a:ext cx="6274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1 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989" name="Прямоугольник 7"/>
          <p:cNvSpPr/>
          <p:nvPr/>
        </p:nvSpPr>
        <p:spPr bwMode="auto">
          <a:xfrm>
            <a:off x="6321960" y="3114360"/>
            <a:ext cx="6274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3 -10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990" name="Прямоугольник 7"/>
          <p:cNvSpPr/>
          <p:nvPr/>
        </p:nvSpPr>
        <p:spPr bwMode="auto">
          <a:xfrm>
            <a:off x="1585440" y="4185720"/>
            <a:ext cx="6274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456EA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3 -5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991" name="Прямоугольник 7"/>
          <p:cNvSpPr/>
          <p:nvPr/>
        </p:nvSpPr>
        <p:spPr bwMode="auto">
          <a:xfrm>
            <a:off x="2330640" y="4175280"/>
            <a:ext cx="6274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1 -4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992" name="Прямоугольник 83"/>
          <p:cNvSpPr/>
          <p:nvPr/>
        </p:nvSpPr>
        <p:spPr bwMode="auto">
          <a:xfrm>
            <a:off x="2997000" y="4189320"/>
            <a:ext cx="4888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456EA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0,5 - 5</a:t>
            </a:r>
            <a:endParaRPr lang="ru-RU" sz="7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993" name="Прямоугольник 70"/>
          <p:cNvSpPr/>
          <p:nvPr/>
        </p:nvSpPr>
        <p:spPr bwMode="auto">
          <a:xfrm>
            <a:off x="3439800" y="3634560"/>
            <a:ext cx="931320" cy="535320"/>
          </a:xfrm>
          <a:prstGeom prst="rect">
            <a:avLst/>
          </a:prstGeom>
          <a:solidFill>
            <a:srgbClr val="FFFFFF"/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Переезд к аэропорту на автобусе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994" name="Прямоугольник 7"/>
          <p:cNvSpPr/>
          <p:nvPr/>
        </p:nvSpPr>
        <p:spPr bwMode="auto">
          <a:xfrm>
            <a:off x="3591720" y="4175280"/>
            <a:ext cx="6274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2 -7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995" name="Прямоугольник 83"/>
          <p:cNvSpPr/>
          <p:nvPr/>
        </p:nvSpPr>
        <p:spPr bwMode="auto">
          <a:xfrm>
            <a:off x="4318920" y="4175280"/>
            <a:ext cx="4888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456EA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0,5 - 4</a:t>
            </a:r>
            <a:endParaRPr lang="ru-RU" sz="7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996" name="Прямоугольник 7"/>
          <p:cNvSpPr/>
          <p:nvPr/>
        </p:nvSpPr>
        <p:spPr bwMode="auto">
          <a:xfrm>
            <a:off x="4867560" y="4189320"/>
            <a:ext cx="6274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10,5 -25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997" name="Прямоугольник 83"/>
          <p:cNvSpPr/>
          <p:nvPr/>
        </p:nvSpPr>
        <p:spPr bwMode="auto">
          <a:xfrm>
            <a:off x="5653440" y="4170240"/>
            <a:ext cx="4708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456EA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1 - 2</a:t>
            </a:r>
            <a:endParaRPr lang="ru-RU" sz="7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998" name="Прямоугольник 7"/>
          <p:cNvSpPr/>
          <p:nvPr/>
        </p:nvSpPr>
        <p:spPr bwMode="auto">
          <a:xfrm>
            <a:off x="1144080" y="3134160"/>
            <a:ext cx="6274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1 -5 мин</a:t>
            </a:r>
            <a:endParaRPr lang="ru-RU" sz="7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0" name="Номер слайда 3"/>
          <p:cNvSpPr/>
          <p:nvPr/>
        </p:nvSpPr>
        <p:spPr bwMode="auto">
          <a:xfrm>
            <a:off x="8883360" y="4947480"/>
            <a:ext cx="26028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tIns="34200" rIns="68760" bIns="342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900" b="1" strike="noStrike" spc="-1">
                <a:solidFill>
                  <a:srgbClr val="23263C"/>
                </a:solidFill>
                <a:latin typeface="Arial Narrow"/>
                <a:ea typeface="Arial"/>
              </a:rPr>
              <a:t>30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001" name="Прямоугольник 17"/>
          <p:cNvSpPr/>
          <p:nvPr/>
        </p:nvSpPr>
        <p:spPr bwMode="auto">
          <a:xfrm>
            <a:off x="6357960" y="2567519"/>
            <a:ext cx="1136160" cy="527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Выруливание для высадки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002" name="Прямоугольник 32"/>
          <p:cNvSpPr/>
          <p:nvPr/>
        </p:nvSpPr>
        <p:spPr bwMode="auto">
          <a:xfrm>
            <a:off x="229320" y="715680"/>
            <a:ext cx="8686080" cy="2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00000"/>
              </a:lnSpc>
              <a:defRPr/>
            </a:pPr>
            <a:r>
              <a:rPr lang="ru-RU" sz="1350" b="0" strike="noStrike" spc="-1">
                <a:solidFill>
                  <a:srgbClr val="414042"/>
                </a:solidFill>
                <a:latin typeface="Arial"/>
                <a:ea typeface="Arial"/>
              </a:rPr>
              <a:t>Карта текущего состояния процесса авиаперелета из пункта А в пункт Б   20.04.2023</a:t>
            </a:r>
            <a:endParaRPr lang="ru-RU" sz="1350" b="0" strike="noStrike" spc="-1">
              <a:latin typeface="XO Oriel"/>
            </a:endParaRPr>
          </a:p>
        </p:txBody>
      </p:sp>
      <p:sp>
        <p:nvSpPr>
          <p:cNvPr id="1003" name="Прямоугольник 33"/>
          <p:cNvSpPr/>
          <p:nvPr/>
        </p:nvSpPr>
        <p:spPr bwMode="auto">
          <a:xfrm>
            <a:off x="2493000" y="1505880"/>
            <a:ext cx="667800" cy="5403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00" b="0" strike="noStrike" spc="-1">
                <a:solidFill>
                  <a:srgbClr val="414042"/>
                </a:solidFill>
                <a:latin typeface="Arial"/>
                <a:ea typeface="Arial"/>
              </a:rPr>
              <a:t>Покупка билета</a:t>
            </a:r>
            <a:endParaRPr lang="ru-RU" sz="1000" b="0" strike="noStrike" spc="-1">
              <a:latin typeface="XO Oriel"/>
            </a:endParaRPr>
          </a:p>
        </p:txBody>
      </p:sp>
      <p:sp>
        <p:nvSpPr>
          <p:cNvPr id="1004" name="Прямоугольник 34"/>
          <p:cNvSpPr/>
          <p:nvPr/>
        </p:nvSpPr>
        <p:spPr bwMode="auto">
          <a:xfrm>
            <a:off x="4599360" y="1505880"/>
            <a:ext cx="618480" cy="554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50" b="0" strike="noStrike" spc="-1">
                <a:solidFill>
                  <a:srgbClr val="414042"/>
                </a:solidFill>
                <a:latin typeface="Arial"/>
                <a:ea typeface="Arial"/>
              </a:rPr>
              <a:t>Вызов такси</a:t>
            </a:r>
            <a:endParaRPr lang="ru-RU" sz="1050" b="0" strike="noStrike" spc="-1">
              <a:latin typeface="XO Oriel"/>
            </a:endParaRPr>
          </a:p>
        </p:txBody>
      </p:sp>
      <p:sp>
        <p:nvSpPr>
          <p:cNvPr id="1005" name="Прямоугольник 35"/>
          <p:cNvSpPr/>
          <p:nvPr/>
        </p:nvSpPr>
        <p:spPr bwMode="auto">
          <a:xfrm>
            <a:off x="8036280" y="1498680"/>
            <a:ext cx="641160" cy="554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Сдача багажа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006" name="Прямоугольник 39"/>
          <p:cNvSpPr/>
          <p:nvPr/>
        </p:nvSpPr>
        <p:spPr bwMode="auto">
          <a:xfrm>
            <a:off x="3624840" y="1505880"/>
            <a:ext cx="946440" cy="5403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Возвращение домой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007" name="Прямая со стрелкой 41"/>
          <p:cNvSpPr/>
          <p:nvPr/>
        </p:nvSpPr>
        <p:spPr bwMode="auto">
          <a:xfrm>
            <a:off x="6837840" y="1816200"/>
            <a:ext cx="26388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008" name="Picture 3" descr=""/>
          <p:cNvPicPr/>
          <p:nvPr/>
        </p:nvPicPr>
        <p:blipFill>
          <a:blip r:embed="rId2"/>
          <a:stretch/>
        </p:blipFill>
        <p:spPr bwMode="auto">
          <a:xfrm>
            <a:off x="425880" y="1101240"/>
            <a:ext cx="854640" cy="1037879"/>
          </a:xfrm>
          <a:prstGeom prst="rect">
            <a:avLst/>
          </a:prstGeom>
          <a:ln w="0">
            <a:noFill/>
          </a:ln>
        </p:spPr>
      </p:pic>
      <p:sp>
        <p:nvSpPr>
          <p:cNvPr id="1009" name="Прямоугольник 43"/>
          <p:cNvSpPr/>
          <p:nvPr/>
        </p:nvSpPr>
        <p:spPr bwMode="auto">
          <a:xfrm>
            <a:off x="445320" y="1573920"/>
            <a:ext cx="790560" cy="437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0" name="Прямоугольник 45"/>
          <p:cNvSpPr/>
          <p:nvPr/>
        </p:nvSpPr>
        <p:spPr bwMode="auto">
          <a:xfrm>
            <a:off x="411840" y="2542680"/>
            <a:ext cx="962640" cy="556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Прохождение досмотра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011" name="Прямая со стрелкой 46"/>
          <p:cNvSpPr/>
          <p:nvPr/>
        </p:nvSpPr>
        <p:spPr bwMode="auto">
          <a:xfrm>
            <a:off x="8678160" y="1759680"/>
            <a:ext cx="2498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012" name="Прямоугольник 55"/>
          <p:cNvSpPr/>
          <p:nvPr/>
        </p:nvSpPr>
        <p:spPr bwMode="auto">
          <a:xfrm>
            <a:off x="7152840" y="1491120"/>
            <a:ext cx="883080" cy="5799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Регистрация на рейс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013" name="Прямая со стрелкой 57"/>
          <p:cNvSpPr/>
          <p:nvPr/>
        </p:nvSpPr>
        <p:spPr bwMode="auto">
          <a:xfrm>
            <a:off x="2012759" y="2849400"/>
            <a:ext cx="19260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014" name="Прямоугольник 58"/>
          <p:cNvSpPr/>
          <p:nvPr/>
        </p:nvSpPr>
        <p:spPr bwMode="auto">
          <a:xfrm>
            <a:off x="5548320" y="2571120"/>
            <a:ext cx="784080" cy="5504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Посадка в аэропорту Б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015" name="Прямоугольник 59"/>
          <p:cNvSpPr/>
          <p:nvPr/>
        </p:nvSpPr>
        <p:spPr bwMode="auto">
          <a:xfrm>
            <a:off x="2711880" y="2564280"/>
            <a:ext cx="802800" cy="556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Посадка в самолет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016" name="Прямоугольник 60"/>
          <p:cNvSpPr/>
          <p:nvPr/>
        </p:nvSpPr>
        <p:spPr bwMode="auto">
          <a:xfrm>
            <a:off x="5022000" y="2571120"/>
            <a:ext cx="542520" cy="5565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Полёт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017" name="Прямоугольник 69"/>
          <p:cNvSpPr/>
          <p:nvPr/>
        </p:nvSpPr>
        <p:spPr bwMode="auto">
          <a:xfrm>
            <a:off x="4508640" y="2577240"/>
            <a:ext cx="545760" cy="5565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Взлёт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018" name="Прямоугольник 70"/>
          <p:cNvSpPr/>
          <p:nvPr/>
        </p:nvSpPr>
        <p:spPr bwMode="auto">
          <a:xfrm>
            <a:off x="3439800" y="3634560"/>
            <a:ext cx="931320" cy="535320"/>
          </a:xfrm>
          <a:prstGeom prst="rect">
            <a:avLst/>
          </a:prstGeom>
          <a:solidFill>
            <a:srgbClr val="FFFFFF"/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Переезд к аэропорту на автобусе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019" name="Прямоугольник 71"/>
          <p:cNvSpPr/>
          <p:nvPr/>
        </p:nvSpPr>
        <p:spPr bwMode="auto">
          <a:xfrm>
            <a:off x="5601960" y="3632040"/>
            <a:ext cx="1033200" cy="5403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00" b="0" strike="noStrike" spc="-1">
                <a:solidFill>
                  <a:srgbClr val="414042"/>
                </a:solidFill>
                <a:latin typeface="Arial"/>
                <a:ea typeface="Arial"/>
              </a:rPr>
              <a:t>Получение багажа</a:t>
            </a:r>
            <a:endParaRPr lang="ru-RU" sz="1000" b="0" strike="noStrike" spc="-1">
              <a:latin typeface="XO Oriel"/>
            </a:endParaRPr>
          </a:p>
        </p:txBody>
      </p:sp>
      <p:sp>
        <p:nvSpPr>
          <p:cNvPr id="1020" name="Прямая со стрелкой 73"/>
          <p:cNvSpPr/>
          <p:nvPr/>
        </p:nvSpPr>
        <p:spPr bwMode="auto">
          <a:xfrm>
            <a:off x="4357440" y="3902400"/>
            <a:ext cx="2264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021" name="Прямая со стрелкой 74"/>
          <p:cNvSpPr/>
          <p:nvPr/>
        </p:nvSpPr>
        <p:spPr bwMode="auto">
          <a:xfrm>
            <a:off x="6690600" y="3898440"/>
            <a:ext cx="2264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022" name="Picture 3" descr=""/>
          <p:cNvPicPr/>
          <p:nvPr/>
        </p:nvPicPr>
        <p:blipFill>
          <a:blip r:embed="rId3"/>
          <a:stretch/>
        </p:blipFill>
        <p:spPr bwMode="auto">
          <a:xfrm>
            <a:off x="6975720" y="3435840"/>
            <a:ext cx="874440" cy="905760"/>
          </a:xfrm>
          <a:prstGeom prst="rect">
            <a:avLst/>
          </a:prstGeom>
          <a:ln w="0">
            <a:noFill/>
          </a:ln>
        </p:spPr>
      </p:pic>
      <p:sp>
        <p:nvSpPr>
          <p:cNvPr id="1023" name="Прямоугольник 76"/>
          <p:cNvSpPr/>
          <p:nvPr/>
        </p:nvSpPr>
        <p:spPr bwMode="auto">
          <a:xfrm>
            <a:off x="7008480" y="3852360"/>
            <a:ext cx="808920" cy="35928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4" name="TextBox 51"/>
          <p:cNvSpPr/>
          <p:nvPr/>
        </p:nvSpPr>
        <p:spPr bwMode="auto">
          <a:xfrm>
            <a:off x="371880" y="1535400"/>
            <a:ext cx="10026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800" b="1" strike="noStrike" spc="-1">
                <a:solidFill>
                  <a:srgbClr val="414042"/>
                </a:solidFill>
                <a:latin typeface="Arial"/>
                <a:ea typeface="Arial"/>
              </a:rPr>
              <a:t>Возникновение необходимости полета</a:t>
            </a:r>
            <a:endParaRPr lang="ru-RU" sz="800" b="0" strike="noStrike" spc="-1">
              <a:latin typeface="XO Oriel"/>
            </a:endParaRPr>
          </a:p>
        </p:txBody>
      </p:sp>
      <p:sp>
        <p:nvSpPr>
          <p:cNvPr id="1025" name="TextBox 52"/>
          <p:cNvSpPr/>
          <p:nvPr/>
        </p:nvSpPr>
        <p:spPr bwMode="auto">
          <a:xfrm>
            <a:off x="6981120" y="3822120"/>
            <a:ext cx="9583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1200" b="0" strike="noStrike" spc="-1">
                <a:solidFill>
                  <a:srgbClr val="414042"/>
                </a:solidFill>
                <a:latin typeface="Arial"/>
                <a:ea typeface="Arial"/>
              </a:rPr>
              <a:t>Выход из аэропорта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1026" name="Прямоугольник 54"/>
          <p:cNvSpPr/>
          <p:nvPr/>
        </p:nvSpPr>
        <p:spPr bwMode="auto">
          <a:xfrm>
            <a:off x="1253880" y="1505880"/>
            <a:ext cx="806400" cy="5403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00" b="0" strike="noStrike" spc="-1">
                <a:solidFill>
                  <a:srgbClr val="414042"/>
                </a:solidFill>
                <a:latin typeface="Arial"/>
                <a:ea typeface="Arial"/>
              </a:rPr>
              <a:t>Поездка в авиакассу</a:t>
            </a:r>
            <a:endParaRPr lang="ru-RU" sz="1000" b="0" strike="noStrike" spc="-1">
              <a:latin typeface="XO Oriel"/>
            </a:endParaRPr>
          </a:p>
        </p:txBody>
      </p:sp>
      <p:sp>
        <p:nvSpPr>
          <p:cNvPr id="1027" name="Прямая со стрелкой 78"/>
          <p:cNvSpPr/>
          <p:nvPr/>
        </p:nvSpPr>
        <p:spPr bwMode="auto">
          <a:xfrm>
            <a:off x="2078640" y="1792800"/>
            <a:ext cx="35136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028" name="Заголовок 1"/>
          <p:cNvSpPr/>
          <p:nvPr/>
        </p:nvSpPr>
        <p:spPr bwMode="auto">
          <a:xfrm>
            <a:off x="539640" y="429120"/>
            <a:ext cx="7558200" cy="225719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>
              <a:lnSpc>
                <a:spcPct val="95000"/>
              </a:lnSpc>
              <a:spcBef>
                <a:spcPts val="1125"/>
              </a:spcBef>
              <a:defRPr/>
            </a:pPr>
            <a:r>
              <a:rPr lang="ru-RU" sz="1600" b="1" strike="noStrike" spc="-1">
                <a:solidFill>
                  <a:srgbClr val="223754"/>
                </a:solidFill>
                <a:latin typeface="Arial"/>
                <a:ea typeface="Arial Unicode MS"/>
              </a:rPr>
              <a:t>Методика построения карты текущего процесса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1029" name="Прямая со стрелкой 41"/>
          <p:cNvSpPr/>
          <p:nvPr/>
        </p:nvSpPr>
        <p:spPr bwMode="auto">
          <a:xfrm>
            <a:off x="5304600" y="1783440"/>
            <a:ext cx="26388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030" name="Прямоугольник 33"/>
          <p:cNvSpPr/>
          <p:nvPr/>
        </p:nvSpPr>
        <p:spPr bwMode="auto">
          <a:xfrm>
            <a:off x="5786640" y="1505880"/>
            <a:ext cx="1050480" cy="578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00" b="0" strike="noStrike" spc="-1">
                <a:solidFill>
                  <a:srgbClr val="414042"/>
                </a:solidFill>
                <a:latin typeface="Arial"/>
                <a:ea typeface="Arial"/>
              </a:rPr>
              <a:t>Переезд в аэропорт А</a:t>
            </a:r>
            <a:endParaRPr lang="ru-RU" sz="1000" b="0" strike="noStrike" spc="-1">
              <a:latin typeface="XO Oriel"/>
            </a:endParaRPr>
          </a:p>
        </p:txBody>
      </p:sp>
      <p:sp>
        <p:nvSpPr>
          <p:cNvPr id="1031" name="Прямоугольник 70"/>
          <p:cNvSpPr/>
          <p:nvPr/>
        </p:nvSpPr>
        <p:spPr bwMode="auto">
          <a:xfrm>
            <a:off x="2292480" y="3639960"/>
            <a:ext cx="704160" cy="535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Выход из самолета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032" name="Прямая со стрелкой 73"/>
          <p:cNvSpPr/>
          <p:nvPr/>
        </p:nvSpPr>
        <p:spPr bwMode="auto">
          <a:xfrm>
            <a:off x="3063960" y="3894480"/>
            <a:ext cx="2264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033" name="Прямая со стрелкой 73"/>
          <p:cNvSpPr/>
          <p:nvPr/>
        </p:nvSpPr>
        <p:spPr bwMode="auto">
          <a:xfrm>
            <a:off x="149760" y="2814840"/>
            <a:ext cx="2264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034" name="Прямая со стрелкой 41"/>
          <p:cNvSpPr/>
          <p:nvPr/>
        </p:nvSpPr>
        <p:spPr bwMode="auto">
          <a:xfrm>
            <a:off x="3274560" y="1792800"/>
            <a:ext cx="26388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035" name="Прямоугольник 7"/>
          <p:cNvSpPr/>
          <p:nvPr/>
        </p:nvSpPr>
        <p:spPr bwMode="auto">
          <a:xfrm>
            <a:off x="1302120" y="2061000"/>
            <a:ext cx="71064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15-30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036" name="Скругленный прямоугольник 52"/>
          <p:cNvSpPr/>
          <p:nvPr/>
        </p:nvSpPr>
        <p:spPr bwMode="auto">
          <a:xfrm>
            <a:off x="213120" y="4506840"/>
            <a:ext cx="5212080" cy="52092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1350" b="0" strike="noStrike" spc="-1">
                <a:solidFill>
                  <a:srgbClr val="1A1A1A"/>
                </a:solidFill>
                <a:latin typeface="Arial"/>
                <a:ea typeface="Arial"/>
              </a:rPr>
              <a:t>5. Обозначьте узкие места, проблемы в операциях и связях между операциями, пронумеруйте проблемы</a:t>
            </a:r>
            <a:endParaRPr lang="ru-RU" sz="1350" b="0" strike="noStrike" spc="-1">
              <a:latin typeface="XO Oriel"/>
            </a:endParaRPr>
          </a:p>
        </p:txBody>
      </p:sp>
      <p:sp>
        <p:nvSpPr>
          <p:cNvPr id="1037" name="Прямоугольник 7"/>
          <p:cNvSpPr/>
          <p:nvPr/>
        </p:nvSpPr>
        <p:spPr bwMode="auto">
          <a:xfrm>
            <a:off x="2493000" y="2061000"/>
            <a:ext cx="58572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1-10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038" name="Прямоугольник 83"/>
          <p:cNvSpPr/>
          <p:nvPr/>
        </p:nvSpPr>
        <p:spPr bwMode="auto">
          <a:xfrm>
            <a:off x="2044080" y="2053800"/>
            <a:ext cx="4204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456EA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3 -25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039" name="Прямоугольник 83"/>
          <p:cNvSpPr/>
          <p:nvPr/>
        </p:nvSpPr>
        <p:spPr bwMode="auto">
          <a:xfrm>
            <a:off x="3177360" y="2046600"/>
            <a:ext cx="4204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456EA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4 - 34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040" name="Прямоугольник 7"/>
          <p:cNvSpPr/>
          <p:nvPr/>
        </p:nvSpPr>
        <p:spPr bwMode="auto">
          <a:xfrm>
            <a:off x="3839040" y="2071440"/>
            <a:ext cx="51804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24-64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041" name="Прямоугольник 7"/>
          <p:cNvSpPr/>
          <p:nvPr/>
        </p:nvSpPr>
        <p:spPr bwMode="auto">
          <a:xfrm>
            <a:off x="4599360" y="2071440"/>
            <a:ext cx="51804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1 -5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042" name="Прямоугольник 83"/>
          <p:cNvSpPr/>
          <p:nvPr/>
        </p:nvSpPr>
        <p:spPr bwMode="auto">
          <a:xfrm>
            <a:off x="5186160" y="2061000"/>
            <a:ext cx="614879" cy="236520"/>
          </a:xfrm>
          <a:prstGeom prst="rect">
            <a:avLst/>
          </a:prstGeom>
          <a:solidFill>
            <a:srgbClr val="FFFFFF"/>
          </a:solidFill>
          <a:ln>
            <a:solidFill>
              <a:srgbClr val="456EA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3 - 20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043" name="Прямоугольник 7"/>
          <p:cNvSpPr/>
          <p:nvPr/>
        </p:nvSpPr>
        <p:spPr bwMode="auto">
          <a:xfrm>
            <a:off x="5954039" y="2084400"/>
            <a:ext cx="78372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30 - 60 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044" name="Прямоугольник 83"/>
          <p:cNvSpPr/>
          <p:nvPr/>
        </p:nvSpPr>
        <p:spPr bwMode="auto">
          <a:xfrm>
            <a:off x="6792480" y="2084400"/>
            <a:ext cx="4204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456EA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0 - 34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045" name="Прямоугольник 7"/>
          <p:cNvSpPr/>
          <p:nvPr/>
        </p:nvSpPr>
        <p:spPr bwMode="auto">
          <a:xfrm>
            <a:off x="7252200" y="2071440"/>
            <a:ext cx="78372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1 - 2 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046" name="Прямоугольник 7"/>
          <p:cNvSpPr/>
          <p:nvPr/>
        </p:nvSpPr>
        <p:spPr bwMode="auto">
          <a:xfrm>
            <a:off x="8050320" y="2071440"/>
            <a:ext cx="6274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0,3 -0,5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047" name="Прямоугольник 83"/>
          <p:cNvSpPr/>
          <p:nvPr/>
        </p:nvSpPr>
        <p:spPr bwMode="auto">
          <a:xfrm>
            <a:off x="9720" y="3099600"/>
            <a:ext cx="4204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456EA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0 - 15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048" name="Прямоугольник 7"/>
          <p:cNvSpPr/>
          <p:nvPr/>
        </p:nvSpPr>
        <p:spPr bwMode="auto">
          <a:xfrm>
            <a:off x="539640" y="3121200"/>
            <a:ext cx="6274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1 -5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049" name="Прямоугольник 83"/>
          <p:cNvSpPr/>
          <p:nvPr/>
        </p:nvSpPr>
        <p:spPr bwMode="auto">
          <a:xfrm>
            <a:off x="2230920" y="3121200"/>
            <a:ext cx="4888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456EA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0 - 10</a:t>
            </a:r>
            <a:endParaRPr lang="ru-RU" sz="7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050" name="Прямоугольник 7"/>
          <p:cNvSpPr/>
          <p:nvPr/>
        </p:nvSpPr>
        <p:spPr bwMode="auto">
          <a:xfrm>
            <a:off x="2860560" y="3128040"/>
            <a:ext cx="6274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1 -5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051" name="Прямоугольник 69"/>
          <p:cNvSpPr/>
          <p:nvPr/>
        </p:nvSpPr>
        <p:spPr bwMode="auto">
          <a:xfrm>
            <a:off x="3510000" y="2571120"/>
            <a:ext cx="998280" cy="556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Ожидание разрешения на взлет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052" name="Прямоугольник 7"/>
          <p:cNvSpPr/>
          <p:nvPr/>
        </p:nvSpPr>
        <p:spPr bwMode="auto">
          <a:xfrm>
            <a:off x="3691440" y="3099600"/>
            <a:ext cx="6274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5 -10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053" name="Прямоугольник 7"/>
          <p:cNvSpPr/>
          <p:nvPr/>
        </p:nvSpPr>
        <p:spPr bwMode="auto">
          <a:xfrm>
            <a:off x="4515120" y="3128040"/>
            <a:ext cx="53856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 </a:t>
            </a: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1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054" name="Прямоугольник 7"/>
          <p:cNvSpPr/>
          <p:nvPr/>
        </p:nvSpPr>
        <p:spPr bwMode="auto">
          <a:xfrm>
            <a:off x="5626440" y="3134160"/>
            <a:ext cx="6274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1 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055" name="Прямоугольник 7"/>
          <p:cNvSpPr/>
          <p:nvPr/>
        </p:nvSpPr>
        <p:spPr bwMode="auto">
          <a:xfrm>
            <a:off x="6685200" y="3095280"/>
            <a:ext cx="6274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3 -10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056" name="Прямоугольник 7"/>
          <p:cNvSpPr/>
          <p:nvPr/>
        </p:nvSpPr>
        <p:spPr bwMode="auto">
          <a:xfrm>
            <a:off x="1554840" y="4162320"/>
            <a:ext cx="6274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456EA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3 -5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057" name="Прямоугольник 7"/>
          <p:cNvSpPr/>
          <p:nvPr/>
        </p:nvSpPr>
        <p:spPr bwMode="auto">
          <a:xfrm>
            <a:off x="2330640" y="4175280"/>
            <a:ext cx="6274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1 -4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058" name="Прямоугольник 83"/>
          <p:cNvSpPr/>
          <p:nvPr/>
        </p:nvSpPr>
        <p:spPr bwMode="auto">
          <a:xfrm>
            <a:off x="2997000" y="4189320"/>
            <a:ext cx="4888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456EA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0,5 - 5</a:t>
            </a:r>
            <a:endParaRPr lang="ru-RU" sz="7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059" name="Прямоугольник 70"/>
          <p:cNvSpPr/>
          <p:nvPr/>
        </p:nvSpPr>
        <p:spPr bwMode="auto">
          <a:xfrm>
            <a:off x="3439800" y="3634560"/>
            <a:ext cx="931320" cy="535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Переезд к аэропорту на автобусе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060" name="Прямоугольник 7"/>
          <p:cNvSpPr/>
          <p:nvPr/>
        </p:nvSpPr>
        <p:spPr bwMode="auto">
          <a:xfrm>
            <a:off x="3591720" y="4175280"/>
            <a:ext cx="6274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2 -7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061" name="Прямоугольник 83"/>
          <p:cNvSpPr/>
          <p:nvPr/>
        </p:nvSpPr>
        <p:spPr bwMode="auto">
          <a:xfrm>
            <a:off x="4765320" y="4181400"/>
            <a:ext cx="4888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456EA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0,5 - 4</a:t>
            </a:r>
            <a:endParaRPr lang="ru-RU" sz="7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062" name="Прямоугольник 7"/>
          <p:cNvSpPr/>
          <p:nvPr/>
        </p:nvSpPr>
        <p:spPr bwMode="auto">
          <a:xfrm>
            <a:off x="5786640" y="4189320"/>
            <a:ext cx="6274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10,5 -25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063" name="Прямоугольник 83"/>
          <p:cNvSpPr/>
          <p:nvPr/>
        </p:nvSpPr>
        <p:spPr bwMode="auto">
          <a:xfrm>
            <a:off x="6572880" y="4170240"/>
            <a:ext cx="4708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456EA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1 - 2</a:t>
            </a:r>
            <a:endParaRPr lang="ru-RU" sz="7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064" name="Взрыв: 8 точек 1504138501"/>
          <p:cNvSpPr/>
          <p:nvPr/>
        </p:nvSpPr>
        <p:spPr bwMode="auto">
          <a:xfrm>
            <a:off x="1313280" y="1193040"/>
            <a:ext cx="339840" cy="312480"/>
          </a:xfrm>
          <a:prstGeom prst="irregularSeal1">
            <a:avLst/>
          </a:prstGeom>
          <a:solidFill>
            <a:schemeClr val="accent2"/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51000"/>
              </a:lnSpc>
              <a:defRPr/>
            </a:pPr>
            <a:r>
              <a:rPr lang="ru-RU" sz="1100" b="1" strike="noStrike" spc="-1">
                <a:solidFill>
                  <a:srgbClr val="FFFFFF"/>
                </a:solidFill>
                <a:latin typeface="Arial"/>
                <a:ea typeface="Arial"/>
              </a:rPr>
              <a:t>1</a:t>
            </a:r>
            <a:endParaRPr lang="ru-RU" sz="1100" b="0" strike="noStrike" spc="-1">
              <a:latin typeface="XO Oriel"/>
            </a:endParaRPr>
          </a:p>
        </p:txBody>
      </p:sp>
      <p:sp>
        <p:nvSpPr>
          <p:cNvPr id="1065" name="Взрыв: 8 точек 2135457235"/>
          <p:cNvSpPr/>
          <p:nvPr/>
        </p:nvSpPr>
        <p:spPr bwMode="auto">
          <a:xfrm>
            <a:off x="2160720" y="1193040"/>
            <a:ext cx="339840" cy="312480"/>
          </a:xfrm>
          <a:prstGeom prst="irregularSeal1">
            <a:avLst/>
          </a:prstGeom>
          <a:solidFill>
            <a:schemeClr val="accent2"/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51000"/>
              </a:lnSpc>
              <a:defRPr/>
            </a:pPr>
            <a:r>
              <a:rPr lang="ru-RU" sz="1100" b="1" strike="noStrike" spc="-1">
                <a:solidFill>
                  <a:srgbClr val="FFFFFF"/>
                </a:solidFill>
                <a:latin typeface="Arial"/>
                <a:ea typeface="Arial"/>
              </a:rPr>
              <a:t>2</a:t>
            </a:r>
            <a:endParaRPr lang="ru-RU" sz="1100" b="0" strike="noStrike" spc="-1">
              <a:latin typeface="XO Oriel"/>
            </a:endParaRPr>
          </a:p>
        </p:txBody>
      </p:sp>
      <p:sp>
        <p:nvSpPr>
          <p:cNvPr id="1066" name="Взрыв: 8 точек 1642963294"/>
          <p:cNvSpPr/>
          <p:nvPr/>
        </p:nvSpPr>
        <p:spPr bwMode="auto">
          <a:xfrm>
            <a:off x="2160720" y="1193040"/>
            <a:ext cx="339840" cy="312480"/>
          </a:xfrm>
          <a:prstGeom prst="irregularSeal1">
            <a:avLst/>
          </a:prstGeom>
          <a:solidFill>
            <a:schemeClr val="accent2"/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51000"/>
              </a:lnSpc>
              <a:defRPr/>
            </a:pPr>
            <a:r>
              <a:rPr lang="ru-RU" sz="1100" b="1" strike="noStrike" spc="-1">
                <a:solidFill>
                  <a:srgbClr val="FFFFFF"/>
                </a:solidFill>
                <a:latin typeface="Arial"/>
                <a:ea typeface="Arial"/>
              </a:rPr>
              <a:t>2</a:t>
            </a:r>
            <a:endParaRPr lang="ru-RU" sz="1100" b="0" strike="noStrike" spc="-1">
              <a:latin typeface="XO Oriel"/>
            </a:endParaRPr>
          </a:p>
        </p:txBody>
      </p:sp>
      <p:sp>
        <p:nvSpPr>
          <p:cNvPr id="1067" name="Взрыв: 8 точек 1943774079"/>
          <p:cNvSpPr/>
          <p:nvPr/>
        </p:nvSpPr>
        <p:spPr bwMode="auto">
          <a:xfrm>
            <a:off x="2676960" y="1193040"/>
            <a:ext cx="339840" cy="312480"/>
          </a:xfrm>
          <a:prstGeom prst="irregularSeal1">
            <a:avLst/>
          </a:prstGeom>
          <a:solidFill>
            <a:schemeClr val="accent2"/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50000"/>
              </a:lnSpc>
              <a:defRPr/>
            </a:pPr>
            <a:r>
              <a:rPr lang="ru-RU" sz="1100" b="1" strike="noStrike" spc="-1">
                <a:solidFill>
                  <a:srgbClr val="FFFFFF"/>
                </a:solidFill>
                <a:latin typeface="Arial"/>
                <a:ea typeface="Arial"/>
              </a:rPr>
              <a:t>3</a:t>
            </a:r>
            <a:endParaRPr lang="ru-RU" sz="1100" b="0" strike="noStrike" spc="-1">
              <a:latin typeface="XO Oriel"/>
            </a:endParaRPr>
          </a:p>
        </p:txBody>
      </p:sp>
      <p:sp>
        <p:nvSpPr>
          <p:cNvPr id="1068" name="Взрыв: 8 точек 1318998532"/>
          <p:cNvSpPr/>
          <p:nvPr/>
        </p:nvSpPr>
        <p:spPr bwMode="auto">
          <a:xfrm>
            <a:off x="3927960" y="1251720"/>
            <a:ext cx="339840" cy="312480"/>
          </a:xfrm>
          <a:prstGeom prst="irregularSeal1">
            <a:avLst/>
          </a:prstGeom>
          <a:solidFill>
            <a:schemeClr val="accent2"/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51000"/>
              </a:lnSpc>
              <a:defRPr/>
            </a:pPr>
            <a:r>
              <a:rPr lang="ru-RU" sz="1100" b="1" strike="noStrike" spc="-1">
                <a:solidFill>
                  <a:srgbClr val="FFFFFF"/>
                </a:solidFill>
                <a:latin typeface="Arial"/>
                <a:ea typeface="Arial"/>
              </a:rPr>
              <a:t>1</a:t>
            </a:r>
            <a:endParaRPr lang="ru-RU" sz="1100" b="0" strike="noStrike" spc="-1">
              <a:latin typeface="XO Oriel"/>
            </a:endParaRPr>
          </a:p>
        </p:txBody>
      </p:sp>
      <p:sp>
        <p:nvSpPr>
          <p:cNvPr id="1069" name="Взрыв: 8 точек 1106066161"/>
          <p:cNvSpPr/>
          <p:nvPr/>
        </p:nvSpPr>
        <p:spPr bwMode="auto">
          <a:xfrm>
            <a:off x="3274560" y="1193040"/>
            <a:ext cx="339840" cy="312480"/>
          </a:xfrm>
          <a:prstGeom prst="irregularSeal1">
            <a:avLst/>
          </a:prstGeom>
          <a:solidFill>
            <a:schemeClr val="accent2"/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50000"/>
              </a:lnSpc>
              <a:defRPr/>
            </a:pPr>
            <a:r>
              <a:rPr lang="ru-RU" sz="1100" b="1" strike="noStrike" spc="-1">
                <a:solidFill>
                  <a:srgbClr val="FFFFFF"/>
                </a:solidFill>
                <a:latin typeface="Arial"/>
                <a:ea typeface="Arial"/>
              </a:rPr>
              <a:t>4</a:t>
            </a:r>
            <a:endParaRPr lang="ru-RU" sz="1100" b="0" strike="noStrike" spc="-1">
              <a:latin typeface="XO Oriel"/>
            </a:endParaRPr>
          </a:p>
        </p:txBody>
      </p:sp>
      <p:sp>
        <p:nvSpPr>
          <p:cNvPr id="1070" name="Взрыв: 8 точек 890182744"/>
          <p:cNvSpPr/>
          <p:nvPr/>
        </p:nvSpPr>
        <p:spPr bwMode="auto">
          <a:xfrm>
            <a:off x="4808160" y="1193040"/>
            <a:ext cx="339840" cy="312480"/>
          </a:xfrm>
          <a:prstGeom prst="irregularSeal1">
            <a:avLst/>
          </a:prstGeom>
          <a:solidFill>
            <a:schemeClr val="accent2"/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51000"/>
              </a:lnSpc>
              <a:defRPr/>
            </a:pPr>
            <a:r>
              <a:rPr lang="ru-RU" sz="1100" b="1" strike="noStrike" spc="-1">
                <a:solidFill>
                  <a:srgbClr val="FFFFFF"/>
                </a:solidFill>
                <a:latin typeface="Arial"/>
                <a:ea typeface="Arial"/>
              </a:rPr>
              <a:t>5</a:t>
            </a:r>
            <a:endParaRPr lang="ru-RU" sz="1100" b="0" strike="noStrike" spc="-1">
              <a:latin typeface="XO Oriel"/>
            </a:endParaRPr>
          </a:p>
        </p:txBody>
      </p:sp>
      <p:sp>
        <p:nvSpPr>
          <p:cNvPr id="1071" name="Взрыв: 8 точек 34438103"/>
          <p:cNvSpPr/>
          <p:nvPr/>
        </p:nvSpPr>
        <p:spPr bwMode="auto">
          <a:xfrm>
            <a:off x="5436720" y="1185480"/>
            <a:ext cx="339840" cy="312480"/>
          </a:xfrm>
          <a:prstGeom prst="irregularSeal1">
            <a:avLst/>
          </a:prstGeom>
          <a:solidFill>
            <a:schemeClr val="accent2"/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51000"/>
              </a:lnSpc>
              <a:defRPr/>
            </a:pPr>
            <a:r>
              <a:rPr lang="ru-RU" sz="1100" b="1" strike="noStrike" spc="-1">
                <a:solidFill>
                  <a:srgbClr val="FFFFFF"/>
                </a:solidFill>
                <a:latin typeface="Arial"/>
                <a:ea typeface="Arial"/>
              </a:rPr>
              <a:t>6</a:t>
            </a:r>
            <a:endParaRPr lang="ru-RU" sz="1100" b="0" strike="noStrike" spc="-1">
              <a:latin typeface="XO Oriel"/>
            </a:endParaRPr>
          </a:p>
        </p:txBody>
      </p:sp>
      <p:sp>
        <p:nvSpPr>
          <p:cNvPr id="1072" name="Взрыв: 8 точек 1618483335"/>
          <p:cNvSpPr/>
          <p:nvPr/>
        </p:nvSpPr>
        <p:spPr bwMode="auto">
          <a:xfrm>
            <a:off x="6232680" y="1193040"/>
            <a:ext cx="339840" cy="312480"/>
          </a:xfrm>
          <a:prstGeom prst="irregularSeal1">
            <a:avLst/>
          </a:prstGeom>
          <a:solidFill>
            <a:schemeClr val="accent2"/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51000"/>
              </a:lnSpc>
              <a:defRPr/>
            </a:pPr>
            <a:r>
              <a:rPr lang="ru-RU" sz="1100" b="1" strike="noStrike" spc="-1">
                <a:solidFill>
                  <a:srgbClr val="FFFFFF"/>
                </a:solidFill>
                <a:latin typeface="Arial"/>
                <a:ea typeface="Arial"/>
              </a:rPr>
              <a:t>1</a:t>
            </a:r>
            <a:endParaRPr lang="ru-RU" sz="1100" b="0" strike="noStrike" spc="-1">
              <a:latin typeface="XO Oriel"/>
            </a:endParaRPr>
          </a:p>
        </p:txBody>
      </p:sp>
      <p:sp>
        <p:nvSpPr>
          <p:cNvPr id="1073" name="Полилиния: фигура 915434660"/>
          <p:cNvSpPr/>
          <p:nvPr/>
        </p:nvSpPr>
        <p:spPr bwMode="auto">
          <a:xfrm rot="19421399">
            <a:off x="6935039" y="1575000"/>
            <a:ext cx="241920" cy="275760"/>
          </a:xfrm>
          <a:custGeom>
            <a:avLst/>
            <a:gdLst/>
            <a:ahLst/>
            <a:cxnLst/>
            <a:rect l="l" t="t" r="r" b="b"/>
            <a:pathLst>
              <a:path w="43200" h="43200" fill="norm" stroke="1" extrusionOk="0">
                <a:moveTo>
                  <a:pt x="0" y="12921"/>
                </a:moveTo>
                <a:cubicBezTo>
                  <a:pt x="16136" y="5275"/>
                  <a:pt x="32273" y="-2370"/>
                  <a:pt x="37316" y="993"/>
                </a:cubicBezTo>
                <a:cubicBezTo>
                  <a:pt x="42359" y="4358"/>
                  <a:pt x="29584" y="26531"/>
                  <a:pt x="30256" y="33107"/>
                </a:cubicBezTo>
                <a:cubicBezTo>
                  <a:pt x="30929" y="39682"/>
                  <a:pt x="39501" y="38765"/>
                  <a:pt x="41350" y="40447"/>
                </a:cubicBezTo>
                <a:cubicBezTo>
                  <a:pt x="43200" y="42129"/>
                  <a:pt x="42275" y="42664"/>
                  <a:pt x="41350" y="43200"/>
                </a:cubicBezTo>
              </a:path>
            </a:pathLst>
          </a:custGeom>
          <a:solidFill>
            <a:srgbClr val="EBA444"/>
          </a:solidFill>
          <a:ln>
            <a:solidFill>
              <a:srgbClr val="F06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4" name="Прямая соединительная линия 1"/>
          <p:cNvSpPr/>
          <p:nvPr/>
        </p:nvSpPr>
        <p:spPr bwMode="auto">
          <a:xfrm>
            <a:off x="6989400" y="1680480"/>
            <a:ext cx="109080" cy="360"/>
          </a:xfrm>
          <a:prstGeom prst="line">
            <a:avLst/>
          </a:prstGeom>
          <a:ln>
            <a:solidFill>
              <a:srgbClr val="AD7932"/>
            </a:solidFill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5" name="Прямая соединительная линия 2"/>
          <p:cNvSpPr/>
          <p:nvPr/>
        </p:nvSpPr>
        <p:spPr bwMode="auto">
          <a:xfrm>
            <a:off x="7036920" y="1612440"/>
            <a:ext cx="360" cy="360"/>
          </a:xfrm>
          <a:prstGeom prst="line">
            <a:avLst/>
          </a:prstGeom>
          <a:ln>
            <a:solidFill>
              <a:srgbClr val="AD7932"/>
            </a:solidFill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6" name="Прямая соединительная линия 3"/>
          <p:cNvSpPr/>
          <p:nvPr/>
        </p:nvSpPr>
        <p:spPr bwMode="auto">
          <a:xfrm>
            <a:off x="7036920" y="1612440"/>
            <a:ext cx="61560" cy="0"/>
          </a:xfrm>
          <a:prstGeom prst="line">
            <a:avLst/>
          </a:prstGeom>
          <a:ln>
            <a:solidFill>
              <a:srgbClr val="AD7932"/>
            </a:solidFill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7" name="Прямая соединительная линия 4"/>
          <p:cNvSpPr/>
          <p:nvPr/>
        </p:nvSpPr>
        <p:spPr bwMode="auto">
          <a:xfrm>
            <a:off x="6941880" y="1741680"/>
            <a:ext cx="224640" cy="360"/>
          </a:xfrm>
          <a:prstGeom prst="line">
            <a:avLst/>
          </a:prstGeom>
          <a:ln>
            <a:solidFill>
              <a:srgbClr val="AD7932"/>
            </a:solidFill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8" name="Полилиния: фигура 1136031858"/>
          <p:cNvSpPr/>
          <p:nvPr/>
        </p:nvSpPr>
        <p:spPr bwMode="auto">
          <a:xfrm rot="19421399">
            <a:off x="2221920" y="1575000"/>
            <a:ext cx="241920" cy="275760"/>
          </a:xfrm>
          <a:custGeom>
            <a:avLst/>
            <a:gdLst/>
            <a:ahLst/>
            <a:cxnLst/>
            <a:rect l="l" t="t" r="r" b="b"/>
            <a:pathLst>
              <a:path w="43200" h="43200" fill="norm" stroke="1" extrusionOk="0">
                <a:moveTo>
                  <a:pt x="0" y="12921"/>
                </a:moveTo>
                <a:cubicBezTo>
                  <a:pt x="16136" y="5275"/>
                  <a:pt x="32273" y="-2370"/>
                  <a:pt x="37316" y="993"/>
                </a:cubicBezTo>
                <a:cubicBezTo>
                  <a:pt x="42359" y="4358"/>
                  <a:pt x="29584" y="26531"/>
                  <a:pt x="30256" y="33107"/>
                </a:cubicBezTo>
                <a:cubicBezTo>
                  <a:pt x="30929" y="39682"/>
                  <a:pt x="39501" y="38765"/>
                  <a:pt x="41350" y="40447"/>
                </a:cubicBezTo>
                <a:cubicBezTo>
                  <a:pt x="43200" y="42129"/>
                  <a:pt x="42275" y="42664"/>
                  <a:pt x="41350" y="43200"/>
                </a:cubicBezTo>
              </a:path>
            </a:pathLst>
          </a:custGeom>
          <a:solidFill>
            <a:srgbClr val="EBA444"/>
          </a:solidFill>
          <a:ln>
            <a:solidFill>
              <a:srgbClr val="F06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9" name="Прямая соединительная линия 1727617388"/>
          <p:cNvSpPr/>
          <p:nvPr/>
        </p:nvSpPr>
        <p:spPr bwMode="auto">
          <a:xfrm>
            <a:off x="2276280" y="1680480"/>
            <a:ext cx="108720" cy="360"/>
          </a:xfrm>
          <a:prstGeom prst="line">
            <a:avLst/>
          </a:prstGeom>
          <a:ln>
            <a:solidFill>
              <a:srgbClr val="AD7932"/>
            </a:solidFill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0" name="Прямая соединительная линия 1007228377"/>
          <p:cNvSpPr/>
          <p:nvPr/>
        </p:nvSpPr>
        <p:spPr bwMode="auto">
          <a:xfrm>
            <a:off x="2323800" y="1612440"/>
            <a:ext cx="360" cy="360"/>
          </a:xfrm>
          <a:prstGeom prst="line">
            <a:avLst/>
          </a:prstGeom>
          <a:ln>
            <a:solidFill>
              <a:srgbClr val="AD7932"/>
            </a:solidFill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1" name="Прямая соединительная линия 1156465429"/>
          <p:cNvSpPr/>
          <p:nvPr/>
        </p:nvSpPr>
        <p:spPr bwMode="auto">
          <a:xfrm>
            <a:off x="2323800" y="1612440"/>
            <a:ext cx="61200" cy="0"/>
          </a:xfrm>
          <a:prstGeom prst="line">
            <a:avLst/>
          </a:prstGeom>
          <a:ln>
            <a:solidFill>
              <a:srgbClr val="AD7932"/>
            </a:solidFill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2" name="Прямая соединительная линия 1522629007"/>
          <p:cNvSpPr/>
          <p:nvPr/>
        </p:nvSpPr>
        <p:spPr bwMode="auto">
          <a:xfrm>
            <a:off x="2228400" y="1741680"/>
            <a:ext cx="224640" cy="360"/>
          </a:xfrm>
          <a:prstGeom prst="line">
            <a:avLst/>
          </a:prstGeom>
          <a:ln>
            <a:solidFill>
              <a:srgbClr val="AD7932"/>
            </a:solidFill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3" name="Полилиния: фигура 1205433217"/>
          <p:cNvSpPr/>
          <p:nvPr/>
        </p:nvSpPr>
        <p:spPr bwMode="auto">
          <a:xfrm rot="19421399">
            <a:off x="111240" y="2587320"/>
            <a:ext cx="241920" cy="275760"/>
          </a:xfrm>
          <a:custGeom>
            <a:avLst/>
            <a:gdLst/>
            <a:ahLst/>
            <a:cxnLst/>
            <a:rect l="l" t="t" r="r" b="b"/>
            <a:pathLst>
              <a:path w="43200" h="43200" fill="norm" stroke="1" extrusionOk="0">
                <a:moveTo>
                  <a:pt x="0" y="12921"/>
                </a:moveTo>
                <a:cubicBezTo>
                  <a:pt x="16136" y="5275"/>
                  <a:pt x="32273" y="-2370"/>
                  <a:pt x="37316" y="993"/>
                </a:cubicBezTo>
                <a:cubicBezTo>
                  <a:pt x="42359" y="4358"/>
                  <a:pt x="29584" y="26531"/>
                  <a:pt x="30256" y="33107"/>
                </a:cubicBezTo>
                <a:cubicBezTo>
                  <a:pt x="30929" y="39682"/>
                  <a:pt x="39501" y="38765"/>
                  <a:pt x="41350" y="40447"/>
                </a:cubicBezTo>
                <a:cubicBezTo>
                  <a:pt x="43200" y="42129"/>
                  <a:pt x="42275" y="42664"/>
                  <a:pt x="41350" y="43200"/>
                </a:cubicBezTo>
              </a:path>
            </a:pathLst>
          </a:custGeom>
          <a:solidFill>
            <a:srgbClr val="EBA444"/>
          </a:solidFill>
          <a:ln>
            <a:solidFill>
              <a:srgbClr val="F06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4" name="Прямая соединительная линия 585891228"/>
          <p:cNvSpPr/>
          <p:nvPr/>
        </p:nvSpPr>
        <p:spPr bwMode="auto">
          <a:xfrm>
            <a:off x="165600" y="2692800"/>
            <a:ext cx="108720" cy="360"/>
          </a:xfrm>
          <a:prstGeom prst="line">
            <a:avLst/>
          </a:prstGeom>
          <a:ln>
            <a:solidFill>
              <a:srgbClr val="AD7932"/>
            </a:solidFill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5" name="Прямая соединительная линия 1450099000"/>
          <p:cNvSpPr/>
          <p:nvPr/>
        </p:nvSpPr>
        <p:spPr bwMode="auto">
          <a:xfrm>
            <a:off x="213120" y="2624760"/>
            <a:ext cx="360" cy="360"/>
          </a:xfrm>
          <a:prstGeom prst="line">
            <a:avLst/>
          </a:prstGeom>
          <a:ln>
            <a:solidFill>
              <a:srgbClr val="AD7932"/>
            </a:solidFill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6" name="Прямая соединительная линия 1174039357"/>
          <p:cNvSpPr/>
          <p:nvPr/>
        </p:nvSpPr>
        <p:spPr bwMode="auto">
          <a:xfrm>
            <a:off x="213120" y="2624760"/>
            <a:ext cx="61200" cy="0"/>
          </a:xfrm>
          <a:prstGeom prst="line">
            <a:avLst/>
          </a:prstGeom>
          <a:ln>
            <a:solidFill>
              <a:srgbClr val="AD7932"/>
            </a:solidFill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7" name="Прямая соединительная линия 2113946135"/>
          <p:cNvSpPr/>
          <p:nvPr/>
        </p:nvSpPr>
        <p:spPr bwMode="auto">
          <a:xfrm>
            <a:off x="117720" y="2754000"/>
            <a:ext cx="224640" cy="360"/>
          </a:xfrm>
          <a:prstGeom prst="line">
            <a:avLst/>
          </a:prstGeom>
          <a:ln>
            <a:solidFill>
              <a:srgbClr val="AD7932"/>
            </a:solidFill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8" name="Полилиния: фигура 2073329181"/>
          <p:cNvSpPr/>
          <p:nvPr/>
        </p:nvSpPr>
        <p:spPr bwMode="auto">
          <a:xfrm rot="19421399">
            <a:off x="2433600" y="2626920"/>
            <a:ext cx="241920" cy="275760"/>
          </a:xfrm>
          <a:custGeom>
            <a:avLst/>
            <a:gdLst/>
            <a:ahLst/>
            <a:cxnLst/>
            <a:rect l="l" t="t" r="r" b="b"/>
            <a:pathLst>
              <a:path w="43200" h="43200" fill="norm" stroke="1" extrusionOk="0">
                <a:moveTo>
                  <a:pt x="0" y="12921"/>
                </a:moveTo>
                <a:cubicBezTo>
                  <a:pt x="16136" y="5275"/>
                  <a:pt x="32273" y="-2370"/>
                  <a:pt x="37316" y="993"/>
                </a:cubicBezTo>
                <a:cubicBezTo>
                  <a:pt x="42359" y="4358"/>
                  <a:pt x="29584" y="26531"/>
                  <a:pt x="30256" y="33107"/>
                </a:cubicBezTo>
                <a:cubicBezTo>
                  <a:pt x="30929" y="39682"/>
                  <a:pt x="39501" y="38765"/>
                  <a:pt x="41350" y="40447"/>
                </a:cubicBezTo>
                <a:cubicBezTo>
                  <a:pt x="43200" y="42129"/>
                  <a:pt x="42275" y="42664"/>
                  <a:pt x="41350" y="43200"/>
                </a:cubicBezTo>
              </a:path>
            </a:pathLst>
          </a:custGeom>
          <a:solidFill>
            <a:srgbClr val="EBA444"/>
          </a:solidFill>
          <a:ln>
            <a:solidFill>
              <a:srgbClr val="F06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9" name="Прямая соединительная линия 1032160910"/>
          <p:cNvSpPr/>
          <p:nvPr/>
        </p:nvSpPr>
        <p:spPr bwMode="auto">
          <a:xfrm>
            <a:off x="2487960" y="2732040"/>
            <a:ext cx="108720" cy="360"/>
          </a:xfrm>
          <a:prstGeom prst="line">
            <a:avLst/>
          </a:prstGeom>
          <a:ln>
            <a:solidFill>
              <a:srgbClr val="AD7932"/>
            </a:solidFill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0" name="Прямая соединительная линия 993811626"/>
          <p:cNvSpPr/>
          <p:nvPr/>
        </p:nvSpPr>
        <p:spPr bwMode="auto">
          <a:xfrm>
            <a:off x="2535480" y="2664000"/>
            <a:ext cx="360" cy="360"/>
          </a:xfrm>
          <a:prstGeom prst="line">
            <a:avLst/>
          </a:prstGeom>
          <a:ln>
            <a:solidFill>
              <a:srgbClr val="AD7932"/>
            </a:solidFill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1" name="Прямая соединительная линия 1554825566"/>
          <p:cNvSpPr/>
          <p:nvPr/>
        </p:nvSpPr>
        <p:spPr bwMode="auto">
          <a:xfrm>
            <a:off x="2535480" y="2664000"/>
            <a:ext cx="61200" cy="0"/>
          </a:xfrm>
          <a:prstGeom prst="line">
            <a:avLst/>
          </a:prstGeom>
          <a:ln>
            <a:solidFill>
              <a:srgbClr val="AD7932"/>
            </a:solidFill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2" name="Прямая соединительная линия 978264731"/>
          <p:cNvSpPr/>
          <p:nvPr/>
        </p:nvSpPr>
        <p:spPr bwMode="auto">
          <a:xfrm>
            <a:off x="2440440" y="2793600"/>
            <a:ext cx="224280" cy="360"/>
          </a:xfrm>
          <a:prstGeom prst="line">
            <a:avLst/>
          </a:prstGeom>
          <a:ln>
            <a:solidFill>
              <a:srgbClr val="AD7932"/>
            </a:solidFill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3" name="Взрыв: 8 точек 2070782156"/>
          <p:cNvSpPr/>
          <p:nvPr/>
        </p:nvSpPr>
        <p:spPr bwMode="auto">
          <a:xfrm>
            <a:off x="7424640" y="1251720"/>
            <a:ext cx="339840" cy="312480"/>
          </a:xfrm>
          <a:prstGeom prst="irregularSeal1">
            <a:avLst/>
          </a:prstGeom>
          <a:solidFill>
            <a:schemeClr val="accent2"/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52000"/>
              </a:lnSpc>
              <a:defRPr/>
            </a:pPr>
            <a:r>
              <a:rPr lang="ru-RU" sz="1100" b="1" strike="noStrike" spc="-1">
                <a:solidFill>
                  <a:srgbClr val="FFFFFF"/>
                </a:solidFill>
                <a:latin typeface="Arial"/>
                <a:ea typeface="Arial"/>
              </a:rPr>
              <a:t>7</a:t>
            </a:r>
            <a:endParaRPr lang="ru-RU" sz="1100" b="0" strike="noStrike" spc="-1">
              <a:latin typeface="XO Oriel"/>
            </a:endParaRPr>
          </a:p>
        </p:txBody>
      </p:sp>
      <p:sp>
        <p:nvSpPr>
          <p:cNvPr id="1094" name="Взрыв: 8 точек 283952835"/>
          <p:cNvSpPr/>
          <p:nvPr/>
        </p:nvSpPr>
        <p:spPr bwMode="auto">
          <a:xfrm>
            <a:off x="6884280" y="1217160"/>
            <a:ext cx="339840" cy="312480"/>
          </a:xfrm>
          <a:prstGeom prst="irregularSeal1">
            <a:avLst/>
          </a:prstGeom>
          <a:solidFill>
            <a:schemeClr val="accent2"/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51000"/>
              </a:lnSpc>
              <a:defRPr/>
            </a:pPr>
            <a:r>
              <a:rPr lang="ru-RU" sz="1100" b="1" strike="noStrike" spc="-1">
                <a:solidFill>
                  <a:srgbClr val="FFFFFF"/>
                </a:solidFill>
                <a:latin typeface="Arial"/>
                <a:ea typeface="Arial"/>
              </a:rPr>
              <a:t>2</a:t>
            </a:r>
            <a:endParaRPr lang="ru-RU" sz="1100" b="0" strike="noStrike" spc="-1">
              <a:latin typeface="XO Oriel"/>
            </a:endParaRPr>
          </a:p>
        </p:txBody>
      </p:sp>
      <p:sp>
        <p:nvSpPr>
          <p:cNvPr id="1095" name="Взрыв: 8 точек 2106810576"/>
          <p:cNvSpPr/>
          <p:nvPr/>
        </p:nvSpPr>
        <p:spPr bwMode="auto">
          <a:xfrm>
            <a:off x="118080" y="2264040"/>
            <a:ext cx="339840" cy="312480"/>
          </a:xfrm>
          <a:prstGeom prst="irregularSeal1">
            <a:avLst/>
          </a:prstGeom>
          <a:solidFill>
            <a:schemeClr val="accent2"/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51000"/>
              </a:lnSpc>
              <a:defRPr/>
            </a:pPr>
            <a:r>
              <a:rPr lang="ru-RU" sz="1100" b="1" strike="noStrike" spc="-1">
                <a:solidFill>
                  <a:srgbClr val="FFFFFF"/>
                </a:solidFill>
                <a:latin typeface="Arial"/>
                <a:ea typeface="Arial"/>
              </a:rPr>
              <a:t>2</a:t>
            </a:r>
            <a:endParaRPr lang="ru-RU" sz="1100" b="0" strike="noStrike" spc="-1">
              <a:latin typeface="XO Oriel"/>
            </a:endParaRPr>
          </a:p>
        </p:txBody>
      </p:sp>
      <p:sp>
        <p:nvSpPr>
          <p:cNvPr id="1096" name="Взрыв: 8 точек 452056371"/>
          <p:cNvSpPr/>
          <p:nvPr/>
        </p:nvSpPr>
        <p:spPr bwMode="auto">
          <a:xfrm>
            <a:off x="687240" y="2321280"/>
            <a:ext cx="339840" cy="312480"/>
          </a:xfrm>
          <a:prstGeom prst="irregularSeal1">
            <a:avLst/>
          </a:prstGeom>
          <a:solidFill>
            <a:schemeClr val="accent2"/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52000"/>
              </a:lnSpc>
              <a:defRPr/>
            </a:pPr>
            <a:r>
              <a:rPr lang="ru-RU" sz="1100" b="1" strike="noStrike" spc="-1">
                <a:solidFill>
                  <a:srgbClr val="FFFFFF"/>
                </a:solidFill>
                <a:latin typeface="Arial"/>
                <a:ea typeface="Arial"/>
              </a:rPr>
              <a:t>8</a:t>
            </a:r>
            <a:endParaRPr lang="ru-RU" sz="1100" b="0" strike="noStrike" spc="-1">
              <a:latin typeface="XO Oriel"/>
            </a:endParaRPr>
          </a:p>
        </p:txBody>
      </p:sp>
      <p:sp>
        <p:nvSpPr>
          <p:cNvPr id="1097" name="Взрыв: 8 точек 1637076470"/>
          <p:cNvSpPr/>
          <p:nvPr/>
        </p:nvSpPr>
        <p:spPr bwMode="auto">
          <a:xfrm>
            <a:off x="2426760" y="2297880"/>
            <a:ext cx="339840" cy="312480"/>
          </a:xfrm>
          <a:prstGeom prst="irregularSeal1">
            <a:avLst/>
          </a:prstGeom>
          <a:solidFill>
            <a:schemeClr val="accent2"/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51000"/>
              </a:lnSpc>
              <a:defRPr/>
            </a:pPr>
            <a:r>
              <a:rPr lang="ru-RU" sz="1100" b="1" strike="noStrike" spc="-1">
                <a:solidFill>
                  <a:srgbClr val="FFFFFF"/>
                </a:solidFill>
                <a:latin typeface="Arial"/>
                <a:ea typeface="Arial"/>
              </a:rPr>
              <a:t>2</a:t>
            </a:r>
            <a:endParaRPr lang="ru-RU" sz="1100" b="0" strike="noStrike" spc="-1">
              <a:latin typeface="XO Oriel"/>
            </a:endParaRPr>
          </a:p>
        </p:txBody>
      </p:sp>
      <p:sp>
        <p:nvSpPr>
          <p:cNvPr id="1098" name="Взрыв: 8 точек 1105435550"/>
          <p:cNvSpPr/>
          <p:nvPr/>
        </p:nvSpPr>
        <p:spPr bwMode="auto">
          <a:xfrm>
            <a:off x="1649520" y="2423880"/>
            <a:ext cx="339840" cy="312480"/>
          </a:xfrm>
          <a:prstGeom prst="irregularSeal1">
            <a:avLst/>
          </a:prstGeom>
          <a:solidFill>
            <a:schemeClr val="accent2"/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52000"/>
              </a:lnSpc>
              <a:defRPr/>
            </a:pPr>
            <a:r>
              <a:rPr lang="ru-RU" sz="1100" b="1" strike="noStrike" spc="-1">
                <a:solidFill>
                  <a:srgbClr val="FFFFFF"/>
                </a:solidFill>
                <a:latin typeface="Arial"/>
                <a:ea typeface="Arial"/>
              </a:rPr>
              <a:t>9</a:t>
            </a:r>
            <a:endParaRPr lang="ru-RU" sz="1100" b="0" strike="noStrike" spc="-1">
              <a:latin typeface="XO Oriel"/>
            </a:endParaRPr>
          </a:p>
        </p:txBody>
      </p:sp>
      <p:sp>
        <p:nvSpPr>
          <p:cNvPr id="1099" name="Взрыв: 8 точек 1159221659"/>
          <p:cNvSpPr/>
          <p:nvPr/>
        </p:nvSpPr>
        <p:spPr bwMode="auto">
          <a:xfrm>
            <a:off x="1516320" y="3371040"/>
            <a:ext cx="682920" cy="312480"/>
          </a:xfrm>
          <a:prstGeom prst="irregularSeal1">
            <a:avLst/>
          </a:prstGeom>
          <a:solidFill>
            <a:schemeClr val="accent2"/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53000"/>
              </a:lnSpc>
              <a:defRPr/>
            </a:pPr>
            <a:r>
              <a:rPr lang="ru-RU" sz="1100" b="1" strike="noStrike" spc="-1">
                <a:solidFill>
                  <a:srgbClr val="FFFFFF"/>
                </a:solidFill>
                <a:latin typeface="Arial"/>
                <a:ea typeface="Arial"/>
              </a:rPr>
              <a:t>10</a:t>
            </a:r>
            <a:endParaRPr lang="ru-RU" sz="1100" b="0" strike="noStrike" spc="-1">
              <a:latin typeface="XO Oriel"/>
            </a:endParaRPr>
          </a:p>
        </p:txBody>
      </p:sp>
      <p:sp>
        <p:nvSpPr>
          <p:cNvPr id="1100" name="Прямоугольник 7"/>
          <p:cNvSpPr/>
          <p:nvPr/>
        </p:nvSpPr>
        <p:spPr bwMode="auto">
          <a:xfrm>
            <a:off x="1433160" y="3121200"/>
            <a:ext cx="69264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10 - 65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101" name="Прямоугольник 179"/>
          <p:cNvSpPr/>
          <p:nvPr/>
        </p:nvSpPr>
        <p:spPr bwMode="auto">
          <a:xfrm>
            <a:off x="5479200" y="4630320"/>
            <a:ext cx="360072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00000"/>
              </a:lnSpc>
              <a:defRPr/>
            </a:pPr>
            <a:r>
              <a:rPr lang="ru-RU" sz="1400" b="1" strike="noStrike" spc="-1">
                <a:solidFill>
                  <a:srgbClr val="C00000"/>
                </a:solidFill>
                <a:latin typeface="Arial"/>
                <a:ea typeface="Arial"/>
              </a:rPr>
              <a:t>ВПП= 363,8 - 719,5 МИН. (6 – 12 ЧАС.)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1103" name="Взрыв: 8 точек 648014854"/>
          <p:cNvSpPr/>
          <p:nvPr/>
        </p:nvSpPr>
        <p:spPr bwMode="auto">
          <a:xfrm>
            <a:off x="4776120" y="3358080"/>
            <a:ext cx="682920" cy="312480"/>
          </a:xfrm>
          <a:prstGeom prst="irregularSeal1">
            <a:avLst/>
          </a:prstGeom>
          <a:solidFill>
            <a:schemeClr val="accent2"/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53000"/>
              </a:lnSpc>
              <a:defRPr/>
            </a:pPr>
            <a:r>
              <a:rPr lang="ru-RU" sz="1100" b="1" strike="noStrike" spc="-1">
                <a:solidFill>
                  <a:srgbClr val="FFFFFF"/>
                </a:solidFill>
                <a:latin typeface="Arial"/>
                <a:ea typeface="Arial"/>
              </a:rPr>
              <a:t>11</a:t>
            </a:r>
            <a:endParaRPr lang="ru-RU" sz="1100" b="0" strike="noStrike" spc="-1">
              <a:latin typeface="XO Oriel"/>
            </a:endParaRPr>
          </a:p>
        </p:txBody>
      </p:sp>
      <p:sp>
        <p:nvSpPr>
          <p:cNvPr id="1104" name="Прямоугольник 7"/>
          <p:cNvSpPr/>
          <p:nvPr/>
        </p:nvSpPr>
        <p:spPr bwMode="auto">
          <a:xfrm>
            <a:off x="5004000" y="3130920"/>
            <a:ext cx="56052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241 - 271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105" name="Прямая со стрелкой 73"/>
          <p:cNvSpPr/>
          <p:nvPr/>
        </p:nvSpPr>
        <p:spPr bwMode="auto">
          <a:xfrm>
            <a:off x="7624080" y="2822400"/>
            <a:ext cx="2264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106" name="Прямая со стрелкой 73"/>
          <p:cNvSpPr/>
          <p:nvPr/>
        </p:nvSpPr>
        <p:spPr bwMode="auto">
          <a:xfrm>
            <a:off x="1649520" y="3810960"/>
            <a:ext cx="2264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7" name="Номер слайда 3"/>
          <p:cNvSpPr/>
          <p:nvPr/>
        </p:nvSpPr>
        <p:spPr bwMode="auto">
          <a:xfrm>
            <a:off x="8883360" y="4947480"/>
            <a:ext cx="26028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tIns="34200" rIns="68760" bIns="342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900" b="1" strike="noStrike" spc="-1">
                <a:solidFill>
                  <a:srgbClr val="23263C"/>
                </a:solidFill>
                <a:latin typeface="Arial Narrow"/>
                <a:ea typeface="Arial"/>
              </a:rPr>
              <a:t>30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108" name="Заголовок 1"/>
          <p:cNvSpPr/>
          <p:nvPr/>
        </p:nvSpPr>
        <p:spPr bwMode="auto">
          <a:xfrm>
            <a:off x="505800" y="503280"/>
            <a:ext cx="7558200" cy="225719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>
              <a:lnSpc>
                <a:spcPct val="95000"/>
              </a:lnSpc>
              <a:spcBef>
                <a:spcPts val="1125"/>
              </a:spcBef>
              <a:defRPr/>
            </a:pPr>
            <a:r>
              <a:rPr lang="ru-RU" sz="1600" b="1" strike="noStrike" spc="-1">
                <a:solidFill>
                  <a:srgbClr val="223754"/>
                </a:solidFill>
                <a:latin typeface="Arial"/>
                <a:ea typeface="Arial Unicode MS"/>
              </a:rPr>
              <a:t>Методика построения карты текущего процесса</a:t>
            </a:r>
            <a:endParaRPr lang="ru-RU" sz="1600" b="0" strike="noStrike" spc="-1">
              <a:latin typeface="XO Oriel"/>
            </a:endParaRPr>
          </a:p>
          <a:p>
            <a:pPr>
              <a:lnSpc>
                <a:spcPct val="95000"/>
              </a:lnSpc>
              <a:spcBef>
                <a:spcPts val="1125"/>
              </a:spcBef>
              <a:defRPr/>
            </a:pPr>
            <a:r>
              <a:rPr lang="ru-RU" sz="1600" b="1" strike="noStrike" spc="-1">
                <a:solidFill>
                  <a:srgbClr val="223754"/>
                </a:solidFill>
                <a:latin typeface="Arial"/>
                <a:ea typeface="Arial Unicode MS"/>
              </a:rPr>
              <a:t>Перечень проблем: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1109" name="Скругленный прямоугольник 52"/>
          <p:cNvSpPr/>
          <p:nvPr/>
        </p:nvSpPr>
        <p:spPr bwMode="auto">
          <a:xfrm>
            <a:off x="213120" y="4506840"/>
            <a:ext cx="5212080" cy="52092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1350" b="0" strike="noStrike" spc="-1">
                <a:solidFill>
                  <a:srgbClr val="1A1A1A"/>
                </a:solidFill>
                <a:latin typeface="Arial"/>
                <a:ea typeface="Arial"/>
              </a:rPr>
              <a:t>5.1 Сформируйте список проблем</a:t>
            </a:r>
            <a:endParaRPr lang="ru-RU" sz="1350" b="0" strike="noStrike" spc="-1">
              <a:latin typeface="XO Oriel"/>
            </a:endParaRPr>
          </a:p>
        </p:txBody>
      </p:sp>
      <p:sp>
        <p:nvSpPr>
          <p:cNvPr id="1110" name="Взрыв: 8 точек 1504138501"/>
          <p:cNvSpPr/>
          <p:nvPr/>
        </p:nvSpPr>
        <p:spPr bwMode="auto">
          <a:xfrm>
            <a:off x="335520" y="918000"/>
            <a:ext cx="339840" cy="312480"/>
          </a:xfrm>
          <a:prstGeom prst="irregularSeal1">
            <a:avLst/>
          </a:prstGeom>
          <a:solidFill>
            <a:schemeClr val="accent2"/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51000"/>
              </a:lnSpc>
              <a:defRPr/>
            </a:pPr>
            <a:r>
              <a:rPr lang="ru-RU" sz="1100" b="1" strike="noStrike" spc="-1">
                <a:solidFill>
                  <a:srgbClr val="FFFFFF"/>
                </a:solidFill>
                <a:latin typeface="Arial"/>
                <a:ea typeface="Arial"/>
              </a:rPr>
              <a:t>1</a:t>
            </a:r>
            <a:endParaRPr lang="ru-RU" sz="1100" b="0" strike="noStrike" spc="-1">
              <a:latin typeface="XO Oriel"/>
            </a:endParaRPr>
          </a:p>
        </p:txBody>
      </p:sp>
      <p:sp>
        <p:nvSpPr>
          <p:cNvPr id="1111" name="Взрыв: 8 точек 1642963294"/>
          <p:cNvSpPr/>
          <p:nvPr/>
        </p:nvSpPr>
        <p:spPr bwMode="auto">
          <a:xfrm>
            <a:off x="297000" y="1184040"/>
            <a:ext cx="339840" cy="312480"/>
          </a:xfrm>
          <a:prstGeom prst="irregularSeal1">
            <a:avLst/>
          </a:prstGeom>
          <a:solidFill>
            <a:schemeClr val="accent2"/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51000"/>
              </a:lnSpc>
              <a:defRPr/>
            </a:pPr>
            <a:r>
              <a:rPr lang="ru-RU" sz="1100" b="1" strike="noStrike" spc="-1">
                <a:solidFill>
                  <a:srgbClr val="FFFFFF"/>
                </a:solidFill>
                <a:latin typeface="Arial"/>
                <a:ea typeface="Arial"/>
              </a:rPr>
              <a:t>2</a:t>
            </a:r>
            <a:endParaRPr lang="ru-RU" sz="1100" b="0" strike="noStrike" spc="-1">
              <a:latin typeface="XO Oriel"/>
            </a:endParaRPr>
          </a:p>
        </p:txBody>
      </p:sp>
      <p:sp>
        <p:nvSpPr>
          <p:cNvPr id="1112" name="Взрыв: 8 точек 1943774079"/>
          <p:cNvSpPr/>
          <p:nvPr/>
        </p:nvSpPr>
        <p:spPr bwMode="auto">
          <a:xfrm>
            <a:off x="297000" y="1473480"/>
            <a:ext cx="339840" cy="312480"/>
          </a:xfrm>
          <a:prstGeom prst="irregularSeal1">
            <a:avLst/>
          </a:prstGeom>
          <a:solidFill>
            <a:schemeClr val="accent2"/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50000"/>
              </a:lnSpc>
              <a:defRPr/>
            </a:pPr>
            <a:r>
              <a:rPr lang="ru-RU" sz="1100" b="1" strike="noStrike" spc="-1">
                <a:solidFill>
                  <a:srgbClr val="FFFFFF"/>
                </a:solidFill>
                <a:latin typeface="Arial"/>
                <a:ea typeface="Arial"/>
              </a:rPr>
              <a:t>3</a:t>
            </a:r>
            <a:endParaRPr lang="ru-RU" sz="1100" b="0" strike="noStrike" spc="-1">
              <a:latin typeface="XO Oriel"/>
            </a:endParaRPr>
          </a:p>
        </p:txBody>
      </p:sp>
      <p:sp>
        <p:nvSpPr>
          <p:cNvPr id="1113" name="Взрыв: 8 точек 1106066161"/>
          <p:cNvSpPr/>
          <p:nvPr/>
        </p:nvSpPr>
        <p:spPr bwMode="auto">
          <a:xfrm>
            <a:off x="297000" y="1763640"/>
            <a:ext cx="339840" cy="312480"/>
          </a:xfrm>
          <a:prstGeom prst="irregularSeal1">
            <a:avLst/>
          </a:prstGeom>
          <a:solidFill>
            <a:schemeClr val="accent2"/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50000"/>
              </a:lnSpc>
              <a:defRPr/>
            </a:pPr>
            <a:r>
              <a:rPr lang="ru-RU" sz="1100" b="1" strike="noStrike" spc="-1">
                <a:solidFill>
                  <a:srgbClr val="FFFFFF"/>
                </a:solidFill>
                <a:latin typeface="Arial"/>
                <a:ea typeface="Arial"/>
              </a:rPr>
              <a:t>4</a:t>
            </a:r>
            <a:endParaRPr lang="ru-RU" sz="1100" b="0" strike="noStrike" spc="-1">
              <a:latin typeface="XO Oriel"/>
            </a:endParaRPr>
          </a:p>
        </p:txBody>
      </p:sp>
      <p:sp>
        <p:nvSpPr>
          <p:cNvPr id="1114" name="Взрыв: 8 точек 890182744"/>
          <p:cNvSpPr/>
          <p:nvPr/>
        </p:nvSpPr>
        <p:spPr bwMode="auto">
          <a:xfrm>
            <a:off x="297000" y="2047320"/>
            <a:ext cx="339840" cy="312480"/>
          </a:xfrm>
          <a:prstGeom prst="irregularSeal1">
            <a:avLst/>
          </a:prstGeom>
          <a:solidFill>
            <a:schemeClr val="accent2"/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51000"/>
              </a:lnSpc>
              <a:defRPr/>
            </a:pPr>
            <a:r>
              <a:rPr lang="ru-RU" sz="1100" b="1" strike="noStrike" spc="-1">
                <a:solidFill>
                  <a:srgbClr val="FFFFFF"/>
                </a:solidFill>
                <a:latin typeface="Arial"/>
                <a:ea typeface="Arial"/>
              </a:rPr>
              <a:t>5</a:t>
            </a:r>
            <a:endParaRPr lang="ru-RU" sz="1100" b="0" strike="noStrike" spc="-1">
              <a:latin typeface="XO Oriel"/>
            </a:endParaRPr>
          </a:p>
        </p:txBody>
      </p:sp>
      <p:sp>
        <p:nvSpPr>
          <p:cNvPr id="1115" name="Взрыв: 8 точек 34438103"/>
          <p:cNvSpPr/>
          <p:nvPr/>
        </p:nvSpPr>
        <p:spPr bwMode="auto">
          <a:xfrm>
            <a:off x="310680" y="2314440"/>
            <a:ext cx="339840" cy="312480"/>
          </a:xfrm>
          <a:prstGeom prst="irregularSeal1">
            <a:avLst/>
          </a:prstGeom>
          <a:solidFill>
            <a:schemeClr val="accent2"/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51000"/>
              </a:lnSpc>
              <a:defRPr/>
            </a:pPr>
            <a:r>
              <a:rPr lang="ru-RU" sz="1100" b="1" strike="noStrike" spc="-1">
                <a:solidFill>
                  <a:srgbClr val="FFFFFF"/>
                </a:solidFill>
                <a:latin typeface="Arial"/>
                <a:ea typeface="Arial"/>
              </a:rPr>
              <a:t>6</a:t>
            </a:r>
            <a:endParaRPr lang="ru-RU" sz="1100" b="0" strike="noStrike" spc="-1">
              <a:latin typeface="XO Oriel"/>
            </a:endParaRPr>
          </a:p>
        </p:txBody>
      </p:sp>
      <p:sp>
        <p:nvSpPr>
          <p:cNvPr id="1116" name="Прямая соединительная линия 1450099000"/>
          <p:cNvSpPr/>
          <p:nvPr/>
        </p:nvSpPr>
        <p:spPr bwMode="auto">
          <a:xfrm>
            <a:off x="213120" y="2624760"/>
            <a:ext cx="360" cy="360"/>
          </a:xfrm>
          <a:prstGeom prst="line">
            <a:avLst/>
          </a:prstGeom>
          <a:ln>
            <a:solidFill>
              <a:srgbClr val="AD7932"/>
            </a:solidFill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7" name="Взрыв: 8 точек 2070782156"/>
          <p:cNvSpPr/>
          <p:nvPr/>
        </p:nvSpPr>
        <p:spPr bwMode="auto">
          <a:xfrm>
            <a:off x="335520" y="2568960"/>
            <a:ext cx="339840" cy="312480"/>
          </a:xfrm>
          <a:prstGeom prst="irregularSeal1">
            <a:avLst/>
          </a:prstGeom>
          <a:solidFill>
            <a:schemeClr val="accent2"/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52000"/>
              </a:lnSpc>
              <a:defRPr/>
            </a:pPr>
            <a:r>
              <a:rPr lang="ru-RU" sz="1100" b="1" strike="noStrike" spc="-1">
                <a:solidFill>
                  <a:srgbClr val="FFFFFF"/>
                </a:solidFill>
                <a:latin typeface="Arial"/>
                <a:ea typeface="Arial"/>
              </a:rPr>
              <a:t>7</a:t>
            </a:r>
            <a:endParaRPr lang="ru-RU" sz="1100" b="0" strike="noStrike" spc="-1">
              <a:latin typeface="XO Oriel"/>
            </a:endParaRPr>
          </a:p>
        </p:txBody>
      </p:sp>
      <p:sp>
        <p:nvSpPr>
          <p:cNvPr id="1119" name="TextBox 6"/>
          <p:cNvSpPr/>
          <p:nvPr/>
        </p:nvSpPr>
        <p:spPr bwMode="auto">
          <a:xfrm>
            <a:off x="639720" y="941400"/>
            <a:ext cx="4824000" cy="310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1800" b="0" strike="noStrike" spc="-1">
                <a:solidFill>
                  <a:srgbClr val="414042"/>
                </a:solidFill>
                <a:latin typeface="Arial"/>
                <a:ea typeface="Arial"/>
              </a:rPr>
              <a:t>Потери времени на ожидание в пробках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800" b="0" strike="noStrike" spc="-1">
                <a:solidFill>
                  <a:srgbClr val="414042"/>
                </a:solidFill>
                <a:latin typeface="Arial"/>
                <a:ea typeface="Arial"/>
              </a:rPr>
              <a:t>Ожидание в очереди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800" b="0" strike="noStrike" spc="-1">
                <a:solidFill>
                  <a:srgbClr val="414042"/>
                </a:solidFill>
                <a:latin typeface="Arial"/>
                <a:ea typeface="Arial"/>
              </a:rPr>
              <a:t>Потери времени при оформлении билета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800" b="0" strike="noStrike" spc="-1">
                <a:solidFill>
                  <a:srgbClr val="414042"/>
                </a:solidFill>
                <a:latin typeface="Arial"/>
                <a:ea typeface="Arial"/>
              </a:rPr>
              <a:t>Долгое ожидание автобуса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800" b="0" strike="noStrike" spc="-1">
                <a:solidFill>
                  <a:srgbClr val="414042"/>
                </a:solidFill>
                <a:latin typeface="Arial"/>
                <a:ea typeface="Arial"/>
              </a:rPr>
              <a:t>Длительное ожидание ответа оператора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800" b="0" strike="noStrike" spc="-1">
                <a:solidFill>
                  <a:srgbClr val="414042"/>
                </a:solidFill>
                <a:latin typeface="Arial"/>
                <a:ea typeface="Arial"/>
              </a:rPr>
              <a:t>Ожидание такси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800" b="0" strike="noStrike" spc="-1">
                <a:solidFill>
                  <a:srgbClr val="414042"/>
                </a:solidFill>
                <a:latin typeface="Arial"/>
                <a:ea typeface="Arial"/>
              </a:rPr>
              <a:t>Потери времени при регистрации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800" b="0" strike="noStrike" spc="-1">
                <a:solidFill>
                  <a:srgbClr val="414042"/>
                </a:solidFill>
                <a:latin typeface="Arial"/>
                <a:ea typeface="Arial"/>
              </a:rPr>
              <a:t>Потери времени при досмотре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800" b="0" strike="noStrike" spc="-1">
                <a:solidFill>
                  <a:srgbClr val="414042"/>
                </a:solidFill>
                <a:latin typeface="Arial"/>
                <a:ea typeface="Arial"/>
              </a:rPr>
              <a:t>Долгое ожидание посадки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800" b="0" strike="noStrike" spc="-1">
                <a:solidFill>
                  <a:srgbClr val="414042"/>
                </a:solidFill>
                <a:latin typeface="Arial"/>
                <a:ea typeface="Arial"/>
              </a:rPr>
              <a:t>Ожидание подачи трапа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800" b="0" strike="noStrike" spc="-1">
                <a:solidFill>
                  <a:srgbClr val="414042"/>
                </a:solidFill>
                <a:latin typeface="Arial"/>
                <a:ea typeface="Arial"/>
              </a:rPr>
              <a:t>Ожидание выдачи багажа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1120" name="Взрыв: 8 точек 118"/>
          <p:cNvSpPr/>
          <p:nvPr/>
        </p:nvSpPr>
        <p:spPr bwMode="auto">
          <a:xfrm>
            <a:off x="335520" y="2847600"/>
            <a:ext cx="339840" cy="312480"/>
          </a:xfrm>
          <a:prstGeom prst="irregularSeal1">
            <a:avLst/>
          </a:prstGeom>
          <a:solidFill>
            <a:schemeClr val="accent2"/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52000"/>
              </a:lnSpc>
              <a:defRPr/>
            </a:pPr>
            <a:r>
              <a:rPr lang="ru-RU" sz="1100" b="1" strike="noStrike" spc="-1">
                <a:solidFill>
                  <a:srgbClr val="FFFFFF"/>
                </a:solidFill>
                <a:latin typeface="Arial"/>
                <a:ea typeface="Arial"/>
              </a:rPr>
              <a:t>8</a:t>
            </a:r>
            <a:endParaRPr lang="ru-RU" sz="1100" b="0" strike="noStrike" spc="-1">
              <a:latin typeface="XO Oriel"/>
            </a:endParaRPr>
          </a:p>
        </p:txBody>
      </p:sp>
      <p:sp>
        <p:nvSpPr>
          <p:cNvPr id="1121" name="Взрыв: 8 точек 119"/>
          <p:cNvSpPr/>
          <p:nvPr/>
        </p:nvSpPr>
        <p:spPr bwMode="auto">
          <a:xfrm>
            <a:off x="335880" y="3126600"/>
            <a:ext cx="339840" cy="312480"/>
          </a:xfrm>
          <a:prstGeom prst="irregularSeal1">
            <a:avLst/>
          </a:prstGeom>
          <a:solidFill>
            <a:schemeClr val="accent2"/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52000"/>
              </a:lnSpc>
              <a:defRPr/>
            </a:pPr>
            <a:r>
              <a:rPr lang="ru-RU" sz="1100" b="1" strike="noStrike" spc="-1">
                <a:solidFill>
                  <a:srgbClr val="FFFFFF"/>
                </a:solidFill>
                <a:latin typeface="Arial"/>
                <a:ea typeface="Arial"/>
              </a:rPr>
              <a:t>9</a:t>
            </a:r>
            <a:endParaRPr lang="ru-RU" sz="1100" b="0" strike="noStrike" spc="-1">
              <a:latin typeface="XO Oriel"/>
            </a:endParaRPr>
          </a:p>
        </p:txBody>
      </p:sp>
      <p:sp>
        <p:nvSpPr>
          <p:cNvPr id="1122" name="Взрыв: 8 точек 120"/>
          <p:cNvSpPr/>
          <p:nvPr/>
        </p:nvSpPr>
        <p:spPr bwMode="auto">
          <a:xfrm>
            <a:off x="191520" y="3426840"/>
            <a:ext cx="574560" cy="368280"/>
          </a:xfrm>
          <a:prstGeom prst="irregularSeal1">
            <a:avLst/>
          </a:prstGeom>
          <a:solidFill>
            <a:schemeClr val="accent2"/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52000"/>
              </a:lnSpc>
              <a:defRPr/>
            </a:pPr>
            <a:r>
              <a:rPr lang="ru-RU" sz="800" b="1" strike="noStrike" spc="-1">
                <a:solidFill>
                  <a:srgbClr val="FFFFFF"/>
                </a:solidFill>
                <a:latin typeface="Arial"/>
                <a:ea typeface="Arial"/>
              </a:rPr>
              <a:t>10</a:t>
            </a:r>
            <a:endParaRPr lang="ru-RU" sz="800" b="0" strike="noStrike" spc="-1">
              <a:latin typeface="XO Oriel"/>
            </a:endParaRPr>
          </a:p>
        </p:txBody>
      </p:sp>
      <p:sp>
        <p:nvSpPr>
          <p:cNvPr id="1123" name="Взрыв: 8 точек 121"/>
          <p:cNvSpPr/>
          <p:nvPr/>
        </p:nvSpPr>
        <p:spPr bwMode="auto">
          <a:xfrm>
            <a:off x="191520" y="3725640"/>
            <a:ext cx="574560" cy="368280"/>
          </a:xfrm>
          <a:prstGeom prst="irregularSeal1">
            <a:avLst/>
          </a:prstGeom>
          <a:solidFill>
            <a:schemeClr val="accent2"/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52000"/>
              </a:lnSpc>
              <a:defRPr/>
            </a:pPr>
            <a:r>
              <a:rPr lang="ru-RU" sz="800" b="1" strike="noStrike" spc="-1">
                <a:solidFill>
                  <a:srgbClr val="FFFFFF"/>
                </a:solidFill>
                <a:latin typeface="Arial"/>
                <a:ea typeface="Arial"/>
              </a:rPr>
              <a:t>11</a:t>
            </a:r>
            <a:endParaRPr lang="ru-RU" sz="8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4" name="Номер слайда 3"/>
          <p:cNvSpPr/>
          <p:nvPr/>
        </p:nvSpPr>
        <p:spPr bwMode="auto">
          <a:xfrm>
            <a:off x="8883360" y="4947480"/>
            <a:ext cx="26028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tIns="34200" rIns="68760" bIns="342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900" b="1" strike="noStrike" spc="-1">
                <a:solidFill>
                  <a:srgbClr val="23263C"/>
                </a:solidFill>
                <a:latin typeface="Arial Narrow"/>
                <a:ea typeface="Arial"/>
              </a:rPr>
              <a:t>30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125" name="Прямоугольник 32"/>
          <p:cNvSpPr/>
          <p:nvPr/>
        </p:nvSpPr>
        <p:spPr bwMode="auto">
          <a:xfrm>
            <a:off x="229320" y="925200"/>
            <a:ext cx="8686440" cy="2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00000"/>
              </a:lnSpc>
              <a:defRPr/>
            </a:pPr>
            <a:r>
              <a:rPr lang="ru-RU" sz="1350" b="0" strike="noStrike" spc="-1">
                <a:solidFill>
                  <a:srgbClr val="414042"/>
                </a:solidFill>
                <a:latin typeface="Arial"/>
                <a:ea typeface="Arial"/>
              </a:rPr>
              <a:t>Карта идеального состояния процесса авиаперелета из пункта А в пункт Б  </a:t>
            </a:r>
            <a:endParaRPr lang="ru-RU" sz="1350" b="0" strike="noStrike" spc="-1">
              <a:latin typeface="XO Oriel"/>
            </a:endParaRPr>
          </a:p>
        </p:txBody>
      </p:sp>
      <p:pic>
        <p:nvPicPr>
          <p:cNvPr id="1126" name="Picture 3" descr=""/>
          <p:cNvPicPr/>
          <p:nvPr/>
        </p:nvPicPr>
        <p:blipFill>
          <a:blip r:embed="rId2"/>
          <a:stretch/>
        </p:blipFill>
        <p:spPr bwMode="auto">
          <a:xfrm>
            <a:off x="1547640" y="1959480"/>
            <a:ext cx="854640" cy="1037879"/>
          </a:xfrm>
          <a:prstGeom prst="rect">
            <a:avLst/>
          </a:prstGeom>
          <a:ln w="0">
            <a:noFill/>
          </a:ln>
        </p:spPr>
      </p:pic>
      <p:sp>
        <p:nvSpPr>
          <p:cNvPr id="1127" name="Прямоугольник 43"/>
          <p:cNvSpPr/>
          <p:nvPr/>
        </p:nvSpPr>
        <p:spPr bwMode="auto">
          <a:xfrm>
            <a:off x="1549440" y="2478600"/>
            <a:ext cx="790560" cy="437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8" name="Прямоугольник 58"/>
          <p:cNvSpPr/>
          <p:nvPr/>
        </p:nvSpPr>
        <p:spPr bwMode="auto">
          <a:xfrm>
            <a:off x="4876920" y="2354760"/>
            <a:ext cx="784080" cy="5504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Посадка в  пункте Б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129" name="Прямоугольник 69"/>
          <p:cNvSpPr/>
          <p:nvPr/>
        </p:nvSpPr>
        <p:spPr bwMode="auto">
          <a:xfrm>
            <a:off x="3439800" y="2348640"/>
            <a:ext cx="900360" cy="5565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Взлёт</a:t>
            </a:r>
            <a:r>
              <a:rPr lang="ru-RU" sz="800" b="0" strike="noStrike" spc="-1">
                <a:solidFill>
                  <a:srgbClr val="414042"/>
                </a:solidFill>
                <a:latin typeface="Arial"/>
                <a:ea typeface="Arial"/>
              </a:rPr>
              <a:t> </a:t>
            </a: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из пункта А</a:t>
            </a:r>
            <a:endParaRPr lang="ru-RU" sz="900" b="0" strike="noStrike" spc="-1">
              <a:latin typeface="XO Oriel"/>
            </a:endParaRPr>
          </a:p>
        </p:txBody>
      </p:sp>
      <p:pic>
        <p:nvPicPr>
          <p:cNvPr id="1130" name="Picture 3" descr=""/>
          <p:cNvPicPr/>
          <p:nvPr/>
        </p:nvPicPr>
        <p:blipFill>
          <a:blip r:embed="rId3"/>
          <a:stretch/>
        </p:blipFill>
        <p:spPr bwMode="auto">
          <a:xfrm>
            <a:off x="6876360" y="1999440"/>
            <a:ext cx="874440" cy="905760"/>
          </a:xfrm>
          <a:prstGeom prst="rect">
            <a:avLst/>
          </a:prstGeom>
          <a:ln w="0">
            <a:noFill/>
          </a:ln>
        </p:spPr>
      </p:pic>
      <p:sp>
        <p:nvSpPr>
          <p:cNvPr id="1131" name="Прямоугольник 76"/>
          <p:cNvSpPr/>
          <p:nvPr/>
        </p:nvSpPr>
        <p:spPr bwMode="auto">
          <a:xfrm>
            <a:off x="6909120" y="2447640"/>
            <a:ext cx="808920" cy="35928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2" name="TextBox 51"/>
          <p:cNvSpPr/>
          <p:nvPr/>
        </p:nvSpPr>
        <p:spPr bwMode="auto">
          <a:xfrm>
            <a:off x="1567800" y="2560320"/>
            <a:ext cx="875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1200" b="0" strike="noStrike" spc="-1">
                <a:solidFill>
                  <a:srgbClr val="414042"/>
                </a:solidFill>
                <a:latin typeface="Arial"/>
                <a:ea typeface="Arial"/>
              </a:rPr>
              <a:t>ВХОД</a:t>
            </a:r>
            <a:r>
              <a:rPr lang="ru-RU" sz="1800" b="0" strike="noStrike" spc="-1">
                <a:solidFill>
                  <a:srgbClr val="414042"/>
                </a:solidFill>
                <a:latin typeface="Arial"/>
                <a:ea typeface="Arial"/>
              </a:rPr>
              <a:t> А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1133" name="TextBox 52"/>
          <p:cNvSpPr/>
          <p:nvPr/>
        </p:nvSpPr>
        <p:spPr bwMode="auto">
          <a:xfrm>
            <a:off x="6833880" y="2441160"/>
            <a:ext cx="9590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1200" b="0" strike="noStrike" spc="-1">
                <a:solidFill>
                  <a:srgbClr val="414042"/>
                </a:solidFill>
                <a:latin typeface="Arial"/>
                <a:ea typeface="Arial"/>
              </a:rPr>
              <a:t>ВЫХОД</a:t>
            </a:r>
            <a:r>
              <a:rPr lang="ru-RU" sz="1200" b="1" strike="noStrike" spc="-1">
                <a:solidFill>
                  <a:srgbClr val="414042"/>
                </a:solidFill>
                <a:latin typeface="Arial"/>
                <a:ea typeface="Arial"/>
              </a:rPr>
              <a:t> </a:t>
            </a:r>
            <a:r>
              <a:rPr lang="ru-RU" sz="1800" b="0" strike="noStrike" spc="-1">
                <a:solidFill>
                  <a:srgbClr val="414042"/>
                </a:solidFill>
                <a:latin typeface="Arial"/>
                <a:ea typeface="Arial"/>
              </a:rPr>
              <a:t>Б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1134" name="Заголовок 1"/>
          <p:cNvSpPr/>
          <p:nvPr/>
        </p:nvSpPr>
        <p:spPr bwMode="auto">
          <a:xfrm>
            <a:off x="539640" y="429120"/>
            <a:ext cx="7558200" cy="225719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>
              <a:lnSpc>
                <a:spcPct val="95000"/>
              </a:lnSpc>
              <a:spcBef>
                <a:spcPts val="1123"/>
              </a:spcBef>
              <a:defRPr/>
            </a:pPr>
            <a:r>
              <a:rPr lang="ru-RU" sz="1600" b="1" strike="noStrike" spc="-1">
                <a:solidFill>
                  <a:srgbClr val="223754"/>
                </a:solidFill>
                <a:latin typeface="Arial"/>
                <a:ea typeface="Arial Unicode MS"/>
              </a:rPr>
              <a:t>Идеальная карта процесса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1135" name="Прямоугольник 60"/>
          <p:cNvSpPr/>
          <p:nvPr/>
        </p:nvSpPr>
        <p:spPr bwMode="auto">
          <a:xfrm>
            <a:off x="4307400" y="2354760"/>
            <a:ext cx="552600" cy="5504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Полёт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136" name="Прямоугольник 7"/>
          <p:cNvSpPr/>
          <p:nvPr/>
        </p:nvSpPr>
        <p:spPr bwMode="auto">
          <a:xfrm>
            <a:off x="3620519" y="2971800"/>
            <a:ext cx="53856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1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137" name="Прямоугольник 7"/>
          <p:cNvSpPr/>
          <p:nvPr/>
        </p:nvSpPr>
        <p:spPr bwMode="auto">
          <a:xfrm>
            <a:off x="4307400" y="2962440"/>
            <a:ext cx="56052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240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138" name="Прямоугольник 7"/>
          <p:cNvSpPr/>
          <p:nvPr/>
        </p:nvSpPr>
        <p:spPr bwMode="auto">
          <a:xfrm>
            <a:off x="4955039" y="2962440"/>
            <a:ext cx="6274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1 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139" name="Прямоугольник 179"/>
          <p:cNvSpPr/>
          <p:nvPr/>
        </p:nvSpPr>
        <p:spPr bwMode="auto">
          <a:xfrm>
            <a:off x="2772360" y="3582360"/>
            <a:ext cx="360036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00000"/>
              </a:lnSpc>
              <a:defRPr/>
            </a:pPr>
            <a:r>
              <a:rPr lang="ru-RU" sz="1400" b="1" strike="noStrike" spc="-1">
                <a:solidFill>
                  <a:srgbClr val="C00000"/>
                </a:solidFill>
                <a:latin typeface="Arial"/>
                <a:ea typeface="Arial"/>
              </a:rPr>
              <a:t>ВПП= 250 МИН. (4 ЧАС.)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1140" name="Прямоугольник 32"/>
          <p:cNvSpPr/>
          <p:nvPr/>
        </p:nvSpPr>
        <p:spPr bwMode="auto">
          <a:xfrm>
            <a:off x="196560" y="4439880"/>
            <a:ext cx="8687520" cy="2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00000"/>
              </a:lnSpc>
              <a:defRPr/>
            </a:pPr>
            <a:r>
              <a:rPr lang="ru-RU" sz="1350" b="0" strike="noStrike" spc="-1">
                <a:solidFill>
                  <a:srgbClr val="414042"/>
                </a:solidFill>
                <a:latin typeface="Arial"/>
                <a:ea typeface="Arial"/>
              </a:rPr>
              <a:t>А есть состояние еще идеальней?</a:t>
            </a:r>
            <a:endParaRPr lang="ru-RU" sz="1350" b="0" strike="noStrike" spc="-1">
              <a:latin typeface="XO Oriel"/>
            </a:endParaRPr>
          </a:p>
        </p:txBody>
      </p:sp>
      <p:sp>
        <p:nvSpPr>
          <p:cNvPr id="1141" name="Прямоугольник 32"/>
          <p:cNvSpPr/>
          <p:nvPr/>
        </p:nvSpPr>
        <p:spPr bwMode="auto">
          <a:xfrm>
            <a:off x="196560" y="4439880"/>
            <a:ext cx="8687520" cy="2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00000"/>
              </a:lnSpc>
              <a:defRPr/>
            </a:pPr>
            <a:r>
              <a:rPr lang="ru-RU" sz="1350" b="0" strike="noStrike" spc="-1">
                <a:solidFill>
                  <a:srgbClr val="414042"/>
                </a:solidFill>
                <a:latin typeface="Arial"/>
                <a:ea typeface="Arial"/>
              </a:rPr>
              <a:t>А есть состояние еще идеальней?</a:t>
            </a:r>
            <a:endParaRPr lang="ru-RU" sz="1350" b="0" strike="noStrike" spc="-1">
              <a:latin typeface="XO Oriel"/>
            </a:endParaRPr>
          </a:p>
        </p:txBody>
      </p:sp>
      <p:sp>
        <p:nvSpPr>
          <p:cNvPr id="1143" name="Прямоугольник 59"/>
          <p:cNvSpPr/>
          <p:nvPr/>
        </p:nvSpPr>
        <p:spPr bwMode="auto">
          <a:xfrm>
            <a:off x="2610000" y="2348640"/>
            <a:ext cx="802800" cy="556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Посадка в самолет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144" name="Прямоугольник 70"/>
          <p:cNvSpPr/>
          <p:nvPr/>
        </p:nvSpPr>
        <p:spPr bwMode="auto">
          <a:xfrm>
            <a:off x="5721480" y="2356200"/>
            <a:ext cx="704160" cy="535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Выход из самолета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145" name="Прямоугольник 7"/>
          <p:cNvSpPr/>
          <p:nvPr/>
        </p:nvSpPr>
        <p:spPr bwMode="auto">
          <a:xfrm>
            <a:off x="2738160" y="2950560"/>
            <a:ext cx="53856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3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146" name="Прямоугольник 7"/>
          <p:cNvSpPr/>
          <p:nvPr/>
        </p:nvSpPr>
        <p:spPr bwMode="auto">
          <a:xfrm>
            <a:off x="5804280" y="2938680"/>
            <a:ext cx="53856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5 мин</a:t>
            </a:r>
            <a:endParaRPr lang="ru-RU" sz="7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7" name="Номер слайда 3"/>
          <p:cNvSpPr/>
          <p:nvPr/>
        </p:nvSpPr>
        <p:spPr bwMode="auto">
          <a:xfrm>
            <a:off x="8883360" y="4947480"/>
            <a:ext cx="26028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tIns="34200" rIns="68760" bIns="342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900" b="1" strike="noStrike" spc="-1">
                <a:solidFill>
                  <a:srgbClr val="23263C"/>
                </a:solidFill>
                <a:latin typeface="Arial Narrow"/>
                <a:ea typeface="Arial"/>
              </a:rPr>
              <a:t>30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148" name="Прямоугольник 32"/>
          <p:cNvSpPr/>
          <p:nvPr/>
        </p:nvSpPr>
        <p:spPr bwMode="auto">
          <a:xfrm>
            <a:off x="229320" y="925200"/>
            <a:ext cx="8686440" cy="2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00000"/>
              </a:lnSpc>
              <a:defRPr/>
            </a:pPr>
            <a:r>
              <a:rPr lang="ru-RU" sz="1350" b="0" strike="noStrike" spc="-1">
                <a:solidFill>
                  <a:srgbClr val="414042"/>
                </a:solidFill>
                <a:latin typeface="Arial"/>
                <a:ea typeface="Arial"/>
              </a:rPr>
              <a:t>Карта идеального состояния процесса перелета из пункта А в пункт Б  </a:t>
            </a:r>
            <a:endParaRPr lang="ru-RU" sz="1350" b="0" strike="noStrike" spc="-1">
              <a:latin typeface="XO Oriel"/>
            </a:endParaRPr>
          </a:p>
        </p:txBody>
      </p:sp>
      <p:pic>
        <p:nvPicPr>
          <p:cNvPr id="1149" name="Picture 3" descr=""/>
          <p:cNvPicPr/>
          <p:nvPr/>
        </p:nvPicPr>
        <p:blipFill>
          <a:blip r:embed="rId2"/>
          <a:stretch/>
        </p:blipFill>
        <p:spPr bwMode="auto">
          <a:xfrm>
            <a:off x="2544480" y="1959480"/>
            <a:ext cx="854640" cy="1037879"/>
          </a:xfrm>
          <a:prstGeom prst="rect">
            <a:avLst/>
          </a:prstGeom>
          <a:ln w="0">
            <a:noFill/>
          </a:ln>
        </p:spPr>
      </p:pic>
      <p:sp>
        <p:nvSpPr>
          <p:cNvPr id="1150" name="Прямоугольник 43"/>
          <p:cNvSpPr/>
          <p:nvPr/>
        </p:nvSpPr>
        <p:spPr bwMode="auto">
          <a:xfrm>
            <a:off x="2563920" y="2478600"/>
            <a:ext cx="790560" cy="437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1" name="Прямоугольник 69"/>
          <p:cNvSpPr/>
          <p:nvPr/>
        </p:nvSpPr>
        <p:spPr bwMode="auto">
          <a:xfrm>
            <a:off x="3439800" y="2348640"/>
            <a:ext cx="2221200" cy="5565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600" b="0" strike="noStrike" spc="-1">
                <a:solidFill>
                  <a:srgbClr val="414042"/>
                </a:solidFill>
                <a:latin typeface="Arial"/>
                <a:ea typeface="Arial"/>
              </a:rPr>
              <a:t>телепорт</a:t>
            </a:r>
            <a:endParaRPr lang="ru-RU" sz="1600" b="0" strike="noStrike" spc="-1">
              <a:latin typeface="XO Oriel"/>
            </a:endParaRPr>
          </a:p>
        </p:txBody>
      </p:sp>
      <p:pic>
        <p:nvPicPr>
          <p:cNvPr id="1152" name="Picture 3" descr=""/>
          <p:cNvPicPr/>
          <p:nvPr/>
        </p:nvPicPr>
        <p:blipFill>
          <a:blip r:embed="rId3"/>
          <a:stretch/>
        </p:blipFill>
        <p:spPr bwMode="auto">
          <a:xfrm>
            <a:off x="5661360" y="2034000"/>
            <a:ext cx="874440" cy="905760"/>
          </a:xfrm>
          <a:prstGeom prst="rect">
            <a:avLst/>
          </a:prstGeom>
          <a:ln w="0">
            <a:noFill/>
          </a:ln>
        </p:spPr>
      </p:pic>
      <p:sp>
        <p:nvSpPr>
          <p:cNvPr id="1153" name="Прямоугольник 76"/>
          <p:cNvSpPr/>
          <p:nvPr/>
        </p:nvSpPr>
        <p:spPr bwMode="auto">
          <a:xfrm>
            <a:off x="5694120" y="2450519"/>
            <a:ext cx="808920" cy="35928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4" name="TextBox 51"/>
          <p:cNvSpPr/>
          <p:nvPr/>
        </p:nvSpPr>
        <p:spPr bwMode="auto">
          <a:xfrm>
            <a:off x="2564640" y="2560320"/>
            <a:ext cx="875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1200" b="0" strike="noStrike" spc="-1">
                <a:solidFill>
                  <a:srgbClr val="414042"/>
                </a:solidFill>
                <a:latin typeface="Arial"/>
                <a:ea typeface="Arial"/>
              </a:rPr>
              <a:t>ВХОД</a:t>
            </a:r>
            <a:r>
              <a:rPr lang="ru-RU" sz="1800" b="0" strike="noStrike" spc="-1">
                <a:solidFill>
                  <a:srgbClr val="414042"/>
                </a:solidFill>
                <a:latin typeface="Arial"/>
                <a:ea typeface="Arial"/>
              </a:rPr>
              <a:t> А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1155" name="TextBox 52"/>
          <p:cNvSpPr/>
          <p:nvPr/>
        </p:nvSpPr>
        <p:spPr bwMode="auto">
          <a:xfrm>
            <a:off x="5661360" y="2560320"/>
            <a:ext cx="9583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1200" b="0" strike="noStrike" spc="-1">
                <a:solidFill>
                  <a:srgbClr val="414042"/>
                </a:solidFill>
                <a:latin typeface="Arial"/>
                <a:ea typeface="Arial"/>
              </a:rPr>
              <a:t>ВЫХОД</a:t>
            </a:r>
            <a:r>
              <a:rPr lang="ru-RU" sz="1800" b="0" strike="noStrike" spc="-1">
                <a:solidFill>
                  <a:srgbClr val="414042"/>
                </a:solidFill>
                <a:latin typeface="Arial"/>
                <a:ea typeface="Arial"/>
              </a:rPr>
              <a:t> Б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1156" name="Заголовок 1"/>
          <p:cNvSpPr/>
          <p:nvPr/>
        </p:nvSpPr>
        <p:spPr bwMode="auto">
          <a:xfrm>
            <a:off x="539640" y="429120"/>
            <a:ext cx="7558200" cy="225719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>
              <a:lnSpc>
                <a:spcPct val="95000"/>
              </a:lnSpc>
              <a:spcBef>
                <a:spcPts val="1123"/>
              </a:spcBef>
              <a:defRPr/>
            </a:pPr>
            <a:r>
              <a:rPr lang="ru-RU" sz="1600" b="1" strike="noStrike" spc="-1">
                <a:solidFill>
                  <a:srgbClr val="223754"/>
                </a:solidFill>
                <a:latin typeface="Arial"/>
                <a:ea typeface="Arial Unicode MS"/>
              </a:rPr>
              <a:t>Идеальнейшая карта процесса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1157" name="Прямоугольник 7"/>
          <p:cNvSpPr/>
          <p:nvPr/>
        </p:nvSpPr>
        <p:spPr bwMode="auto">
          <a:xfrm>
            <a:off x="4226400" y="2940120"/>
            <a:ext cx="6274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1  сек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158" name="Прямоугольник 179"/>
          <p:cNvSpPr/>
          <p:nvPr/>
        </p:nvSpPr>
        <p:spPr bwMode="auto">
          <a:xfrm>
            <a:off x="2772360" y="3582360"/>
            <a:ext cx="360072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00000"/>
              </a:lnSpc>
              <a:defRPr/>
            </a:pPr>
            <a:r>
              <a:rPr lang="ru-RU" sz="1400" b="1" strike="noStrike" spc="-1">
                <a:solidFill>
                  <a:srgbClr val="C00000"/>
                </a:solidFill>
                <a:latin typeface="Arial"/>
                <a:ea typeface="Arial"/>
              </a:rPr>
              <a:t>ВПП= 1 СЕК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1159" name="Прямоугольник 32"/>
          <p:cNvSpPr/>
          <p:nvPr/>
        </p:nvSpPr>
        <p:spPr bwMode="auto">
          <a:xfrm>
            <a:off x="196560" y="4439880"/>
            <a:ext cx="8690400" cy="2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00000"/>
              </a:lnSpc>
              <a:defRPr/>
            </a:pPr>
            <a:r>
              <a:rPr lang="ru-RU" sz="1350" b="0" strike="noStrike" spc="-1">
                <a:solidFill>
                  <a:srgbClr val="414042"/>
                </a:solidFill>
                <a:latin typeface="Arial"/>
                <a:ea typeface="Arial"/>
              </a:rPr>
              <a:t>Идеальное состояние  может меняться по мере достижения целевых состояний</a:t>
            </a:r>
            <a:endParaRPr lang="ru-RU" sz="135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2" name="Rectangle 4"/>
          <p:cNvSpPr/>
          <p:nvPr/>
        </p:nvSpPr>
        <p:spPr bwMode="auto">
          <a:xfrm>
            <a:off x="553320" y="114480"/>
            <a:ext cx="4755960" cy="72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1600" b="1" strike="noStrike" spc="-1">
                <a:solidFill>
                  <a:srgbClr val="203864"/>
                </a:solidFill>
                <a:latin typeface="Arial"/>
                <a:ea typeface="Arial"/>
              </a:rPr>
              <a:t>Содержание 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493" name="Rectangle 4"/>
          <p:cNvSpPr/>
          <p:nvPr/>
        </p:nvSpPr>
        <p:spPr bwMode="auto">
          <a:xfrm>
            <a:off x="839879" y="2297160"/>
            <a:ext cx="7419600" cy="72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Arial"/>
              </a:rPr>
              <a:t>Повторение пройденного.</a:t>
            </a:r>
            <a:endParaRPr lang="ru-RU" sz="2000" b="0" strike="noStrike" spc="-1">
              <a:latin typeface="XO Orie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Arial"/>
              </a:rPr>
              <a:t>Что такое картирование.</a:t>
            </a:r>
            <a:endParaRPr lang="ru-RU" sz="2000" b="0" strike="noStrike" spc="-1">
              <a:latin typeface="XO Orie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Arial"/>
              </a:rPr>
              <a:t>Методика построения карты текущего состояния.</a:t>
            </a:r>
            <a:endParaRPr lang="ru-RU" sz="2000" b="0" strike="noStrike" spc="-1">
              <a:latin typeface="XO Orie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Arial"/>
              </a:rPr>
              <a:t>Вид карт, типы карт.</a:t>
            </a:r>
            <a:endParaRPr lang="ru-RU" sz="2000" b="0" strike="noStrike" spc="-1">
              <a:latin typeface="XO Orie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Arial"/>
              </a:rPr>
              <a:t>Упражнение «Приготовление кофе».</a:t>
            </a:r>
            <a:endParaRPr lang="ru-RU" sz="2000" b="0" strike="noStrike" spc="-1">
              <a:latin typeface="XO Orie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Arial"/>
              </a:rPr>
              <a:t>Упражнение «Разработка ЛПА».</a:t>
            </a:r>
            <a:endParaRPr lang="ru-RU" sz="2000" b="0" strike="noStrike" spc="-1">
              <a:latin typeface="XO Oriel"/>
            </a:endParaRPr>
          </a:p>
          <a:p>
            <a:pPr>
              <a:lnSpc>
                <a:spcPct val="100000"/>
              </a:lnSpc>
              <a:defRPr/>
            </a:pPr>
            <a:endParaRPr lang="ru-RU" sz="2000" b="0" strike="noStrike" spc="-1">
              <a:latin typeface="XO Oriel"/>
            </a:endParaRPr>
          </a:p>
          <a:p>
            <a:pPr>
              <a:lnSpc>
                <a:spcPct val="100000"/>
              </a:lnSpc>
              <a:defRPr/>
            </a:pPr>
            <a:endParaRPr lang="ru-RU" sz="20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1" name="Номер слайда 3"/>
          <p:cNvSpPr/>
          <p:nvPr/>
        </p:nvSpPr>
        <p:spPr bwMode="auto">
          <a:xfrm>
            <a:off x="8883360" y="4947480"/>
            <a:ext cx="26028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tIns="34200" rIns="68760" bIns="342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900" b="1" strike="noStrike" spc="-1">
                <a:solidFill>
                  <a:srgbClr val="23263C"/>
                </a:solidFill>
                <a:latin typeface="Arial Narrow"/>
                <a:ea typeface="Arial"/>
              </a:rPr>
              <a:t>30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162" name="Прямоугольник 17"/>
          <p:cNvSpPr/>
          <p:nvPr/>
        </p:nvSpPr>
        <p:spPr bwMode="auto">
          <a:xfrm>
            <a:off x="4906440" y="2567160"/>
            <a:ext cx="1136160" cy="527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Выруливание для высадки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163" name="Прямоугольник 32"/>
          <p:cNvSpPr/>
          <p:nvPr/>
        </p:nvSpPr>
        <p:spPr bwMode="auto">
          <a:xfrm>
            <a:off x="229320" y="715680"/>
            <a:ext cx="8686440" cy="2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00000"/>
              </a:lnSpc>
              <a:defRPr/>
            </a:pPr>
            <a:r>
              <a:rPr lang="ru-RU" sz="1350" b="0" strike="noStrike" spc="-1">
                <a:solidFill>
                  <a:srgbClr val="414042"/>
                </a:solidFill>
                <a:latin typeface="Arial"/>
                <a:ea typeface="Arial"/>
              </a:rPr>
              <a:t>Карта целевого состояния процесса авиаперелета из пункта А в пункт Б   20.04.2023</a:t>
            </a:r>
            <a:endParaRPr lang="ru-RU" sz="1350" b="0" strike="noStrike" spc="-1">
              <a:latin typeface="XO Oriel"/>
            </a:endParaRPr>
          </a:p>
        </p:txBody>
      </p:sp>
      <p:sp>
        <p:nvSpPr>
          <p:cNvPr id="1164" name="Прямоугольник 33"/>
          <p:cNvSpPr/>
          <p:nvPr/>
        </p:nvSpPr>
        <p:spPr bwMode="auto">
          <a:xfrm>
            <a:off x="1289160" y="1547280"/>
            <a:ext cx="667800" cy="5403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00" b="0" strike="noStrike" spc="-1">
                <a:solidFill>
                  <a:srgbClr val="414042"/>
                </a:solidFill>
                <a:latin typeface="Arial"/>
                <a:ea typeface="Arial"/>
              </a:rPr>
              <a:t>Покупка билета</a:t>
            </a:r>
            <a:endParaRPr lang="ru-RU" sz="1000" b="0" strike="noStrike" spc="-1">
              <a:latin typeface="XO Oriel"/>
            </a:endParaRPr>
          </a:p>
        </p:txBody>
      </p:sp>
      <p:sp>
        <p:nvSpPr>
          <p:cNvPr id="1165" name="Прямоугольник 34"/>
          <p:cNvSpPr/>
          <p:nvPr/>
        </p:nvSpPr>
        <p:spPr bwMode="auto">
          <a:xfrm>
            <a:off x="1982880" y="1538640"/>
            <a:ext cx="618480" cy="554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50" b="0" strike="noStrike" spc="-1">
                <a:solidFill>
                  <a:srgbClr val="414042"/>
                </a:solidFill>
                <a:latin typeface="Arial"/>
                <a:ea typeface="Arial"/>
              </a:rPr>
              <a:t>Вызов такси</a:t>
            </a:r>
            <a:endParaRPr lang="ru-RU" sz="1050" b="0" strike="noStrike" spc="-1">
              <a:latin typeface="XO Oriel"/>
            </a:endParaRPr>
          </a:p>
        </p:txBody>
      </p:sp>
      <p:sp>
        <p:nvSpPr>
          <p:cNvPr id="1166" name="Прямоугольник 35"/>
          <p:cNvSpPr/>
          <p:nvPr/>
        </p:nvSpPr>
        <p:spPr bwMode="auto">
          <a:xfrm>
            <a:off x="5650200" y="1520280"/>
            <a:ext cx="641160" cy="554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Сдача багажа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167" name="Прямая со стрелкой 41"/>
          <p:cNvSpPr/>
          <p:nvPr/>
        </p:nvSpPr>
        <p:spPr bwMode="auto">
          <a:xfrm>
            <a:off x="4219200" y="1816200"/>
            <a:ext cx="26388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168" name="Picture 3" descr=""/>
          <p:cNvPicPr/>
          <p:nvPr/>
        </p:nvPicPr>
        <p:blipFill>
          <a:blip r:embed="rId2"/>
          <a:stretch/>
        </p:blipFill>
        <p:spPr bwMode="auto">
          <a:xfrm>
            <a:off x="425880" y="1101240"/>
            <a:ext cx="854640" cy="1037879"/>
          </a:xfrm>
          <a:prstGeom prst="rect">
            <a:avLst/>
          </a:prstGeom>
          <a:ln w="0">
            <a:noFill/>
          </a:ln>
        </p:spPr>
      </p:pic>
      <p:sp>
        <p:nvSpPr>
          <p:cNvPr id="1169" name="Прямоугольник 43"/>
          <p:cNvSpPr/>
          <p:nvPr/>
        </p:nvSpPr>
        <p:spPr bwMode="auto">
          <a:xfrm>
            <a:off x="353880" y="1573920"/>
            <a:ext cx="976320" cy="52668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800" b="1" strike="noStrike" spc="-1">
                <a:solidFill>
                  <a:srgbClr val="414042"/>
                </a:solidFill>
                <a:latin typeface="Arial"/>
                <a:ea typeface="Arial"/>
              </a:rPr>
              <a:t>Возникновение необходимости полета</a:t>
            </a:r>
            <a:endParaRPr lang="ru-RU" sz="800" b="0" strike="noStrike" spc="-1">
              <a:latin typeface="XO Oriel"/>
            </a:endParaRPr>
          </a:p>
        </p:txBody>
      </p:sp>
      <p:sp>
        <p:nvSpPr>
          <p:cNvPr id="1170" name="Прямоугольник 45"/>
          <p:cNvSpPr/>
          <p:nvPr/>
        </p:nvSpPr>
        <p:spPr bwMode="auto">
          <a:xfrm>
            <a:off x="6562440" y="1520280"/>
            <a:ext cx="962640" cy="556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Прохождение досмотра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171" name="Прямая со стрелкой 46"/>
          <p:cNvSpPr/>
          <p:nvPr/>
        </p:nvSpPr>
        <p:spPr bwMode="auto">
          <a:xfrm>
            <a:off x="7525440" y="1849320"/>
            <a:ext cx="2498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172" name="Прямоугольник 55"/>
          <p:cNvSpPr/>
          <p:nvPr/>
        </p:nvSpPr>
        <p:spPr bwMode="auto">
          <a:xfrm>
            <a:off x="4766760" y="1507680"/>
            <a:ext cx="883080" cy="5799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Получение посадочного талона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173" name="Прямая со стрелкой 57"/>
          <p:cNvSpPr/>
          <p:nvPr/>
        </p:nvSpPr>
        <p:spPr bwMode="auto">
          <a:xfrm>
            <a:off x="722160" y="2911320"/>
            <a:ext cx="19260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174" name="Прямоугольник 58"/>
          <p:cNvSpPr/>
          <p:nvPr/>
        </p:nvSpPr>
        <p:spPr bwMode="auto">
          <a:xfrm>
            <a:off x="4095000" y="2561400"/>
            <a:ext cx="784080" cy="5504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Посадка в аэропорту Б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175" name="Прямоугольник 59"/>
          <p:cNvSpPr/>
          <p:nvPr/>
        </p:nvSpPr>
        <p:spPr bwMode="auto">
          <a:xfrm>
            <a:off x="1255680" y="2554560"/>
            <a:ext cx="802800" cy="556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Посадка в самолет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176" name="Прямоугольник 60"/>
          <p:cNvSpPr/>
          <p:nvPr/>
        </p:nvSpPr>
        <p:spPr bwMode="auto">
          <a:xfrm>
            <a:off x="3568680" y="2561400"/>
            <a:ext cx="542520" cy="5565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Полёт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177" name="Прямоугольник 69"/>
          <p:cNvSpPr/>
          <p:nvPr/>
        </p:nvSpPr>
        <p:spPr bwMode="auto">
          <a:xfrm>
            <a:off x="3052440" y="2567160"/>
            <a:ext cx="545760" cy="5565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Взлёт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178" name="Прямоугольник 71"/>
          <p:cNvSpPr/>
          <p:nvPr/>
        </p:nvSpPr>
        <p:spPr bwMode="auto">
          <a:xfrm>
            <a:off x="3855600" y="3615120"/>
            <a:ext cx="1033200" cy="5403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00" b="0" strike="noStrike" spc="-1">
                <a:solidFill>
                  <a:srgbClr val="414042"/>
                </a:solidFill>
                <a:latin typeface="Arial"/>
                <a:ea typeface="Arial"/>
              </a:rPr>
              <a:t>Получение багажа</a:t>
            </a:r>
            <a:endParaRPr lang="ru-RU" sz="1000" b="0" strike="noStrike" spc="-1">
              <a:latin typeface="XO Oriel"/>
            </a:endParaRPr>
          </a:p>
        </p:txBody>
      </p:sp>
      <p:sp>
        <p:nvSpPr>
          <p:cNvPr id="1179" name="Прямая со стрелкой 74"/>
          <p:cNvSpPr/>
          <p:nvPr/>
        </p:nvSpPr>
        <p:spPr bwMode="auto">
          <a:xfrm>
            <a:off x="4943880" y="3881519"/>
            <a:ext cx="2264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180" name="Picture 3" descr=""/>
          <p:cNvPicPr/>
          <p:nvPr/>
        </p:nvPicPr>
        <p:blipFill>
          <a:blip r:embed="rId3"/>
          <a:stretch/>
        </p:blipFill>
        <p:spPr bwMode="auto">
          <a:xfrm>
            <a:off x="5229000" y="3392640"/>
            <a:ext cx="874440" cy="905760"/>
          </a:xfrm>
          <a:prstGeom prst="rect">
            <a:avLst/>
          </a:prstGeom>
          <a:ln w="0">
            <a:noFill/>
          </a:ln>
        </p:spPr>
      </p:pic>
      <p:sp>
        <p:nvSpPr>
          <p:cNvPr id="1181" name="Прямоугольник 76"/>
          <p:cNvSpPr/>
          <p:nvPr/>
        </p:nvSpPr>
        <p:spPr bwMode="auto">
          <a:xfrm>
            <a:off x="5262120" y="3835440"/>
            <a:ext cx="808920" cy="35928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2" name="TextBox 52"/>
          <p:cNvSpPr/>
          <p:nvPr/>
        </p:nvSpPr>
        <p:spPr bwMode="auto">
          <a:xfrm>
            <a:off x="5234400" y="3805200"/>
            <a:ext cx="9583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1200" b="0" strike="noStrike" spc="-1">
                <a:solidFill>
                  <a:srgbClr val="414042"/>
                </a:solidFill>
                <a:latin typeface="Arial"/>
                <a:ea typeface="Arial"/>
              </a:rPr>
              <a:t>Выход из аэропорта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1183" name="Заголовок 1"/>
          <p:cNvSpPr/>
          <p:nvPr/>
        </p:nvSpPr>
        <p:spPr bwMode="auto">
          <a:xfrm>
            <a:off x="539640" y="429120"/>
            <a:ext cx="7558200" cy="225719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>
              <a:lnSpc>
                <a:spcPct val="95000"/>
              </a:lnSpc>
              <a:spcBef>
                <a:spcPts val="1123"/>
              </a:spcBef>
              <a:defRPr/>
            </a:pPr>
            <a:r>
              <a:rPr lang="ru-RU" sz="1600" b="1" strike="noStrike" spc="-1">
                <a:solidFill>
                  <a:srgbClr val="223754"/>
                </a:solidFill>
                <a:latin typeface="Arial"/>
                <a:ea typeface="Arial Unicode MS"/>
              </a:rPr>
              <a:t>Методика построения карты процесса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1184" name="Прямая со стрелкой 41"/>
          <p:cNvSpPr/>
          <p:nvPr/>
        </p:nvSpPr>
        <p:spPr bwMode="auto">
          <a:xfrm>
            <a:off x="2711880" y="1827720"/>
            <a:ext cx="26388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185" name="Прямоугольник 33"/>
          <p:cNvSpPr/>
          <p:nvPr/>
        </p:nvSpPr>
        <p:spPr bwMode="auto">
          <a:xfrm>
            <a:off x="3113280" y="1503360"/>
            <a:ext cx="1050480" cy="578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000" b="0" strike="noStrike" spc="-1">
                <a:solidFill>
                  <a:srgbClr val="414042"/>
                </a:solidFill>
                <a:latin typeface="Arial"/>
                <a:ea typeface="Arial"/>
              </a:rPr>
              <a:t>Переезд в аэропорт А</a:t>
            </a:r>
            <a:endParaRPr lang="ru-RU" sz="1000" b="0" strike="noStrike" spc="-1">
              <a:latin typeface="XO Oriel"/>
            </a:endParaRPr>
          </a:p>
        </p:txBody>
      </p:sp>
      <p:sp>
        <p:nvSpPr>
          <p:cNvPr id="1186" name="Прямоугольник 70"/>
          <p:cNvSpPr/>
          <p:nvPr/>
        </p:nvSpPr>
        <p:spPr bwMode="auto">
          <a:xfrm>
            <a:off x="1825200" y="3630600"/>
            <a:ext cx="704160" cy="535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Выход из самолета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187" name="Прямая со стрелкой 73"/>
          <p:cNvSpPr/>
          <p:nvPr/>
        </p:nvSpPr>
        <p:spPr bwMode="auto">
          <a:xfrm>
            <a:off x="3006720" y="3881519"/>
            <a:ext cx="2264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188" name="Прямая со стрелкой 73"/>
          <p:cNvSpPr/>
          <p:nvPr/>
        </p:nvSpPr>
        <p:spPr bwMode="auto">
          <a:xfrm>
            <a:off x="6301440" y="1849320"/>
            <a:ext cx="2264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189" name="Скругленный прямоугольник 52"/>
          <p:cNvSpPr/>
          <p:nvPr/>
        </p:nvSpPr>
        <p:spPr bwMode="auto">
          <a:xfrm>
            <a:off x="213120" y="4506840"/>
            <a:ext cx="5212080" cy="52092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1350" b="0" strike="noStrike" spc="-1">
                <a:solidFill>
                  <a:srgbClr val="1A1A1A"/>
                </a:solidFill>
                <a:latin typeface="Arial"/>
                <a:ea typeface="Arial"/>
              </a:rPr>
              <a:t>6. Обозначьте улучшения в операциях и связях между операциями, пронумеруйте улучшения</a:t>
            </a:r>
            <a:endParaRPr lang="ru-RU" sz="1350" b="0" strike="noStrike" spc="-1">
              <a:latin typeface="XO Oriel"/>
            </a:endParaRPr>
          </a:p>
        </p:txBody>
      </p:sp>
      <p:sp>
        <p:nvSpPr>
          <p:cNvPr id="1190" name="Прямоугольник 7"/>
          <p:cNvSpPr/>
          <p:nvPr/>
        </p:nvSpPr>
        <p:spPr bwMode="auto">
          <a:xfrm>
            <a:off x="1330200" y="2084400"/>
            <a:ext cx="58572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 </a:t>
            </a: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1 - 3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191" name="Прямоугольник 7"/>
          <p:cNvSpPr/>
          <p:nvPr/>
        </p:nvSpPr>
        <p:spPr bwMode="auto">
          <a:xfrm>
            <a:off x="2017440" y="2093759"/>
            <a:ext cx="51804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1 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192" name="Прямоугольник 83"/>
          <p:cNvSpPr/>
          <p:nvPr/>
        </p:nvSpPr>
        <p:spPr bwMode="auto">
          <a:xfrm>
            <a:off x="2570760" y="2093759"/>
            <a:ext cx="614879" cy="236520"/>
          </a:xfrm>
          <a:prstGeom prst="rect">
            <a:avLst/>
          </a:prstGeom>
          <a:solidFill>
            <a:srgbClr val="FFFFFF"/>
          </a:solidFill>
          <a:ln>
            <a:solidFill>
              <a:srgbClr val="456EA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3 - 5 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193" name="Прямоугольник 7"/>
          <p:cNvSpPr/>
          <p:nvPr/>
        </p:nvSpPr>
        <p:spPr bwMode="auto">
          <a:xfrm>
            <a:off x="3269519" y="2093759"/>
            <a:ext cx="78372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30 - 60 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194" name="Прямоугольник 7"/>
          <p:cNvSpPr/>
          <p:nvPr/>
        </p:nvSpPr>
        <p:spPr bwMode="auto">
          <a:xfrm>
            <a:off x="4808160" y="2093759"/>
            <a:ext cx="14932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0,5 - 1  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195" name="Прямоугольник 7"/>
          <p:cNvSpPr/>
          <p:nvPr/>
        </p:nvSpPr>
        <p:spPr bwMode="auto">
          <a:xfrm>
            <a:off x="6780960" y="2093759"/>
            <a:ext cx="6274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1 -5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196" name="Прямоугольник 83"/>
          <p:cNvSpPr/>
          <p:nvPr/>
        </p:nvSpPr>
        <p:spPr bwMode="auto">
          <a:xfrm>
            <a:off x="574200" y="3009600"/>
            <a:ext cx="4888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456EA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0 - 10</a:t>
            </a:r>
            <a:endParaRPr lang="ru-RU" sz="7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197" name="Прямоугольник 7"/>
          <p:cNvSpPr/>
          <p:nvPr/>
        </p:nvSpPr>
        <p:spPr bwMode="auto">
          <a:xfrm>
            <a:off x="1404360" y="3118320"/>
            <a:ext cx="6274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1 -5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198" name="Прямоугольник 69"/>
          <p:cNvSpPr/>
          <p:nvPr/>
        </p:nvSpPr>
        <p:spPr bwMode="auto">
          <a:xfrm>
            <a:off x="2053800" y="2561400"/>
            <a:ext cx="998280" cy="556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4140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Ожидание разрешения на взлет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199" name="Прямоугольник 7"/>
          <p:cNvSpPr/>
          <p:nvPr/>
        </p:nvSpPr>
        <p:spPr bwMode="auto">
          <a:xfrm>
            <a:off x="2205360" y="3124080"/>
            <a:ext cx="6274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5 -10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200" name="Прямоугольник 7"/>
          <p:cNvSpPr/>
          <p:nvPr/>
        </p:nvSpPr>
        <p:spPr bwMode="auto">
          <a:xfrm>
            <a:off x="3058920" y="3118320"/>
            <a:ext cx="53856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1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201" name="Прямоугольник 7"/>
          <p:cNvSpPr/>
          <p:nvPr/>
        </p:nvSpPr>
        <p:spPr bwMode="auto">
          <a:xfrm>
            <a:off x="3564000" y="3112200"/>
            <a:ext cx="56052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241 - 271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202" name="Прямоугольник 7"/>
          <p:cNvSpPr/>
          <p:nvPr/>
        </p:nvSpPr>
        <p:spPr bwMode="auto">
          <a:xfrm>
            <a:off x="4173120" y="3124080"/>
            <a:ext cx="6274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1 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203" name="Прямоугольник 7"/>
          <p:cNvSpPr/>
          <p:nvPr/>
        </p:nvSpPr>
        <p:spPr bwMode="auto">
          <a:xfrm>
            <a:off x="5233680" y="3094920"/>
            <a:ext cx="6274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3 -10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204" name="Прямоугольник 7"/>
          <p:cNvSpPr/>
          <p:nvPr/>
        </p:nvSpPr>
        <p:spPr bwMode="auto">
          <a:xfrm>
            <a:off x="1087920" y="4153320"/>
            <a:ext cx="6274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456EA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1 -2 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205" name="Прямоугольник 7"/>
          <p:cNvSpPr/>
          <p:nvPr/>
        </p:nvSpPr>
        <p:spPr bwMode="auto">
          <a:xfrm>
            <a:off x="1863720" y="4166280"/>
            <a:ext cx="6274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1 -4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206" name="Прямоугольник 83"/>
          <p:cNvSpPr/>
          <p:nvPr/>
        </p:nvSpPr>
        <p:spPr bwMode="auto">
          <a:xfrm>
            <a:off x="2530080" y="4180320"/>
            <a:ext cx="4888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456EA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1- 5</a:t>
            </a:r>
            <a:endParaRPr lang="ru-RU" sz="7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207" name="Прямоугольник 7"/>
          <p:cNvSpPr/>
          <p:nvPr/>
        </p:nvSpPr>
        <p:spPr bwMode="auto">
          <a:xfrm>
            <a:off x="4040280" y="4172400"/>
            <a:ext cx="6274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5,5 -12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208" name="Прямоугольник 83"/>
          <p:cNvSpPr/>
          <p:nvPr/>
        </p:nvSpPr>
        <p:spPr bwMode="auto">
          <a:xfrm>
            <a:off x="4826160" y="4153320"/>
            <a:ext cx="470880" cy="236520"/>
          </a:xfrm>
          <a:prstGeom prst="rect">
            <a:avLst/>
          </a:prstGeom>
          <a:solidFill>
            <a:srgbClr val="FFFFFF"/>
          </a:solidFill>
          <a:ln>
            <a:solidFill>
              <a:srgbClr val="456EA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1 - 2</a:t>
            </a:r>
            <a:endParaRPr lang="ru-RU" sz="7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209" name="Взрыв: 8 точек 1933941874"/>
          <p:cNvSpPr/>
          <p:nvPr/>
        </p:nvSpPr>
        <p:spPr bwMode="auto">
          <a:xfrm>
            <a:off x="3661560" y="1193040"/>
            <a:ext cx="339840" cy="312480"/>
          </a:xfrm>
          <a:prstGeom prst="irregularSeal1">
            <a:avLst/>
          </a:prstGeom>
          <a:solidFill>
            <a:schemeClr val="accent2"/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51000"/>
              </a:lnSpc>
              <a:defRPr/>
            </a:pPr>
            <a:r>
              <a:rPr lang="ru-RU" sz="1100" b="1" strike="noStrike" spc="-1">
                <a:solidFill>
                  <a:srgbClr val="FFFFFF"/>
                </a:solidFill>
                <a:latin typeface="Arial"/>
                <a:ea typeface="Arial"/>
              </a:rPr>
              <a:t>1</a:t>
            </a:r>
            <a:endParaRPr lang="ru-RU" sz="1100" b="0" strike="noStrike" spc="-1">
              <a:latin typeface="XO Oriel"/>
            </a:endParaRPr>
          </a:p>
        </p:txBody>
      </p:sp>
      <p:sp>
        <p:nvSpPr>
          <p:cNvPr id="1210" name="Полилиния: фигура 1003363452"/>
          <p:cNvSpPr/>
          <p:nvPr/>
        </p:nvSpPr>
        <p:spPr bwMode="auto">
          <a:xfrm rot="19421399">
            <a:off x="729000" y="2682720"/>
            <a:ext cx="241920" cy="275760"/>
          </a:xfrm>
          <a:custGeom>
            <a:avLst/>
            <a:gdLst/>
            <a:ahLst/>
            <a:cxnLst/>
            <a:rect l="l" t="t" r="r" b="b"/>
            <a:pathLst>
              <a:path w="43200" h="43200" fill="norm" stroke="1" extrusionOk="0">
                <a:moveTo>
                  <a:pt x="0" y="12921"/>
                </a:moveTo>
                <a:cubicBezTo>
                  <a:pt x="16136" y="5275"/>
                  <a:pt x="32273" y="-2370"/>
                  <a:pt x="37316" y="993"/>
                </a:cubicBezTo>
                <a:cubicBezTo>
                  <a:pt x="42359" y="4358"/>
                  <a:pt x="29584" y="26531"/>
                  <a:pt x="30256" y="33107"/>
                </a:cubicBezTo>
                <a:cubicBezTo>
                  <a:pt x="30929" y="39682"/>
                  <a:pt x="39501" y="38765"/>
                  <a:pt x="41350" y="40447"/>
                </a:cubicBezTo>
                <a:cubicBezTo>
                  <a:pt x="43200" y="42129"/>
                  <a:pt x="42275" y="42664"/>
                  <a:pt x="41350" y="43200"/>
                </a:cubicBezTo>
              </a:path>
            </a:pathLst>
          </a:custGeom>
          <a:solidFill>
            <a:srgbClr val="EBA444"/>
          </a:solidFill>
          <a:ln>
            <a:solidFill>
              <a:srgbClr val="F06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1" name="Прямая соединительная линия 2007858541"/>
          <p:cNvSpPr/>
          <p:nvPr/>
        </p:nvSpPr>
        <p:spPr bwMode="auto">
          <a:xfrm>
            <a:off x="783360" y="2788200"/>
            <a:ext cx="108720" cy="360"/>
          </a:xfrm>
          <a:prstGeom prst="line">
            <a:avLst/>
          </a:prstGeom>
          <a:ln>
            <a:solidFill>
              <a:srgbClr val="AD7932"/>
            </a:solidFill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2" name="Прямая соединительная линия 1127155148"/>
          <p:cNvSpPr/>
          <p:nvPr/>
        </p:nvSpPr>
        <p:spPr bwMode="auto">
          <a:xfrm>
            <a:off x="830879" y="2720160"/>
            <a:ext cx="360" cy="360"/>
          </a:xfrm>
          <a:prstGeom prst="line">
            <a:avLst/>
          </a:prstGeom>
          <a:ln>
            <a:solidFill>
              <a:srgbClr val="AD7932"/>
            </a:solidFill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3" name="Прямая соединительная линия 450155089"/>
          <p:cNvSpPr/>
          <p:nvPr/>
        </p:nvSpPr>
        <p:spPr bwMode="auto">
          <a:xfrm>
            <a:off x="830879" y="2720160"/>
            <a:ext cx="61200" cy="0"/>
          </a:xfrm>
          <a:prstGeom prst="line">
            <a:avLst/>
          </a:prstGeom>
          <a:ln>
            <a:solidFill>
              <a:srgbClr val="AD7932"/>
            </a:solidFill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4" name="Прямая соединительная линия 1910857680"/>
          <p:cNvSpPr/>
          <p:nvPr/>
        </p:nvSpPr>
        <p:spPr bwMode="auto">
          <a:xfrm>
            <a:off x="735840" y="2849400"/>
            <a:ext cx="224280" cy="360"/>
          </a:xfrm>
          <a:prstGeom prst="line">
            <a:avLst/>
          </a:prstGeom>
          <a:ln>
            <a:solidFill>
              <a:srgbClr val="AD7932"/>
            </a:solidFill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5" name="Взрыв: 8 точек 1822250878"/>
          <p:cNvSpPr/>
          <p:nvPr/>
        </p:nvSpPr>
        <p:spPr bwMode="auto">
          <a:xfrm>
            <a:off x="693360" y="2351519"/>
            <a:ext cx="339840" cy="312480"/>
          </a:xfrm>
          <a:prstGeom prst="irregularSeal1">
            <a:avLst/>
          </a:prstGeom>
          <a:solidFill>
            <a:schemeClr val="accent2"/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51000"/>
              </a:lnSpc>
              <a:defRPr/>
            </a:pPr>
            <a:r>
              <a:rPr lang="ru-RU" sz="1100" b="1" strike="noStrike" spc="-1">
                <a:solidFill>
                  <a:srgbClr val="FFFFFF"/>
                </a:solidFill>
                <a:latin typeface="Arial"/>
                <a:ea typeface="Arial"/>
              </a:rPr>
              <a:t>2</a:t>
            </a:r>
            <a:endParaRPr lang="ru-RU" sz="1100" b="0" strike="noStrike" spc="-1">
              <a:latin typeface="XO Oriel"/>
            </a:endParaRPr>
          </a:p>
        </p:txBody>
      </p:sp>
      <p:sp>
        <p:nvSpPr>
          <p:cNvPr id="1216" name="Прямоугольник 179"/>
          <p:cNvSpPr/>
          <p:nvPr/>
        </p:nvSpPr>
        <p:spPr bwMode="auto">
          <a:xfrm>
            <a:off x="5479200" y="4630320"/>
            <a:ext cx="360108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00000"/>
              </a:lnSpc>
              <a:defRPr/>
            </a:pPr>
            <a:r>
              <a:rPr lang="ru-RU" sz="1400" b="1" strike="noStrike" spc="-1">
                <a:solidFill>
                  <a:srgbClr val="C00000"/>
                </a:solidFill>
                <a:latin typeface="Arial"/>
                <a:ea typeface="Arial"/>
              </a:rPr>
              <a:t>ВПП= 304 - 420 МИН. (5 – 7 ЧАС.)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1218" name="Прямоугольник 83"/>
          <p:cNvSpPr/>
          <p:nvPr/>
        </p:nvSpPr>
        <p:spPr bwMode="auto">
          <a:xfrm>
            <a:off x="4163040" y="2093759"/>
            <a:ext cx="614879" cy="236520"/>
          </a:xfrm>
          <a:prstGeom prst="rect">
            <a:avLst/>
          </a:prstGeom>
          <a:solidFill>
            <a:srgbClr val="FFFFFF"/>
          </a:solidFill>
          <a:ln>
            <a:solidFill>
              <a:srgbClr val="456EA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00" b="0" strike="noStrike" spc="-1">
                <a:solidFill>
                  <a:srgbClr val="414042"/>
                </a:solidFill>
                <a:latin typeface="Arial"/>
                <a:ea typeface="Arial"/>
              </a:rPr>
              <a:t>1 - 2  мин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1219" name="Взрыв: 8 точек 250661646"/>
          <p:cNvSpPr/>
          <p:nvPr/>
        </p:nvSpPr>
        <p:spPr bwMode="auto">
          <a:xfrm>
            <a:off x="3113280" y="3392640"/>
            <a:ext cx="682920" cy="312480"/>
          </a:xfrm>
          <a:prstGeom prst="irregularSeal1">
            <a:avLst/>
          </a:prstGeom>
          <a:solidFill>
            <a:schemeClr val="accent2"/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53000"/>
              </a:lnSpc>
              <a:defRPr/>
            </a:pPr>
            <a:r>
              <a:rPr lang="ru-RU" sz="1100" b="1" strike="noStrike" spc="-1">
                <a:solidFill>
                  <a:srgbClr val="FFFFFF"/>
                </a:solidFill>
                <a:latin typeface="Arial"/>
                <a:ea typeface="Arial"/>
              </a:rPr>
              <a:t>11</a:t>
            </a:r>
            <a:endParaRPr lang="ru-RU" sz="1100" b="0" strike="noStrike" spc="-1">
              <a:latin typeface="XO Oriel"/>
            </a:endParaRPr>
          </a:p>
        </p:txBody>
      </p:sp>
      <p:sp>
        <p:nvSpPr>
          <p:cNvPr id="1220" name="Взрыв: 8 точек 41180216"/>
          <p:cNvSpPr/>
          <p:nvPr/>
        </p:nvSpPr>
        <p:spPr bwMode="auto">
          <a:xfrm>
            <a:off x="1029960" y="3445200"/>
            <a:ext cx="682920" cy="312480"/>
          </a:xfrm>
          <a:prstGeom prst="irregularSeal1">
            <a:avLst/>
          </a:prstGeom>
          <a:solidFill>
            <a:schemeClr val="accent2"/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53000"/>
              </a:lnSpc>
              <a:defRPr/>
            </a:pPr>
            <a:r>
              <a:rPr lang="ru-RU" sz="1100" b="1" strike="noStrike" spc="-1">
                <a:solidFill>
                  <a:srgbClr val="FFFFFF"/>
                </a:solidFill>
                <a:latin typeface="Arial"/>
                <a:ea typeface="Arial"/>
              </a:rPr>
              <a:t>10</a:t>
            </a:r>
            <a:endParaRPr lang="ru-RU" sz="1100" b="0" strike="noStrike" spc="-1">
              <a:latin typeface="XO Oriel"/>
            </a:endParaRPr>
          </a:p>
        </p:txBody>
      </p:sp>
      <p:sp>
        <p:nvSpPr>
          <p:cNvPr id="1221" name="Пузырек для мыслей: облако 1153395249"/>
          <p:cNvSpPr/>
          <p:nvPr/>
        </p:nvSpPr>
        <p:spPr bwMode="auto">
          <a:xfrm>
            <a:off x="1455120" y="1193040"/>
            <a:ext cx="362160" cy="21636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ts val="988"/>
              </a:lnSpc>
              <a:defRPr/>
            </a:pPr>
            <a:r>
              <a:rPr lang="ru-RU" sz="1400" b="0" strike="noStrike" spc="-1">
                <a:solidFill>
                  <a:srgbClr val="414042"/>
                </a:solidFill>
                <a:latin typeface="Arial"/>
                <a:ea typeface="Arial"/>
              </a:rPr>
              <a:t>1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1222" name="Пузырек для мыслей: облако 793177831"/>
          <p:cNvSpPr/>
          <p:nvPr/>
        </p:nvSpPr>
        <p:spPr bwMode="auto">
          <a:xfrm>
            <a:off x="2095200" y="1221480"/>
            <a:ext cx="362160" cy="21636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ts val="988"/>
              </a:lnSpc>
              <a:defRPr/>
            </a:pPr>
            <a:r>
              <a:rPr lang="ru-RU" sz="1400" b="0" strike="noStrike" spc="-1">
                <a:solidFill>
                  <a:srgbClr val="414042"/>
                </a:solidFill>
                <a:latin typeface="Arial"/>
                <a:ea typeface="Arial"/>
              </a:rPr>
              <a:t>2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1223" name="Пузырек для мыслей: облако 149323043"/>
          <p:cNvSpPr/>
          <p:nvPr/>
        </p:nvSpPr>
        <p:spPr bwMode="auto">
          <a:xfrm>
            <a:off x="4415760" y="1238400"/>
            <a:ext cx="362160" cy="21636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ts val="986"/>
              </a:lnSpc>
              <a:defRPr/>
            </a:pPr>
            <a:r>
              <a:rPr lang="ru-RU" sz="1400" b="0" strike="noStrike" spc="-1">
                <a:solidFill>
                  <a:srgbClr val="414042"/>
                </a:solidFill>
                <a:latin typeface="Arial"/>
                <a:ea typeface="Arial"/>
              </a:rPr>
              <a:t>3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1224" name="Пузырек для мыслей: облако 1571535008"/>
          <p:cNvSpPr/>
          <p:nvPr/>
        </p:nvSpPr>
        <p:spPr bwMode="auto">
          <a:xfrm>
            <a:off x="2095200" y="1221480"/>
            <a:ext cx="362160" cy="21636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ts val="986"/>
              </a:lnSpc>
              <a:defRPr/>
            </a:pPr>
            <a:r>
              <a:rPr lang="ru-RU" sz="1400" b="0" strike="noStrike" spc="-1">
                <a:solidFill>
                  <a:srgbClr val="414042"/>
                </a:solidFill>
                <a:latin typeface="Arial"/>
                <a:ea typeface="Arial"/>
              </a:rPr>
              <a:t>2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1225" name="Пузырек для мыслей: облако 1893561412"/>
          <p:cNvSpPr/>
          <p:nvPr/>
        </p:nvSpPr>
        <p:spPr bwMode="auto">
          <a:xfrm>
            <a:off x="2095200" y="1221480"/>
            <a:ext cx="362160" cy="21636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ts val="986"/>
              </a:lnSpc>
              <a:defRPr/>
            </a:pPr>
            <a:r>
              <a:rPr lang="ru-RU" sz="1400" b="0" strike="noStrike" spc="-1">
                <a:solidFill>
                  <a:srgbClr val="414042"/>
                </a:solidFill>
                <a:latin typeface="Arial"/>
                <a:ea typeface="Arial"/>
              </a:rPr>
              <a:t>2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1226" name="Пузырек для мыслей: облако 2107392933"/>
          <p:cNvSpPr/>
          <p:nvPr/>
        </p:nvSpPr>
        <p:spPr bwMode="auto">
          <a:xfrm>
            <a:off x="6862680" y="1221480"/>
            <a:ext cx="362160" cy="21636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ts val="986"/>
              </a:lnSpc>
              <a:defRPr/>
            </a:pPr>
            <a:r>
              <a:rPr lang="ru-RU" sz="1400" b="0" strike="noStrike" spc="-1">
                <a:solidFill>
                  <a:srgbClr val="414042"/>
                </a:solidFill>
                <a:latin typeface="Arial"/>
                <a:ea typeface="Arial"/>
              </a:rPr>
              <a:t>4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1227" name="Пузырек для мыслей: облако 1924633731"/>
          <p:cNvSpPr/>
          <p:nvPr/>
        </p:nvSpPr>
        <p:spPr bwMode="auto">
          <a:xfrm>
            <a:off x="1666440" y="2400840"/>
            <a:ext cx="362160" cy="21636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ts val="986"/>
              </a:lnSpc>
              <a:defRPr/>
            </a:pPr>
            <a:r>
              <a:rPr lang="ru-RU" sz="1400" b="0" strike="noStrike" spc="-1">
                <a:solidFill>
                  <a:srgbClr val="414042"/>
                </a:solidFill>
                <a:latin typeface="Arial"/>
                <a:ea typeface="Arial"/>
              </a:rPr>
              <a:t>5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1228" name="Пузырек для мыслей: облако 2018618942"/>
          <p:cNvSpPr/>
          <p:nvPr/>
        </p:nvSpPr>
        <p:spPr bwMode="auto">
          <a:xfrm>
            <a:off x="779040" y="3445200"/>
            <a:ext cx="362160" cy="21636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ts val="986"/>
              </a:lnSpc>
              <a:defRPr/>
            </a:pPr>
            <a:r>
              <a:rPr lang="ru-RU" sz="1400" b="0" strike="noStrike" spc="-1">
                <a:solidFill>
                  <a:srgbClr val="414042"/>
                </a:solidFill>
                <a:latin typeface="Arial"/>
                <a:ea typeface="Arial"/>
              </a:rPr>
              <a:t>6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1229" name="Пузырек для мыслей: облако 732070818"/>
          <p:cNvSpPr/>
          <p:nvPr/>
        </p:nvSpPr>
        <p:spPr bwMode="auto">
          <a:xfrm>
            <a:off x="2276640" y="3445200"/>
            <a:ext cx="362160" cy="21636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ts val="986"/>
              </a:lnSpc>
              <a:defRPr/>
            </a:pPr>
            <a:r>
              <a:rPr lang="ru-RU" sz="1400" b="0" strike="noStrike" spc="-1">
                <a:solidFill>
                  <a:srgbClr val="414042"/>
                </a:solidFill>
                <a:latin typeface="Arial"/>
                <a:ea typeface="Arial"/>
              </a:rPr>
              <a:t>7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1230" name="Пузырек для мыслей: облако 725646530"/>
          <p:cNvSpPr/>
          <p:nvPr/>
        </p:nvSpPr>
        <p:spPr bwMode="auto">
          <a:xfrm>
            <a:off x="2795040" y="3440519"/>
            <a:ext cx="362160" cy="21636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AD7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ts val="986"/>
              </a:lnSpc>
              <a:defRPr/>
            </a:pPr>
            <a:r>
              <a:rPr lang="ru-RU" sz="1400" b="0" strike="noStrike" spc="-1">
                <a:solidFill>
                  <a:srgbClr val="414042"/>
                </a:solidFill>
                <a:latin typeface="Arial"/>
                <a:ea typeface="Arial"/>
              </a:rPr>
              <a:t>8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1231" name="Прямая со стрелкой 73"/>
          <p:cNvSpPr/>
          <p:nvPr/>
        </p:nvSpPr>
        <p:spPr bwMode="auto">
          <a:xfrm>
            <a:off x="1371240" y="3874680"/>
            <a:ext cx="2264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14042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2" name="Rectangle 3"/>
          <p:cNvSpPr/>
          <p:nvPr/>
        </p:nvSpPr>
        <p:spPr bwMode="auto">
          <a:xfrm>
            <a:off x="250560" y="718200"/>
            <a:ext cx="8781480" cy="3288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marL="457200" indent="-456840" algn="just">
              <a:lnSpc>
                <a:spcPct val="100000"/>
              </a:lnSpc>
              <a:buClr>
                <a:srgbClr val="0070C0"/>
              </a:buClr>
              <a:buFont typeface="Arial"/>
              <a:buAutoNum type="arabicPeriod"/>
              <a:defRPr/>
            </a:pPr>
            <a:r>
              <a:rPr lang="ru-RU" sz="1400" b="1" strike="noStrike" spc="-1">
                <a:solidFill>
                  <a:srgbClr val="0070C0"/>
                </a:solidFill>
                <a:latin typeface="Calibri"/>
                <a:ea typeface="Arial"/>
              </a:rPr>
              <a:t>Потери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, действия не добавляющие ценность</a:t>
            </a:r>
            <a:endParaRPr lang="ru-RU" sz="1400" b="0" strike="noStrike" spc="-1">
              <a:latin typeface="XO Oriel"/>
            </a:endParaRPr>
          </a:p>
          <a:p>
            <a:pPr marL="457200" indent="-456840" algn="just">
              <a:lnSpc>
                <a:spcPct val="100000"/>
              </a:lnSpc>
              <a:buClr>
                <a:srgbClr val="0070C0"/>
              </a:buClr>
              <a:buFont typeface="Arial"/>
              <a:buAutoNum type="arabicPeriod"/>
              <a:defRPr/>
            </a:pPr>
            <a:r>
              <a:rPr lang="ru-RU" sz="1400" b="1" strike="noStrike" spc="-1">
                <a:solidFill>
                  <a:srgbClr val="0070C0"/>
                </a:solidFill>
                <a:latin typeface="Calibri"/>
                <a:ea typeface="Arial"/>
              </a:rPr>
              <a:t>Лишние ресурсы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: документы, помещения, оборудование, участники</a:t>
            </a:r>
            <a:endParaRPr lang="ru-RU" sz="1400" b="0" strike="noStrike" spc="-1">
              <a:latin typeface="XO Oriel"/>
            </a:endParaRPr>
          </a:p>
          <a:p>
            <a:pPr marL="457200" indent="-456840" algn="just">
              <a:lnSpc>
                <a:spcPct val="100000"/>
              </a:lnSpc>
              <a:buClr>
                <a:srgbClr val="0070C0"/>
              </a:buClr>
              <a:buFont typeface="Arial"/>
              <a:buAutoNum type="arabicPeriod"/>
              <a:defRPr/>
            </a:pPr>
            <a:r>
              <a:rPr lang="ru-RU" sz="1400" b="1" strike="noStrike" spc="-1">
                <a:solidFill>
                  <a:srgbClr val="0070C0"/>
                </a:solidFill>
                <a:latin typeface="Calibri"/>
                <a:ea typeface="Arial"/>
              </a:rPr>
              <a:t>Колебания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 времени выполнения операций больше 20%.</a:t>
            </a:r>
            <a:endParaRPr lang="ru-RU" sz="1400" b="0" strike="noStrike" spc="-1">
              <a:latin typeface="XO Oriel"/>
            </a:endParaRPr>
          </a:p>
          <a:p>
            <a:pPr marL="457200" indent="-456840" algn="just">
              <a:lnSpc>
                <a:spcPct val="100000"/>
              </a:lnSpc>
              <a:buClr>
                <a:srgbClr val="0070C0"/>
              </a:buClr>
              <a:buFont typeface="Arial"/>
              <a:buAutoNum type="arabicPeriod"/>
              <a:defRPr/>
            </a:pPr>
            <a:r>
              <a:rPr lang="ru-RU" sz="1400" b="1" strike="noStrike" spc="-1">
                <a:solidFill>
                  <a:srgbClr val="0070C0"/>
                </a:solidFill>
                <a:latin typeface="Calibri"/>
                <a:ea typeface="Arial"/>
              </a:rPr>
              <a:t>Требования 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внутренних и внешних клиентов не установлены или не выполняются</a:t>
            </a:r>
            <a:endParaRPr lang="ru-RU" sz="1400" b="0" strike="noStrike" spc="-1">
              <a:latin typeface="XO Oriel"/>
            </a:endParaRPr>
          </a:p>
          <a:p>
            <a:pPr marL="457200" indent="-456840" algn="just">
              <a:lnSpc>
                <a:spcPct val="100000"/>
              </a:lnSpc>
              <a:buClr>
                <a:srgbClr val="0070C0"/>
              </a:buClr>
              <a:buFont typeface="Arial"/>
              <a:buAutoNum type="arabicPeriod"/>
              <a:defRPr/>
            </a:pPr>
            <a:r>
              <a:rPr lang="ru-RU" sz="1400" b="1" strike="noStrike" spc="-1">
                <a:solidFill>
                  <a:srgbClr val="0070C0"/>
                </a:solidFill>
                <a:latin typeface="Calibri"/>
                <a:ea typeface="Arial"/>
              </a:rPr>
              <a:t>Последовательное выполнение операций, 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которые можно выполнять параллельно</a:t>
            </a:r>
            <a:r>
              <a:rPr lang="ru-RU" sz="1400" b="1" strike="noStrike" spc="-1">
                <a:solidFill>
                  <a:srgbClr val="0070C0"/>
                </a:solidFill>
                <a:latin typeface="Calibri"/>
                <a:ea typeface="Arial"/>
              </a:rPr>
              <a:t>, цикличность, ветвления</a:t>
            </a:r>
            <a:endParaRPr lang="ru-RU" sz="1400" b="0" strike="noStrike" spc="-1">
              <a:latin typeface="XO Oriel"/>
            </a:endParaRPr>
          </a:p>
          <a:p>
            <a:pPr marL="457200" indent="-456840" algn="just">
              <a:lnSpc>
                <a:spcPct val="100000"/>
              </a:lnSpc>
              <a:buClr>
                <a:srgbClr val="0070C0"/>
              </a:buClr>
              <a:buFont typeface="Arial"/>
              <a:buAutoNum type="arabicPeriod"/>
              <a:defRPr/>
            </a:pPr>
            <a:r>
              <a:rPr lang="ru-RU" sz="1400" b="1" strike="noStrike" spc="-1">
                <a:solidFill>
                  <a:srgbClr val="0070C0"/>
                </a:solidFill>
                <a:latin typeface="Calibri"/>
                <a:ea typeface="Arial"/>
              </a:rPr>
              <a:t>Возвраты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 процесса вспять, множественные касания документов</a:t>
            </a:r>
            <a:endParaRPr lang="ru-RU" sz="1400" b="0" strike="noStrike" spc="-1">
              <a:latin typeface="XO Oriel"/>
            </a:endParaRPr>
          </a:p>
          <a:p>
            <a:pPr marL="457200" indent="-456840" algn="just">
              <a:lnSpc>
                <a:spcPct val="100000"/>
              </a:lnSpc>
              <a:buClr>
                <a:srgbClr val="0070C0"/>
              </a:buClr>
              <a:buFont typeface="Arial"/>
              <a:buAutoNum type="arabicPeriod"/>
              <a:defRPr/>
            </a:pPr>
            <a:r>
              <a:rPr lang="ru-RU" sz="1400" b="1" strike="noStrike" spc="-1">
                <a:solidFill>
                  <a:srgbClr val="0070C0"/>
                </a:solidFill>
                <a:latin typeface="Calibri"/>
                <a:ea typeface="Arial"/>
              </a:rPr>
              <a:t>«Узкие места», 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недостаточная пропускная способность операции</a:t>
            </a:r>
            <a:endParaRPr lang="ru-RU" sz="1400" b="0" strike="noStrike" spc="-1">
              <a:latin typeface="XO Oriel"/>
            </a:endParaRPr>
          </a:p>
          <a:p>
            <a:pPr marL="457200" indent="-456840" algn="just">
              <a:lnSpc>
                <a:spcPct val="100000"/>
              </a:lnSpc>
              <a:buClr>
                <a:srgbClr val="0070C0"/>
              </a:buClr>
              <a:buFont typeface="Arial"/>
              <a:buAutoNum type="arabicPeriod"/>
              <a:defRPr/>
            </a:pPr>
            <a:r>
              <a:rPr lang="ru-RU" sz="1400" b="1" strike="noStrike" spc="-1">
                <a:solidFill>
                  <a:srgbClr val="0070C0"/>
                </a:solidFill>
                <a:latin typeface="Calibri"/>
                <a:ea typeface="Arial"/>
              </a:rPr>
              <a:t>Сбои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, нарушения, аварии, нештатные ситуации</a:t>
            </a:r>
            <a:endParaRPr lang="ru-RU" sz="1400" b="0" strike="noStrike" spc="-1">
              <a:latin typeface="XO Oriel"/>
            </a:endParaRPr>
          </a:p>
          <a:p>
            <a:pPr marL="457200" indent="-456840" algn="just">
              <a:lnSpc>
                <a:spcPct val="100000"/>
              </a:lnSpc>
              <a:buClr>
                <a:srgbClr val="0070C0"/>
              </a:buClr>
              <a:buFont typeface="Arial"/>
              <a:buAutoNum type="arabicPeriod"/>
              <a:defRPr/>
            </a:pPr>
            <a:r>
              <a:rPr lang="ru-RU" sz="1400" b="1" strike="noStrike" spc="-1">
                <a:solidFill>
                  <a:srgbClr val="0070C0"/>
                </a:solidFill>
                <a:latin typeface="Calibri"/>
                <a:ea typeface="Arial"/>
              </a:rPr>
              <a:t>Жалобы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 клиентов и сотрудников, очереди</a:t>
            </a:r>
            <a:endParaRPr lang="ru-RU" sz="1400" b="0" strike="noStrike" spc="-1">
              <a:latin typeface="XO Oriel"/>
            </a:endParaRPr>
          </a:p>
          <a:p>
            <a:pPr marL="457200" indent="-456840" algn="just">
              <a:lnSpc>
                <a:spcPct val="100000"/>
              </a:lnSpc>
              <a:buClr>
                <a:srgbClr val="0070C0"/>
              </a:buClr>
              <a:buFont typeface="Arial"/>
              <a:buAutoNum type="arabicPeriod"/>
              <a:defRPr/>
            </a:pPr>
            <a:r>
              <a:rPr lang="ru-RU" sz="1400" b="1" strike="noStrike" spc="-1">
                <a:solidFill>
                  <a:srgbClr val="0070C0"/>
                </a:solidFill>
                <a:latin typeface="Calibri"/>
                <a:ea typeface="Arial"/>
              </a:rPr>
              <a:t>Предписания 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проверяющих органов, штрафы</a:t>
            </a:r>
            <a:endParaRPr lang="ru-RU" sz="1400" b="0" strike="noStrike" spc="-1">
              <a:latin typeface="XO Oriel"/>
            </a:endParaRPr>
          </a:p>
          <a:p>
            <a:pPr marL="457200" indent="-456840" algn="just">
              <a:lnSpc>
                <a:spcPct val="100000"/>
              </a:lnSpc>
              <a:buClr>
                <a:srgbClr val="0070C0"/>
              </a:buClr>
              <a:buFont typeface="Arial"/>
              <a:buAutoNum type="arabicPeriod"/>
              <a:defRPr/>
            </a:pPr>
            <a:r>
              <a:rPr lang="ru-RU" sz="1400" b="1" strike="noStrike" spc="-1">
                <a:solidFill>
                  <a:srgbClr val="0070C0"/>
                </a:solidFill>
                <a:latin typeface="Calibri"/>
                <a:ea typeface="Arial"/>
              </a:rPr>
              <a:t>Конфликты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 между участниками процесса</a:t>
            </a:r>
            <a:endParaRPr lang="ru-RU" sz="1400" b="0" strike="noStrike" spc="-1">
              <a:latin typeface="XO Oriel"/>
            </a:endParaRPr>
          </a:p>
          <a:p>
            <a:pPr marL="457200" indent="-456840" algn="just">
              <a:lnSpc>
                <a:spcPct val="100000"/>
              </a:lnSpc>
              <a:buClr>
                <a:srgbClr val="0070C0"/>
              </a:buClr>
              <a:buFont typeface="Arial"/>
              <a:buAutoNum type="arabicPeriod"/>
              <a:defRPr/>
            </a:pPr>
            <a:r>
              <a:rPr lang="ru-RU" sz="1400" b="1" strike="noStrike" spc="-1">
                <a:solidFill>
                  <a:srgbClr val="0070C0"/>
                </a:solidFill>
                <a:latin typeface="Calibri"/>
                <a:ea typeface="Arial"/>
              </a:rPr>
              <a:t>Вариабельность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 течения процесса в зависимости от разных условий</a:t>
            </a:r>
            <a:endParaRPr lang="ru-RU" sz="1400" b="0" strike="noStrike" spc="-1">
              <a:latin typeface="XO Oriel"/>
            </a:endParaRPr>
          </a:p>
          <a:p>
            <a:pPr marL="457200" indent="-456840" algn="just">
              <a:lnSpc>
                <a:spcPct val="100000"/>
              </a:lnSpc>
              <a:buClr>
                <a:srgbClr val="0070C0"/>
              </a:buClr>
              <a:buFont typeface="Arial"/>
              <a:buAutoNum type="arabicPeriod"/>
              <a:defRPr/>
            </a:pPr>
            <a:r>
              <a:rPr lang="ru-RU" sz="1400" b="1" strike="noStrike" spc="-1">
                <a:solidFill>
                  <a:srgbClr val="0070C0"/>
                </a:solidFill>
                <a:latin typeface="Calibri"/>
                <a:ea typeface="Arial"/>
              </a:rPr>
              <a:t>Перегрузки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, неравномерная загрузка</a:t>
            </a:r>
            <a:endParaRPr lang="ru-RU" sz="1400" b="0" strike="noStrike" spc="-1">
              <a:latin typeface="XO Oriel"/>
            </a:endParaRPr>
          </a:p>
          <a:p>
            <a:pPr marL="457200" indent="-456840" algn="just">
              <a:lnSpc>
                <a:spcPct val="100000"/>
              </a:lnSpc>
              <a:buClr>
                <a:srgbClr val="0070C0"/>
              </a:buClr>
              <a:buFont typeface="Arial"/>
              <a:buAutoNum type="arabicPeriod"/>
              <a:defRPr/>
            </a:pPr>
            <a:r>
              <a:rPr lang="ru-RU" sz="1400" b="1" strike="noStrike" spc="-1">
                <a:solidFill>
                  <a:srgbClr val="0070C0"/>
                </a:solidFill>
                <a:latin typeface="Calibri"/>
                <a:ea typeface="Arial"/>
              </a:rPr>
              <a:t>Стандарты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, не актуальные, их отсутствие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1233" name="Заголовок 1"/>
          <p:cNvSpPr/>
          <p:nvPr/>
        </p:nvSpPr>
        <p:spPr bwMode="auto">
          <a:xfrm>
            <a:off x="539640" y="429120"/>
            <a:ext cx="7558200" cy="225719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>
              <a:lnSpc>
                <a:spcPct val="95000"/>
              </a:lnSpc>
              <a:spcBef>
                <a:spcPts val="1123"/>
              </a:spcBef>
              <a:defRPr/>
            </a:pPr>
            <a:r>
              <a:rPr lang="ru-RU" sz="1600" b="1" strike="noStrike" spc="-1">
                <a:solidFill>
                  <a:srgbClr val="223754"/>
                </a:solidFill>
                <a:latin typeface="Arial"/>
                <a:ea typeface="Arial Unicode MS"/>
              </a:rPr>
              <a:t>Что фиксируем в качестве «ежей»?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1234" name="Скругленный прямоугольник 52"/>
          <p:cNvSpPr/>
          <p:nvPr/>
        </p:nvSpPr>
        <p:spPr bwMode="auto">
          <a:xfrm>
            <a:off x="213120" y="4111200"/>
            <a:ext cx="6953760" cy="79740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1350" b="0" strike="noStrike" spc="-1">
                <a:solidFill>
                  <a:srgbClr val="FF0000"/>
                </a:solidFill>
                <a:latin typeface="Arial"/>
                <a:ea typeface="Arial"/>
              </a:rPr>
              <a:t>ВАЖНО! </a:t>
            </a:r>
            <a:endParaRPr lang="ru-RU" sz="1350" b="0" strike="noStrike" spc="-1">
              <a:latin typeface="XO Oriel"/>
            </a:endParaRPr>
          </a:p>
          <a:p>
            <a:pPr marL="234360" indent="-234000">
              <a:lnSpc>
                <a:spcPct val="100000"/>
              </a:lnSpc>
              <a:buClr>
                <a:srgbClr val="1A1A1A"/>
              </a:buClr>
              <a:buFont typeface="StarSymbol"/>
              <a:buAutoNum type="arabicPeriod"/>
              <a:defRPr/>
            </a:pPr>
            <a:r>
              <a:rPr lang="ru-RU" sz="1350" b="0" strike="noStrike" spc="-1">
                <a:solidFill>
                  <a:srgbClr val="1A1A1A"/>
                </a:solidFill>
                <a:latin typeface="Arial"/>
                <a:ea typeface="Arial"/>
              </a:rPr>
              <a:t>Фиксируем только то, что видим своими глазами, что не видим не додумываем!</a:t>
            </a:r>
            <a:endParaRPr lang="ru-RU" sz="1350" b="0" strike="noStrike" spc="-1">
              <a:latin typeface="XO Oriel"/>
            </a:endParaRPr>
          </a:p>
          <a:p>
            <a:pPr marL="234360" indent="-234000">
              <a:lnSpc>
                <a:spcPct val="100000"/>
              </a:lnSpc>
              <a:buClr>
                <a:srgbClr val="1A1A1A"/>
              </a:buClr>
              <a:buFont typeface="StarSymbol"/>
              <a:buAutoNum type="arabicPeriod"/>
              <a:defRPr/>
            </a:pPr>
            <a:r>
              <a:rPr lang="ru-RU" sz="1350" b="0" strike="noStrike" spc="-1">
                <a:solidFill>
                  <a:srgbClr val="1A1A1A"/>
                </a:solidFill>
                <a:latin typeface="Arial"/>
                <a:ea typeface="Arial"/>
              </a:rPr>
              <a:t>Не ищем проблем в людях!  Ищем несовершенство в ПРОЦЕССАХ!</a:t>
            </a:r>
            <a:endParaRPr lang="ru-RU" sz="1350" b="0" strike="noStrike" spc="-1">
              <a:latin typeface="XO Oriel"/>
            </a:endParaRPr>
          </a:p>
        </p:txBody>
      </p:sp>
      <p:pic>
        <p:nvPicPr>
          <p:cNvPr id="1235" name="Рисунок 1884781075" descr=""/>
          <p:cNvPicPr/>
          <p:nvPr/>
        </p:nvPicPr>
        <p:blipFill>
          <a:blip r:embed="rId2"/>
          <a:stretch/>
        </p:blipFill>
        <p:spPr bwMode="auto">
          <a:xfrm>
            <a:off x="7701840" y="2719440"/>
            <a:ext cx="792360" cy="1581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7" name="Текст 8"/>
          <p:cNvSpPr/>
          <p:nvPr/>
        </p:nvSpPr>
        <p:spPr bwMode="auto">
          <a:xfrm>
            <a:off x="686160" y="1063800"/>
            <a:ext cx="4753080" cy="29937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5875">
            <a:solidFill>
              <a:srgbClr val="68B0E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p>
            <a:pPr algn="just">
              <a:lnSpc>
                <a:spcPct val="112999"/>
              </a:lnSpc>
              <a:spcBef>
                <a:spcPts val="601"/>
              </a:spcBef>
              <a:tabLst>
                <a:tab pos="0" algn="l"/>
              </a:tabLst>
              <a:defRPr/>
            </a:pPr>
            <a:r>
              <a:rPr lang="ru-RU" sz="1200" b="0" strike="noStrike" spc="-1">
                <a:solidFill>
                  <a:srgbClr val="1C5D88"/>
                </a:solidFill>
                <a:latin typeface="Arial"/>
                <a:ea typeface="Arial"/>
              </a:rPr>
              <a:t>Внимательно посмотрите ролик «Приготовление кофе».</a:t>
            </a:r>
            <a:endParaRPr lang="ru-RU" sz="1200" b="0" strike="noStrike" spc="-1">
              <a:latin typeface="XO Oriel"/>
            </a:endParaRPr>
          </a:p>
          <a:p>
            <a:pPr algn="just">
              <a:lnSpc>
                <a:spcPct val="112999"/>
              </a:lnSpc>
              <a:spcBef>
                <a:spcPts val="601"/>
              </a:spcBef>
              <a:tabLst>
                <a:tab pos="0" algn="l"/>
              </a:tabLst>
              <a:defRPr/>
            </a:pPr>
            <a:endParaRPr lang="ru-RU" sz="1200" b="0" strike="noStrike" spc="-1">
              <a:latin typeface="XO Oriel"/>
            </a:endParaRPr>
          </a:p>
          <a:p>
            <a:pPr marL="343080" indent="-342720" algn="just">
              <a:lnSpc>
                <a:spcPct val="112999"/>
              </a:lnSpc>
              <a:spcBef>
                <a:spcPts val="601"/>
              </a:spcBef>
              <a:buClr>
                <a:srgbClr val="1C5D88"/>
              </a:buClr>
              <a:buFont typeface="Arial"/>
              <a:buAutoNum type="arabicPeriod"/>
              <a:tabLst>
                <a:tab pos="0" algn="l"/>
              </a:tabLst>
              <a:defRPr/>
            </a:pPr>
            <a:r>
              <a:rPr lang="ru-RU" sz="1200" b="0" strike="noStrike" spc="-1">
                <a:solidFill>
                  <a:srgbClr val="1C5D88"/>
                </a:solidFill>
                <a:latin typeface="Arial"/>
                <a:ea typeface="Arial"/>
              </a:rPr>
              <a:t>Определите операции.</a:t>
            </a:r>
            <a:endParaRPr lang="ru-RU" sz="1200" b="0" strike="noStrike" spc="-1">
              <a:latin typeface="XO Oriel"/>
            </a:endParaRPr>
          </a:p>
          <a:p>
            <a:pPr marL="343080" indent="-342720" algn="just">
              <a:lnSpc>
                <a:spcPct val="112999"/>
              </a:lnSpc>
              <a:spcBef>
                <a:spcPts val="601"/>
              </a:spcBef>
              <a:buClr>
                <a:srgbClr val="1C5D88"/>
              </a:buClr>
              <a:buFont typeface="Arial"/>
              <a:buAutoNum type="arabicPeriod"/>
              <a:tabLst>
                <a:tab pos="0" algn="l"/>
              </a:tabLst>
              <a:defRPr/>
            </a:pPr>
            <a:r>
              <a:rPr lang="ru-RU" sz="1200" b="0" strike="noStrike" spc="-1">
                <a:solidFill>
                  <a:srgbClr val="1C5D88"/>
                </a:solidFill>
                <a:latin typeface="Arial"/>
                <a:ea typeface="Arial"/>
              </a:rPr>
              <a:t>Определите точки отсчета.</a:t>
            </a:r>
            <a:endParaRPr lang="ru-RU" sz="1200" b="0" strike="noStrike" spc="-1">
              <a:latin typeface="XO Oriel"/>
            </a:endParaRPr>
          </a:p>
          <a:p>
            <a:pPr marL="343080" indent="-342720" algn="just">
              <a:lnSpc>
                <a:spcPct val="112999"/>
              </a:lnSpc>
              <a:spcBef>
                <a:spcPts val="601"/>
              </a:spcBef>
              <a:buClr>
                <a:srgbClr val="1C5D88"/>
              </a:buClr>
              <a:buFont typeface="Arial"/>
              <a:buAutoNum type="arabicPeriod"/>
              <a:tabLst>
                <a:tab pos="0" algn="l"/>
              </a:tabLst>
              <a:defRPr/>
            </a:pPr>
            <a:r>
              <a:rPr lang="ru-RU" sz="1200" b="0" strike="noStrike" spc="-1">
                <a:solidFill>
                  <a:srgbClr val="1C5D88"/>
                </a:solidFill>
                <a:latin typeface="Arial"/>
                <a:ea typeface="Arial"/>
              </a:rPr>
              <a:t>Проведите хронометраж. </a:t>
            </a:r>
            <a:endParaRPr lang="ru-RU" sz="1200" b="0" strike="noStrike" spc="-1">
              <a:latin typeface="XO Oriel"/>
            </a:endParaRPr>
          </a:p>
          <a:p>
            <a:pPr marL="343080" indent="-342720" algn="just">
              <a:lnSpc>
                <a:spcPct val="112999"/>
              </a:lnSpc>
              <a:spcBef>
                <a:spcPts val="601"/>
              </a:spcBef>
              <a:buClr>
                <a:srgbClr val="1C5D88"/>
              </a:buClr>
              <a:buFont typeface="Arial"/>
              <a:buAutoNum type="arabicPeriod"/>
              <a:tabLst>
                <a:tab pos="0" algn="l"/>
              </a:tabLst>
              <a:defRPr/>
            </a:pPr>
            <a:r>
              <a:rPr lang="ru-RU" sz="1200" b="0" strike="noStrike" spc="-1">
                <a:solidFill>
                  <a:srgbClr val="1C5D88"/>
                </a:solidFill>
                <a:latin typeface="Arial"/>
                <a:ea typeface="Arial"/>
              </a:rPr>
              <a:t>Составьте карту текущего состояния процесса.</a:t>
            </a:r>
            <a:endParaRPr lang="ru-RU" sz="1200" b="0" strike="noStrike" spc="-1">
              <a:latin typeface="XO Oriel"/>
            </a:endParaRPr>
          </a:p>
          <a:p>
            <a:pPr marL="343080" indent="-342720" algn="just">
              <a:lnSpc>
                <a:spcPct val="112999"/>
              </a:lnSpc>
              <a:spcBef>
                <a:spcPts val="601"/>
              </a:spcBef>
              <a:buClr>
                <a:srgbClr val="1C5D88"/>
              </a:buClr>
              <a:buFont typeface="Arial"/>
              <a:buAutoNum type="arabicPeriod"/>
              <a:tabLst>
                <a:tab pos="0" algn="l"/>
              </a:tabLst>
              <a:defRPr/>
            </a:pPr>
            <a:r>
              <a:rPr lang="ru-RU" sz="1200" b="0" strike="noStrike" spc="-1">
                <a:solidFill>
                  <a:srgbClr val="1C5D88"/>
                </a:solidFill>
                <a:latin typeface="Arial"/>
                <a:ea typeface="Arial"/>
              </a:rPr>
              <a:t>Зафиксируйте и нанесите на карту проблемы.</a:t>
            </a:r>
            <a:endParaRPr lang="ru-RU" sz="1200" b="0" strike="noStrike" spc="-1">
              <a:latin typeface="XO Oriel"/>
            </a:endParaRPr>
          </a:p>
          <a:p>
            <a:pPr marL="343080" indent="-342720" algn="just">
              <a:lnSpc>
                <a:spcPct val="112999"/>
              </a:lnSpc>
              <a:spcBef>
                <a:spcPts val="601"/>
              </a:spcBef>
              <a:buClr>
                <a:srgbClr val="1C5D88"/>
              </a:buClr>
              <a:buFont typeface="Arial"/>
              <a:buAutoNum type="arabicPeriod"/>
              <a:tabLst>
                <a:tab pos="0" algn="l"/>
              </a:tabLst>
              <a:defRPr/>
            </a:pPr>
            <a:r>
              <a:rPr lang="ru-RU" sz="1200" b="0" strike="noStrike" spc="-1">
                <a:solidFill>
                  <a:srgbClr val="1C5D88"/>
                </a:solidFill>
                <a:latin typeface="Arial"/>
                <a:ea typeface="Arial"/>
              </a:rPr>
              <a:t>Составьте карту целевого состояния.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1238" name="Текст 9"/>
          <p:cNvSpPr/>
          <p:nvPr/>
        </p:nvSpPr>
        <p:spPr bwMode="auto">
          <a:xfrm>
            <a:off x="5595120" y="1593720"/>
            <a:ext cx="1832759" cy="216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5875">
            <a:solidFill>
              <a:srgbClr val="68B0E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  <a:defRPr/>
            </a:pPr>
            <a:r>
              <a:rPr lang="ru-RU" sz="1350" b="0" strike="noStrike" spc="-1">
                <a:solidFill>
                  <a:srgbClr val="1C5D88"/>
                </a:solidFill>
                <a:latin typeface="Arial"/>
                <a:ea typeface="Arial"/>
              </a:rPr>
              <a:t>20 мин.</a:t>
            </a:r>
            <a:endParaRPr lang="ru-RU" sz="1350" b="0" strike="noStrike" spc="-1">
              <a:latin typeface="XO Oriel"/>
            </a:endParaRPr>
          </a:p>
        </p:txBody>
      </p:sp>
      <p:pic>
        <p:nvPicPr>
          <p:cNvPr id="1239" name="Рисунок 10" descr=""/>
          <p:cNvPicPr/>
          <p:nvPr/>
        </p:nvPicPr>
        <p:blipFill>
          <a:blip r:embed="rId2"/>
          <a:stretch/>
        </p:blipFill>
        <p:spPr bwMode="auto">
          <a:xfrm>
            <a:off x="6165360" y="1129680"/>
            <a:ext cx="735120" cy="915480"/>
          </a:xfrm>
          <a:prstGeom prst="rect">
            <a:avLst/>
          </a:prstGeom>
          <a:ln w="0">
            <a:noFill/>
          </a:ln>
        </p:spPr>
      </p:pic>
      <p:sp>
        <p:nvSpPr>
          <p:cNvPr id="1240" name="Заголовок 1"/>
          <p:cNvSpPr txBox="1"/>
          <p:nvPr/>
        </p:nvSpPr>
        <p:spPr bwMode="auto">
          <a:xfrm>
            <a:off x="467640" y="368280"/>
            <a:ext cx="7632360" cy="72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p>
            <a:pPr>
              <a:lnSpc>
                <a:spcPct val="90000"/>
              </a:lnSpc>
              <a:defRPr/>
            </a:pPr>
            <a:r>
              <a:rPr lang="ru-RU" sz="1600" b="1" strike="noStrike" spc="-1">
                <a:solidFill>
                  <a:srgbClr val="223754"/>
                </a:solidFill>
                <a:latin typeface="Arial"/>
                <a:ea typeface="Arial"/>
              </a:rPr>
              <a:t>Упражнение «Приготовление кофе»</a:t>
            </a:r>
            <a:endParaRPr lang="ru-RU" sz="1600" b="0" strike="noStrike" spc="-1">
              <a:solidFill>
                <a:srgbClr val="414042"/>
              </a:solidFill>
              <a:latin typeface="Arial"/>
            </a:endParaRPr>
          </a:p>
        </p:txBody>
      </p:sp>
      <p:pic>
        <p:nvPicPr>
          <p:cNvPr id="1241" name="Рисунок 6" descr=""/>
          <p:cNvPicPr/>
          <p:nvPr/>
        </p:nvPicPr>
        <p:blipFill>
          <a:blip r:embed="rId3"/>
          <a:stretch/>
        </p:blipFill>
        <p:spPr bwMode="auto">
          <a:xfrm>
            <a:off x="7879680" y="1972440"/>
            <a:ext cx="791280" cy="1548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2" name="Заголовок 1"/>
          <p:cNvSpPr txBox="1"/>
          <p:nvPr/>
        </p:nvSpPr>
        <p:spPr bwMode="auto">
          <a:xfrm>
            <a:off x="457920" y="358560"/>
            <a:ext cx="6086880" cy="447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p>
            <a:pPr marL="209160" indent="-20880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600" b="1" strike="noStrike" spc="-1">
                <a:solidFill>
                  <a:srgbClr val="223754"/>
                </a:solidFill>
                <a:latin typeface="Arial"/>
                <a:ea typeface="Arial"/>
              </a:rPr>
              <a:t>Карта текущего состояния процесса приготовления кофе</a:t>
            </a:r>
            <a:endParaRPr lang="ru-RU" sz="1600" b="0" strike="noStrike" spc="-1">
              <a:solidFill>
                <a:srgbClr val="414042"/>
              </a:solidFill>
              <a:latin typeface="Arial"/>
            </a:endParaRPr>
          </a:p>
        </p:txBody>
      </p:sp>
      <p:grpSp>
        <p:nvGrpSpPr>
          <p:cNvPr id="1243" name="Group 3"/>
          <p:cNvGrpSpPr/>
          <p:nvPr/>
        </p:nvGrpSpPr>
        <p:grpSpPr bwMode="auto">
          <a:xfrm>
            <a:off x="8384039" y="2710080"/>
            <a:ext cx="529560" cy="485280"/>
            <a:chOff x="8384039" y="2710080"/>
            <a:chExt cx="529560" cy="485280"/>
          </a:xfrm>
        </p:grpSpPr>
        <p:sp>
          <p:nvSpPr>
            <p:cNvPr id="1244" name="AutoShape 4"/>
            <p:cNvSpPr/>
            <p:nvPr/>
          </p:nvSpPr>
          <p:spPr bwMode="auto">
            <a:xfrm>
              <a:off x="8384039" y="2710080"/>
              <a:ext cx="529560" cy="485280"/>
            </a:xfrm>
            <a:prstGeom prst="foldedCorner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rgbClr val="41404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5" name="Text Box 5"/>
            <p:cNvSpPr/>
            <p:nvPr/>
          </p:nvSpPr>
          <p:spPr bwMode="auto">
            <a:xfrm>
              <a:off x="8414280" y="2804040"/>
              <a:ext cx="462240" cy="343800"/>
            </a:xfrm>
            <a:prstGeom prst="rect">
              <a:avLst/>
            </a:pr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>
              <a:spAutoFit/>
            </a:bodyPr>
            <a:p>
              <a:pPr marL="3240" indent="-2880" algn="ctr">
                <a:lnSpc>
                  <a:spcPct val="100000"/>
                </a:lnSpc>
                <a:spcBef>
                  <a:spcPts val="374"/>
                </a:spcBef>
                <a:tabLst>
                  <a:tab pos="0" algn="l"/>
                </a:tabLst>
                <a:defRPr/>
              </a:pPr>
              <a:r>
                <a:rPr lang="ru-RU" sz="75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Клиент получает кофе</a:t>
              </a:r>
              <a:endParaRPr lang="ru-RU" sz="750" b="0" strike="noStrike" spc="-1">
                <a:latin typeface="XO Oriel"/>
              </a:endParaRPr>
            </a:p>
          </p:txBody>
        </p:sp>
      </p:grpSp>
      <p:sp>
        <p:nvSpPr>
          <p:cNvPr id="1246" name="AutoShape 6"/>
          <p:cNvSpPr/>
          <p:nvPr/>
        </p:nvSpPr>
        <p:spPr bwMode="auto">
          <a:xfrm>
            <a:off x="2422440" y="2026800"/>
            <a:ext cx="525600" cy="479880"/>
          </a:xfrm>
          <a:prstGeom prst="irregularSeal1">
            <a:avLst/>
          </a:prstGeom>
          <a:noFill/>
          <a:ln w="9525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ctr">
            <a:noAutofit/>
          </a:bodyPr>
          <a:p>
            <a:pPr marL="2520" indent="-2160" algn="ctr">
              <a:lnSpc>
                <a:spcPct val="100000"/>
              </a:lnSpc>
              <a:spcBef>
                <a:spcPts val="524"/>
              </a:spcBef>
              <a:tabLst>
                <a:tab pos="0" algn="l"/>
              </a:tabLst>
              <a:defRPr/>
            </a:pPr>
            <a:r>
              <a:rPr lang="ru-RU" sz="1050" b="1" strike="noStrike" spc="-1">
                <a:solidFill>
                  <a:srgbClr val="FF0000"/>
                </a:solidFill>
                <a:latin typeface="Arial"/>
                <a:ea typeface="Arial"/>
              </a:rPr>
              <a:t>1</a:t>
            </a:r>
            <a:endParaRPr lang="ru-RU" sz="1050" b="0" strike="noStrike" spc="-1">
              <a:latin typeface="XO Oriel"/>
            </a:endParaRPr>
          </a:p>
        </p:txBody>
      </p:sp>
      <p:grpSp>
        <p:nvGrpSpPr>
          <p:cNvPr id="1247" name="Group 8"/>
          <p:cNvGrpSpPr/>
          <p:nvPr/>
        </p:nvGrpSpPr>
        <p:grpSpPr bwMode="auto">
          <a:xfrm>
            <a:off x="521640" y="2721600"/>
            <a:ext cx="532080" cy="456120"/>
            <a:chOff x="521640" y="2721600"/>
            <a:chExt cx="532080" cy="456120"/>
          </a:xfrm>
        </p:grpSpPr>
        <p:sp>
          <p:nvSpPr>
            <p:cNvPr id="1248" name="AutoShape 9"/>
            <p:cNvSpPr/>
            <p:nvPr/>
          </p:nvSpPr>
          <p:spPr bwMode="auto">
            <a:xfrm>
              <a:off x="521640" y="2721600"/>
              <a:ext cx="532080" cy="456120"/>
            </a:xfrm>
            <a:prstGeom prst="foldedCorner">
              <a:avLst>
                <a:gd name="adj" fmla="val 12500"/>
              </a:avLst>
            </a:prstGeom>
            <a:solidFill>
              <a:srgbClr val="FCFC1C"/>
            </a:solidFill>
            <a:ln w="9525">
              <a:solidFill>
                <a:srgbClr val="41404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9" name="Text Box 10"/>
            <p:cNvSpPr/>
            <p:nvPr/>
          </p:nvSpPr>
          <p:spPr bwMode="auto">
            <a:xfrm>
              <a:off x="529560" y="2829240"/>
              <a:ext cx="494280" cy="343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>
              <a:spAutoFit/>
            </a:bodyPr>
            <a:p>
              <a:pPr marL="3240" indent="-2880" algn="ctr">
                <a:lnSpc>
                  <a:spcPct val="100000"/>
                </a:lnSpc>
                <a:spcBef>
                  <a:spcPts val="374"/>
                </a:spcBef>
                <a:tabLst>
                  <a:tab pos="0" algn="l"/>
                </a:tabLst>
                <a:defRPr/>
              </a:pPr>
              <a:r>
                <a:rPr lang="ru-RU" sz="75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Клиент хочет кофе</a:t>
              </a:r>
              <a:endParaRPr lang="ru-RU" sz="750" b="0" strike="noStrike" spc="-1">
                <a:latin typeface="XO Oriel"/>
              </a:endParaRPr>
            </a:p>
          </p:txBody>
        </p:sp>
      </p:grpSp>
      <p:sp>
        <p:nvSpPr>
          <p:cNvPr id="1250" name="AutoShape 11"/>
          <p:cNvSpPr/>
          <p:nvPr/>
        </p:nvSpPr>
        <p:spPr bwMode="auto">
          <a:xfrm>
            <a:off x="1112400" y="3304080"/>
            <a:ext cx="36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251" name="Group 13"/>
          <p:cNvGrpSpPr/>
          <p:nvPr/>
        </p:nvGrpSpPr>
        <p:grpSpPr bwMode="auto">
          <a:xfrm>
            <a:off x="1303560" y="2520000"/>
            <a:ext cx="532080" cy="911160"/>
            <a:chOff x="1303560" y="2520000"/>
            <a:chExt cx="532080" cy="911160"/>
          </a:xfrm>
        </p:grpSpPr>
        <p:sp>
          <p:nvSpPr>
            <p:cNvPr id="1252" name="AutoShape 14"/>
            <p:cNvSpPr/>
            <p:nvPr/>
          </p:nvSpPr>
          <p:spPr bwMode="auto">
            <a:xfrm>
              <a:off x="1303560" y="2520000"/>
              <a:ext cx="532080" cy="911160"/>
            </a:xfrm>
            <a:prstGeom prst="foldedCorner">
              <a:avLst>
                <a:gd name="adj" fmla="val 12500"/>
              </a:avLst>
            </a:prstGeom>
            <a:gradFill rotWithShape="0">
              <a:gsLst>
                <a:gs pos="0">
                  <a:srgbClr val="9FCAC2"/>
                </a:gs>
                <a:gs pos="100000">
                  <a:srgbClr val="92BFB7"/>
                </a:gs>
              </a:gsLst>
              <a:lin ang="5400000" scaled="1"/>
            </a:gradFill>
            <a:ln>
              <a:solidFill>
                <a:srgbClr val="259789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/>
          </p:style>
        </p:sp>
        <p:sp>
          <p:nvSpPr>
            <p:cNvPr id="1253" name="Text Box 15"/>
            <p:cNvSpPr/>
            <p:nvPr/>
          </p:nvSpPr>
          <p:spPr bwMode="auto">
            <a:xfrm>
              <a:off x="1311480" y="2830680"/>
              <a:ext cx="494280" cy="229320"/>
            </a:xfrm>
            <a:prstGeom prst="rect">
              <a:avLst/>
            </a:prstGeom>
            <a:gradFill rotWithShape="0">
              <a:gsLst>
                <a:gs pos="0">
                  <a:srgbClr val="9FCAC2"/>
                </a:gs>
                <a:gs pos="100000">
                  <a:srgbClr val="92BFB7"/>
                </a:gs>
              </a:gsLst>
              <a:lin ang="5400000" scaled="1"/>
            </a:gradFill>
            <a:ln>
              <a:solidFill>
                <a:srgbClr val="259789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/>
          </p:style>
          <p:txBody>
            <a:bodyPr lIns="0" tIns="0" rIns="0" bIns="0">
              <a:spAutoFit/>
            </a:bodyPr>
            <a:p>
              <a:pPr marL="3240" indent="-2880" algn="ctr">
                <a:lnSpc>
                  <a:spcPct val="100000"/>
                </a:lnSpc>
                <a:spcBef>
                  <a:spcPts val="374"/>
                </a:spcBef>
                <a:tabLst>
                  <a:tab pos="0" algn="l"/>
                </a:tabLst>
                <a:defRPr/>
              </a:pPr>
              <a:r>
                <a:rPr lang="ru-RU" sz="75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Берет стакан</a:t>
              </a:r>
              <a:endParaRPr lang="ru-RU" sz="750" b="0" strike="noStrike" spc="-1">
                <a:latin typeface="XO Oriel"/>
              </a:endParaRPr>
            </a:p>
          </p:txBody>
        </p:sp>
      </p:grpSp>
      <p:grpSp>
        <p:nvGrpSpPr>
          <p:cNvPr id="1254" name="Group 16"/>
          <p:cNvGrpSpPr/>
          <p:nvPr/>
        </p:nvGrpSpPr>
        <p:grpSpPr bwMode="auto">
          <a:xfrm>
            <a:off x="2018160" y="2519640"/>
            <a:ext cx="690480" cy="911160"/>
            <a:chOff x="2018160" y="2519640"/>
            <a:chExt cx="690480" cy="911160"/>
          </a:xfrm>
        </p:grpSpPr>
        <p:sp>
          <p:nvSpPr>
            <p:cNvPr id="1255" name="AutoShape 17"/>
            <p:cNvSpPr/>
            <p:nvPr/>
          </p:nvSpPr>
          <p:spPr bwMode="auto">
            <a:xfrm>
              <a:off x="2018160" y="2519640"/>
              <a:ext cx="690480" cy="911160"/>
            </a:xfrm>
            <a:prstGeom prst="foldedCorner">
              <a:avLst>
                <a:gd name="adj" fmla="val 12500"/>
              </a:avLst>
            </a:prstGeom>
            <a:gradFill rotWithShape="0">
              <a:gsLst>
                <a:gs pos="0">
                  <a:srgbClr val="A5B4D4"/>
                </a:gs>
                <a:gs pos="100000">
                  <a:srgbClr val="98A8CB"/>
                </a:gs>
              </a:gsLst>
              <a:lin ang="5400000" scaled="1"/>
            </a:gradFill>
            <a:ln>
              <a:solidFill>
                <a:srgbClr val="456EA9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1256" name="Text Box 18"/>
            <p:cNvSpPr/>
            <p:nvPr/>
          </p:nvSpPr>
          <p:spPr bwMode="auto">
            <a:xfrm>
              <a:off x="2063880" y="2638080"/>
              <a:ext cx="581760" cy="458280"/>
            </a:xfrm>
            <a:prstGeom prst="rect">
              <a:avLst/>
            </a:prstGeom>
            <a:gradFill rotWithShape="0">
              <a:gsLst>
                <a:gs pos="0">
                  <a:srgbClr val="A5B4D4"/>
                </a:gs>
                <a:gs pos="100000">
                  <a:srgbClr val="98A8CB"/>
                </a:gs>
              </a:gsLst>
              <a:lin ang="5400000" scaled="1"/>
            </a:gradFill>
            <a:ln>
              <a:solidFill>
                <a:srgbClr val="456EA9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0" tIns="0" rIns="0" bIns="0">
              <a:spAutoFit/>
            </a:bodyPr>
            <a:p>
              <a:pPr marL="3240" indent="-2880" algn="ctr">
                <a:lnSpc>
                  <a:spcPct val="100000"/>
                </a:lnSpc>
                <a:spcBef>
                  <a:spcPts val="374"/>
                </a:spcBef>
                <a:tabLst>
                  <a:tab pos="0" algn="l"/>
                </a:tabLst>
                <a:defRPr/>
              </a:pPr>
              <a:r>
                <a:rPr lang="ru-RU" sz="75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Берет упаковку сахара разрывает</a:t>
              </a:r>
              <a:endParaRPr lang="ru-RU" sz="750" b="0" strike="noStrike" spc="-1">
                <a:latin typeface="XO Oriel"/>
              </a:endParaRPr>
            </a:p>
          </p:txBody>
        </p:sp>
      </p:grpSp>
      <p:grpSp>
        <p:nvGrpSpPr>
          <p:cNvPr id="1257" name="Group 19"/>
          <p:cNvGrpSpPr/>
          <p:nvPr/>
        </p:nvGrpSpPr>
        <p:grpSpPr bwMode="auto">
          <a:xfrm>
            <a:off x="2867400" y="2501640"/>
            <a:ext cx="532080" cy="911160"/>
            <a:chOff x="2867400" y="2501640"/>
            <a:chExt cx="532080" cy="911160"/>
          </a:xfrm>
        </p:grpSpPr>
        <p:sp>
          <p:nvSpPr>
            <p:cNvPr id="1258" name="AutoShape 20"/>
            <p:cNvSpPr/>
            <p:nvPr/>
          </p:nvSpPr>
          <p:spPr bwMode="auto">
            <a:xfrm>
              <a:off x="2867400" y="2501640"/>
              <a:ext cx="532080" cy="911160"/>
            </a:xfrm>
            <a:prstGeom prst="foldedCorner">
              <a:avLst>
                <a:gd name="adj" fmla="val 12500"/>
              </a:avLst>
            </a:pr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9" name="Text Box 21"/>
            <p:cNvSpPr/>
            <p:nvPr/>
          </p:nvSpPr>
          <p:spPr bwMode="auto">
            <a:xfrm>
              <a:off x="2867400" y="2715840"/>
              <a:ext cx="494280" cy="458280"/>
            </a:xfrm>
            <a:prstGeom prst="rect">
              <a:avLst/>
            </a:pr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>
              <a:spAutoFit/>
            </a:bodyPr>
            <a:p>
              <a:pPr marL="3240" indent="-2880" algn="ctr">
                <a:lnSpc>
                  <a:spcPct val="100000"/>
                </a:lnSpc>
                <a:spcBef>
                  <a:spcPts val="374"/>
                </a:spcBef>
                <a:tabLst>
                  <a:tab pos="0" algn="l"/>
                </a:tabLst>
                <a:defRPr/>
              </a:pPr>
              <a:r>
                <a:rPr lang="ru-RU" sz="75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Выбра-сывает упаковку   в ведро</a:t>
              </a:r>
              <a:endParaRPr lang="ru-RU" sz="750" b="0" strike="noStrike" spc="-1">
                <a:latin typeface="XO Oriel"/>
              </a:endParaRPr>
            </a:p>
          </p:txBody>
        </p:sp>
      </p:grpSp>
      <p:grpSp>
        <p:nvGrpSpPr>
          <p:cNvPr id="1260" name="Group 22"/>
          <p:cNvGrpSpPr/>
          <p:nvPr/>
        </p:nvGrpSpPr>
        <p:grpSpPr bwMode="auto">
          <a:xfrm>
            <a:off x="3525480" y="2519280"/>
            <a:ext cx="532080" cy="911160"/>
            <a:chOff x="3525480" y="2519280"/>
            <a:chExt cx="532080" cy="911160"/>
          </a:xfrm>
        </p:grpSpPr>
        <p:sp>
          <p:nvSpPr>
            <p:cNvPr id="1261" name="AutoShape 23"/>
            <p:cNvSpPr/>
            <p:nvPr/>
          </p:nvSpPr>
          <p:spPr bwMode="auto">
            <a:xfrm>
              <a:off x="3525480" y="2519280"/>
              <a:ext cx="532080" cy="911160"/>
            </a:xfrm>
            <a:prstGeom prst="foldedCorner">
              <a:avLst>
                <a:gd name="adj" fmla="val 12500"/>
              </a:avLst>
            </a:prstGeom>
            <a:gradFill rotWithShape="0">
              <a:gsLst>
                <a:gs pos="0">
                  <a:srgbClr val="A5B4D4"/>
                </a:gs>
                <a:gs pos="100000">
                  <a:srgbClr val="98A8CB"/>
                </a:gs>
              </a:gsLst>
              <a:lin ang="5400000" scaled="1"/>
            </a:gradFill>
            <a:ln>
              <a:solidFill>
                <a:srgbClr val="456EA9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1262" name="Text Box 24"/>
            <p:cNvSpPr/>
            <p:nvPr/>
          </p:nvSpPr>
          <p:spPr bwMode="auto">
            <a:xfrm>
              <a:off x="3556800" y="2662560"/>
              <a:ext cx="494280" cy="343800"/>
            </a:xfrm>
            <a:prstGeom prst="rect">
              <a:avLst/>
            </a:prstGeom>
            <a:gradFill rotWithShape="0">
              <a:gsLst>
                <a:gs pos="0">
                  <a:srgbClr val="A5B4D4"/>
                </a:gs>
                <a:gs pos="100000">
                  <a:srgbClr val="98A8CB"/>
                </a:gs>
              </a:gsLst>
              <a:lin ang="5400000" scaled="1"/>
            </a:gradFill>
            <a:ln>
              <a:solidFill>
                <a:srgbClr val="456EA9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0" tIns="0" rIns="0" bIns="0">
              <a:spAutoFit/>
            </a:bodyPr>
            <a:p>
              <a:pPr marL="3240" indent="-2880" algn="ctr">
                <a:lnSpc>
                  <a:spcPct val="100000"/>
                </a:lnSpc>
                <a:spcBef>
                  <a:spcPts val="374"/>
                </a:spcBef>
                <a:tabLst>
                  <a:tab pos="0" algn="l"/>
                </a:tabLst>
                <a:defRPr/>
              </a:pPr>
              <a:r>
                <a:rPr lang="ru-RU" sz="75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Открывает холодильник, </a:t>
              </a:r>
              <a:endParaRPr lang="ru-RU" sz="750" b="0" strike="noStrike" spc="-1">
                <a:latin typeface="XO Oriel"/>
              </a:endParaRPr>
            </a:p>
          </p:txBody>
        </p:sp>
      </p:grpSp>
      <p:grpSp>
        <p:nvGrpSpPr>
          <p:cNvPr id="1263" name="Group 25"/>
          <p:cNvGrpSpPr/>
          <p:nvPr/>
        </p:nvGrpSpPr>
        <p:grpSpPr bwMode="auto">
          <a:xfrm>
            <a:off x="4216320" y="2537640"/>
            <a:ext cx="532080" cy="911160"/>
            <a:chOff x="4216320" y="2537640"/>
            <a:chExt cx="532080" cy="911160"/>
          </a:xfrm>
        </p:grpSpPr>
        <p:sp>
          <p:nvSpPr>
            <p:cNvPr id="1264" name="AutoShape 26"/>
            <p:cNvSpPr/>
            <p:nvPr/>
          </p:nvSpPr>
          <p:spPr bwMode="auto">
            <a:xfrm>
              <a:off x="4216320" y="2537640"/>
              <a:ext cx="532080" cy="911160"/>
            </a:xfrm>
            <a:prstGeom prst="foldedCorner">
              <a:avLst>
                <a:gd name="adj" fmla="val 12500"/>
              </a:avLst>
            </a:prstGeom>
            <a:gradFill rotWithShape="0">
              <a:gsLst>
                <a:gs pos="0">
                  <a:srgbClr val="9FCAC2"/>
                </a:gs>
                <a:gs pos="100000">
                  <a:srgbClr val="92BFB7"/>
                </a:gs>
              </a:gsLst>
              <a:lin ang="5400000" scaled="1"/>
            </a:gradFill>
            <a:ln>
              <a:solidFill>
                <a:srgbClr val="259789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/>
          </p:style>
        </p:sp>
        <p:sp>
          <p:nvSpPr>
            <p:cNvPr id="1265" name="Text Box 27"/>
            <p:cNvSpPr/>
            <p:nvPr/>
          </p:nvSpPr>
          <p:spPr bwMode="auto">
            <a:xfrm>
              <a:off x="4240080" y="2751840"/>
              <a:ext cx="470520" cy="343800"/>
            </a:xfrm>
            <a:prstGeom prst="rect">
              <a:avLst/>
            </a:prstGeom>
            <a:gradFill rotWithShape="0">
              <a:gsLst>
                <a:gs pos="0">
                  <a:srgbClr val="9FCAC2"/>
                </a:gs>
                <a:gs pos="100000">
                  <a:srgbClr val="92BFB7"/>
                </a:gs>
              </a:gsLst>
              <a:lin ang="5400000" scaled="1"/>
            </a:gradFill>
            <a:ln>
              <a:solidFill>
                <a:srgbClr val="259789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/>
          </p:style>
          <p:txBody>
            <a:bodyPr lIns="0" tIns="0" rIns="0" bIns="0">
              <a:spAutoFit/>
            </a:bodyPr>
            <a:p>
              <a:pPr marL="3240" indent="-2880" algn="ctr">
                <a:lnSpc>
                  <a:spcPct val="100000"/>
                </a:lnSpc>
                <a:spcBef>
                  <a:spcPts val="374"/>
                </a:spcBef>
                <a:tabLst>
                  <a:tab pos="0" algn="l"/>
                </a:tabLst>
                <a:defRPr/>
              </a:pPr>
              <a:r>
                <a:rPr lang="ru-RU" sz="75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Наливает в стакан молоко</a:t>
              </a:r>
              <a:endParaRPr lang="ru-RU" sz="750" b="0" strike="noStrike" spc="-1">
                <a:latin typeface="XO Oriel"/>
              </a:endParaRPr>
            </a:p>
          </p:txBody>
        </p:sp>
      </p:grpSp>
      <p:grpSp>
        <p:nvGrpSpPr>
          <p:cNvPr id="1266" name="Group 28"/>
          <p:cNvGrpSpPr/>
          <p:nvPr/>
        </p:nvGrpSpPr>
        <p:grpSpPr bwMode="auto">
          <a:xfrm>
            <a:off x="4907160" y="2555280"/>
            <a:ext cx="532080" cy="911160"/>
            <a:chOff x="4907160" y="2555280"/>
            <a:chExt cx="532080" cy="911160"/>
          </a:xfrm>
        </p:grpSpPr>
        <p:sp>
          <p:nvSpPr>
            <p:cNvPr id="1267" name="AutoShape 29"/>
            <p:cNvSpPr/>
            <p:nvPr/>
          </p:nvSpPr>
          <p:spPr bwMode="auto">
            <a:xfrm>
              <a:off x="4907160" y="2555280"/>
              <a:ext cx="532080" cy="911160"/>
            </a:xfrm>
            <a:prstGeom prst="foldedCorner">
              <a:avLst>
                <a:gd name="adj" fmla="val 12500"/>
              </a:avLst>
            </a:pr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8" name="Text Box 30"/>
            <p:cNvSpPr/>
            <p:nvPr/>
          </p:nvSpPr>
          <p:spPr bwMode="auto">
            <a:xfrm>
              <a:off x="4932000" y="2698200"/>
              <a:ext cx="504720" cy="458280"/>
            </a:xfrm>
            <a:prstGeom prst="rect">
              <a:avLst/>
            </a:pr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>
              <a:spAutoFit/>
            </a:bodyPr>
            <a:p>
              <a:pPr marL="3240" indent="-2880" algn="ctr">
                <a:lnSpc>
                  <a:spcPct val="100000"/>
                </a:lnSpc>
                <a:spcBef>
                  <a:spcPts val="374"/>
                </a:spcBef>
                <a:tabLst>
                  <a:tab pos="0" algn="l"/>
                </a:tabLst>
                <a:defRPr/>
              </a:pPr>
              <a:r>
                <a:rPr lang="ru-RU" sz="75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Открывает холодильник,  ставит молоко</a:t>
              </a:r>
              <a:endParaRPr lang="ru-RU" sz="750" b="0" strike="noStrike" spc="-1">
                <a:latin typeface="XO Oriel"/>
              </a:endParaRPr>
            </a:p>
          </p:txBody>
        </p:sp>
      </p:grpSp>
      <p:grpSp>
        <p:nvGrpSpPr>
          <p:cNvPr id="1269" name="Group 31"/>
          <p:cNvGrpSpPr/>
          <p:nvPr/>
        </p:nvGrpSpPr>
        <p:grpSpPr bwMode="auto">
          <a:xfrm>
            <a:off x="5538600" y="2572920"/>
            <a:ext cx="532080" cy="911160"/>
            <a:chOff x="5538600" y="2572920"/>
            <a:chExt cx="532080" cy="911160"/>
          </a:xfrm>
        </p:grpSpPr>
        <p:sp>
          <p:nvSpPr>
            <p:cNvPr id="1270" name="AutoShape 32"/>
            <p:cNvSpPr/>
            <p:nvPr/>
          </p:nvSpPr>
          <p:spPr bwMode="auto">
            <a:xfrm>
              <a:off x="5538600" y="2572920"/>
              <a:ext cx="532080" cy="911160"/>
            </a:xfrm>
            <a:prstGeom prst="foldedCorner">
              <a:avLst>
                <a:gd name="adj" fmla="val 12500"/>
              </a:avLst>
            </a:prstGeom>
            <a:gradFill rotWithShape="0">
              <a:gsLst>
                <a:gs pos="0">
                  <a:srgbClr val="9FCAC2"/>
                </a:gs>
                <a:gs pos="100000">
                  <a:srgbClr val="92BFB7"/>
                </a:gs>
              </a:gsLst>
              <a:lin ang="5400000" scaled="1"/>
            </a:gradFill>
            <a:ln>
              <a:solidFill>
                <a:srgbClr val="259789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/>
          </p:style>
        </p:sp>
        <p:sp>
          <p:nvSpPr>
            <p:cNvPr id="1271" name="Text Box 33"/>
            <p:cNvSpPr/>
            <p:nvPr/>
          </p:nvSpPr>
          <p:spPr bwMode="auto">
            <a:xfrm>
              <a:off x="5558400" y="2709360"/>
              <a:ext cx="494280" cy="572760"/>
            </a:xfrm>
            <a:prstGeom prst="rect">
              <a:avLst/>
            </a:prstGeom>
            <a:gradFill rotWithShape="0">
              <a:gsLst>
                <a:gs pos="0">
                  <a:srgbClr val="9FCAC2"/>
                </a:gs>
                <a:gs pos="100000">
                  <a:srgbClr val="92BFB7"/>
                </a:gs>
              </a:gsLst>
              <a:lin ang="5400000" scaled="1"/>
            </a:gradFill>
            <a:ln>
              <a:solidFill>
                <a:srgbClr val="259789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/>
          </p:style>
          <p:txBody>
            <a:bodyPr lIns="0" tIns="0" rIns="0" bIns="0">
              <a:spAutoFit/>
            </a:bodyPr>
            <a:p>
              <a:pPr marL="3240" indent="-2880" algn="ctr">
                <a:lnSpc>
                  <a:spcPct val="100000"/>
                </a:lnSpc>
                <a:spcBef>
                  <a:spcPts val="374"/>
                </a:spcBef>
                <a:tabLst>
                  <a:tab pos="0" algn="l"/>
                </a:tabLst>
                <a:defRPr/>
              </a:pPr>
              <a:r>
                <a:rPr lang="ru-RU" sz="75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Ставит стакан в машину, нажимает на кнопку</a:t>
              </a:r>
              <a:endParaRPr lang="ru-RU" sz="750" b="0" strike="noStrike" spc="-1">
                <a:latin typeface="XO Oriel"/>
              </a:endParaRPr>
            </a:p>
          </p:txBody>
        </p:sp>
      </p:grpSp>
      <p:grpSp>
        <p:nvGrpSpPr>
          <p:cNvPr id="1272" name="Group 34"/>
          <p:cNvGrpSpPr/>
          <p:nvPr/>
        </p:nvGrpSpPr>
        <p:grpSpPr bwMode="auto">
          <a:xfrm>
            <a:off x="6288840" y="2572920"/>
            <a:ext cx="564840" cy="911160"/>
            <a:chOff x="6288840" y="2572920"/>
            <a:chExt cx="564840" cy="911160"/>
          </a:xfrm>
        </p:grpSpPr>
        <p:sp>
          <p:nvSpPr>
            <p:cNvPr id="1273" name="AutoShape 35"/>
            <p:cNvSpPr/>
            <p:nvPr/>
          </p:nvSpPr>
          <p:spPr bwMode="auto">
            <a:xfrm>
              <a:off x="6288840" y="2572920"/>
              <a:ext cx="564840" cy="911160"/>
            </a:xfrm>
            <a:prstGeom prst="foldedCorner">
              <a:avLst>
                <a:gd name="adj" fmla="val 12500"/>
              </a:avLst>
            </a:prstGeom>
            <a:gradFill rotWithShape="0">
              <a:gsLst>
                <a:gs pos="0">
                  <a:srgbClr val="F37B60"/>
                </a:gs>
                <a:gs pos="100000">
                  <a:srgbClr val="F86338"/>
                </a:gs>
              </a:gsLst>
              <a:lin ang="5400000" scaled="1"/>
            </a:gradFill>
            <a:ln>
              <a:solidFill>
                <a:srgbClr val="F06942"/>
              </a:solidFill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/>
          </p:style>
        </p:sp>
        <p:sp>
          <p:nvSpPr>
            <p:cNvPr id="1274" name="Text Box 36"/>
            <p:cNvSpPr/>
            <p:nvPr/>
          </p:nvSpPr>
          <p:spPr bwMode="auto">
            <a:xfrm>
              <a:off x="6314039" y="2763000"/>
              <a:ext cx="524520" cy="458280"/>
            </a:xfrm>
            <a:prstGeom prst="rect">
              <a:avLst/>
            </a:prstGeom>
            <a:gradFill rotWithShape="0">
              <a:gsLst>
                <a:gs pos="0">
                  <a:srgbClr val="F37B60"/>
                </a:gs>
                <a:gs pos="100000">
                  <a:srgbClr val="F86338"/>
                </a:gs>
              </a:gsLst>
              <a:lin ang="5400000" scaled="1"/>
            </a:gradFill>
            <a:ln>
              <a:solidFill>
                <a:srgbClr val="F06942"/>
              </a:solidFill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/>
          </p:style>
          <p:txBody>
            <a:bodyPr lIns="0" tIns="0" rIns="0" bIns="0">
              <a:spAutoFit/>
            </a:bodyPr>
            <a:p>
              <a:pPr marL="3240" indent="-2880" algn="ctr">
                <a:lnSpc>
                  <a:spcPct val="100000"/>
                </a:lnSpc>
                <a:spcBef>
                  <a:spcPts val="374"/>
                </a:spcBef>
                <a:tabLst>
                  <a:tab pos="0" algn="l"/>
                </a:tabLst>
                <a:defRPr/>
              </a:pPr>
              <a:r>
                <a:rPr lang="ru-RU" sz="75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Вынимает контейнер, выбрасывает отходы</a:t>
              </a:r>
              <a:endParaRPr lang="ru-RU" sz="750" b="0" strike="noStrike" spc="-1">
                <a:latin typeface="XO Oriel"/>
              </a:endParaRPr>
            </a:p>
          </p:txBody>
        </p:sp>
      </p:grpSp>
      <p:grpSp>
        <p:nvGrpSpPr>
          <p:cNvPr id="1275" name="Group 46"/>
          <p:cNvGrpSpPr/>
          <p:nvPr/>
        </p:nvGrpSpPr>
        <p:grpSpPr bwMode="auto">
          <a:xfrm>
            <a:off x="6990480" y="2537640"/>
            <a:ext cx="502200" cy="911160"/>
            <a:chOff x="6990480" y="2537640"/>
            <a:chExt cx="502200" cy="911160"/>
          </a:xfrm>
        </p:grpSpPr>
        <p:sp>
          <p:nvSpPr>
            <p:cNvPr id="1276" name="AutoShape 47"/>
            <p:cNvSpPr/>
            <p:nvPr/>
          </p:nvSpPr>
          <p:spPr bwMode="auto">
            <a:xfrm>
              <a:off x="6990480" y="2537640"/>
              <a:ext cx="502200" cy="911160"/>
            </a:xfrm>
            <a:prstGeom prst="foldedCorner">
              <a:avLst>
                <a:gd name="adj" fmla="val 12500"/>
              </a:avLst>
            </a:prstGeom>
            <a:gradFill rotWithShape="0">
              <a:gsLst>
                <a:gs pos="0">
                  <a:srgbClr val="9FCAC2"/>
                </a:gs>
                <a:gs pos="100000">
                  <a:srgbClr val="92BFB7"/>
                </a:gs>
              </a:gsLst>
              <a:lin ang="5400000" scaled="1"/>
            </a:gradFill>
            <a:ln>
              <a:solidFill>
                <a:srgbClr val="259789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/>
          </p:style>
        </p:sp>
        <p:sp>
          <p:nvSpPr>
            <p:cNvPr id="1277" name="Text Box 48"/>
            <p:cNvSpPr/>
            <p:nvPr/>
          </p:nvSpPr>
          <p:spPr bwMode="auto">
            <a:xfrm>
              <a:off x="7021800" y="2841480"/>
              <a:ext cx="436680" cy="229320"/>
            </a:xfrm>
            <a:prstGeom prst="rect">
              <a:avLst/>
            </a:prstGeom>
            <a:gradFill rotWithShape="0">
              <a:gsLst>
                <a:gs pos="0">
                  <a:srgbClr val="9FCAC2"/>
                </a:gs>
                <a:gs pos="100000">
                  <a:srgbClr val="92BFB7"/>
                </a:gs>
              </a:gsLst>
              <a:lin ang="5400000" scaled="1"/>
            </a:gradFill>
            <a:ln>
              <a:solidFill>
                <a:srgbClr val="259789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/>
          </p:style>
          <p:txBody>
            <a:bodyPr lIns="0" tIns="0" rIns="0" bIns="0">
              <a:spAutoFit/>
            </a:bodyPr>
            <a:p>
              <a:pPr marL="3240" indent="-2880" algn="ctr">
                <a:lnSpc>
                  <a:spcPct val="100000"/>
                </a:lnSpc>
                <a:spcBef>
                  <a:spcPts val="374"/>
                </a:spcBef>
                <a:tabLst>
                  <a:tab pos="0" algn="l"/>
                </a:tabLst>
                <a:defRPr/>
              </a:pPr>
              <a:r>
                <a:rPr lang="ru-RU" sz="75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Наливается кофе</a:t>
              </a:r>
              <a:endParaRPr lang="ru-RU" sz="750" b="0" strike="noStrike" spc="-1">
                <a:latin typeface="XO Oriel"/>
              </a:endParaRPr>
            </a:p>
          </p:txBody>
        </p:sp>
      </p:grpSp>
      <p:grpSp>
        <p:nvGrpSpPr>
          <p:cNvPr id="1278" name="Group 49"/>
          <p:cNvGrpSpPr/>
          <p:nvPr/>
        </p:nvGrpSpPr>
        <p:grpSpPr bwMode="auto">
          <a:xfrm>
            <a:off x="7647120" y="2555280"/>
            <a:ext cx="564840" cy="911160"/>
            <a:chOff x="7647120" y="2555280"/>
            <a:chExt cx="564840" cy="911160"/>
          </a:xfrm>
        </p:grpSpPr>
        <p:sp>
          <p:nvSpPr>
            <p:cNvPr id="1279" name="AutoShape 50"/>
            <p:cNvSpPr/>
            <p:nvPr/>
          </p:nvSpPr>
          <p:spPr bwMode="auto">
            <a:xfrm>
              <a:off x="7647120" y="2555280"/>
              <a:ext cx="564840" cy="911160"/>
            </a:xfrm>
            <a:prstGeom prst="foldedCorner">
              <a:avLst>
                <a:gd name="adj" fmla="val 12500"/>
              </a:avLst>
            </a:prstGeom>
            <a:gradFill rotWithShape="0">
              <a:gsLst>
                <a:gs pos="0">
                  <a:srgbClr val="9FCAC2"/>
                </a:gs>
                <a:gs pos="100000">
                  <a:srgbClr val="92BFB7"/>
                </a:gs>
              </a:gsLst>
              <a:lin ang="5400000" scaled="1"/>
            </a:gradFill>
            <a:ln>
              <a:solidFill>
                <a:srgbClr val="259789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/>
          </p:style>
        </p:sp>
        <p:sp>
          <p:nvSpPr>
            <p:cNvPr id="1280" name="Text Box 51"/>
            <p:cNvSpPr/>
            <p:nvPr/>
          </p:nvSpPr>
          <p:spPr bwMode="auto">
            <a:xfrm>
              <a:off x="7670880" y="2747160"/>
              <a:ext cx="524520" cy="343800"/>
            </a:xfrm>
            <a:prstGeom prst="rect">
              <a:avLst/>
            </a:prstGeom>
            <a:gradFill rotWithShape="0">
              <a:gsLst>
                <a:gs pos="0">
                  <a:srgbClr val="9FCAC2"/>
                </a:gs>
                <a:gs pos="100000">
                  <a:srgbClr val="92BFB7"/>
                </a:gs>
              </a:gsLst>
              <a:lin ang="5400000" scaled="1"/>
            </a:gradFill>
            <a:ln>
              <a:solidFill>
                <a:srgbClr val="259789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/>
          </p:style>
          <p:txBody>
            <a:bodyPr lIns="0" tIns="0" rIns="0" bIns="0">
              <a:spAutoFit/>
            </a:bodyPr>
            <a:p>
              <a:pPr marL="3240" indent="-2880" algn="ctr">
                <a:lnSpc>
                  <a:spcPct val="100000"/>
                </a:lnSpc>
                <a:spcBef>
                  <a:spcPts val="374"/>
                </a:spcBef>
                <a:tabLst>
                  <a:tab pos="0" algn="l"/>
                </a:tabLst>
                <a:defRPr/>
              </a:pPr>
              <a:r>
                <a:rPr lang="ru-RU" sz="75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Кладет ложку в стакан</a:t>
              </a:r>
              <a:endParaRPr lang="ru-RU" sz="750" b="0" strike="noStrike" spc="-1">
                <a:latin typeface="XO Oriel"/>
              </a:endParaRPr>
            </a:p>
          </p:txBody>
        </p:sp>
      </p:grpSp>
      <p:sp>
        <p:nvSpPr>
          <p:cNvPr id="1281" name="Line 55"/>
          <p:cNvSpPr/>
          <p:nvPr/>
        </p:nvSpPr>
        <p:spPr bwMode="auto">
          <a:xfrm>
            <a:off x="1397880" y="3965400"/>
            <a:ext cx="439560" cy="360"/>
          </a:xfrm>
          <a:prstGeom prst="line">
            <a:avLst/>
          </a:prstGeom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82" name="Line 56"/>
          <p:cNvSpPr/>
          <p:nvPr/>
        </p:nvSpPr>
        <p:spPr bwMode="auto">
          <a:xfrm>
            <a:off x="1837440" y="3965400"/>
            <a:ext cx="360" cy="321480"/>
          </a:xfrm>
          <a:prstGeom prst="line">
            <a:avLst/>
          </a:prstGeom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83" name="AutoShape 58"/>
          <p:cNvSpPr/>
          <p:nvPr/>
        </p:nvSpPr>
        <p:spPr bwMode="auto">
          <a:xfrm flipV="1">
            <a:off x="1963080" y="3965400"/>
            <a:ext cx="360" cy="321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84" name="AutoShape 59"/>
          <p:cNvSpPr/>
          <p:nvPr/>
        </p:nvSpPr>
        <p:spPr bwMode="auto">
          <a:xfrm>
            <a:off x="1963080" y="3965400"/>
            <a:ext cx="6278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85" name="AutoShape 60"/>
          <p:cNvSpPr/>
          <p:nvPr/>
        </p:nvSpPr>
        <p:spPr bwMode="auto">
          <a:xfrm>
            <a:off x="2591280" y="3965400"/>
            <a:ext cx="360" cy="321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86" name="AutoShape 62"/>
          <p:cNvSpPr/>
          <p:nvPr/>
        </p:nvSpPr>
        <p:spPr bwMode="auto">
          <a:xfrm flipV="1">
            <a:off x="2779560" y="3965400"/>
            <a:ext cx="360" cy="321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87" name="AutoShape 63"/>
          <p:cNvSpPr/>
          <p:nvPr/>
        </p:nvSpPr>
        <p:spPr bwMode="auto">
          <a:xfrm>
            <a:off x="2779560" y="3965400"/>
            <a:ext cx="6278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88" name="AutoShape 64"/>
          <p:cNvSpPr/>
          <p:nvPr/>
        </p:nvSpPr>
        <p:spPr bwMode="auto">
          <a:xfrm>
            <a:off x="3407760" y="3965400"/>
            <a:ext cx="360" cy="321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89" name="AutoShape 66"/>
          <p:cNvSpPr/>
          <p:nvPr/>
        </p:nvSpPr>
        <p:spPr bwMode="auto">
          <a:xfrm flipV="1">
            <a:off x="3533400" y="3965400"/>
            <a:ext cx="360" cy="321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90" name="AutoShape 67"/>
          <p:cNvSpPr/>
          <p:nvPr/>
        </p:nvSpPr>
        <p:spPr bwMode="auto">
          <a:xfrm>
            <a:off x="3533400" y="3965400"/>
            <a:ext cx="50220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91" name="AutoShape 68"/>
          <p:cNvSpPr/>
          <p:nvPr/>
        </p:nvSpPr>
        <p:spPr bwMode="auto">
          <a:xfrm>
            <a:off x="4035960" y="3965400"/>
            <a:ext cx="360" cy="321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92" name="AutoShape 70"/>
          <p:cNvSpPr/>
          <p:nvPr/>
        </p:nvSpPr>
        <p:spPr bwMode="auto">
          <a:xfrm flipV="1">
            <a:off x="4161600" y="3965400"/>
            <a:ext cx="360" cy="321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93" name="AutoShape 71"/>
          <p:cNvSpPr/>
          <p:nvPr/>
        </p:nvSpPr>
        <p:spPr bwMode="auto">
          <a:xfrm>
            <a:off x="4161600" y="3965400"/>
            <a:ext cx="43920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94" name="AutoShape 72"/>
          <p:cNvSpPr/>
          <p:nvPr/>
        </p:nvSpPr>
        <p:spPr bwMode="auto">
          <a:xfrm>
            <a:off x="4601160" y="3965400"/>
            <a:ext cx="360" cy="321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95" name="AutoShape 74"/>
          <p:cNvSpPr/>
          <p:nvPr/>
        </p:nvSpPr>
        <p:spPr bwMode="auto">
          <a:xfrm flipV="1">
            <a:off x="4789440" y="3965400"/>
            <a:ext cx="360" cy="321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96" name="AutoShape 75"/>
          <p:cNvSpPr/>
          <p:nvPr/>
        </p:nvSpPr>
        <p:spPr bwMode="auto">
          <a:xfrm>
            <a:off x="4789440" y="3965400"/>
            <a:ext cx="6278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97" name="AutoShape 76"/>
          <p:cNvSpPr/>
          <p:nvPr/>
        </p:nvSpPr>
        <p:spPr bwMode="auto">
          <a:xfrm>
            <a:off x="5417640" y="3965400"/>
            <a:ext cx="360" cy="321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98" name="AutoShape 78"/>
          <p:cNvSpPr/>
          <p:nvPr/>
        </p:nvSpPr>
        <p:spPr bwMode="auto">
          <a:xfrm flipV="1">
            <a:off x="5605920" y="3965400"/>
            <a:ext cx="360" cy="321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99" name="AutoShape 79"/>
          <p:cNvSpPr/>
          <p:nvPr/>
        </p:nvSpPr>
        <p:spPr bwMode="auto">
          <a:xfrm>
            <a:off x="5605920" y="3965400"/>
            <a:ext cx="50220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00" name="AutoShape 80"/>
          <p:cNvSpPr/>
          <p:nvPr/>
        </p:nvSpPr>
        <p:spPr bwMode="auto">
          <a:xfrm>
            <a:off x="6108480" y="3965400"/>
            <a:ext cx="360" cy="321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01" name="AutoShape 82"/>
          <p:cNvSpPr/>
          <p:nvPr/>
        </p:nvSpPr>
        <p:spPr bwMode="auto">
          <a:xfrm flipV="1">
            <a:off x="6296760" y="3965400"/>
            <a:ext cx="360" cy="321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02" name="AutoShape 83"/>
          <p:cNvSpPr/>
          <p:nvPr/>
        </p:nvSpPr>
        <p:spPr bwMode="auto">
          <a:xfrm>
            <a:off x="6296760" y="3965400"/>
            <a:ext cx="43920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03" name="AutoShape 84"/>
          <p:cNvSpPr/>
          <p:nvPr/>
        </p:nvSpPr>
        <p:spPr bwMode="auto">
          <a:xfrm>
            <a:off x="6736680" y="3965400"/>
            <a:ext cx="360" cy="321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04" name="AutoShape 86"/>
          <p:cNvSpPr/>
          <p:nvPr/>
        </p:nvSpPr>
        <p:spPr bwMode="auto">
          <a:xfrm flipV="1">
            <a:off x="6936120" y="3965400"/>
            <a:ext cx="360" cy="321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05" name="AutoShape 87"/>
          <p:cNvSpPr/>
          <p:nvPr/>
        </p:nvSpPr>
        <p:spPr bwMode="auto">
          <a:xfrm>
            <a:off x="6924960" y="3965400"/>
            <a:ext cx="50220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06" name="AutoShape 88"/>
          <p:cNvSpPr/>
          <p:nvPr/>
        </p:nvSpPr>
        <p:spPr bwMode="auto">
          <a:xfrm>
            <a:off x="7478280" y="3965400"/>
            <a:ext cx="360" cy="321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07" name="AutoShape 90"/>
          <p:cNvSpPr/>
          <p:nvPr/>
        </p:nvSpPr>
        <p:spPr bwMode="auto">
          <a:xfrm flipV="1">
            <a:off x="7678800" y="3965400"/>
            <a:ext cx="360" cy="321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08" name="AutoShape 91"/>
          <p:cNvSpPr/>
          <p:nvPr/>
        </p:nvSpPr>
        <p:spPr bwMode="auto">
          <a:xfrm>
            <a:off x="7678800" y="3965400"/>
            <a:ext cx="37656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09" name="Text Box 92"/>
          <p:cNvSpPr/>
          <p:nvPr/>
        </p:nvSpPr>
        <p:spPr bwMode="auto">
          <a:xfrm>
            <a:off x="1449720" y="3709440"/>
            <a:ext cx="44928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2 сек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310" name="Text Box 93"/>
          <p:cNvSpPr/>
          <p:nvPr/>
        </p:nvSpPr>
        <p:spPr bwMode="auto">
          <a:xfrm>
            <a:off x="1737360" y="4409280"/>
            <a:ext cx="24516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0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311" name="Text Box 94"/>
          <p:cNvSpPr/>
          <p:nvPr/>
        </p:nvSpPr>
        <p:spPr bwMode="auto">
          <a:xfrm>
            <a:off x="2090880" y="3709440"/>
            <a:ext cx="44928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8 сек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312" name="Text Box 95"/>
          <p:cNvSpPr/>
          <p:nvPr/>
        </p:nvSpPr>
        <p:spPr bwMode="auto">
          <a:xfrm>
            <a:off x="2907360" y="3709440"/>
            <a:ext cx="44928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2 сек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313" name="Text Box 96"/>
          <p:cNvSpPr/>
          <p:nvPr/>
        </p:nvSpPr>
        <p:spPr bwMode="auto">
          <a:xfrm>
            <a:off x="2581200" y="4419720"/>
            <a:ext cx="24516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1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314" name="Text Box 97"/>
          <p:cNvSpPr/>
          <p:nvPr/>
        </p:nvSpPr>
        <p:spPr bwMode="auto">
          <a:xfrm>
            <a:off x="3360960" y="4427280"/>
            <a:ext cx="24516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1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315" name="Text Box 98"/>
          <p:cNvSpPr/>
          <p:nvPr/>
        </p:nvSpPr>
        <p:spPr bwMode="auto">
          <a:xfrm>
            <a:off x="4007160" y="4392720"/>
            <a:ext cx="24516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0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316" name="Text Box 99"/>
          <p:cNvSpPr/>
          <p:nvPr/>
        </p:nvSpPr>
        <p:spPr bwMode="auto">
          <a:xfrm>
            <a:off x="4605480" y="4419720"/>
            <a:ext cx="24516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1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317" name="Text Box 100"/>
          <p:cNvSpPr/>
          <p:nvPr/>
        </p:nvSpPr>
        <p:spPr bwMode="auto">
          <a:xfrm>
            <a:off x="5409360" y="4435200"/>
            <a:ext cx="24516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1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318" name="Text Box 101"/>
          <p:cNvSpPr/>
          <p:nvPr/>
        </p:nvSpPr>
        <p:spPr bwMode="auto">
          <a:xfrm>
            <a:off x="6120360" y="4435200"/>
            <a:ext cx="24516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1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319" name="Text Box 102"/>
          <p:cNvSpPr/>
          <p:nvPr/>
        </p:nvSpPr>
        <p:spPr bwMode="auto">
          <a:xfrm>
            <a:off x="6735240" y="4409280"/>
            <a:ext cx="24516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1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320" name="Text Box 103"/>
          <p:cNvSpPr/>
          <p:nvPr/>
        </p:nvSpPr>
        <p:spPr bwMode="auto">
          <a:xfrm>
            <a:off x="7479720" y="4386960"/>
            <a:ext cx="24516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0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321" name="Text Box 104"/>
          <p:cNvSpPr/>
          <p:nvPr/>
        </p:nvSpPr>
        <p:spPr bwMode="auto">
          <a:xfrm>
            <a:off x="3598200" y="3709440"/>
            <a:ext cx="44928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3 сек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322" name="Text Box 105"/>
          <p:cNvSpPr/>
          <p:nvPr/>
        </p:nvSpPr>
        <p:spPr bwMode="auto">
          <a:xfrm>
            <a:off x="4226400" y="3709440"/>
            <a:ext cx="44928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2 сек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323" name="Text Box 106"/>
          <p:cNvSpPr/>
          <p:nvPr/>
        </p:nvSpPr>
        <p:spPr bwMode="auto">
          <a:xfrm>
            <a:off x="4854600" y="3709440"/>
            <a:ext cx="44928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3 сек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324" name="Text Box 107"/>
          <p:cNvSpPr/>
          <p:nvPr/>
        </p:nvSpPr>
        <p:spPr bwMode="auto">
          <a:xfrm>
            <a:off x="5608080" y="3709440"/>
            <a:ext cx="44928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6 сек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325" name="Text Box 108"/>
          <p:cNvSpPr/>
          <p:nvPr/>
        </p:nvSpPr>
        <p:spPr bwMode="auto">
          <a:xfrm>
            <a:off x="6303600" y="3709440"/>
            <a:ext cx="50400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11 сек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326" name="Text Box 109"/>
          <p:cNvSpPr/>
          <p:nvPr/>
        </p:nvSpPr>
        <p:spPr bwMode="auto">
          <a:xfrm>
            <a:off x="6989760" y="3709440"/>
            <a:ext cx="54540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28 сек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327" name="Text Box 110"/>
          <p:cNvSpPr/>
          <p:nvPr/>
        </p:nvSpPr>
        <p:spPr bwMode="auto">
          <a:xfrm>
            <a:off x="7680960" y="3709440"/>
            <a:ext cx="44928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1 сек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328" name="Text Box 111"/>
          <p:cNvSpPr/>
          <p:nvPr/>
        </p:nvSpPr>
        <p:spPr bwMode="auto">
          <a:xfrm>
            <a:off x="2523240" y="1197000"/>
            <a:ext cx="333360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1" strike="noStrike" spc="-1">
                <a:solidFill>
                  <a:srgbClr val="000000"/>
                </a:solidFill>
                <a:latin typeface="Arial"/>
                <a:ea typeface="Arial"/>
              </a:rPr>
              <a:t>Текущее состояние: длительность процесса – 72 сек.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329" name="Line 57"/>
          <p:cNvSpPr/>
          <p:nvPr/>
        </p:nvSpPr>
        <p:spPr bwMode="auto">
          <a:xfrm>
            <a:off x="1837440" y="4304880"/>
            <a:ext cx="125640" cy="360"/>
          </a:xfrm>
          <a:prstGeom prst="line">
            <a:avLst/>
          </a:prstGeom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30" name="AutoShape 61"/>
          <p:cNvSpPr/>
          <p:nvPr/>
        </p:nvSpPr>
        <p:spPr bwMode="auto">
          <a:xfrm>
            <a:off x="2591280" y="4304880"/>
            <a:ext cx="18792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31" name="AutoShape 65"/>
          <p:cNvSpPr/>
          <p:nvPr/>
        </p:nvSpPr>
        <p:spPr bwMode="auto">
          <a:xfrm>
            <a:off x="3407760" y="4304880"/>
            <a:ext cx="12528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32" name="AutoShape 69"/>
          <p:cNvSpPr/>
          <p:nvPr/>
        </p:nvSpPr>
        <p:spPr bwMode="auto">
          <a:xfrm>
            <a:off x="4035960" y="4304880"/>
            <a:ext cx="12528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33" name="AutoShape 73"/>
          <p:cNvSpPr/>
          <p:nvPr/>
        </p:nvSpPr>
        <p:spPr bwMode="auto">
          <a:xfrm>
            <a:off x="4601160" y="4304880"/>
            <a:ext cx="18792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34" name="AutoShape 77"/>
          <p:cNvSpPr/>
          <p:nvPr/>
        </p:nvSpPr>
        <p:spPr bwMode="auto">
          <a:xfrm>
            <a:off x="5417640" y="4304880"/>
            <a:ext cx="18792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35" name="AutoShape 81"/>
          <p:cNvSpPr/>
          <p:nvPr/>
        </p:nvSpPr>
        <p:spPr bwMode="auto">
          <a:xfrm>
            <a:off x="6108480" y="4304880"/>
            <a:ext cx="18792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36" name="AutoShape 85"/>
          <p:cNvSpPr/>
          <p:nvPr/>
        </p:nvSpPr>
        <p:spPr bwMode="auto">
          <a:xfrm>
            <a:off x="6736680" y="4304880"/>
            <a:ext cx="18792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37" name="AutoShape 89"/>
          <p:cNvSpPr/>
          <p:nvPr/>
        </p:nvSpPr>
        <p:spPr bwMode="auto">
          <a:xfrm>
            <a:off x="7427520" y="4304880"/>
            <a:ext cx="25092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338" name="Рисунок 236" descr=""/>
          <p:cNvPicPr/>
          <p:nvPr/>
        </p:nvPicPr>
        <p:blipFill>
          <a:blip r:embed="rId2"/>
          <a:srcRect l="0" t="0" r="70586" b="0"/>
          <a:stretch/>
        </p:blipFill>
        <p:spPr bwMode="auto">
          <a:xfrm>
            <a:off x="842040" y="4790520"/>
            <a:ext cx="324000" cy="307080"/>
          </a:xfrm>
          <a:prstGeom prst="rect">
            <a:avLst/>
          </a:prstGeom>
          <a:ln w="0">
            <a:noFill/>
          </a:ln>
        </p:spPr>
      </p:pic>
      <p:sp>
        <p:nvSpPr>
          <p:cNvPr id="1339" name="AutoShape 45"/>
          <p:cNvSpPr/>
          <p:nvPr/>
        </p:nvSpPr>
        <p:spPr bwMode="auto">
          <a:xfrm flipV="1">
            <a:off x="1848960" y="2940840"/>
            <a:ext cx="149400" cy="25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40" name="AutoShape 45"/>
          <p:cNvSpPr/>
          <p:nvPr/>
        </p:nvSpPr>
        <p:spPr bwMode="auto">
          <a:xfrm flipV="1">
            <a:off x="2711160" y="2940840"/>
            <a:ext cx="149400" cy="25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41" name="AutoShape 45"/>
          <p:cNvSpPr/>
          <p:nvPr/>
        </p:nvSpPr>
        <p:spPr bwMode="auto">
          <a:xfrm flipV="1">
            <a:off x="3407400" y="2940840"/>
            <a:ext cx="149400" cy="25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42" name="AutoShape 45"/>
          <p:cNvSpPr/>
          <p:nvPr/>
        </p:nvSpPr>
        <p:spPr bwMode="auto">
          <a:xfrm flipV="1">
            <a:off x="4074480" y="2940840"/>
            <a:ext cx="149400" cy="25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43" name="AutoShape 45"/>
          <p:cNvSpPr/>
          <p:nvPr/>
        </p:nvSpPr>
        <p:spPr bwMode="auto">
          <a:xfrm flipV="1">
            <a:off x="4748760" y="2940840"/>
            <a:ext cx="149400" cy="25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44" name="AutoShape 45"/>
          <p:cNvSpPr/>
          <p:nvPr/>
        </p:nvSpPr>
        <p:spPr bwMode="auto">
          <a:xfrm flipV="1">
            <a:off x="5448600" y="2940840"/>
            <a:ext cx="149400" cy="25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45" name="AutoShape 45"/>
          <p:cNvSpPr/>
          <p:nvPr/>
        </p:nvSpPr>
        <p:spPr bwMode="auto">
          <a:xfrm flipV="1">
            <a:off x="6139440" y="2940840"/>
            <a:ext cx="149400" cy="25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46" name="AutoShape 45"/>
          <p:cNvSpPr/>
          <p:nvPr/>
        </p:nvSpPr>
        <p:spPr bwMode="auto">
          <a:xfrm flipV="1">
            <a:off x="6832440" y="2940840"/>
            <a:ext cx="149400" cy="25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47" name="AutoShape 45"/>
          <p:cNvSpPr/>
          <p:nvPr/>
        </p:nvSpPr>
        <p:spPr bwMode="auto">
          <a:xfrm flipV="1">
            <a:off x="7504560" y="2940840"/>
            <a:ext cx="149400" cy="25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48" name="AutoShape 45"/>
          <p:cNvSpPr/>
          <p:nvPr/>
        </p:nvSpPr>
        <p:spPr bwMode="auto">
          <a:xfrm flipV="1">
            <a:off x="1096560" y="2927160"/>
            <a:ext cx="149400" cy="25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49" name="AutoShape 45"/>
          <p:cNvSpPr/>
          <p:nvPr/>
        </p:nvSpPr>
        <p:spPr bwMode="auto">
          <a:xfrm flipV="1">
            <a:off x="8209080" y="2953440"/>
            <a:ext cx="149400" cy="25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50" name="Полилиния: фигура 2"/>
          <p:cNvSpPr/>
          <p:nvPr/>
        </p:nvSpPr>
        <p:spPr bwMode="auto">
          <a:xfrm>
            <a:off x="511200" y="2344320"/>
            <a:ext cx="532080" cy="373320"/>
          </a:xfrm>
          <a:custGeom>
            <a:avLst/>
            <a:gdLst/>
            <a:ahLst/>
            <a:cxnLst/>
            <a:rect l="l" t="t" r="r" b="b"/>
            <a:pathLst>
              <a:path w="814284" h="373770" fill="norm" stroke="1" extrusionOk="0">
                <a:moveTo>
                  <a:pt x="0" y="373770"/>
                </a:moveTo>
                <a:lnTo>
                  <a:pt x="180211" y="193559"/>
                </a:lnTo>
                <a:lnTo>
                  <a:pt x="180211" y="367095"/>
                </a:lnTo>
                <a:lnTo>
                  <a:pt x="467212" y="80094"/>
                </a:lnTo>
                <a:lnTo>
                  <a:pt x="467212" y="347072"/>
                </a:lnTo>
                <a:lnTo>
                  <a:pt x="814284" y="0"/>
                </a:lnTo>
                <a:lnTo>
                  <a:pt x="814284" y="367095"/>
                </a:lnTo>
                <a:lnTo>
                  <a:pt x="0" y="37377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1" name="Полилиния: фигура 122"/>
          <p:cNvSpPr/>
          <p:nvPr/>
        </p:nvSpPr>
        <p:spPr bwMode="auto">
          <a:xfrm>
            <a:off x="8384039" y="2314800"/>
            <a:ext cx="532080" cy="373320"/>
          </a:xfrm>
          <a:custGeom>
            <a:avLst/>
            <a:gdLst/>
            <a:ahLst/>
            <a:cxnLst/>
            <a:rect l="l" t="t" r="r" b="b"/>
            <a:pathLst>
              <a:path w="814284" h="373770" fill="norm" stroke="1" extrusionOk="0">
                <a:moveTo>
                  <a:pt x="0" y="373770"/>
                </a:moveTo>
                <a:lnTo>
                  <a:pt x="180211" y="193559"/>
                </a:lnTo>
                <a:lnTo>
                  <a:pt x="180211" y="367095"/>
                </a:lnTo>
                <a:lnTo>
                  <a:pt x="467212" y="80094"/>
                </a:lnTo>
                <a:lnTo>
                  <a:pt x="467212" y="347072"/>
                </a:lnTo>
                <a:lnTo>
                  <a:pt x="814284" y="0"/>
                </a:lnTo>
                <a:lnTo>
                  <a:pt x="814284" y="367095"/>
                </a:lnTo>
                <a:lnTo>
                  <a:pt x="0" y="37377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2" name="AutoShape 6"/>
          <p:cNvSpPr/>
          <p:nvPr/>
        </p:nvSpPr>
        <p:spPr bwMode="auto">
          <a:xfrm>
            <a:off x="6308640" y="2091960"/>
            <a:ext cx="525600" cy="479880"/>
          </a:xfrm>
          <a:prstGeom prst="irregularSeal1">
            <a:avLst/>
          </a:prstGeom>
          <a:noFill/>
          <a:ln w="9525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ctr">
            <a:noAutofit/>
          </a:bodyPr>
          <a:p>
            <a:pPr marL="2520" indent="-2160" algn="ctr">
              <a:lnSpc>
                <a:spcPct val="100000"/>
              </a:lnSpc>
              <a:spcBef>
                <a:spcPts val="524"/>
              </a:spcBef>
              <a:tabLst>
                <a:tab pos="0" algn="l"/>
              </a:tabLst>
              <a:defRPr/>
            </a:pPr>
            <a:r>
              <a:rPr lang="ru-RU" sz="1050" b="1" strike="noStrike" spc="-1">
                <a:solidFill>
                  <a:srgbClr val="FF0000"/>
                </a:solidFill>
                <a:latin typeface="Arial"/>
                <a:ea typeface="Arial"/>
              </a:rPr>
              <a:t>2</a:t>
            </a:r>
            <a:endParaRPr lang="ru-RU" sz="1050" b="0" strike="noStrike" spc="-1">
              <a:latin typeface="XO Oriel"/>
            </a:endParaRPr>
          </a:p>
        </p:txBody>
      </p:sp>
      <p:sp>
        <p:nvSpPr>
          <p:cNvPr id="1353" name="Text Box 15"/>
          <p:cNvSpPr/>
          <p:nvPr/>
        </p:nvSpPr>
        <p:spPr bwMode="auto">
          <a:xfrm>
            <a:off x="2112120" y="3123000"/>
            <a:ext cx="494280" cy="229320"/>
          </a:xfrm>
          <a:prstGeom prst="rect">
            <a:avLst/>
          </a:prstGeom>
          <a:gradFill rotWithShape="0">
            <a:gsLst>
              <a:gs pos="0">
                <a:srgbClr val="9FCAC2"/>
              </a:gs>
              <a:gs pos="100000">
                <a:srgbClr val="92BFB7"/>
              </a:gs>
            </a:gsLst>
            <a:lin ang="5400000" scaled="1"/>
          </a:gradFill>
          <a:ln>
            <a:solidFill>
              <a:srgbClr val="259789"/>
            </a:solidFill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0" tIns="0" rIns="0" bIns="0">
            <a:spAutoFit/>
          </a:bodyPr>
          <a:p>
            <a:pPr marL="3240" indent="-2880" algn="ctr">
              <a:lnSpc>
                <a:spcPct val="100000"/>
              </a:lnSpc>
              <a:spcBef>
                <a:spcPts val="374"/>
              </a:spcBef>
              <a:tabLst>
                <a:tab pos="0" algn="l"/>
              </a:tabLst>
              <a:defRPr/>
            </a:pPr>
            <a:r>
              <a:rPr lang="ru-RU" sz="750" b="0" strike="noStrike" spc="-1">
                <a:solidFill>
                  <a:srgbClr val="000000"/>
                </a:solidFill>
                <a:latin typeface="Arial"/>
                <a:ea typeface="Arial"/>
              </a:rPr>
              <a:t>Высыпает в стакан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1354" name="Text Box 15"/>
          <p:cNvSpPr/>
          <p:nvPr/>
        </p:nvSpPr>
        <p:spPr bwMode="auto">
          <a:xfrm>
            <a:off x="3541320" y="3054240"/>
            <a:ext cx="494280" cy="229320"/>
          </a:xfrm>
          <a:prstGeom prst="rect">
            <a:avLst/>
          </a:prstGeom>
          <a:gradFill rotWithShape="0">
            <a:gsLst>
              <a:gs pos="0">
                <a:srgbClr val="A5B4D4"/>
              </a:gs>
              <a:gs pos="100000">
                <a:srgbClr val="98A8CB"/>
              </a:gs>
            </a:gsLst>
            <a:lin ang="5400000" scaled="1"/>
          </a:gradFill>
          <a:ln>
            <a:solidFill>
              <a:srgbClr val="456EA9"/>
            </a:solidFill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0" tIns="0" rIns="0" bIns="0">
            <a:spAutoFit/>
          </a:bodyPr>
          <a:p>
            <a:pPr marL="3240" indent="-2880" algn="ctr">
              <a:lnSpc>
                <a:spcPct val="100000"/>
              </a:lnSpc>
              <a:spcBef>
                <a:spcPts val="374"/>
              </a:spcBef>
              <a:tabLst>
                <a:tab pos="0" algn="l"/>
              </a:tabLst>
              <a:defRPr/>
            </a:pPr>
            <a:r>
              <a:rPr lang="ru-RU" sz="750" b="0" strike="noStrike" spc="-1">
                <a:solidFill>
                  <a:srgbClr val="000000"/>
                </a:solidFill>
                <a:latin typeface="Arial"/>
                <a:ea typeface="Arial"/>
              </a:rPr>
              <a:t>Берет молоко</a:t>
            </a:r>
            <a:endParaRPr lang="ru-RU" sz="75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355" name="Group 3"/>
          <p:cNvGrpSpPr/>
          <p:nvPr/>
        </p:nvGrpSpPr>
        <p:grpSpPr bwMode="auto">
          <a:xfrm>
            <a:off x="7633080" y="2215440"/>
            <a:ext cx="529560" cy="485280"/>
            <a:chOff x="7633080" y="2215440"/>
            <a:chExt cx="529560" cy="485280"/>
          </a:xfrm>
        </p:grpSpPr>
        <p:sp>
          <p:nvSpPr>
            <p:cNvPr id="1356" name="AutoShape 4"/>
            <p:cNvSpPr/>
            <p:nvPr/>
          </p:nvSpPr>
          <p:spPr bwMode="auto">
            <a:xfrm>
              <a:off x="7633080" y="2215440"/>
              <a:ext cx="529560" cy="485280"/>
            </a:xfrm>
            <a:prstGeom prst="foldedCorner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rgbClr val="41404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7" name="Text Box 5"/>
            <p:cNvSpPr/>
            <p:nvPr/>
          </p:nvSpPr>
          <p:spPr bwMode="auto">
            <a:xfrm>
              <a:off x="7663320" y="2309400"/>
              <a:ext cx="462240" cy="343800"/>
            </a:xfrm>
            <a:prstGeom prst="rect">
              <a:avLst/>
            </a:pr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>
              <a:spAutoFit/>
            </a:bodyPr>
            <a:p>
              <a:pPr marL="3240" indent="-2880" algn="ctr">
                <a:lnSpc>
                  <a:spcPct val="100000"/>
                </a:lnSpc>
                <a:spcBef>
                  <a:spcPts val="374"/>
                </a:spcBef>
                <a:tabLst>
                  <a:tab pos="0" algn="l"/>
                </a:tabLst>
                <a:defRPr/>
              </a:pPr>
              <a:r>
                <a:rPr lang="ru-RU" sz="75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Клиент получает кофе</a:t>
              </a:r>
              <a:endParaRPr lang="ru-RU" sz="750" b="0" strike="noStrike" spc="-1">
                <a:latin typeface="XO Oriel"/>
              </a:endParaRPr>
            </a:p>
          </p:txBody>
        </p:sp>
      </p:grpSp>
      <p:sp>
        <p:nvSpPr>
          <p:cNvPr id="1358" name="AutoShape 6"/>
          <p:cNvSpPr/>
          <p:nvPr/>
        </p:nvSpPr>
        <p:spPr bwMode="auto">
          <a:xfrm>
            <a:off x="2887200" y="1463400"/>
            <a:ext cx="446040" cy="28332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>
            <a:solidFill>
              <a:srgbClr val="456EA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wrap="none" lIns="0" tIns="0" rIns="0" bIns="0" anchor="ctr">
            <a:noAutofit/>
          </a:bodyPr>
          <a:p>
            <a:pPr marL="2520" indent="-2160" algn="ctr">
              <a:lnSpc>
                <a:spcPct val="100000"/>
              </a:lnSpc>
              <a:spcBef>
                <a:spcPts val="524"/>
              </a:spcBef>
              <a:tabLst>
                <a:tab pos="0" algn="l"/>
              </a:tabLst>
              <a:defRPr/>
            </a:pPr>
            <a:r>
              <a:rPr lang="ru-RU" sz="1050" b="1" strike="noStrike" spc="-1">
                <a:solidFill>
                  <a:srgbClr val="002060"/>
                </a:solidFill>
                <a:latin typeface="Arial"/>
                <a:ea typeface="Arial"/>
              </a:rPr>
              <a:t>1</a:t>
            </a:r>
            <a:endParaRPr lang="ru-RU" sz="1050" b="0" strike="noStrike" spc="-1">
              <a:latin typeface="XO Oriel"/>
            </a:endParaRPr>
          </a:p>
        </p:txBody>
      </p:sp>
      <p:grpSp>
        <p:nvGrpSpPr>
          <p:cNvPr id="1359" name="Group 8"/>
          <p:cNvGrpSpPr/>
          <p:nvPr/>
        </p:nvGrpSpPr>
        <p:grpSpPr bwMode="auto">
          <a:xfrm>
            <a:off x="521640" y="2015280"/>
            <a:ext cx="532080" cy="689040"/>
            <a:chOff x="521640" y="2015280"/>
            <a:chExt cx="532080" cy="689040"/>
          </a:xfrm>
        </p:grpSpPr>
        <p:sp>
          <p:nvSpPr>
            <p:cNvPr id="1360" name="AutoShape 9"/>
            <p:cNvSpPr/>
            <p:nvPr/>
          </p:nvSpPr>
          <p:spPr bwMode="auto">
            <a:xfrm>
              <a:off x="521640" y="2015280"/>
              <a:ext cx="532080" cy="689040"/>
            </a:xfrm>
            <a:prstGeom prst="foldedCorner">
              <a:avLst>
                <a:gd name="adj" fmla="val 12500"/>
              </a:avLst>
            </a:prstGeom>
            <a:solidFill>
              <a:srgbClr val="FCFC1C"/>
            </a:solidFill>
            <a:ln w="9525">
              <a:solidFill>
                <a:srgbClr val="41404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1" name="Text Box 10"/>
            <p:cNvSpPr/>
            <p:nvPr/>
          </p:nvSpPr>
          <p:spPr bwMode="auto">
            <a:xfrm>
              <a:off x="529560" y="2122920"/>
              <a:ext cx="494280" cy="57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>
              <a:spAutoFit/>
            </a:bodyPr>
            <a:p>
              <a:pPr marL="3240" indent="-2880" algn="ctr">
                <a:lnSpc>
                  <a:spcPct val="100000"/>
                </a:lnSpc>
                <a:spcBef>
                  <a:spcPts val="374"/>
                </a:spcBef>
                <a:tabLst>
                  <a:tab pos="0" algn="l"/>
                </a:tabLst>
                <a:defRPr/>
              </a:pPr>
              <a:r>
                <a:rPr lang="ru-RU" sz="75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Клиент хочет кофе с молоком и сахаром</a:t>
              </a:r>
              <a:endParaRPr lang="ru-RU" sz="750" b="0" strike="noStrike" spc="-1">
                <a:latin typeface="XO Oriel"/>
              </a:endParaRPr>
            </a:p>
          </p:txBody>
        </p:sp>
      </p:grpSp>
      <p:sp>
        <p:nvSpPr>
          <p:cNvPr id="1362" name="AutoShape 11"/>
          <p:cNvSpPr/>
          <p:nvPr/>
        </p:nvSpPr>
        <p:spPr bwMode="auto">
          <a:xfrm>
            <a:off x="1112400" y="3304080"/>
            <a:ext cx="36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363" name="Group 13"/>
          <p:cNvGrpSpPr/>
          <p:nvPr/>
        </p:nvGrpSpPr>
        <p:grpSpPr bwMode="auto">
          <a:xfrm>
            <a:off x="1303560" y="1782000"/>
            <a:ext cx="532080" cy="911160"/>
            <a:chOff x="1303560" y="1782000"/>
            <a:chExt cx="532080" cy="911160"/>
          </a:xfrm>
        </p:grpSpPr>
        <p:sp>
          <p:nvSpPr>
            <p:cNvPr id="1364" name="AutoShape 14"/>
            <p:cNvSpPr/>
            <p:nvPr/>
          </p:nvSpPr>
          <p:spPr bwMode="auto">
            <a:xfrm>
              <a:off x="1303560" y="1782000"/>
              <a:ext cx="532080" cy="911160"/>
            </a:xfrm>
            <a:prstGeom prst="foldedCorner">
              <a:avLst>
                <a:gd name="adj" fmla="val 12500"/>
              </a:avLst>
            </a:prstGeom>
            <a:gradFill rotWithShape="0">
              <a:gsLst>
                <a:gs pos="0">
                  <a:srgbClr val="9FCAC2"/>
                </a:gs>
                <a:gs pos="100000">
                  <a:srgbClr val="92BFB7"/>
                </a:gs>
              </a:gsLst>
              <a:lin ang="5400000" scaled="1"/>
            </a:gradFill>
            <a:ln>
              <a:solidFill>
                <a:srgbClr val="259789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/>
          </p:style>
          <p:txBody>
            <a:bodyPr wrap="none" lIns="0" tIns="0" rIns="0" bIns="0" anchor="ctr">
              <a:noAutofit/>
            </a:bodyPr>
            <a:p>
              <a:pPr>
                <a:lnSpc>
                  <a:spcPct val="100000"/>
                </a:lnSpc>
                <a:defRPr/>
              </a:pPr>
              <a:r>
                <a:rPr lang="ru-RU" sz="75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 </a:t>
              </a:r>
              <a:endParaRPr lang="ru-RU" sz="750" b="0" strike="noStrike" spc="-1">
                <a:latin typeface="XO Oriel"/>
              </a:endParaRPr>
            </a:p>
          </p:txBody>
        </p:sp>
        <p:sp>
          <p:nvSpPr>
            <p:cNvPr id="1365" name="Text Box 15"/>
            <p:cNvSpPr/>
            <p:nvPr/>
          </p:nvSpPr>
          <p:spPr bwMode="auto">
            <a:xfrm>
              <a:off x="1314000" y="2106000"/>
              <a:ext cx="494280" cy="229320"/>
            </a:xfrm>
            <a:prstGeom prst="rect">
              <a:avLst/>
            </a:prstGeom>
            <a:gradFill rotWithShape="0">
              <a:gsLst>
                <a:gs pos="0">
                  <a:srgbClr val="9FCAC2"/>
                </a:gs>
                <a:gs pos="100000">
                  <a:srgbClr val="92BFB7"/>
                </a:gs>
              </a:gsLst>
              <a:lin ang="5400000" scaled="1"/>
            </a:gradFill>
            <a:ln>
              <a:solidFill>
                <a:srgbClr val="259789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/>
          </p:style>
          <p:txBody>
            <a:bodyPr lIns="0" tIns="0" rIns="0" bIns="0">
              <a:spAutoFit/>
            </a:bodyPr>
            <a:p>
              <a:pPr marL="3240" indent="-2880" algn="ctr">
                <a:lnSpc>
                  <a:spcPct val="100000"/>
                </a:lnSpc>
                <a:spcBef>
                  <a:spcPts val="374"/>
                </a:spcBef>
                <a:tabLst>
                  <a:tab pos="0" algn="l"/>
                </a:tabLst>
                <a:defRPr/>
              </a:pPr>
              <a:r>
                <a:rPr lang="ru-RU" sz="75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Включает кофеварку</a:t>
              </a:r>
              <a:endParaRPr lang="ru-RU" sz="750" b="0" strike="noStrike" spc="-1">
                <a:latin typeface="XO Oriel"/>
              </a:endParaRPr>
            </a:p>
          </p:txBody>
        </p:sp>
      </p:grpSp>
      <p:grpSp>
        <p:nvGrpSpPr>
          <p:cNvPr id="1366" name="Group 16"/>
          <p:cNvGrpSpPr/>
          <p:nvPr/>
        </p:nvGrpSpPr>
        <p:grpSpPr bwMode="auto">
          <a:xfrm>
            <a:off x="2650320" y="1803240"/>
            <a:ext cx="690480" cy="911160"/>
            <a:chOff x="2650320" y="1803240"/>
            <a:chExt cx="690480" cy="911160"/>
          </a:xfrm>
        </p:grpSpPr>
        <p:sp>
          <p:nvSpPr>
            <p:cNvPr id="1367" name="AutoShape 17"/>
            <p:cNvSpPr/>
            <p:nvPr/>
          </p:nvSpPr>
          <p:spPr bwMode="auto">
            <a:xfrm>
              <a:off x="2650320" y="1803240"/>
              <a:ext cx="690480" cy="911160"/>
            </a:xfrm>
            <a:prstGeom prst="foldedCorner">
              <a:avLst>
                <a:gd name="adj" fmla="val 12500"/>
              </a:avLst>
            </a:prstGeom>
            <a:gradFill rotWithShape="0">
              <a:gsLst>
                <a:gs pos="0">
                  <a:srgbClr val="A5B4D4"/>
                </a:gs>
                <a:gs pos="100000">
                  <a:srgbClr val="98A8CB"/>
                </a:gs>
              </a:gsLst>
              <a:lin ang="5400000" scaled="1"/>
            </a:gradFill>
            <a:ln>
              <a:solidFill>
                <a:srgbClr val="456EA9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1368" name="Text Box 18"/>
            <p:cNvSpPr/>
            <p:nvPr/>
          </p:nvSpPr>
          <p:spPr bwMode="auto">
            <a:xfrm>
              <a:off x="2696040" y="1921680"/>
              <a:ext cx="581760" cy="458280"/>
            </a:xfrm>
            <a:prstGeom prst="rect">
              <a:avLst/>
            </a:prstGeom>
            <a:gradFill rotWithShape="0">
              <a:gsLst>
                <a:gs pos="0">
                  <a:srgbClr val="A5B4D4"/>
                </a:gs>
                <a:gs pos="100000">
                  <a:srgbClr val="98A8CB"/>
                </a:gs>
              </a:gsLst>
              <a:lin ang="5400000" scaled="1"/>
            </a:gradFill>
            <a:ln>
              <a:solidFill>
                <a:srgbClr val="456EA9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0" tIns="0" rIns="0" bIns="0">
              <a:spAutoFit/>
            </a:bodyPr>
            <a:p>
              <a:pPr marL="3240" indent="-2880" algn="ctr">
                <a:lnSpc>
                  <a:spcPct val="100000"/>
                </a:lnSpc>
                <a:spcBef>
                  <a:spcPts val="374"/>
                </a:spcBef>
                <a:tabLst>
                  <a:tab pos="0" algn="l"/>
                </a:tabLst>
                <a:defRPr/>
              </a:pPr>
              <a:r>
                <a:rPr lang="ru-RU" sz="75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Берет упаковку сахара разрывает</a:t>
              </a:r>
              <a:endParaRPr lang="ru-RU" sz="750" b="0" strike="noStrike" spc="-1">
                <a:latin typeface="XO Oriel"/>
              </a:endParaRPr>
            </a:p>
          </p:txBody>
        </p:sp>
      </p:grpSp>
      <p:grpSp>
        <p:nvGrpSpPr>
          <p:cNvPr id="1369" name="Group 19"/>
          <p:cNvGrpSpPr/>
          <p:nvPr/>
        </p:nvGrpSpPr>
        <p:grpSpPr bwMode="auto">
          <a:xfrm>
            <a:off x="3452760" y="1801800"/>
            <a:ext cx="532080" cy="911160"/>
            <a:chOff x="3452760" y="1801800"/>
            <a:chExt cx="532080" cy="911160"/>
          </a:xfrm>
        </p:grpSpPr>
        <p:sp>
          <p:nvSpPr>
            <p:cNvPr id="1370" name="AutoShape 20"/>
            <p:cNvSpPr/>
            <p:nvPr/>
          </p:nvSpPr>
          <p:spPr bwMode="auto">
            <a:xfrm>
              <a:off x="3452760" y="1801800"/>
              <a:ext cx="532080" cy="911160"/>
            </a:xfrm>
            <a:prstGeom prst="foldedCorner">
              <a:avLst>
                <a:gd name="adj" fmla="val 12500"/>
              </a:avLst>
            </a:prstGeom>
            <a:gradFill rotWithShape="0">
              <a:gsLst>
                <a:gs pos="0">
                  <a:srgbClr val="A5B4D4"/>
                </a:gs>
                <a:gs pos="100000">
                  <a:srgbClr val="98A8CB"/>
                </a:gs>
              </a:gsLst>
              <a:lin ang="5400000" scaled="1"/>
            </a:gradFill>
            <a:ln>
              <a:solidFill>
                <a:srgbClr val="456EA9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1371" name="Text Box 21"/>
            <p:cNvSpPr/>
            <p:nvPr/>
          </p:nvSpPr>
          <p:spPr bwMode="auto">
            <a:xfrm>
              <a:off x="3452760" y="2016000"/>
              <a:ext cx="494280" cy="458280"/>
            </a:xfrm>
            <a:prstGeom prst="rect">
              <a:avLst/>
            </a:prstGeom>
            <a:gradFill rotWithShape="0">
              <a:gsLst>
                <a:gs pos="0">
                  <a:srgbClr val="A5B4D4"/>
                </a:gs>
                <a:gs pos="100000">
                  <a:srgbClr val="98A8CB"/>
                </a:gs>
              </a:gsLst>
              <a:lin ang="5400000" scaled="1"/>
            </a:gradFill>
            <a:ln>
              <a:solidFill>
                <a:srgbClr val="456EA9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0" tIns="0" rIns="0" bIns="0">
              <a:spAutoFit/>
            </a:bodyPr>
            <a:p>
              <a:pPr marL="3240" indent="-2880" algn="ctr">
                <a:lnSpc>
                  <a:spcPct val="100000"/>
                </a:lnSpc>
                <a:spcBef>
                  <a:spcPts val="374"/>
                </a:spcBef>
                <a:tabLst>
                  <a:tab pos="0" algn="l"/>
                </a:tabLst>
                <a:defRPr/>
              </a:pPr>
              <a:r>
                <a:rPr lang="ru-RU" sz="75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Выбрасывает упаковку   в ведро</a:t>
              </a:r>
              <a:endParaRPr lang="ru-RU" sz="750" b="0" strike="noStrike" spc="-1">
                <a:latin typeface="XO Oriel"/>
              </a:endParaRPr>
            </a:p>
          </p:txBody>
        </p:sp>
      </p:grpSp>
      <p:grpSp>
        <p:nvGrpSpPr>
          <p:cNvPr id="1372" name="Group 22"/>
          <p:cNvGrpSpPr/>
          <p:nvPr/>
        </p:nvGrpSpPr>
        <p:grpSpPr bwMode="auto">
          <a:xfrm>
            <a:off x="4092840" y="1792800"/>
            <a:ext cx="532080" cy="911160"/>
            <a:chOff x="4092840" y="1792800"/>
            <a:chExt cx="532080" cy="911160"/>
          </a:xfrm>
        </p:grpSpPr>
        <p:sp>
          <p:nvSpPr>
            <p:cNvPr id="1373" name="AutoShape 23"/>
            <p:cNvSpPr/>
            <p:nvPr/>
          </p:nvSpPr>
          <p:spPr bwMode="auto">
            <a:xfrm>
              <a:off x="4092840" y="1792800"/>
              <a:ext cx="532080" cy="911160"/>
            </a:xfrm>
            <a:prstGeom prst="foldedCorner">
              <a:avLst>
                <a:gd name="adj" fmla="val 12500"/>
              </a:avLst>
            </a:prstGeom>
            <a:gradFill rotWithShape="0">
              <a:gsLst>
                <a:gs pos="0">
                  <a:srgbClr val="A5B4D4"/>
                </a:gs>
                <a:gs pos="100000">
                  <a:srgbClr val="98A8CB"/>
                </a:gs>
              </a:gsLst>
              <a:lin ang="5400000" scaled="1"/>
            </a:gradFill>
            <a:ln>
              <a:solidFill>
                <a:srgbClr val="456EA9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1374" name="Text Box 24"/>
            <p:cNvSpPr/>
            <p:nvPr/>
          </p:nvSpPr>
          <p:spPr bwMode="auto">
            <a:xfrm>
              <a:off x="4124160" y="1935720"/>
              <a:ext cx="494280" cy="343800"/>
            </a:xfrm>
            <a:prstGeom prst="rect">
              <a:avLst/>
            </a:prstGeom>
            <a:gradFill rotWithShape="0">
              <a:gsLst>
                <a:gs pos="0">
                  <a:srgbClr val="A5B4D4"/>
                </a:gs>
                <a:gs pos="100000">
                  <a:srgbClr val="98A8CB"/>
                </a:gs>
              </a:gsLst>
              <a:lin ang="5400000" scaled="1"/>
            </a:gradFill>
            <a:ln>
              <a:solidFill>
                <a:srgbClr val="456EA9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0" tIns="0" rIns="0" bIns="0">
              <a:spAutoFit/>
            </a:bodyPr>
            <a:p>
              <a:pPr marL="3240" indent="-2880" algn="ctr">
                <a:lnSpc>
                  <a:spcPct val="100000"/>
                </a:lnSpc>
                <a:spcBef>
                  <a:spcPts val="374"/>
                </a:spcBef>
                <a:tabLst>
                  <a:tab pos="0" algn="l"/>
                </a:tabLst>
                <a:defRPr/>
              </a:pPr>
              <a:r>
                <a:rPr lang="ru-RU" sz="75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Открывает холодильник, </a:t>
              </a:r>
              <a:endParaRPr lang="ru-RU" sz="750" b="0" strike="noStrike" spc="-1">
                <a:latin typeface="XO Oriel"/>
              </a:endParaRPr>
            </a:p>
          </p:txBody>
        </p:sp>
      </p:grpSp>
      <p:grpSp>
        <p:nvGrpSpPr>
          <p:cNvPr id="1375" name="Group 25"/>
          <p:cNvGrpSpPr/>
          <p:nvPr/>
        </p:nvGrpSpPr>
        <p:grpSpPr bwMode="auto">
          <a:xfrm>
            <a:off x="4763520" y="1834200"/>
            <a:ext cx="532080" cy="911160"/>
            <a:chOff x="4763520" y="1834200"/>
            <a:chExt cx="532080" cy="911160"/>
          </a:xfrm>
        </p:grpSpPr>
        <p:sp>
          <p:nvSpPr>
            <p:cNvPr id="1376" name="AutoShape 26"/>
            <p:cNvSpPr/>
            <p:nvPr/>
          </p:nvSpPr>
          <p:spPr bwMode="auto">
            <a:xfrm>
              <a:off x="4763520" y="1834200"/>
              <a:ext cx="532080" cy="911160"/>
            </a:xfrm>
            <a:prstGeom prst="foldedCorner">
              <a:avLst>
                <a:gd name="adj" fmla="val 12500"/>
              </a:avLst>
            </a:prstGeom>
            <a:gradFill rotWithShape="0">
              <a:gsLst>
                <a:gs pos="0">
                  <a:srgbClr val="9FCAC2"/>
                </a:gs>
                <a:gs pos="100000">
                  <a:srgbClr val="92BFB7"/>
                </a:gs>
              </a:gsLst>
              <a:lin ang="5400000" scaled="1"/>
            </a:gradFill>
            <a:ln>
              <a:solidFill>
                <a:srgbClr val="259789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/>
          </p:style>
        </p:sp>
        <p:sp>
          <p:nvSpPr>
            <p:cNvPr id="1377" name="Text Box 27"/>
            <p:cNvSpPr/>
            <p:nvPr/>
          </p:nvSpPr>
          <p:spPr bwMode="auto">
            <a:xfrm>
              <a:off x="4786920" y="2048759"/>
              <a:ext cx="470520" cy="343800"/>
            </a:xfrm>
            <a:prstGeom prst="rect">
              <a:avLst/>
            </a:prstGeom>
            <a:gradFill rotWithShape="0">
              <a:gsLst>
                <a:gs pos="0">
                  <a:srgbClr val="9FCAC2"/>
                </a:gs>
                <a:gs pos="100000">
                  <a:srgbClr val="92BFB7"/>
                </a:gs>
              </a:gsLst>
              <a:lin ang="5400000" scaled="1"/>
            </a:gradFill>
            <a:ln>
              <a:solidFill>
                <a:srgbClr val="259789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/>
          </p:style>
          <p:txBody>
            <a:bodyPr lIns="0" tIns="0" rIns="0" bIns="0">
              <a:spAutoFit/>
            </a:bodyPr>
            <a:p>
              <a:pPr marL="3240" indent="-2880" algn="ctr">
                <a:lnSpc>
                  <a:spcPct val="100000"/>
                </a:lnSpc>
                <a:spcBef>
                  <a:spcPts val="374"/>
                </a:spcBef>
                <a:tabLst>
                  <a:tab pos="0" algn="l"/>
                </a:tabLst>
                <a:defRPr/>
              </a:pPr>
              <a:r>
                <a:rPr lang="ru-RU" sz="75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Наливает в стакан молоко</a:t>
              </a:r>
              <a:endParaRPr lang="ru-RU" sz="750" b="0" strike="noStrike" spc="-1">
                <a:latin typeface="XO Oriel"/>
              </a:endParaRPr>
            </a:p>
          </p:txBody>
        </p:sp>
      </p:grpSp>
      <p:grpSp>
        <p:nvGrpSpPr>
          <p:cNvPr id="1378" name="Group 28"/>
          <p:cNvGrpSpPr/>
          <p:nvPr/>
        </p:nvGrpSpPr>
        <p:grpSpPr bwMode="auto">
          <a:xfrm>
            <a:off x="5434200" y="1847880"/>
            <a:ext cx="532080" cy="911160"/>
            <a:chOff x="5434200" y="1847880"/>
            <a:chExt cx="532080" cy="911160"/>
          </a:xfrm>
        </p:grpSpPr>
        <p:sp>
          <p:nvSpPr>
            <p:cNvPr id="1379" name="AutoShape 29"/>
            <p:cNvSpPr/>
            <p:nvPr/>
          </p:nvSpPr>
          <p:spPr bwMode="auto">
            <a:xfrm>
              <a:off x="5434200" y="1847880"/>
              <a:ext cx="532080" cy="911160"/>
            </a:xfrm>
            <a:prstGeom prst="foldedCorner">
              <a:avLst>
                <a:gd name="adj" fmla="val 12500"/>
              </a:avLst>
            </a:prstGeom>
            <a:gradFill rotWithShape="0">
              <a:gsLst>
                <a:gs pos="0">
                  <a:srgbClr val="A5B4D4"/>
                </a:gs>
                <a:gs pos="100000">
                  <a:srgbClr val="98A8CB"/>
                </a:gs>
              </a:gsLst>
              <a:lin ang="5400000" scaled="1"/>
            </a:gradFill>
            <a:ln>
              <a:solidFill>
                <a:srgbClr val="456EA9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1380" name="Text Box 30"/>
            <p:cNvSpPr/>
            <p:nvPr/>
          </p:nvSpPr>
          <p:spPr bwMode="auto">
            <a:xfrm>
              <a:off x="5459039" y="1990800"/>
              <a:ext cx="504720" cy="572760"/>
            </a:xfrm>
            <a:prstGeom prst="rect">
              <a:avLst/>
            </a:prstGeom>
            <a:gradFill rotWithShape="0">
              <a:gsLst>
                <a:gs pos="0">
                  <a:srgbClr val="A5B4D4"/>
                </a:gs>
                <a:gs pos="100000">
                  <a:srgbClr val="98A8CB"/>
                </a:gs>
              </a:gsLst>
              <a:lin ang="5400000" scaled="1"/>
            </a:gradFill>
            <a:ln>
              <a:solidFill>
                <a:srgbClr val="456EA9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0" tIns="0" rIns="0" bIns="0">
              <a:spAutoFit/>
            </a:bodyPr>
            <a:p>
              <a:pPr marL="3240" indent="-2880" algn="ctr">
                <a:lnSpc>
                  <a:spcPct val="100000"/>
                </a:lnSpc>
                <a:spcBef>
                  <a:spcPts val="374"/>
                </a:spcBef>
                <a:tabLst>
                  <a:tab pos="0" algn="l"/>
                </a:tabLst>
                <a:defRPr/>
              </a:pPr>
              <a:r>
                <a:rPr lang="ru-RU" sz="75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Ставит молоко в холодильник, закрывает</a:t>
              </a:r>
              <a:endParaRPr lang="ru-RU" sz="750" b="0" strike="noStrike" spc="-1">
                <a:latin typeface="XO Oriel"/>
              </a:endParaRPr>
            </a:p>
          </p:txBody>
        </p:sp>
      </p:grpSp>
      <p:grpSp>
        <p:nvGrpSpPr>
          <p:cNvPr id="1381" name="Group 31"/>
          <p:cNvGrpSpPr/>
          <p:nvPr/>
        </p:nvGrpSpPr>
        <p:grpSpPr bwMode="auto">
          <a:xfrm>
            <a:off x="2025360" y="1793520"/>
            <a:ext cx="532080" cy="911160"/>
            <a:chOff x="2025360" y="1793520"/>
            <a:chExt cx="532080" cy="911160"/>
          </a:xfrm>
        </p:grpSpPr>
        <p:sp>
          <p:nvSpPr>
            <p:cNvPr id="1382" name="AutoShape 32"/>
            <p:cNvSpPr/>
            <p:nvPr/>
          </p:nvSpPr>
          <p:spPr bwMode="auto">
            <a:xfrm>
              <a:off x="2025360" y="1793520"/>
              <a:ext cx="532080" cy="911160"/>
            </a:xfrm>
            <a:prstGeom prst="foldedCorner">
              <a:avLst>
                <a:gd name="adj" fmla="val 12500"/>
              </a:avLst>
            </a:prstGeom>
            <a:gradFill rotWithShape="0">
              <a:gsLst>
                <a:gs pos="0">
                  <a:srgbClr val="9FCAC2"/>
                </a:gs>
                <a:gs pos="100000">
                  <a:srgbClr val="92BFB7"/>
                </a:gs>
              </a:gsLst>
              <a:lin ang="5400000" scaled="1"/>
            </a:gradFill>
            <a:ln>
              <a:solidFill>
                <a:srgbClr val="259789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/>
          </p:style>
        </p:sp>
        <p:sp>
          <p:nvSpPr>
            <p:cNvPr id="1383" name="Text Box 33"/>
            <p:cNvSpPr/>
            <p:nvPr/>
          </p:nvSpPr>
          <p:spPr bwMode="auto">
            <a:xfrm>
              <a:off x="2052720" y="1880640"/>
              <a:ext cx="494280" cy="687240"/>
            </a:xfrm>
            <a:prstGeom prst="rect">
              <a:avLst/>
            </a:prstGeom>
            <a:gradFill rotWithShape="0">
              <a:gsLst>
                <a:gs pos="0">
                  <a:srgbClr val="9FCAC2"/>
                </a:gs>
                <a:gs pos="100000">
                  <a:srgbClr val="92BFB7"/>
                </a:gs>
              </a:gsLst>
              <a:lin ang="5400000" scaled="1"/>
            </a:gradFill>
            <a:ln>
              <a:solidFill>
                <a:srgbClr val="259789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/>
          </p:style>
          <p:txBody>
            <a:bodyPr lIns="0" tIns="0" rIns="0" bIns="0">
              <a:spAutoFit/>
            </a:bodyPr>
            <a:p>
              <a:pPr marL="3240" indent="-2880" algn="ctr">
                <a:lnSpc>
                  <a:spcPct val="100000"/>
                </a:lnSpc>
                <a:spcBef>
                  <a:spcPts val="374"/>
                </a:spcBef>
                <a:tabLst>
                  <a:tab pos="0" algn="l"/>
                </a:tabLst>
                <a:defRPr/>
              </a:pPr>
              <a:r>
                <a:rPr lang="ru-RU" sz="75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Берет и Ставит стакан в машину, кладет ложку</a:t>
              </a:r>
              <a:endParaRPr lang="ru-RU" sz="750" b="0" strike="noStrike" spc="-1">
                <a:latin typeface="XO Oriel"/>
              </a:endParaRPr>
            </a:p>
          </p:txBody>
        </p:sp>
      </p:grpSp>
      <p:grpSp>
        <p:nvGrpSpPr>
          <p:cNvPr id="1384" name="Group 34"/>
          <p:cNvGrpSpPr/>
          <p:nvPr/>
        </p:nvGrpSpPr>
        <p:grpSpPr bwMode="auto">
          <a:xfrm>
            <a:off x="6102720" y="1834200"/>
            <a:ext cx="564840" cy="911160"/>
            <a:chOff x="6102720" y="1834200"/>
            <a:chExt cx="564840" cy="911160"/>
          </a:xfrm>
        </p:grpSpPr>
        <p:sp>
          <p:nvSpPr>
            <p:cNvPr id="1385" name="AutoShape 35"/>
            <p:cNvSpPr/>
            <p:nvPr/>
          </p:nvSpPr>
          <p:spPr bwMode="auto">
            <a:xfrm>
              <a:off x="6102720" y="1834200"/>
              <a:ext cx="564840" cy="911160"/>
            </a:xfrm>
            <a:prstGeom prst="foldedCorner">
              <a:avLst>
                <a:gd name="adj" fmla="val 12500"/>
              </a:avLst>
            </a:prstGeom>
            <a:gradFill rotWithShape="0">
              <a:gsLst>
                <a:gs pos="0">
                  <a:srgbClr val="A5B4D4"/>
                </a:gs>
                <a:gs pos="100000">
                  <a:srgbClr val="98A8CB"/>
                </a:gs>
              </a:gsLst>
              <a:lin ang="5400000" scaled="1"/>
            </a:gradFill>
            <a:ln>
              <a:solidFill>
                <a:srgbClr val="456EA9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1386" name="Text Box 36"/>
            <p:cNvSpPr/>
            <p:nvPr/>
          </p:nvSpPr>
          <p:spPr bwMode="auto">
            <a:xfrm>
              <a:off x="6127560" y="2024280"/>
              <a:ext cx="524520" cy="687240"/>
            </a:xfrm>
            <a:prstGeom prst="rect">
              <a:avLst/>
            </a:prstGeom>
            <a:gradFill rotWithShape="0">
              <a:gsLst>
                <a:gs pos="0">
                  <a:srgbClr val="A5B4D4"/>
                </a:gs>
                <a:gs pos="100000">
                  <a:srgbClr val="98A8CB"/>
                </a:gs>
              </a:gsLst>
              <a:lin ang="5400000" scaled="1"/>
            </a:gradFill>
            <a:ln>
              <a:solidFill>
                <a:srgbClr val="456EA9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0" tIns="0" rIns="0" bIns="0">
              <a:spAutoFit/>
            </a:bodyPr>
            <a:p>
              <a:pPr marL="3240" indent="-2880" algn="ctr">
                <a:lnSpc>
                  <a:spcPct val="100000"/>
                </a:lnSpc>
                <a:spcBef>
                  <a:spcPts val="374"/>
                </a:spcBef>
                <a:tabLst>
                  <a:tab pos="0" algn="l"/>
                </a:tabLst>
                <a:defRPr/>
              </a:pPr>
              <a:r>
                <a:rPr lang="ru-RU" sz="75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Вынимает контейнер, выбрасывает отходы, ставит на место</a:t>
              </a:r>
              <a:endParaRPr lang="ru-RU" sz="750" b="0" strike="noStrike" spc="-1">
                <a:latin typeface="XO Oriel"/>
              </a:endParaRPr>
            </a:p>
          </p:txBody>
        </p:sp>
      </p:grpSp>
      <p:grpSp>
        <p:nvGrpSpPr>
          <p:cNvPr id="1387" name="Group 46"/>
          <p:cNvGrpSpPr/>
          <p:nvPr/>
        </p:nvGrpSpPr>
        <p:grpSpPr bwMode="auto">
          <a:xfrm>
            <a:off x="2634120" y="2885400"/>
            <a:ext cx="4973039" cy="324000"/>
            <a:chOff x="2634120" y="2885400"/>
            <a:chExt cx="4973039" cy="324000"/>
          </a:xfrm>
        </p:grpSpPr>
        <p:sp>
          <p:nvSpPr>
            <p:cNvPr id="1388" name="AutoShape 47"/>
            <p:cNvSpPr/>
            <p:nvPr/>
          </p:nvSpPr>
          <p:spPr bwMode="auto">
            <a:xfrm>
              <a:off x="2634120" y="2885400"/>
              <a:ext cx="4973039" cy="324000"/>
            </a:xfrm>
            <a:prstGeom prst="foldedCorner">
              <a:avLst>
                <a:gd name="adj" fmla="val 12500"/>
              </a:avLst>
            </a:prstGeom>
            <a:gradFill rotWithShape="0">
              <a:gsLst>
                <a:gs pos="0">
                  <a:srgbClr val="9FCAC2"/>
                </a:gs>
                <a:gs pos="100000">
                  <a:srgbClr val="92BFB7"/>
                </a:gs>
              </a:gsLst>
              <a:lin ang="5400000" scaled="1"/>
            </a:gradFill>
            <a:ln>
              <a:solidFill>
                <a:srgbClr val="259789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/>
          </p:style>
        </p:sp>
        <p:sp>
          <p:nvSpPr>
            <p:cNvPr id="1389" name="Text Box 48"/>
            <p:cNvSpPr/>
            <p:nvPr/>
          </p:nvSpPr>
          <p:spPr bwMode="auto">
            <a:xfrm>
              <a:off x="2944800" y="2986200"/>
              <a:ext cx="4325760" cy="114120"/>
            </a:xfrm>
            <a:prstGeom prst="rect">
              <a:avLst/>
            </a:prstGeom>
            <a:gradFill rotWithShape="0">
              <a:gsLst>
                <a:gs pos="0">
                  <a:srgbClr val="9FCAC2"/>
                </a:gs>
                <a:gs pos="100000">
                  <a:srgbClr val="92BFB7"/>
                </a:gs>
              </a:gsLst>
              <a:lin ang="5400000" scaled="1"/>
            </a:gradFill>
            <a:ln>
              <a:solidFill>
                <a:srgbClr val="259789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/>
          </p:style>
          <p:txBody>
            <a:bodyPr lIns="0" tIns="0" rIns="0" bIns="0">
              <a:spAutoFit/>
            </a:bodyPr>
            <a:p>
              <a:pPr marL="3240" indent="-2880" algn="ctr">
                <a:lnSpc>
                  <a:spcPct val="100000"/>
                </a:lnSpc>
                <a:spcBef>
                  <a:spcPts val="374"/>
                </a:spcBef>
                <a:tabLst>
                  <a:tab pos="0" algn="l"/>
                </a:tabLst>
                <a:defRPr/>
              </a:pPr>
              <a:r>
                <a:rPr lang="ru-RU" sz="75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Наливается кофе</a:t>
              </a:r>
              <a:endParaRPr lang="ru-RU" sz="750" b="0" strike="noStrike" spc="-1">
                <a:latin typeface="XO Oriel"/>
              </a:endParaRPr>
            </a:p>
          </p:txBody>
        </p:sp>
      </p:grpSp>
      <p:grpSp>
        <p:nvGrpSpPr>
          <p:cNvPr id="1390" name="Group 49"/>
          <p:cNvGrpSpPr/>
          <p:nvPr/>
        </p:nvGrpSpPr>
        <p:grpSpPr bwMode="auto">
          <a:xfrm>
            <a:off x="6845760" y="1841400"/>
            <a:ext cx="564840" cy="911160"/>
            <a:chOff x="6845760" y="1841400"/>
            <a:chExt cx="564840" cy="911160"/>
          </a:xfrm>
        </p:grpSpPr>
        <p:sp>
          <p:nvSpPr>
            <p:cNvPr id="1391" name="AutoShape 50"/>
            <p:cNvSpPr/>
            <p:nvPr/>
          </p:nvSpPr>
          <p:spPr bwMode="auto">
            <a:xfrm>
              <a:off x="6845760" y="1841400"/>
              <a:ext cx="564840" cy="911160"/>
            </a:xfrm>
            <a:prstGeom prst="foldedCorner">
              <a:avLst>
                <a:gd name="adj" fmla="val 12500"/>
              </a:avLst>
            </a:prstGeom>
            <a:gradFill rotWithShape="0">
              <a:gsLst>
                <a:gs pos="0">
                  <a:srgbClr val="9FCAC2"/>
                </a:gs>
                <a:gs pos="100000">
                  <a:srgbClr val="92BFB7"/>
                </a:gs>
              </a:gsLst>
              <a:lin ang="5400000" scaled="1"/>
            </a:gradFill>
            <a:ln>
              <a:solidFill>
                <a:srgbClr val="259789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/>
          </p:style>
        </p:sp>
        <p:sp>
          <p:nvSpPr>
            <p:cNvPr id="1392" name="Text Box 51"/>
            <p:cNvSpPr/>
            <p:nvPr/>
          </p:nvSpPr>
          <p:spPr bwMode="auto">
            <a:xfrm>
              <a:off x="6869520" y="2033640"/>
              <a:ext cx="524520" cy="343800"/>
            </a:xfrm>
            <a:prstGeom prst="rect">
              <a:avLst/>
            </a:prstGeom>
            <a:gradFill rotWithShape="0">
              <a:gsLst>
                <a:gs pos="0">
                  <a:srgbClr val="9FCAC2"/>
                </a:gs>
                <a:gs pos="100000">
                  <a:srgbClr val="92BFB7"/>
                </a:gs>
              </a:gsLst>
              <a:lin ang="5400000" scaled="1"/>
            </a:gradFill>
            <a:ln>
              <a:solidFill>
                <a:srgbClr val="259789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/>
          </p:style>
          <p:txBody>
            <a:bodyPr lIns="0" tIns="0" rIns="0" bIns="0">
              <a:spAutoFit/>
            </a:bodyPr>
            <a:p>
              <a:pPr marL="3240" indent="-2880" algn="ctr">
                <a:lnSpc>
                  <a:spcPct val="100000"/>
                </a:lnSpc>
                <a:spcBef>
                  <a:spcPts val="374"/>
                </a:spcBef>
                <a:tabLst>
                  <a:tab pos="0" algn="l"/>
                </a:tabLst>
                <a:defRPr/>
              </a:pPr>
              <a:r>
                <a:rPr lang="ru-RU" sz="75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Заполняет ёмкость водой</a:t>
              </a:r>
              <a:endParaRPr lang="ru-RU" sz="750" b="0" strike="noStrike" spc="-1">
                <a:latin typeface="XO Oriel"/>
              </a:endParaRPr>
            </a:p>
          </p:txBody>
        </p:sp>
      </p:grpSp>
      <p:sp>
        <p:nvSpPr>
          <p:cNvPr id="1393" name="Line 55"/>
          <p:cNvSpPr/>
          <p:nvPr/>
        </p:nvSpPr>
        <p:spPr bwMode="auto">
          <a:xfrm>
            <a:off x="1397880" y="3965400"/>
            <a:ext cx="439560" cy="360"/>
          </a:xfrm>
          <a:prstGeom prst="line">
            <a:avLst/>
          </a:prstGeom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94" name="Line 56"/>
          <p:cNvSpPr/>
          <p:nvPr/>
        </p:nvSpPr>
        <p:spPr bwMode="auto">
          <a:xfrm>
            <a:off x="1837440" y="3965400"/>
            <a:ext cx="360" cy="321480"/>
          </a:xfrm>
          <a:prstGeom prst="line">
            <a:avLst/>
          </a:prstGeom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95" name="AutoShape 58"/>
          <p:cNvSpPr/>
          <p:nvPr/>
        </p:nvSpPr>
        <p:spPr bwMode="auto">
          <a:xfrm flipV="1">
            <a:off x="1963080" y="3965400"/>
            <a:ext cx="360" cy="321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96" name="AutoShape 59"/>
          <p:cNvSpPr/>
          <p:nvPr/>
        </p:nvSpPr>
        <p:spPr bwMode="auto">
          <a:xfrm>
            <a:off x="1963080" y="3965400"/>
            <a:ext cx="6278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97" name="AutoShape 60"/>
          <p:cNvSpPr/>
          <p:nvPr/>
        </p:nvSpPr>
        <p:spPr bwMode="auto">
          <a:xfrm>
            <a:off x="2591280" y="3965400"/>
            <a:ext cx="360" cy="321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98" name="AutoShape 62"/>
          <p:cNvSpPr/>
          <p:nvPr/>
        </p:nvSpPr>
        <p:spPr bwMode="auto">
          <a:xfrm flipV="1">
            <a:off x="2779560" y="3965400"/>
            <a:ext cx="360" cy="321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99" name="AutoShape 63"/>
          <p:cNvSpPr/>
          <p:nvPr/>
        </p:nvSpPr>
        <p:spPr bwMode="auto">
          <a:xfrm>
            <a:off x="2779560" y="3965400"/>
            <a:ext cx="6278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00" name="AutoShape 64"/>
          <p:cNvSpPr/>
          <p:nvPr/>
        </p:nvSpPr>
        <p:spPr bwMode="auto">
          <a:xfrm>
            <a:off x="3407760" y="3965400"/>
            <a:ext cx="360" cy="321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01" name="AutoShape 66"/>
          <p:cNvSpPr/>
          <p:nvPr/>
        </p:nvSpPr>
        <p:spPr bwMode="auto">
          <a:xfrm flipV="1">
            <a:off x="3533400" y="3965400"/>
            <a:ext cx="360" cy="321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02" name="AutoShape 67"/>
          <p:cNvSpPr/>
          <p:nvPr/>
        </p:nvSpPr>
        <p:spPr bwMode="auto">
          <a:xfrm>
            <a:off x="3533400" y="3965400"/>
            <a:ext cx="50220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03" name="AutoShape 68"/>
          <p:cNvSpPr/>
          <p:nvPr/>
        </p:nvSpPr>
        <p:spPr bwMode="auto">
          <a:xfrm>
            <a:off x="4035960" y="3965400"/>
            <a:ext cx="360" cy="321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04" name="AutoShape 70"/>
          <p:cNvSpPr/>
          <p:nvPr/>
        </p:nvSpPr>
        <p:spPr bwMode="auto">
          <a:xfrm flipV="1">
            <a:off x="4161600" y="3965400"/>
            <a:ext cx="360" cy="321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05" name="AutoShape 71"/>
          <p:cNvSpPr/>
          <p:nvPr/>
        </p:nvSpPr>
        <p:spPr bwMode="auto">
          <a:xfrm>
            <a:off x="4161600" y="3965400"/>
            <a:ext cx="43920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06" name="AutoShape 72"/>
          <p:cNvSpPr/>
          <p:nvPr/>
        </p:nvSpPr>
        <p:spPr bwMode="auto">
          <a:xfrm>
            <a:off x="4601160" y="3965400"/>
            <a:ext cx="360" cy="321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07" name="AutoShape 74"/>
          <p:cNvSpPr/>
          <p:nvPr/>
        </p:nvSpPr>
        <p:spPr bwMode="auto">
          <a:xfrm flipV="1">
            <a:off x="4789440" y="3965400"/>
            <a:ext cx="360" cy="321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08" name="AutoShape 75"/>
          <p:cNvSpPr/>
          <p:nvPr/>
        </p:nvSpPr>
        <p:spPr bwMode="auto">
          <a:xfrm>
            <a:off x="4789440" y="3965400"/>
            <a:ext cx="6278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09" name="AutoShape 76"/>
          <p:cNvSpPr/>
          <p:nvPr/>
        </p:nvSpPr>
        <p:spPr bwMode="auto">
          <a:xfrm>
            <a:off x="5417640" y="3965400"/>
            <a:ext cx="360" cy="321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10" name="AutoShape 78"/>
          <p:cNvSpPr/>
          <p:nvPr/>
        </p:nvSpPr>
        <p:spPr bwMode="auto">
          <a:xfrm flipV="1">
            <a:off x="5605920" y="3965400"/>
            <a:ext cx="360" cy="321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11" name="AutoShape 79"/>
          <p:cNvSpPr/>
          <p:nvPr/>
        </p:nvSpPr>
        <p:spPr bwMode="auto">
          <a:xfrm>
            <a:off x="5605920" y="3965400"/>
            <a:ext cx="50220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12" name="AutoShape 80"/>
          <p:cNvSpPr/>
          <p:nvPr/>
        </p:nvSpPr>
        <p:spPr bwMode="auto">
          <a:xfrm>
            <a:off x="6108480" y="3965400"/>
            <a:ext cx="360" cy="321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13" name="AutoShape 82"/>
          <p:cNvSpPr/>
          <p:nvPr/>
        </p:nvSpPr>
        <p:spPr bwMode="auto">
          <a:xfrm flipV="1">
            <a:off x="6296760" y="3965400"/>
            <a:ext cx="360" cy="321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14" name="AutoShape 83"/>
          <p:cNvSpPr/>
          <p:nvPr/>
        </p:nvSpPr>
        <p:spPr bwMode="auto">
          <a:xfrm>
            <a:off x="6296760" y="3965400"/>
            <a:ext cx="43920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15" name="AutoShape 84"/>
          <p:cNvSpPr/>
          <p:nvPr/>
        </p:nvSpPr>
        <p:spPr bwMode="auto">
          <a:xfrm>
            <a:off x="6736680" y="3965400"/>
            <a:ext cx="360" cy="321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16" name="AutoShape 86"/>
          <p:cNvSpPr/>
          <p:nvPr/>
        </p:nvSpPr>
        <p:spPr bwMode="auto">
          <a:xfrm flipV="1">
            <a:off x="6936120" y="3965400"/>
            <a:ext cx="360" cy="321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17" name="AutoShape 87"/>
          <p:cNvSpPr/>
          <p:nvPr/>
        </p:nvSpPr>
        <p:spPr bwMode="auto">
          <a:xfrm>
            <a:off x="6924960" y="3965400"/>
            <a:ext cx="50220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18" name="AutoShape 88"/>
          <p:cNvSpPr/>
          <p:nvPr/>
        </p:nvSpPr>
        <p:spPr bwMode="auto">
          <a:xfrm>
            <a:off x="7478280" y="3965400"/>
            <a:ext cx="360" cy="321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19" name="AutoShape 90"/>
          <p:cNvSpPr/>
          <p:nvPr/>
        </p:nvSpPr>
        <p:spPr bwMode="auto">
          <a:xfrm flipV="1">
            <a:off x="7678800" y="3965400"/>
            <a:ext cx="360" cy="321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20" name="AutoShape 91"/>
          <p:cNvSpPr/>
          <p:nvPr/>
        </p:nvSpPr>
        <p:spPr bwMode="auto">
          <a:xfrm>
            <a:off x="7678800" y="3965400"/>
            <a:ext cx="37656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21" name="Text Box 92"/>
          <p:cNvSpPr/>
          <p:nvPr/>
        </p:nvSpPr>
        <p:spPr bwMode="auto">
          <a:xfrm>
            <a:off x="1449720" y="3709440"/>
            <a:ext cx="44928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1 сек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422" name="Text Box 93"/>
          <p:cNvSpPr/>
          <p:nvPr/>
        </p:nvSpPr>
        <p:spPr bwMode="auto">
          <a:xfrm>
            <a:off x="1737360" y="4409280"/>
            <a:ext cx="24516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0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423" name="Text Box 94"/>
          <p:cNvSpPr/>
          <p:nvPr/>
        </p:nvSpPr>
        <p:spPr bwMode="auto">
          <a:xfrm>
            <a:off x="2090880" y="3709440"/>
            <a:ext cx="44928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3 сек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424" name="Text Box 95"/>
          <p:cNvSpPr/>
          <p:nvPr/>
        </p:nvSpPr>
        <p:spPr bwMode="auto">
          <a:xfrm>
            <a:off x="2907360" y="3709440"/>
            <a:ext cx="44928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2 сек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425" name="Text Box 96"/>
          <p:cNvSpPr/>
          <p:nvPr/>
        </p:nvSpPr>
        <p:spPr bwMode="auto">
          <a:xfrm>
            <a:off x="2581200" y="4419720"/>
            <a:ext cx="24516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1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426" name="Text Box 97"/>
          <p:cNvSpPr/>
          <p:nvPr/>
        </p:nvSpPr>
        <p:spPr bwMode="auto">
          <a:xfrm>
            <a:off x="3360960" y="4427280"/>
            <a:ext cx="24516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1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427" name="Text Box 98"/>
          <p:cNvSpPr/>
          <p:nvPr/>
        </p:nvSpPr>
        <p:spPr bwMode="auto">
          <a:xfrm>
            <a:off x="4007160" y="4392720"/>
            <a:ext cx="24516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0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428" name="Text Box 99"/>
          <p:cNvSpPr/>
          <p:nvPr/>
        </p:nvSpPr>
        <p:spPr bwMode="auto">
          <a:xfrm>
            <a:off x="4605480" y="4419720"/>
            <a:ext cx="24516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0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429" name="Text Box 100"/>
          <p:cNvSpPr/>
          <p:nvPr/>
        </p:nvSpPr>
        <p:spPr bwMode="auto">
          <a:xfrm>
            <a:off x="5409360" y="4435200"/>
            <a:ext cx="24516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0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430" name="Text Box 101"/>
          <p:cNvSpPr/>
          <p:nvPr/>
        </p:nvSpPr>
        <p:spPr bwMode="auto">
          <a:xfrm>
            <a:off x="6120360" y="4435200"/>
            <a:ext cx="24516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0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431" name="Text Box 102"/>
          <p:cNvSpPr/>
          <p:nvPr/>
        </p:nvSpPr>
        <p:spPr bwMode="auto">
          <a:xfrm>
            <a:off x="6735240" y="4409280"/>
            <a:ext cx="24516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0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432" name="Text Box 103"/>
          <p:cNvSpPr/>
          <p:nvPr/>
        </p:nvSpPr>
        <p:spPr bwMode="auto">
          <a:xfrm>
            <a:off x="7479720" y="4386960"/>
            <a:ext cx="24516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5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433" name="Text Box 104"/>
          <p:cNvSpPr/>
          <p:nvPr/>
        </p:nvSpPr>
        <p:spPr bwMode="auto">
          <a:xfrm>
            <a:off x="3598200" y="3709440"/>
            <a:ext cx="44928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2 сек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434" name="Text Box 105"/>
          <p:cNvSpPr/>
          <p:nvPr/>
        </p:nvSpPr>
        <p:spPr bwMode="auto">
          <a:xfrm>
            <a:off x="4226400" y="3709440"/>
            <a:ext cx="44928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2 сек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435" name="Text Box 106"/>
          <p:cNvSpPr/>
          <p:nvPr/>
        </p:nvSpPr>
        <p:spPr bwMode="auto">
          <a:xfrm>
            <a:off x="4854600" y="3709440"/>
            <a:ext cx="44928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2 сек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436" name="Text Box 107"/>
          <p:cNvSpPr/>
          <p:nvPr/>
        </p:nvSpPr>
        <p:spPr bwMode="auto">
          <a:xfrm>
            <a:off x="5608080" y="3709440"/>
            <a:ext cx="44928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5 сек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437" name="Text Box 108"/>
          <p:cNvSpPr/>
          <p:nvPr/>
        </p:nvSpPr>
        <p:spPr bwMode="auto">
          <a:xfrm>
            <a:off x="6298920" y="3709440"/>
            <a:ext cx="44928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4 сек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438" name="Text Box 109"/>
          <p:cNvSpPr/>
          <p:nvPr/>
        </p:nvSpPr>
        <p:spPr bwMode="auto">
          <a:xfrm>
            <a:off x="6994440" y="3709440"/>
            <a:ext cx="53604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11 сек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439" name="Text Box 111"/>
          <p:cNvSpPr/>
          <p:nvPr/>
        </p:nvSpPr>
        <p:spPr bwMode="auto">
          <a:xfrm>
            <a:off x="2523240" y="1197000"/>
            <a:ext cx="333360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1" strike="noStrike" spc="-1">
                <a:solidFill>
                  <a:srgbClr val="000000"/>
                </a:solidFill>
                <a:latin typeface="Arial"/>
                <a:ea typeface="Arial"/>
              </a:rPr>
              <a:t>Текущее состояние: длительность процесса – 39 сек.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440" name="Line 57"/>
          <p:cNvSpPr/>
          <p:nvPr/>
        </p:nvSpPr>
        <p:spPr bwMode="auto">
          <a:xfrm>
            <a:off x="1837440" y="4304880"/>
            <a:ext cx="125640" cy="360"/>
          </a:xfrm>
          <a:prstGeom prst="line">
            <a:avLst/>
          </a:prstGeom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41" name="AutoShape 61"/>
          <p:cNvSpPr/>
          <p:nvPr/>
        </p:nvSpPr>
        <p:spPr bwMode="auto">
          <a:xfrm>
            <a:off x="2591280" y="4304880"/>
            <a:ext cx="18792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42" name="AutoShape 65"/>
          <p:cNvSpPr/>
          <p:nvPr/>
        </p:nvSpPr>
        <p:spPr bwMode="auto">
          <a:xfrm>
            <a:off x="3407760" y="4304880"/>
            <a:ext cx="12528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43" name="AutoShape 69"/>
          <p:cNvSpPr/>
          <p:nvPr/>
        </p:nvSpPr>
        <p:spPr bwMode="auto">
          <a:xfrm>
            <a:off x="4035960" y="4304880"/>
            <a:ext cx="12528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44" name="AutoShape 73"/>
          <p:cNvSpPr/>
          <p:nvPr/>
        </p:nvSpPr>
        <p:spPr bwMode="auto">
          <a:xfrm>
            <a:off x="4601160" y="4304880"/>
            <a:ext cx="18792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45" name="AutoShape 77"/>
          <p:cNvSpPr/>
          <p:nvPr/>
        </p:nvSpPr>
        <p:spPr bwMode="auto">
          <a:xfrm>
            <a:off x="5417640" y="4304880"/>
            <a:ext cx="18792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46" name="AutoShape 81"/>
          <p:cNvSpPr/>
          <p:nvPr/>
        </p:nvSpPr>
        <p:spPr bwMode="auto">
          <a:xfrm>
            <a:off x="6108480" y="4304880"/>
            <a:ext cx="18792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47" name="AutoShape 85"/>
          <p:cNvSpPr/>
          <p:nvPr/>
        </p:nvSpPr>
        <p:spPr bwMode="auto">
          <a:xfrm>
            <a:off x="6736680" y="4304880"/>
            <a:ext cx="18792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48" name="AutoShape 89"/>
          <p:cNvSpPr/>
          <p:nvPr/>
        </p:nvSpPr>
        <p:spPr bwMode="auto">
          <a:xfrm>
            <a:off x="7427520" y="4304880"/>
            <a:ext cx="25092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449" name="Рисунок 236" descr=""/>
          <p:cNvPicPr/>
          <p:nvPr/>
        </p:nvPicPr>
        <p:blipFill>
          <a:blip r:embed="rId2"/>
          <a:srcRect l="0" t="0" r="70586" b="0"/>
          <a:stretch/>
        </p:blipFill>
        <p:spPr bwMode="auto">
          <a:xfrm>
            <a:off x="842040" y="4790520"/>
            <a:ext cx="324000" cy="307080"/>
          </a:xfrm>
          <a:prstGeom prst="rect">
            <a:avLst/>
          </a:prstGeom>
          <a:ln w="0">
            <a:noFill/>
          </a:ln>
        </p:spPr>
      </p:pic>
      <p:sp>
        <p:nvSpPr>
          <p:cNvPr id="1450" name="AutoShape 45"/>
          <p:cNvSpPr/>
          <p:nvPr/>
        </p:nvSpPr>
        <p:spPr bwMode="auto">
          <a:xfrm>
            <a:off x="2482920" y="2798640"/>
            <a:ext cx="150480" cy="550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51" name="AutoShape 45"/>
          <p:cNvSpPr/>
          <p:nvPr/>
        </p:nvSpPr>
        <p:spPr bwMode="auto">
          <a:xfrm flipV="1">
            <a:off x="4610880" y="2234880"/>
            <a:ext cx="149400" cy="25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52" name="AutoShape 45"/>
          <p:cNvSpPr/>
          <p:nvPr/>
        </p:nvSpPr>
        <p:spPr bwMode="auto">
          <a:xfrm flipV="1">
            <a:off x="1871280" y="2212920"/>
            <a:ext cx="149400" cy="25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53" name="AutoShape 45"/>
          <p:cNvSpPr/>
          <p:nvPr/>
        </p:nvSpPr>
        <p:spPr bwMode="auto">
          <a:xfrm flipV="1">
            <a:off x="2559600" y="2220480"/>
            <a:ext cx="149400" cy="25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54" name="AutoShape 45"/>
          <p:cNvSpPr/>
          <p:nvPr/>
        </p:nvSpPr>
        <p:spPr bwMode="auto">
          <a:xfrm flipV="1">
            <a:off x="3339360" y="2233800"/>
            <a:ext cx="149400" cy="25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55" name="AutoShape 45"/>
          <p:cNvSpPr/>
          <p:nvPr/>
        </p:nvSpPr>
        <p:spPr bwMode="auto">
          <a:xfrm flipV="1">
            <a:off x="3967920" y="2241720"/>
            <a:ext cx="149400" cy="25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56" name="AutoShape 45"/>
          <p:cNvSpPr/>
          <p:nvPr/>
        </p:nvSpPr>
        <p:spPr bwMode="auto">
          <a:xfrm flipV="1">
            <a:off x="5306400" y="2239920"/>
            <a:ext cx="149400" cy="25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57" name="AutoShape 45"/>
          <p:cNvSpPr/>
          <p:nvPr/>
        </p:nvSpPr>
        <p:spPr bwMode="auto">
          <a:xfrm flipV="1">
            <a:off x="5938920" y="2258640"/>
            <a:ext cx="149400" cy="25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58" name="AutoShape 45"/>
          <p:cNvSpPr/>
          <p:nvPr/>
        </p:nvSpPr>
        <p:spPr bwMode="auto">
          <a:xfrm flipV="1">
            <a:off x="6658920" y="2256840"/>
            <a:ext cx="149400" cy="25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59" name="AutoShape 45"/>
          <p:cNvSpPr/>
          <p:nvPr/>
        </p:nvSpPr>
        <p:spPr bwMode="auto">
          <a:xfrm flipV="1">
            <a:off x="1096560" y="2210400"/>
            <a:ext cx="149400" cy="25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60" name="AutoShape 45"/>
          <p:cNvSpPr/>
          <p:nvPr/>
        </p:nvSpPr>
        <p:spPr bwMode="auto">
          <a:xfrm flipV="1">
            <a:off x="7458120" y="2458800"/>
            <a:ext cx="149400" cy="25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61" name="Полилиния: фигура 2"/>
          <p:cNvSpPr/>
          <p:nvPr/>
        </p:nvSpPr>
        <p:spPr bwMode="auto">
          <a:xfrm>
            <a:off x="525240" y="1647360"/>
            <a:ext cx="532080" cy="373320"/>
          </a:xfrm>
          <a:custGeom>
            <a:avLst/>
            <a:gdLst/>
            <a:ahLst/>
            <a:cxnLst/>
            <a:rect l="l" t="t" r="r" b="b"/>
            <a:pathLst>
              <a:path w="814284" h="373770" fill="norm" stroke="1" extrusionOk="0">
                <a:moveTo>
                  <a:pt x="0" y="373770"/>
                </a:moveTo>
                <a:lnTo>
                  <a:pt x="180211" y="193559"/>
                </a:lnTo>
                <a:lnTo>
                  <a:pt x="180211" y="367095"/>
                </a:lnTo>
                <a:lnTo>
                  <a:pt x="467212" y="80094"/>
                </a:lnTo>
                <a:lnTo>
                  <a:pt x="467212" y="347072"/>
                </a:lnTo>
                <a:lnTo>
                  <a:pt x="814284" y="0"/>
                </a:lnTo>
                <a:lnTo>
                  <a:pt x="814284" y="367095"/>
                </a:lnTo>
                <a:lnTo>
                  <a:pt x="0" y="373770"/>
                </a:lnTo>
                <a:close/>
              </a:path>
            </a:pathLst>
          </a:custGeom>
          <a:solidFill>
            <a:srgbClr val="FFFF00"/>
          </a:solidFill>
          <a:ln w="3175">
            <a:solidFill>
              <a:srgbClr val="414042">
                <a:lumMod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2" name="Полилиния: фигура 122"/>
          <p:cNvSpPr/>
          <p:nvPr/>
        </p:nvSpPr>
        <p:spPr bwMode="auto">
          <a:xfrm>
            <a:off x="7626240" y="1847520"/>
            <a:ext cx="532080" cy="373320"/>
          </a:xfrm>
          <a:custGeom>
            <a:avLst/>
            <a:gdLst/>
            <a:ahLst/>
            <a:cxnLst/>
            <a:rect l="l" t="t" r="r" b="b"/>
            <a:pathLst>
              <a:path w="814284" h="373770" fill="norm" stroke="1" extrusionOk="0">
                <a:moveTo>
                  <a:pt x="0" y="373770"/>
                </a:moveTo>
                <a:lnTo>
                  <a:pt x="180211" y="193559"/>
                </a:lnTo>
                <a:lnTo>
                  <a:pt x="180211" y="367095"/>
                </a:lnTo>
                <a:lnTo>
                  <a:pt x="467212" y="80094"/>
                </a:lnTo>
                <a:lnTo>
                  <a:pt x="467212" y="347072"/>
                </a:lnTo>
                <a:lnTo>
                  <a:pt x="814284" y="0"/>
                </a:lnTo>
                <a:lnTo>
                  <a:pt x="814284" y="367095"/>
                </a:lnTo>
                <a:lnTo>
                  <a:pt x="0" y="373770"/>
                </a:lnTo>
                <a:close/>
              </a:path>
            </a:pathLst>
          </a:custGeom>
          <a:solidFill>
            <a:srgbClr val="FFFF00"/>
          </a:solidFill>
          <a:ln w="3175">
            <a:solidFill>
              <a:srgbClr val="414042">
                <a:lumMod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3" name="AutoShape 6"/>
          <p:cNvSpPr/>
          <p:nvPr/>
        </p:nvSpPr>
        <p:spPr bwMode="auto">
          <a:xfrm>
            <a:off x="6537600" y="2522160"/>
            <a:ext cx="541800" cy="35388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>
            <a:solidFill>
              <a:srgbClr val="456EA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wrap="none" lIns="0" tIns="0" rIns="0" bIns="0" anchor="ctr">
            <a:noAutofit/>
          </a:bodyPr>
          <a:p>
            <a:pPr marL="2520" indent="-2160" algn="ctr">
              <a:lnSpc>
                <a:spcPct val="100000"/>
              </a:lnSpc>
              <a:spcBef>
                <a:spcPts val="524"/>
              </a:spcBef>
              <a:tabLst>
                <a:tab pos="0" algn="l"/>
              </a:tabLst>
              <a:defRPr/>
            </a:pPr>
            <a:r>
              <a:rPr lang="ru-RU" sz="1050" b="1" strike="noStrike" spc="-1">
                <a:solidFill>
                  <a:srgbClr val="002060"/>
                </a:solidFill>
                <a:latin typeface="Arial"/>
                <a:ea typeface="Arial"/>
              </a:rPr>
              <a:t>2</a:t>
            </a:r>
            <a:endParaRPr lang="ru-RU" sz="1050" b="0" strike="noStrike" spc="-1">
              <a:latin typeface="XO Oriel"/>
            </a:endParaRPr>
          </a:p>
        </p:txBody>
      </p:sp>
      <p:sp>
        <p:nvSpPr>
          <p:cNvPr id="1464" name="Text Box 15"/>
          <p:cNvSpPr/>
          <p:nvPr/>
        </p:nvSpPr>
        <p:spPr bwMode="auto">
          <a:xfrm>
            <a:off x="2714760" y="2449800"/>
            <a:ext cx="494280" cy="229320"/>
          </a:xfrm>
          <a:prstGeom prst="rect">
            <a:avLst/>
          </a:prstGeom>
          <a:gradFill rotWithShape="0">
            <a:gsLst>
              <a:gs pos="0">
                <a:srgbClr val="9FCAC2"/>
              </a:gs>
              <a:gs pos="100000">
                <a:srgbClr val="92BFB7"/>
              </a:gs>
            </a:gsLst>
            <a:lin ang="5400000" scaled="1"/>
          </a:gradFill>
          <a:ln>
            <a:solidFill>
              <a:srgbClr val="259789"/>
            </a:solidFill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0" tIns="0" rIns="0" bIns="0">
            <a:spAutoFit/>
          </a:bodyPr>
          <a:p>
            <a:pPr marL="3240" indent="-2880" algn="ctr">
              <a:lnSpc>
                <a:spcPct val="100000"/>
              </a:lnSpc>
              <a:spcBef>
                <a:spcPts val="374"/>
              </a:spcBef>
              <a:tabLst>
                <a:tab pos="0" algn="l"/>
              </a:tabLst>
              <a:defRPr/>
            </a:pPr>
            <a:r>
              <a:rPr lang="ru-RU" sz="750" b="0" strike="noStrike" spc="-1">
                <a:solidFill>
                  <a:srgbClr val="000000"/>
                </a:solidFill>
                <a:latin typeface="Arial"/>
                <a:ea typeface="Arial"/>
              </a:rPr>
              <a:t>Высыпает в стакан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1465" name="Text Box 15"/>
          <p:cNvSpPr/>
          <p:nvPr/>
        </p:nvSpPr>
        <p:spPr bwMode="auto">
          <a:xfrm>
            <a:off x="4108320" y="2380680"/>
            <a:ext cx="494280" cy="229320"/>
          </a:xfrm>
          <a:prstGeom prst="rect">
            <a:avLst/>
          </a:prstGeom>
          <a:gradFill rotWithShape="0">
            <a:gsLst>
              <a:gs pos="0">
                <a:srgbClr val="A5B4D4"/>
              </a:gs>
              <a:gs pos="100000">
                <a:srgbClr val="98A8CB"/>
              </a:gs>
            </a:gsLst>
            <a:lin ang="5400000" scaled="1"/>
          </a:gradFill>
          <a:ln>
            <a:solidFill>
              <a:srgbClr val="456EA9"/>
            </a:solidFill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0" tIns="0" rIns="0" bIns="0">
            <a:spAutoFit/>
          </a:bodyPr>
          <a:p>
            <a:pPr marL="3240" indent="-2880" algn="ctr">
              <a:lnSpc>
                <a:spcPct val="100000"/>
              </a:lnSpc>
              <a:spcBef>
                <a:spcPts val="374"/>
              </a:spcBef>
              <a:tabLst>
                <a:tab pos="0" algn="l"/>
              </a:tabLst>
              <a:defRPr/>
            </a:pPr>
            <a:r>
              <a:rPr lang="ru-RU" sz="750" b="0" strike="noStrike" spc="-1">
                <a:solidFill>
                  <a:srgbClr val="000000"/>
                </a:solidFill>
                <a:latin typeface="Arial"/>
                <a:ea typeface="Arial"/>
              </a:rPr>
              <a:t>Берет молоко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1466" name="AutoShape 45"/>
          <p:cNvSpPr/>
          <p:nvPr/>
        </p:nvSpPr>
        <p:spPr bwMode="auto">
          <a:xfrm flipV="1">
            <a:off x="7553160" y="2767320"/>
            <a:ext cx="109800" cy="799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14042"/>
            </a:solidFill>
            <a:round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67" name="Текст 9"/>
          <p:cNvSpPr txBox="1"/>
          <p:nvPr/>
        </p:nvSpPr>
        <p:spPr bwMode="auto">
          <a:xfrm>
            <a:off x="539640" y="4568400"/>
            <a:ext cx="4014360" cy="14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p>
            <a:pPr>
              <a:defRPr/>
            </a:pPr>
            <a:endParaRPr lang="ru-RU" sz="2800" b="0" strike="noStrike" spc="-1">
              <a:solidFill>
                <a:srgbClr val="414042"/>
              </a:solidFill>
              <a:latin typeface="Arial"/>
            </a:endParaRPr>
          </a:p>
        </p:txBody>
      </p:sp>
      <p:sp>
        <p:nvSpPr>
          <p:cNvPr id="1468" name="Заголовок 1"/>
          <p:cNvSpPr/>
          <p:nvPr/>
        </p:nvSpPr>
        <p:spPr bwMode="auto">
          <a:xfrm>
            <a:off x="457920" y="358560"/>
            <a:ext cx="608688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209160" indent="-20880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600" b="1" strike="noStrike" spc="-1">
                <a:solidFill>
                  <a:srgbClr val="223754"/>
                </a:solidFill>
                <a:latin typeface="Arial"/>
                <a:ea typeface="Arial"/>
              </a:rPr>
              <a:t>Карта целевого состояния процесса приготовления кофе</a:t>
            </a:r>
            <a:endParaRPr lang="ru-RU" sz="16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0" name="Текст 8"/>
          <p:cNvSpPr/>
          <p:nvPr/>
        </p:nvSpPr>
        <p:spPr bwMode="auto">
          <a:xfrm>
            <a:off x="686160" y="1063800"/>
            <a:ext cx="4753080" cy="29937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5875">
            <a:solidFill>
              <a:srgbClr val="68B0E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p>
            <a:pPr algn="just">
              <a:lnSpc>
                <a:spcPct val="112999"/>
              </a:lnSpc>
              <a:spcBef>
                <a:spcPts val="601"/>
              </a:spcBef>
              <a:tabLst>
                <a:tab pos="0" algn="l"/>
              </a:tabLst>
              <a:defRPr/>
            </a:pPr>
            <a:r>
              <a:rPr lang="ru-RU" sz="1200" b="0" strike="noStrike" spc="-1">
                <a:solidFill>
                  <a:srgbClr val="1C5D88"/>
                </a:solidFill>
                <a:latin typeface="Arial"/>
                <a:ea typeface="Arial"/>
              </a:rPr>
              <a:t>Внимательно посмотрите прочитайте кейс:</a:t>
            </a:r>
            <a:endParaRPr lang="ru-RU" sz="1200" b="0" strike="noStrike" spc="-1">
              <a:latin typeface="XO Oriel"/>
            </a:endParaRPr>
          </a:p>
          <a:p>
            <a:pPr algn="just">
              <a:lnSpc>
                <a:spcPct val="112999"/>
              </a:lnSpc>
              <a:spcBef>
                <a:spcPts val="601"/>
              </a:spcBef>
              <a:tabLst>
                <a:tab pos="0" algn="l"/>
              </a:tabLst>
              <a:defRPr/>
            </a:pPr>
            <a:endParaRPr lang="ru-RU" sz="1200" b="0" strike="noStrike" spc="-1">
              <a:latin typeface="XO Oriel"/>
            </a:endParaRPr>
          </a:p>
          <a:p>
            <a:pPr marL="343080" indent="-342720" algn="just">
              <a:lnSpc>
                <a:spcPct val="112999"/>
              </a:lnSpc>
              <a:spcBef>
                <a:spcPts val="601"/>
              </a:spcBef>
              <a:buClr>
                <a:srgbClr val="1C5D88"/>
              </a:buClr>
              <a:buFont typeface="Arial"/>
              <a:buAutoNum type="arabicPeriod"/>
              <a:tabLst>
                <a:tab pos="0" algn="l"/>
              </a:tabLst>
              <a:defRPr/>
            </a:pPr>
            <a:r>
              <a:rPr lang="ru-RU" sz="1200" b="0" strike="noStrike" spc="-1">
                <a:solidFill>
                  <a:srgbClr val="1C5D88"/>
                </a:solidFill>
                <a:latin typeface="Arial"/>
                <a:ea typeface="Arial"/>
              </a:rPr>
              <a:t>Определите операции.</a:t>
            </a:r>
            <a:endParaRPr lang="ru-RU" sz="1200" b="0" strike="noStrike" spc="-1">
              <a:latin typeface="XO Oriel"/>
            </a:endParaRPr>
          </a:p>
          <a:p>
            <a:pPr marL="343080" indent="-342720" algn="just">
              <a:lnSpc>
                <a:spcPct val="112999"/>
              </a:lnSpc>
              <a:spcBef>
                <a:spcPts val="601"/>
              </a:spcBef>
              <a:buClr>
                <a:srgbClr val="1C5D88"/>
              </a:buClr>
              <a:buFont typeface="Arial"/>
              <a:buAutoNum type="arabicPeriod"/>
              <a:tabLst>
                <a:tab pos="0" algn="l"/>
              </a:tabLst>
              <a:defRPr/>
            </a:pPr>
            <a:r>
              <a:rPr lang="ru-RU" sz="1200" b="0" strike="noStrike" spc="-1">
                <a:solidFill>
                  <a:srgbClr val="1C5D88"/>
                </a:solidFill>
                <a:latin typeface="Arial"/>
                <a:ea typeface="Arial"/>
              </a:rPr>
              <a:t>Определите ВХОД и ВЫХОД.</a:t>
            </a:r>
            <a:endParaRPr lang="ru-RU" sz="1200" b="0" strike="noStrike" spc="-1">
              <a:latin typeface="XO Oriel"/>
            </a:endParaRPr>
          </a:p>
          <a:p>
            <a:pPr marL="343080" indent="-342720" algn="just">
              <a:lnSpc>
                <a:spcPct val="112999"/>
              </a:lnSpc>
              <a:spcBef>
                <a:spcPts val="601"/>
              </a:spcBef>
              <a:buClr>
                <a:srgbClr val="1C5D88"/>
              </a:buClr>
              <a:buFont typeface="Arial"/>
              <a:buAutoNum type="arabicPeriod"/>
              <a:tabLst>
                <a:tab pos="0" algn="l"/>
              </a:tabLst>
              <a:defRPr/>
            </a:pPr>
            <a:r>
              <a:rPr lang="ru-RU" sz="1200" b="0" strike="noStrike" spc="-1">
                <a:solidFill>
                  <a:srgbClr val="1C5D88"/>
                </a:solidFill>
                <a:latin typeface="Arial"/>
                <a:ea typeface="Arial"/>
              </a:rPr>
              <a:t>Составьте карту текущего состояния процесса.</a:t>
            </a:r>
            <a:endParaRPr lang="ru-RU" sz="1200" b="0" strike="noStrike" spc="-1">
              <a:latin typeface="XO Oriel"/>
            </a:endParaRPr>
          </a:p>
          <a:p>
            <a:pPr marL="343080" indent="-342720" algn="just">
              <a:lnSpc>
                <a:spcPct val="112999"/>
              </a:lnSpc>
              <a:spcBef>
                <a:spcPts val="601"/>
              </a:spcBef>
              <a:buClr>
                <a:srgbClr val="1C5D88"/>
              </a:buClr>
              <a:buFont typeface="Arial"/>
              <a:buAutoNum type="arabicPeriod"/>
              <a:tabLst>
                <a:tab pos="0" algn="l"/>
              </a:tabLst>
              <a:defRPr/>
            </a:pPr>
            <a:r>
              <a:rPr lang="ru-RU" sz="1200" b="0" strike="noStrike" spc="-1">
                <a:solidFill>
                  <a:srgbClr val="1C5D88"/>
                </a:solidFill>
                <a:latin typeface="Arial"/>
                <a:ea typeface="Arial"/>
              </a:rPr>
              <a:t>Зафиксируйте и нанесите на карту проблемы.</a:t>
            </a:r>
            <a:endParaRPr lang="ru-RU" sz="1200" b="0" strike="noStrike" spc="-1">
              <a:latin typeface="XO Oriel"/>
            </a:endParaRPr>
          </a:p>
          <a:p>
            <a:pPr marL="343080" indent="-342720" algn="just">
              <a:lnSpc>
                <a:spcPct val="112999"/>
              </a:lnSpc>
              <a:spcBef>
                <a:spcPts val="601"/>
              </a:spcBef>
              <a:buClr>
                <a:srgbClr val="1C5D88"/>
              </a:buClr>
              <a:buFont typeface="Arial"/>
              <a:buAutoNum type="arabicPeriod"/>
              <a:tabLst>
                <a:tab pos="0" algn="l"/>
              </a:tabLst>
              <a:defRPr/>
            </a:pPr>
            <a:r>
              <a:rPr lang="ru-RU" sz="1200" b="0" strike="noStrike" spc="-1">
                <a:solidFill>
                  <a:srgbClr val="1C5D88"/>
                </a:solidFill>
                <a:latin typeface="Arial"/>
                <a:ea typeface="Arial"/>
              </a:rPr>
              <a:t>Составьте карту целевого состояния.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1471" name="Текст 9"/>
          <p:cNvSpPr/>
          <p:nvPr/>
        </p:nvSpPr>
        <p:spPr bwMode="auto">
          <a:xfrm>
            <a:off x="5595120" y="1593720"/>
            <a:ext cx="1832759" cy="216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5875">
            <a:solidFill>
              <a:srgbClr val="68B0E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  <a:defRPr/>
            </a:pPr>
            <a:r>
              <a:rPr lang="ru-RU" sz="1350" b="0" strike="noStrike" spc="-1">
                <a:solidFill>
                  <a:srgbClr val="1C5D88"/>
                </a:solidFill>
                <a:latin typeface="Arial"/>
                <a:ea typeface="Arial"/>
              </a:rPr>
              <a:t>20 мин.</a:t>
            </a:r>
            <a:endParaRPr lang="ru-RU" sz="1350" b="0" strike="noStrike" spc="-1">
              <a:latin typeface="XO Oriel"/>
            </a:endParaRPr>
          </a:p>
        </p:txBody>
      </p:sp>
      <p:pic>
        <p:nvPicPr>
          <p:cNvPr id="1472" name="Рисунок 10" descr=""/>
          <p:cNvPicPr/>
          <p:nvPr/>
        </p:nvPicPr>
        <p:blipFill>
          <a:blip r:embed="rId2"/>
          <a:stretch/>
        </p:blipFill>
        <p:spPr bwMode="auto">
          <a:xfrm>
            <a:off x="6165360" y="1129680"/>
            <a:ext cx="735120" cy="915480"/>
          </a:xfrm>
          <a:prstGeom prst="rect">
            <a:avLst/>
          </a:prstGeom>
          <a:ln w="0">
            <a:noFill/>
          </a:ln>
        </p:spPr>
      </p:pic>
      <p:sp>
        <p:nvSpPr>
          <p:cNvPr id="1473" name="Заголовок 1"/>
          <p:cNvSpPr txBox="1"/>
          <p:nvPr/>
        </p:nvSpPr>
        <p:spPr bwMode="auto">
          <a:xfrm>
            <a:off x="468000" y="507419"/>
            <a:ext cx="7632360" cy="72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p>
            <a:pPr>
              <a:lnSpc>
                <a:spcPct val="90000"/>
              </a:lnSpc>
              <a:defRPr/>
            </a:pPr>
            <a:r>
              <a:rPr lang="ru-RU" sz="1600" b="1" strike="noStrike" spc="-1">
                <a:solidFill>
                  <a:srgbClr val="223754"/>
                </a:solidFill>
                <a:latin typeface="Arial"/>
                <a:ea typeface="Arial"/>
              </a:rPr>
              <a:t>Упражнение «Разработка ЛПА»</a:t>
            </a:r>
            <a:endParaRPr lang="ru-RU" sz="1600" b="0" strike="noStrike" spc="-1">
              <a:solidFill>
                <a:srgbClr val="414042"/>
              </a:solidFill>
              <a:latin typeface="Arial"/>
            </a:endParaRPr>
          </a:p>
        </p:txBody>
      </p:sp>
      <p:pic>
        <p:nvPicPr>
          <p:cNvPr id="1474" name="Рисунок 6" descr=""/>
          <p:cNvPicPr/>
          <p:nvPr/>
        </p:nvPicPr>
        <p:blipFill>
          <a:blip r:embed="rId3"/>
          <a:stretch/>
        </p:blipFill>
        <p:spPr bwMode="auto">
          <a:xfrm>
            <a:off x="7879680" y="1972440"/>
            <a:ext cx="791280" cy="1548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6" name="Прямоугольник 1"/>
          <p:cNvSpPr/>
          <p:nvPr/>
        </p:nvSpPr>
        <p:spPr bwMode="auto">
          <a:xfrm>
            <a:off x="107640" y="736920"/>
            <a:ext cx="8928720" cy="425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7000"/>
              </a:lnSpc>
              <a:spcAft>
                <a:spcPts val="799"/>
              </a:spcAft>
              <a:tabLst>
                <a:tab pos="0" algn="l"/>
              </a:tabLst>
              <a:defRPr/>
            </a:pP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На планерном совещании в Министерстве эконмического развития руководитель министерства (</a:t>
            </a:r>
            <a:r>
              <a:rPr lang="ru-RU" sz="1100" b="1" strike="noStrike" spc="-1">
                <a:solidFill>
                  <a:srgbClr val="202021"/>
                </a:solidFill>
                <a:latin typeface="Calibri"/>
                <a:ea typeface="Calibri"/>
              </a:rPr>
              <a:t>М</a:t>
            </a: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) дает поручение заместителю министра (</a:t>
            </a:r>
            <a:r>
              <a:rPr lang="ru-RU" sz="1100" b="1" strike="noStrike" spc="-1">
                <a:solidFill>
                  <a:srgbClr val="202021"/>
                </a:solidFill>
                <a:latin typeface="Calibri"/>
                <a:ea typeface="Calibri"/>
              </a:rPr>
              <a:t>ЗМ</a:t>
            </a: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)  о подготовке локального правового акта (ЛПА). </a:t>
            </a:r>
            <a:endParaRPr lang="ru-RU" sz="1100" b="0" strike="noStrike" spc="-1">
              <a:latin typeface="XO Oriel"/>
            </a:endParaRPr>
          </a:p>
          <a:p>
            <a:pPr>
              <a:lnSpc>
                <a:spcPct val="107000"/>
              </a:lnSpc>
              <a:spcAft>
                <a:spcPts val="799"/>
              </a:spcAft>
              <a:tabLst>
                <a:tab pos="0" algn="l"/>
              </a:tabLst>
              <a:defRPr/>
            </a:pP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Через 30 минут</a:t>
            </a:r>
            <a:r>
              <a:rPr lang="ru-RU" sz="1100" b="1" strike="noStrike" spc="-1">
                <a:solidFill>
                  <a:srgbClr val="202021"/>
                </a:solidFill>
                <a:latin typeface="Calibri"/>
                <a:ea typeface="Calibri"/>
              </a:rPr>
              <a:t> ЗМ</a:t>
            </a: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 освобождается, идет к начальнику отдела (</a:t>
            </a:r>
            <a:r>
              <a:rPr lang="ru-RU" sz="1100" b="1" strike="noStrike" spc="-1">
                <a:solidFill>
                  <a:srgbClr val="202021"/>
                </a:solidFill>
                <a:latin typeface="Calibri"/>
                <a:ea typeface="Calibri"/>
              </a:rPr>
              <a:t>НО</a:t>
            </a: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) и дает устное поручение о разработке ЛПА, после чего </a:t>
            </a:r>
            <a:r>
              <a:rPr lang="ru-RU" sz="1100" b="1" strike="noStrike" spc="-1">
                <a:solidFill>
                  <a:srgbClr val="202021"/>
                </a:solidFill>
                <a:latin typeface="Calibri"/>
                <a:ea typeface="Calibri"/>
              </a:rPr>
              <a:t>НО</a:t>
            </a: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 уходит на совещание в другое министерство и забывает о поручении. Утром следующего дня </a:t>
            </a:r>
            <a:r>
              <a:rPr lang="ru-RU" sz="1100" b="1" strike="noStrike" spc="-1">
                <a:solidFill>
                  <a:srgbClr val="202021"/>
                </a:solidFill>
                <a:latin typeface="Calibri"/>
                <a:ea typeface="Calibri"/>
              </a:rPr>
              <a:t>ЗМ</a:t>
            </a: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 напоминает </a:t>
            </a:r>
            <a:r>
              <a:rPr lang="ru-RU" sz="1100" b="1" strike="noStrike" spc="-1">
                <a:solidFill>
                  <a:srgbClr val="202021"/>
                </a:solidFill>
                <a:latin typeface="Calibri"/>
                <a:ea typeface="Calibri"/>
              </a:rPr>
              <a:t>НО</a:t>
            </a: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 о поручении по телефону, через 10 минут после напоминания </a:t>
            </a:r>
            <a:r>
              <a:rPr lang="ru-RU" sz="1100" b="1" strike="noStrike" spc="-1">
                <a:solidFill>
                  <a:srgbClr val="202021"/>
                </a:solidFill>
                <a:latin typeface="Calibri"/>
                <a:ea typeface="Calibri"/>
              </a:rPr>
              <a:t>НО</a:t>
            </a: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 дает устное поручение исполнителю (</a:t>
            </a:r>
            <a:r>
              <a:rPr lang="ru-RU" sz="1100" b="1" strike="noStrike" spc="-1">
                <a:solidFill>
                  <a:srgbClr val="202021"/>
                </a:solidFill>
                <a:latin typeface="Calibri"/>
                <a:ea typeface="Calibri"/>
              </a:rPr>
              <a:t>И</a:t>
            </a: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) о необходимости разработки ЛПА.  </a:t>
            </a:r>
            <a:r>
              <a:rPr lang="ru-RU" sz="1100" b="1" strike="noStrike" spc="-1">
                <a:solidFill>
                  <a:srgbClr val="202021"/>
                </a:solidFill>
                <a:latin typeface="Calibri"/>
                <a:ea typeface="Calibri"/>
              </a:rPr>
              <a:t>И</a:t>
            </a: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 приступает к разработке проекта ЛПА на второй день, в связи со строчной работой по подготовке мероприятия для работодателей. </a:t>
            </a:r>
            <a:endParaRPr lang="ru-RU" sz="1100" b="0" strike="noStrike" spc="-1">
              <a:latin typeface="XO Oriel"/>
            </a:endParaRPr>
          </a:p>
          <a:p>
            <a:pPr>
              <a:lnSpc>
                <a:spcPct val="107000"/>
              </a:lnSpc>
              <a:spcAft>
                <a:spcPts val="799"/>
              </a:spcAft>
              <a:tabLst>
                <a:tab pos="0" algn="l"/>
              </a:tabLst>
              <a:defRPr/>
            </a:pP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Проект ЛПА находился в работе в течении 5 дней из них работа над проектом занимает по 8 минут каждый день, после чего направляется в бумажном виде на согласование </a:t>
            </a:r>
            <a:r>
              <a:rPr lang="ru-RU" sz="1100" b="1" strike="noStrike" spc="-1">
                <a:solidFill>
                  <a:srgbClr val="202021"/>
                </a:solidFill>
                <a:latin typeface="Calibri"/>
                <a:ea typeface="Calibri"/>
              </a:rPr>
              <a:t>НО</a:t>
            </a: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. Документ находится на рассмотрении </a:t>
            </a:r>
            <a:r>
              <a:rPr lang="ru-RU" sz="1100" b="1" strike="noStrike" spc="-1">
                <a:solidFill>
                  <a:srgbClr val="202021"/>
                </a:solidFill>
                <a:latin typeface="Calibri"/>
                <a:ea typeface="Calibri"/>
              </a:rPr>
              <a:t>НО</a:t>
            </a: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  2 дня, после чего проект  ЛПА возвращается на доработку </a:t>
            </a:r>
            <a:r>
              <a:rPr lang="ru-RU" sz="1100" b="1" strike="noStrike" spc="-1">
                <a:solidFill>
                  <a:srgbClr val="202021"/>
                </a:solidFill>
                <a:latin typeface="Calibri"/>
                <a:ea typeface="Calibri"/>
              </a:rPr>
              <a:t>И</a:t>
            </a: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. Документ находится на доработке  3 дня, при этом корректировка производится за  15 минут, после доработки </a:t>
            </a:r>
            <a:r>
              <a:rPr lang="ru-RU" sz="1100" b="1" strike="noStrike" spc="-1">
                <a:solidFill>
                  <a:srgbClr val="202021"/>
                </a:solidFill>
                <a:latin typeface="Calibri"/>
                <a:ea typeface="Calibri"/>
              </a:rPr>
              <a:t>И</a:t>
            </a: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 заново уносит распечатанный документ на согласование </a:t>
            </a:r>
            <a:r>
              <a:rPr lang="ru-RU" sz="1100" b="1" strike="noStrike" spc="-1">
                <a:solidFill>
                  <a:srgbClr val="202021"/>
                </a:solidFill>
                <a:latin typeface="Calibri"/>
                <a:ea typeface="Calibri"/>
              </a:rPr>
              <a:t>НО</a:t>
            </a: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 .Через 2 дня </a:t>
            </a:r>
            <a:r>
              <a:rPr lang="ru-RU" sz="1100" b="1" strike="noStrike" spc="-1">
                <a:solidFill>
                  <a:srgbClr val="202021"/>
                </a:solidFill>
                <a:latin typeface="Calibri"/>
                <a:ea typeface="Calibri"/>
              </a:rPr>
              <a:t>НО</a:t>
            </a: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 вызывает </a:t>
            </a:r>
            <a:r>
              <a:rPr lang="ru-RU" sz="1100" b="1" strike="noStrike" spc="-1">
                <a:solidFill>
                  <a:srgbClr val="202021"/>
                </a:solidFill>
                <a:latin typeface="Calibri"/>
                <a:ea typeface="Calibri"/>
              </a:rPr>
              <a:t>И</a:t>
            </a: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 и передает согласованный проект ЛПА(время на проверку составило 5 минут), после чего </a:t>
            </a:r>
            <a:r>
              <a:rPr lang="ru-RU" sz="1100" b="1" strike="noStrike" spc="-1">
                <a:solidFill>
                  <a:srgbClr val="202021"/>
                </a:solidFill>
                <a:latin typeface="Calibri"/>
                <a:ea typeface="Calibri"/>
              </a:rPr>
              <a:t>И</a:t>
            </a: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 уносит его на проверку юристу(</a:t>
            </a:r>
            <a:r>
              <a:rPr lang="ru-RU" sz="1100" b="1" strike="noStrike" spc="-1">
                <a:solidFill>
                  <a:srgbClr val="202021"/>
                </a:solidFill>
                <a:latin typeface="Calibri"/>
                <a:ea typeface="Calibri"/>
              </a:rPr>
              <a:t>Ю</a:t>
            </a: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). </a:t>
            </a:r>
            <a:endParaRPr lang="ru-RU" sz="1100" b="0" strike="noStrike" spc="-1">
              <a:latin typeface="XO Oriel"/>
            </a:endParaRPr>
          </a:p>
          <a:p>
            <a:pPr>
              <a:lnSpc>
                <a:spcPct val="107000"/>
              </a:lnSpc>
              <a:spcAft>
                <a:spcPts val="799"/>
              </a:spcAft>
              <a:tabLst>
                <a:tab pos="0" algn="l"/>
              </a:tabLst>
              <a:defRPr/>
            </a:pPr>
            <a:r>
              <a:rPr lang="ru-RU" sz="1100" b="1" strike="noStrike" spc="-1">
                <a:solidFill>
                  <a:srgbClr val="202021"/>
                </a:solidFill>
                <a:latin typeface="Calibri"/>
                <a:ea typeface="Calibri"/>
              </a:rPr>
              <a:t>Ю</a:t>
            </a: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 приступает к проверке через 1 день, уточняет информацию по телефону у </a:t>
            </a:r>
            <a:r>
              <a:rPr lang="ru-RU" sz="1100" b="1" strike="noStrike" spc="-1">
                <a:solidFill>
                  <a:srgbClr val="202021"/>
                </a:solidFill>
                <a:latin typeface="Calibri"/>
                <a:ea typeface="Calibri"/>
              </a:rPr>
              <a:t>И</a:t>
            </a: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 (время проверки и уточнения 10 минут), после чего возвращает </a:t>
            </a:r>
            <a:r>
              <a:rPr lang="ru-RU" sz="1100" b="1" strike="noStrike" spc="-1">
                <a:solidFill>
                  <a:srgbClr val="202021"/>
                </a:solidFill>
                <a:latin typeface="Calibri"/>
                <a:ea typeface="Calibri"/>
              </a:rPr>
              <a:t>И</a:t>
            </a: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 на доработку. </a:t>
            </a:r>
            <a:r>
              <a:rPr lang="ru-RU" sz="1100" b="1" strike="noStrike" spc="-1">
                <a:solidFill>
                  <a:srgbClr val="202021"/>
                </a:solidFill>
                <a:latin typeface="Calibri"/>
                <a:ea typeface="Calibri"/>
              </a:rPr>
              <a:t>И,</a:t>
            </a: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 внеся корректировки в течение дня, загружает проект ЛПА в СЭД-Дело (10 минут), направляет на согласование </a:t>
            </a:r>
            <a:r>
              <a:rPr lang="ru-RU" sz="1100" b="1" strike="noStrike" spc="-1">
                <a:solidFill>
                  <a:srgbClr val="202021"/>
                </a:solidFill>
                <a:latin typeface="Calibri"/>
                <a:ea typeface="Calibri"/>
              </a:rPr>
              <a:t>НО</a:t>
            </a: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, который согласует документ в программе на следующее утро (2мин), после чего </a:t>
            </a:r>
            <a:r>
              <a:rPr lang="ru-RU" sz="1100" b="1" strike="noStrike" spc="-1">
                <a:solidFill>
                  <a:srgbClr val="202021"/>
                </a:solidFill>
                <a:latin typeface="Calibri"/>
                <a:ea typeface="Calibri"/>
              </a:rPr>
              <a:t>И </a:t>
            </a: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, увидев через пол дня положительный результат согласования, направляет проект через СЭД  </a:t>
            </a:r>
            <a:r>
              <a:rPr lang="ru-RU" sz="1100" b="1" strike="noStrike" spc="-1">
                <a:solidFill>
                  <a:srgbClr val="202021"/>
                </a:solidFill>
                <a:latin typeface="Calibri"/>
                <a:ea typeface="Calibri"/>
              </a:rPr>
              <a:t>Ю</a:t>
            </a: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, который, увидев через 3 часа, согласует. Рабочий день окончен, на следующее утро </a:t>
            </a:r>
            <a:r>
              <a:rPr lang="ru-RU" sz="1100" b="1" strike="noStrike" spc="-1">
                <a:solidFill>
                  <a:srgbClr val="202021"/>
                </a:solidFill>
                <a:latin typeface="Calibri"/>
                <a:ea typeface="Calibri"/>
              </a:rPr>
              <a:t>И </a:t>
            </a: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направляет документ через СЭД на согласование </a:t>
            </a:r>
            <a:r>
              <a:rPr lang="ru-RU" sz="1100" b="1" strike="noStrike" spc="-1">
                <a:solidFill>
                  <a:srgbClr val="202021"/>
                </a:solidFill>
                <a:latin typeface="Calibri"/>
                <a:ea typeface="Calibri"/>
              </a:rPr>
              <a:t>ЗМ</a:t>
            </a: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, который согласовывает на следующий день, после чего </a:t>
            </a:r>
            <a:r>
              <a:rPr lang="ru-RU" sz="1100" b="1" strike="noStrike" spc="-1">
                <a:solidFill>
                  <a:srgbClr val="202021"/>
                </a:solidFill>
                <a:latin typeface="Calibri"/>
                <a:ea typeface="Calibri"/>
              </a:rPr>
              <a:t>И</a:t>
            </a: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, увидев согласование через 2 часа отправляет проект ЛПА в СЭД на утверждение </a:t>
            </a:r>
            <a:r>
              <a:rPr lang="ru-RU" sz="1100" b="1" strike="noStrike" spc="-1">
                <a:solidFill>
                  <a:srgbClr val="202021"/>
                </a:solidFill>
                <a:latin typeface="Calibri"/>
                <a:ea typeface="Calibri"/>
              </a:rPr>
              <a:t>М</a:t>
            </a: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. </a:t>
            </a:r>
            <a:endParaRPr lang="ru-RU" sz="1100" b="0" strike="noStrike" spc="-1">
              <a:latin typeface="XO Oriel"/>
            </a:endParaRPr>
          </a:p>
          <a:p>
            <a:pPr>
              <a:lnSpc>
                <a:spcPct val="107000"/>
              </a:lnSpc>
              <a:spcAft>
                <a:spcPts val="799"/>
              </a:spcAft>
              <a:tabLst>
                <a:tab pos="0" algn="l"/>
              </a:tabLst>
              <a:defRPr/>
            </a:pP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Через 2 дня </a:t>
            </a:r>
            <a:r>
              <a:rPr lang="ru-RU" sz="1100" b="1" strike="noStrike" spc="-1">
                <a:solidFill>
                  <a:srgbClr val="202021"/>
                </a:solidFill>
                <a:latin typeface="Calibri"/>
                <a:ea typeface="Calibri"/>
              </a:rPr>
              <a:t>М</a:t>
            </a: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 утверждает ЛПА в СЭД в течение 2 мин, после чего </a:t>
            </a:r>
            <a:r>
              <a:rPr lang="ru-RU" sz="1100" b="1" strike="noStrike" spc="-1">
                <a:solidFill>
                  <a:srgbClr val="202021"/>
                </a:solidFill>
                <a:latin typeface="Calibri"/>
                <a:ea typeface="Calibri"/>
              </a:rPr>
              <a:t>И</a:t>
            </a: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 распечатывает документ с листом согласования (1 мин) и передает секретарю (</a:t>
            </a:r>
            <a:r>
              <a:rPr lang="ru-RU" sz="1100" b="1" strike="noStrike" spc="-1">
                <a:solidFill>
                  <a:srgbClr val="202021"/>
                </a:solidFill>
                <a:latin typeface="Calibri"/>
                <a:ea typeface="Calibri"/>
              </a:rPr>
              <a:t>С</a:t>
            </a: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) на подпись </a:t>
            </a:r>
            <a:r>
              <a:rPr lang="ru-RU" sz="1100" b="1" strike="noStrike" spc="-1">
                <a:solidFill>
                  <a:srgbClr val="202021"/>
                </a:solidFill>
                <a:latin typeface="Calibri"/>
                <a:ea typeface="Calibri"/>
              </a:rPr>
              <a:t>М (</a:t>
            </a: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2 мин). Утром следующего дня </a:t>
            </a:r>
            <a:r>
              <a:rPr lang="ru-RU" sz="1100" b="1" strike="noStrike" spc="-1">
                <a:solidFill>
                  <a:srgbClr val="202021"/>
                </a:solidFill>
                <a:latin typeface="Calibri"/>
                <a:ea typeface="Calibri"/>
              </a:rPr>
              <a:t>С</a:t>
            </a: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 передает документ в общей папке с другими документами на подпись </a:t>
            </a:r>
            <a:r>
              <a:rPr lang="ru-RU" sz="1100" b="1" strike="noStrike" spc="-1">
                <a:solidFill>
                  <a:srgbClr val="202021"/>
                </a:solidFill>
                <a:latin typeface="Calibri"/>
                <a:ea typeface="Calibri"/>
              </a:rPr>
              <a:t>М </a:t>
            </a: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(1 мин), который подписывается в конце дня (1 мин). Утром следующего дня </a:t>
            </a:r>
            <a:r>
              <a:rPr lang="ru-RU" sz="1100" b="1" strike="noStrike" spc="-1">
                <a:solidFill>
                  <a:srgbClr val="202021"/>
                </a:solidFill>
                <a:latin typeface="Calibri"/>
                <a:ea typeface="Calibri"/>
              </a:rPr>
              <a:t>С</a:t>
            </a:r>
            <a:r>
              <a:rPr lang="ru-RU" sz="1100" b="0" strike="noStrike" spc="-1">
                <a:solidFill>
                  <a:srgbClr val="202021"/>
                </a:solidFill>
                <a:latin typeface="Calibri"/>
                <a:ea typeface="Calibri"/>
              </a:rPr>
              <a:t>  (через 3 часа от начала рабочего дня) регистрирует ЛПА в течение 1 минуты, сканирует документ и загружает в СЭД (3 мин).</a:t>
            </a:r>
            <a:endParaRPr lang="ru-RU" sz="1100" b="0" strike="noStrike" spc="-1">
              <a:latin typeface="XO Oriel"/>
            </a:endParaRPr>
          </a:p>
        </p:txBody>
      </p:sp>
      <p:sp>
        <p:nvSpPr>
          <p:cNvPr id="1477" name="Заголовок 1"/>
          <p:cNvSpPr txBox="1"/>
          <p:nvPr/>
        </p:nvSpPr>
        <p:spPr bwMode="auto">
          <a:xfrm>
            <a:off x="468000" y="440204"/>
            <a:ext cx="7632360" cy="72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p>
            <a:pPr>
              <a:lnSpc>
                <a:spcPct val="90000"/>
              </a:lnSpc>
              <a:defRPr/>
            </a:pPr>
            <a:r>
              <a:rPr lang="ru-RU" sz="1600" b="1" strike="noStrike" spc="-1">
                <a:solidFill>
                  <a:srgbClr val="223754"/>
                </a:solidFill>
                <a:latin typeface="Arial"/>
                <a:ea typeface="Arial"/>
              </a:rPr>
              <a:t>Упражнение «Разработка ЛПА»</a:t>
            </a:r>
            <a:endParaRPr lang="ru-RU" sz="1600" b="0" strike="noStrike" spc="-1">
              <a:solidFill>
                <a:srgbClr val="414042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9" name="Заголовок 1"/>
          <p:cNvSpPr txBox="1"/>
          <p:nvPr/>
        </p:nvSpPr>
        <p:spPr bwMode="auto">
          <a:xfrm>
            <a:off x="503640" y="413099"/>
            <a:ext cx="7632360" cy="72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p>
            <a:pPr>
              <a:lnSpc>
                <a:spcPct val="90000"/>
              </a:lnSpc>
              <a:defRPr/>
            </a:pPr>
            <a:r>
              <a:rPr lang="ru-RU" sz="1600" b="1" strike="noStrike" spc="-1">
                <a:solidFill>
                  <a:srgbClr val="223754"/>
                </a:solidFill>
                <a:latin typeface="Arial"/>
                <a:ea typeface="Arial"/>
              </a:rPr>
              <a:t>Текущая карта процесса разработки ЛПА»</a:t>
            </a:r>
            <a:endParaRPr lang="ru-RU" sz="1600" b="0" strike="noStrike" spc="-1">
              <a:solidFill>
                <a:srgbClr val="414042"/>
              </a:solidFill>
              <a:latin typeface="Arial"/>
            </a:endParaRPr>
          </a:p>
        </p:txBody>
      </p:sp>
      <p:pic>
        <p:nvPicPr>
          <p:cNvPr id="1480" name="Рисунок 2" descr=""/>
          <p:cNvPicPr/>
          <p:nvPr/>
        </p:nvPicPr>
        <p:blipFill>
          <a:blip r:embed="rId2"/>
          <a:stretch/>
        </p:blipFill>
        <p:spPr bwMode="auto">
          <a:xfrm>
            <a:off x="179640" y="774000"/>
            <a:ext cx="8280720" cy="3758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82" name="Рисунок 1" descr=""/>
          <p:cNvPicPr/>
          <p:nvPr/>
        </p:nvPicPr>
        <p:blipFill>
          <a:blip r:embed="rId2"/>
          <a:stretch/>
        </p:blipFill>
        <p:spPr bwMode="auto">
          <a:xfrm>
            <a:off x="468000" y="918000"/>
            <a:ext cx="8675640" cy="3145680"/>
          </a:xfrm>
          <a:prstGeom prst="rect">
            <a:avLst/>
          </a:prstGeom>
          <a:ln w="0">
            <a:noFill/>
          </a:ln>
        </p:spPr>
      </p:pic>
      <p:sp>
        <p:nvSpPr>
          <p:cNvPr id="1483" name="TextBox 3"/>
          <p:cNvSpPr/>
          <p:nvPr/>
        </p:nvSpPr>
        <p:spPr bwMode="auto">
          <a:xfrm>
            <a:off x="2236680" y="1381320"/>
            <a:ext cx="318600" cy="1818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600" b="0" strike="noStrike" spc="-1">
                <a:solidFill>
                  <a:srgbClr val="202021"/>
                </a:solidFill>
                <a:latin typeface="Arial"/>
                <a:ea typeface="Arial"/>
              </a:rPr>
              <a:t>180</a:t>
            </a:r>
            <a:endParaRPr lang="ru-RU" sz="600" b="0" strike="noStrike" spc="-1">
              <a:latin typeface="XO Oriel"/>
            </a:endParaRPr>
          </a:p>
        </p:txBody>
      </p:sp>
      <p:sp>
        <p:nvSpPr>
          <p:cNvPr id="1484" name="TextBox 5"/>
          <p:cNvSpPr/>
          <p:nvPr/>
        </p:nvSpPr>
        <p:spPr bwMode="auto">
          <a:xfrm>
            <a:off x="611640" y="4302360"/>
            <a:ext cx="280800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1800" b="0" strike="noStrike" spc="-1">
                <a:solidFill>
                  <a:srgbClr val="414042"/>
                </a:solidFill>
                <a:latin typeface="Arial"/>
                <a:ea typeface="Arial"/>
              </a:rPr>
              <a:t>ВПП = 22,9 дня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800" b="0" strike="noStrike" spc="-1">
                <a:solidFill>
                  <a:srgbClr val="414042"/>
                </a:solidFill>
                <a:latin typeface="Arial"/>
                <a:ea typeface="Arial"/>
              </a:rPr>
              <a:t>ВВО = 457 мин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1485" name="Заголовок 1"/>
          <p:cNvSpPr txBox="1"/>
          <p:nvPr/>
        </p:nvSpPr>
        <p:spPr bwMode="auto">
          <a:xfrm>
            <a:off x="503640" y="412439"/>
            <a:ext cx="7632360" cy="72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p>
            <a:pPr>
              <a:lnSpc>
                <a:spcPct val="90000"/>
              </a:lnSpc>
              <a:defRPr/>
            </a:pPr>
            <a:r>
              <a:rPr lang="ru-RU" sz="1600" b="1" strike="noStrike" spc="-1">
                <a:solidFill>
                  <a:srgbClr val="223754"/>
                </a:solidFill>
                <a:latin typeface="Arial"/>
                <a:ea typeface="Arial"/>
              </a:rPr>
              <a:t>Текущая карта процесса разработки ЛПА»</a:t>
            </a:r>
            <a:endParaRPr lang="ru-RU" sz="1600" b="0" strike="noStrike" spc="-1">
              <a:solidFill>
                <a:srgbClr val="414042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6" name=""/>
          <p:cNvSpPr txBox="1"/>
          <p:nvPr/>
        </p:nvSpPr>
        <p:spPr bwMode="auto">
          <a:xfrm>
            <a:off x="1080000" y="1620000"/>
            <a:ext cx="5580000" cy="2649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p>
            <a:pPr>
              <a:defRPr/>
            </a:pPr>
            <a:r>
              <a:rPr lang="ru-RU" sz="1800" b="0" strike="noStrike" spc="-1">
                <a:latin typeface="XO Oriel"/>
              </a:rPr>
              <a:t>1.Потери времени на напоминание</a:t>
            </a:r>
            <a:endParaRPr lang="ru-RU" sz="1800" b="0" strike="noStrike" spc="-1">
              <a:latin typeface="XO Oriel"/>
            </a:endParaRPr>
          </a:p>
          <a:p>
            <a:pPr>
              <a:defRPr/>
            </a:pPr>
            <a:r>
              <a:rPr lang="ru-RU" sz="1800" b="0" strike="noStrike" spc="-1">
                <a:latin typeface="XO Oriel"/>
              </a:rPr>
              <a:t>2.Потери времени на согласование</a:t>
            </a:r>
            <a:endParaRPr lang="ru-RU" sz="1800" b="0" strike="noStrike" spc="-1">
              <a:latin typeface="XO Oriel"/>
            </a:endParaRPr>
          </a:p>
          <a:p>
            <a:pPr>
              <a:defRPr/>
            </a:pPr>
            <a:r>
              <a:rPr lang="ru-RU" sz="1800" b="0" strike="noStrike" spc="-1">
                <a:latin typeface="XO Oriel"/>
              </a:rPr>
              <a:t>3.Потери времени на доработку</a:t>
            </a:r>
            <a:endParaRPr lang="ru-RU" sz="1800" b="0" strike="noStrike" spc="-1">
              <a:latin typeface="XO Oriel"/>
            </a:endParaRPr>
          </a:p>
          <a:p>
            <a:pPr>
              <a:defRPr/>
            </a:pPr>
            <a:r>
              <a:rPr lang="ru-RU" sz="1800" b="0" strike="noStrike" spc="-1">
                <a:latin typeface="XO Oriel"/>
              </a:rPr>
              <a:t>4.Потери времени на отслеживание и перенаправление на согласование </a:t>
            </a:r>
            <a:endParaRPr lang="ru-RU" sz="1800" b="0" strike="noStrike" spc="-1">
              <a:latin typeface="XO Oriel"/>
            </a:endParaRPr>
          </a:p>
          <a:p>
            <a:pPr>
              <a:defRPr/>
            </a:pPr>
            <a:r>
              <a:rPr lang="ru-RU" sz="1800" b="0" strike="noStrike" spc="-1">
                <a:latin typeface="XO Oriel"/>
              </a:rPr>
              <a:t>5.Пролеживание</a:t>
            </a:r>
            <a:endParaRPr lang="ru-RU" sz="1800" b="0" strike="noStrike" spc="-1">
              <a:latin typeface="XO Oriel"/>
            </a:endParaRPr>
          </a:p>
          <a:p>
            <a:pPr>
              <a:defRPr/>
            </a:pPr>
            <a:r>
              <a:rPr lang="ru-RU" sz="1800" b="0" strike="noStrike" spc="-1">
                <a:latin typeface="XO Oriel"/>
                <a:ea typeface="Tahoma"/>
              </a:rPr>
              <a:t>6.</a:t>
            </a:r>
            <a:r>
              <a:rPr lang="ru-RU" sz="1800" b="0" strike="noStrike" spc="-1">
                <a:latin typeface="XO Oriel"/>
              </a:rPr>
              <a:t>Лишние движения подписании и регистрации документа</a:t>
            </a:r>
            <a:endParaRPr lang="ru-RU" sz="1800" b="0" strike="noStrike" spc="-1">
              <a:latin typeface="XO Oriel"/>
            </a:endParaRPr>
          </a:p>
          <a:p>
            <a:pPr>
              <a:defRPr/>
            </a:pPr>
            <a:endParaRPr lang="ru-RU" sz="1800" b="0" strike="noStrike" spc="-1">
              <a:latin typeface="XO Oriel"/>
            </a:endParaRPr>
          </a:p>
          <a:p>
            <a:pPr>
              <a:defRPr/>
            </a:pPr>
            <a:endParaRPr lang="ru-RU" sz="1800" b="0" strike="noStrike" spc="-1">
              <a:latin typeface="XO Oriel"/>
            </a:endParaRPr>
          </a:p>
        </p:txBody>
      </p:sp>
      <p:sp>
        <p:nvSpPr>
          <p:cNvPr id="1487" name=""/>
          <p:cNvSpPr txBox="1"/>
          <p:nvPr/>
        </p:nvSpPr>
        <p:spPr bwMode="auto">
          <a:xfrm>
            <a:off x="900000" y="373680"/>
            <a:ext cx="52200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p>
            <a:pPr>
              <a:defRPr/>
            </a:pPr>
            <a:r>
              <a:rPr lang="ru-RU" sz="1800" b="0" strike="noStrike" spc="-1">
                <a:latin typeface="XO Oriel"/>
              </a:rPr>
              <a:t>Список ежей:</a:t>
            </a:r>
            <a:endParaRPr lang="ru-RU" sz="18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5" name="Rectangle 4"/>
          <p:cNvSpPr/>
          <p:nvPr/>
        </p:nvSpPr>
        <p:spPr bwMode="auto">
          <a:xfrm>
            <a:off x="553320" y="114480"/>
            <a:ext cx="4755960" cy="72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1600" b="1" strike="noStrike" spc="-1">
                <a:solidFill>
                  <a:srgbClr val="203864"/>
                </a:solidFill>
                <a:latin typeface="Arial"/>
                <a:ea typeface="Arial"/>
              </a:rPr>
              <a:t>Что мы усвоили на предыдущем этапе 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496" name="Rectangle 4"/>
          <p:cNvSpPr/>
          <p:nvPr/>
        </p:nvSpPr>
        <p:spPr bwMode="auto">
          <a:xfrm>
            <a:off x="755640" y="2430000"/>
            <a:ext cx="7419600" cy="72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marL="457200" indent="-456840">
              <a:lnSpc>
                <a:spcPct val="100000"/>
              </a:lnSpc>
              <a:buClr>
                <a:srgbClr val="1F4E79"/>
              </a:buClr>
              <a:buFont typeface="Arial"/>
              <a:buAutoNum type="arabicPeriod"/>
              <a:defRPr/>
            </a:pPr>
            <a:r>
              <a:rPr lang="ru-RU" sz="2000" b="0" strike="noStrike" spc="-1">
                <a:solidFill>
                  <a:srgbClr val="1F4E79"/>
                </a:solidFill>
                <a:latin typeface="Arial"/>
                <a:ea typeface="Arial"/>
              </a:rPr>
              <a:t>Функционал ИОГВ = процессы</a:t>
            </a:r>
            <a:endParaRPr lang="ru-RU" sz="2000" b="0" strike="noStrike" spc="-1">
              <a:latin typeface="XO Oriel"/>
            </a:endParaRPr>
          </a:p>
          <a:p>
            <a:pPr>
              <a:lnSpc>
                <a:spcPct val="100000"/>
              </a:lnSpc>
              <a:defRPr/>
            </a:pPr>
            <a:endParaRPr lang="ru-RU" sz="2000" b="0" strike="noStrike" spc="-1">
              <a:latin typeface="XO Oriel"/>
            </a:endParaRPr>
          </a:p>
          <a:p>
            <a:pPr marL="457200" indent="-456840">
              <a:lnSpc>
                <a:spcPct val="100000"/>
              </a:lnSpc>
              <a:buClr>
                <a:srgbClr val="1F4E79"/>
              </a:buClr>
              <a:buFont typeface="Arial"/>
              <a:buAutoNum type="arabicPeriod"/>
              <a:defRPr/>
            </a:pPr>
            <a:r>
              <a:rPr lang="ru-RU" sz="2000" b="0" strike="noStrike" spc="-1">
                <a:solidFill>
                  <a:srgbClr val="1F4E79"/>
                </a:solidFill>
                <a:latin typeface="Arial"/>
                <a:ea typeface="Arial"/>
              </a:rPr>
              <a:t>Заказчик – каждый работник.</a:t>
            </a:r>
            <a:endParaRPr lang="ru-RU" sz="2000" b="0" strike="noStrike" spc="-1">
              <a:latin typeface="XO Oriel"/>
            </a:endParaRPr>
          </a:p>
          <a:p>
            <a:pPr>
              <a:lnSpc>
                <a:spcPct val="100000"/>
              </a:lnSpc>
              <a:defRPr/>
            </a:pPr>
            <a:endParaRPr lang="ru-RU" sz="2000" b="0" strike="noStrike" spc="-1">
              <a:latin typeface="XO Oriel"/>
            </a:endParaRPr>
          </a:p>
          <a:p>
            <a:pPr>
              <a:lnSpc>
                <a:spcPct val="100000"/>
              </a:lnSpc>
              <a:defRPr/>
            </a:pPr>
            <a:endParaRPr lang="ru-RU" sz="2000" b="0" strike="noStrike" spc="-1">
              <a:latin typeface="XO Oriel"/>
            </a:endParaRPr>
          </a:p>
          <a:p>
            <a:pPr>
              <a:lnSpc>
                <a:spcPct val="100000"/>
              </a:lnSpc>
              <a:defRPr/>
            </a:pPr>
            <a:endParaRPr lang="ru-RU" sz="2000" b="0" strike="noStrike" spc="-1">
              <a:latin typeface="XO Oriel"/>
            </a:endParaRPr>
          </a:p>
          <a:p>
            <a:pPr>
              <a:lnSpc>
                <a:spcPct val="100000"/>
              </a:lnSpc>
              <a:defRPr/>
            </a:pPr>
            <a:endParaRPr lang="ru-RU" sz="2000" b="0" strike="noStrike" spc="-1">
              <a:latin typeface="XO Oriel"/>
            </a:endParaRPr>
          </a:p>
          <a:p>
            <a:pPr marL="457200" indent="-456840">
              <a:lnSpc>
                <a:spcPct val="100000"/>
              </a:lnSpc>
              <a:buClr>
                <a:srgbClr val="1F4E79"/>
              </a:buClr>
              <a:buFont typeface="Arial"/>
              <a:buAutoNum type="arabicPeriod"/>
              <a:defRPr/>
            </a:pPr>
            <a:r>
              <a:rPr lang="ru-RU" sz="2000" b="0" strike="noStrike" spc="-1">
                <a:solidFill>
                  <a:srgbClr val="1F4E79"/>
                </a:solidFill>
                <a:latin typeface="Arial"/>
                <a:ea typeface="Arial"/>
              </a:rPr>
              <a:t>Для устранения потерь – открываем проект.</a:t>
            </a:r>
            <a:endParaRPr lang="ru-RU" sz="2000" b="0" strike="noStrike" spc="-1">
              <a:latin typeface="XO Oriel"/>
            </a:endParaRPr>
          </a:p>
          <a:p>
            <a:pPr marL="457200" indent="-456840">
              <a:lnSpc>
                <a:spcPct val="100000"/>
              </a:lnSpc>
              <a:buClr>
                <a:srgbClr val="1F4E79"/>
              </a:buClr>
              <a:buFont typeface="Arial"/>
              <a:buAutoNum type="arabicPeriod"/>
              <a:defRPr/>
            </a:pPr>
            <a:r>
              <a:rPr lang="ru-RU" sz="2000" b="0" strike="noStrike" spc="-1">
                <a:solidFill>
                  <a:srgbClr val="1F4E79"/>
                </a:solidFill>
                <a:latin typeface="Arial"/>
                <a:ea typeface="Arial"/>
              </a:rPr>
              <a:t>Для проекта выбираем тему, составляем паспорт.</a:t>
            </a:r>
            <a:endParaRPr lang="ru-RU" sz="2000" b="0" strike="noStrike" spc="-1">
              <a:latin typeface="XO Oriel"/>
            </a:endParaRPr>
          </a:p>
          <a:p>
            <a:pPr>
              <a:lnSpc>
                <a:spcPct val="100000"/>
              </a:lnSpc>
              <a:defRPr/>
            </a:pPr>
            <a:endParaRPr lang="ru-RU" sz="2000" b="0" strike="noStrike" spc="-1">
              <a:latin typeface="XO Oriel"/>
            </a:endParaRPr>
          </a:p>
          <a:p>
            <a:pPr>
              <a:lnSpc>
                <a:spcPct val="100000"/>
              </a:lnSpc>
              <a:defRPr/>
            </a:pPr>
            <a:endParaRPr lang="ru-RU" sz="2000" b="0" strike="noStrike" spc="-1">
              <a:latin typeface="XO Oriel"/>
            </a:endParaRPr>
          </a:p>
        </p:txBody>
      </p:sp>
      <p:grpSp>
        <p:nvGrpSpPr>
          <p:cNvPr id="498" name="Группа 2"/>
          <p:cNvGrpSpPr/>
          <p:nvPr/>
        </p:nvGrpSpPr>
        <p:grpSpPr bwMode="auto">
          <a:xfrm>
            <a:off x="1619640" y="2223000"/>
            <a:ext cx="5976720" cy="692640"/>
            <a:chOff x="1619640" y="2223000"/>
            <a:chExt cx="5976720" cy="692640"/>
          </a:xfrm>
        </p:grpSpPr>
        <p:grpSp>
          <p:nvGrpSpPr>
            <p:cNvPr id="499" name="Группа 5"/>
            <p:cNvGrpSpPr/>
            <p:nvPr/>
          </p:nvGrpSpPr>
          <p:grpSpPr bwMode="auto">
            <a:xfrm>
              <a:off x="1619640" y="2223000"/>
              <a:ext cx="5976720" cy="692640"/>
              <a:chOff x="1619640" y="2223000"/>
              <a:chExt cx="5976720" cy="692640"/>
            </a:xfrm>
          </p:grpSpPr>
          <p:sp>
            <p:nvSpPr>
              <p:cNvPr id="500" name="Google Shape;158769;p139"/>
              <p:cNvSpPr/>
              <p:nvPr/>
            </p:nvSpPr>
            <p:spPr bwMode="auto">
              <a:xfrm>
                <a:off x="1619640" y="2223000"/>
                <a:ext cx="4164840" cy="692640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01" name="Google Shape;158770;p139"/>
              <p:cNvSpPr/>
              <p:nvPr/>
            </p:nvSpPr>
            <p:spPr bwMode="auto">
              <a:xfrm>
                <a:off x="5785200" y="2223000"/>
                <a:ext cx="979200" cy="692640"/>
              </a:xfrm>
              <a:prstGeom prst="rect">
                <a:avLst/>
              </a:prstGeom>
              <a:solidFill>
                <a:srgbClr val="007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02" name="Google Shape;158771;p139"/>
              <p:cNvSpPr/>
              <p:nvPr/>
            </p:nvSpPr>
            <p:spPr bwMode="auto">
              <a:xfrm>
                <a:off x="6764760" y="2223000"/>
                <a:ext cx="525240" cy="692640"/>
              </a:xfrm>
              <a:prstGeom prst="rect">
                <a:avLst/>
              </a:prstGeom>
              <a:solidFill>
                <a:srgbClr val="00B05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03" name="Google Shape;158774;p139"/>
              <p:cNvSpPr/>
              <p:nvPr/>
            </p:nvSpPr>
            <p:spPr bwMode="auto">
              <a:xfrm rot="5400000">
                <a:off x="7097039" y="2416320"/>
                <a:ext cx="692640" cy="305640"/>
              </a:xfrm>
              <a:prstGeom prst="triangle">
                <a:avLst>
                  <a:gd name="adj" fmla="val 50000"/>
                </a:avLst>
              </a:prstGeom>
              <a:solidFill>
                <a:srgbClr val="00B05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04" name="Google Shape;158776;p139"/>
              <p:cNvSpPr/>
              <p:nvPr/>
            </p:nvSpPr>
            <p:spPr bwMode="auto">
              <a:xfrm>
                <a:off x="6130080" y="2447280"/>
                <a:ext cx="305640" cy="243719"/>
              </a:xfrm>
              <a:prstGeom prst="ellipse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05" name="Google Shape;158777;p139"/>
              <p:cNvSpPr/>
              <p:nvPr/>
            </p:nvSpPr>
            <p:spPr bwMode="auto">
              <a:xfrm>
                <a:off x="6545520" y="2411280"/>
                <a:ext cx="986040" cy="243719"/>
              </a:xfrm>
              <a:prstGeom prst="ellipse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ctr">
                <a:noAutofit/>
              </a:bodyPr>
              <a:p>
                <a:pPr algn="ctr">
                  <a:lnSpc>
                    <a:spcPct val="100000"/>
                  </a:lnSpc>
                  <a:defRPr/>
                </a:pPr>
                <a:r>
                  <a:rPr lang="ru-RU" sz="800" b="1" strike="noStrike" spc="-1">
                    <a:solidFill>
                      <a:srgbClr val="FFFFFF"/>
                    </a:solidFill>
                    <a:latin typeface="Arial"/>
                    <a:ea typeface="Arial"/>
                  </a:rPr>
                  <a:t>Значимая</a:t>
                </a:r>
                <a:endParaRPr lang="ru-RU" sz="800" b="0" strike="noStrike" spc="-1">
                  <a:latin typeface="XO Oriel"/>
                </a:endParaRPr>
              </a:p>
              <a:p>
                <a:pPr algn="ctr">
                  <a:lnSpc>
                    <a:spcPct val="100000"/>
                  </a:lnSpc>
                  <a:defRPr/>
                </a:pPr>
                <a:r>
                  <a:rPr lang="ru-RU" sz="800" b="1" strike="noStrike" spc="-1">
                    <a:solidFill>
                      <a:srgbClr val="FFFFFF"/>
                    </a:solidFill>
                    <a:latin typeface="Arial"/>
                    <a:ea typeface="Arial"/>
                  </a:rPr>
                  <a:t>работа </a:t>
                </a:r>
                <a:endParaRPr lang="ru-RU" sz="800" b="0" strike="noStrike" spc="-1">
                  <a:latin typeface="XO Oriel"/>
                </a:endParaRPr>
              </a:p>
            </p:txBody>
          </p:sp>
        </p:grpSp>
        <p:sp>
          <p:nvSpPr>
            <p:cNvPr id="506" name="Google Shape;158777;p139"/>
            <p:cNvSpPr/>
            <p:nvPr/>
          </p:nvSpPr>
          <p:spPr bwMode="auto">
            <a:xfrm>
              <a:off x="5621039" y="2447280"/>
              <a:ext cx="1163160" cy="243719"/>
            </a:xfrm>
            <a:prstGeom prst="ellipse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ctr">
              <a:noAutofit/>
            </a:bodyPr>
            <a:p>
              <a:pPr algn="ctr">
                <a:lnSpc>
                  <a:spcPct val="100000"/>
                </a:lnSpc>
                <a:defRPr/>
              </a:pPr>
              <a:r>
                <a:rPr lang="ru-RU" sz="80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Незначимая</a:t>
              </a:r>
              <a:endParaRPr lang="ru-RU" sz="800" b="0" strike="noStrike" spc="-1">
                <a:latin typeface="XO Oriel"/>
              </a:endParaRPr>
            </a:p>
            <a:p>
              <a:pPr algn="ctr">
                <a:lnSpc>
                  <a:spcPct val="100000"/>
                </a:lnSpc>
                <a:defRPr/>
              </a:pPr>
              <a:r>
                <a:rPr lang="ru-RU" sz="80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работа </a:t>
              </a:r>
              <a:endParaRPr lang="ru-RU" sz="800" b="0" strike="noStrike" spc="-1">
                <a:latin typeface="XO Oriel"/>
              </a:endParaRPr>
            </a:p>
          </p:txBody>
        </p:sp>
        <p:sp>
          <p:nvSpPr>
            <p:cNvPr id="507" name="Google Shape;158777;p139"/>
            <p:cNvSpPr/>
            <p:nvPr/>
          </p:nvSpPr>
          <p:spPr bwMode="auto">
            <a:xfrm>
              <a:off x="2771640" y="2447280"/>
              <a:ext cx="1418400" cy="243719"/>
            </a:xfrm>
            <a:prstGeom prst="ellipse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ctr">
              <a:noAutofit/>
            </a:bodyPr>
            <a:p>
              <a:pPr algn="ctr">
                <a:lnSpc>
                  <a:spcPct val="100000"/>
                </a:lnSpc>
                <a:defRPr/>
              </a:pPr>
              <a:r>
                <a:rPr lang="ru-RU" sz="140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ПОТЕРИ</a:t>
              </a:r>
              <a:endParaRPr lang="ru-RU" sz="1400" b="0" strike="noStrike" spc="-1">
                <a:latin typeface="XO Orie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9" name="TextBox 3"/>
          <p:cNvSpPr/>
          <p:nvPr/>
        </p:nvSpPr>
        <p:spPr bwMode="auto">
          <a:xfrm>
            <a:off x="2236680" y="1381320"/>
            <a:ext cx="318600" cy="1818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600" b="0" strike="noStrike" spc="-1">
                <a:solidFill>
                  <a:srgbClr val="202021"/>
                </a:solidFill>
                <a:latin typeface="Arial"/>
                <a:ea typeface="Arial"/>
              </a:rPr>
              <a:t>180</a:t>
            </a:r>
            <a:endParaRPr lang="ru-RU" sz="600" b="0" strike="noStrike" spc="-1">
              <a:latin typeface="XO Oriel"/>
            </a:endParaRPr>
          </a:p>
        </p:txBody>
      </p:sp>
      <p:sp>
        <p:nvSpPr>
          <p:cNvPr id="1490" name="TextBox 5"/>
          <p:cNvSpPr/>
          <p:nvPr/>
        </p:nvSpPr>
        <p:spPr bwMode="auto">
          <a:xfrm>
            <a:off x="611640" y="4454280"/>
            <a:ext cx="28080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1800" b="0" strike="noStrike" spc="-1">
                <a:solidFill>
                  <a:srgbClr val="414042"/>
                </a:solidFill>
                <a:latin typeface="Arial"/>
                <a:ea typeface="Arial"/>
              </a:rPr>
              <a:t>ВПП = 3 дня</a:t>
            </a:r>
            <a:endParaRPr lang="ru-RU" sz="1800" b="0" strike="noStrike" spc="-1">
              <a:latin typeface="XO Oriel"/>
            </a:endParaRPr>
          </a:p>
        </p:txBody>
      </p:sp>
      <p:pic>
        <p:nvPicPr>
          <p:cNvPr id="1491" name="Рисунок 2" descr=""/>
          <p:cNvPicPr/>
          <p:nvPr/>
        </p:nvPicPr>
        <p:blipFill>
          <a:blip r:embed="rId2"/>
          <a:stretch/>
        </p:blipFill>
        <p:spPr bwMode="auto">
          <a:xfrm>
            <a:off x="0" y="830520"/>
            <a:ext cx="9143640" cy="3487320"/>
          </a:xfrm>
          <a:prstGeom prst="rect">
            <a:avLst/>
          </a:prstGeom>
          <a:ln w="0">
            <a:noFill/>
          </a:ln>
        </p:spPr>
      </p:pic>
      <p:sp>
        <p:nvSpPr>
          <p:cNvPr id="1492" name="Заголовок 1"/>
          <p:cNvSpPr txBox="1"/>
          <p:nvPr/>
        </p:nvSpPr>
        <p:spPr bwMode="auto">
          <a:xfrm>
            <a:off x="503640" y="393390"/>
            <a:ext cx="7632360" cy="72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p>
            <a:pPr>
              <a:lnSpc>
                <a:spcPct val="90000"/>
              </a:lnSpc>
              <a:defRPr/>
            </a:pPr>
            <a:r>
              <a:rPr lang="ru-RU" sz="1600" b="1" strike="noStrike" spc="-1">
                <a:solidFill>
                  <a:srgbClr val="223754"/>
                </a:solidFill>
                <a:latin typeface="Arial"/>
                <a:ea typeface="Arial"/>
              </a:rPr>
              <a:t>Целевая карта процесса разработки ЛПА»</a:t>
            </a:r>
            <a:endParaRPr lang="ru-RU" sz="1600" b="0" strike="noStrike" spc="-1">
              <a:solidFill>
                <a:srgbClr val="414042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3" name="Текст 1"/>
          <p:cNvSpPr txBox="1"/>
          <p:nvPr/>
        </p:nvSpPr>
        <p:spPr bwMode="auto">
          <a:xfrm>
            <a:off x="539640" y="1476360"/>
            <a:ext cx="4860720" cy="127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p>
            <a:pPr>
              <a:lnSpc>
                <a:spcPts val="3781"/>
              </a:lnSpc>
              <a:tabLst>
                <a:tab pos="0" algn="l"/>
              </a:tabLst>
              <a:defRPr/>
            </a:pPr>
            <a:r>
              <a:rPr lang="ru-RU" sz="4100" b="1" strike="noStrike" spc="-1">
                <a:solidFill>
                  <a:srgbClr val="002060"/>
                </a:solidFill>
                <a:latin typeface="Arial"/>
                <a:ea typeface="Arial"/>
              </a:rPr>
              <a:t>Спасибо</a:t>
            </a:r>
            <a:endParaRPr lang="ru-RU" sz="4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3781"/>
              </a:lnSpc>
              <a:tabLst>
                <a:tab pos="0" algn="l"/>
              </a:tabLst>
              <a:defRPr/>
            </a:pPr>
            <a:r>
              <a:rPr lang="ru-RU" sz="4100" b="1" strike="noStrike" spc="-1">
                <a:solidFill>
                  <a:srgbClr val="002060"/>
                </a:solidFill>
                <a:latin typeface="Arial"/>
                <a:ea typeface="Arial"/>
              </a:rPr>
              <a:t>за внимание!</a:t>
            </a:r>
            <a:endParaRPr lang="ru-RU" sz="4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8" name="Заголовок 1"/>
          <p:cNvSpPr/>
          <p:nvPr/>
        </p:nvSpPr>
        <p:spPr bwMode="auto">
          <a:xfrm>
            <a:off x="366120" y="180360"/>
            <a:ext cx="5892840" cy="72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rmAutofit/>
          </a:bodyPr>
          <a:p>
            <a:pPr>
              <a:lnSpc>
                <a:spcPct val="100000"/>
              </a:lnSpc>
              <a:tabLst>
                <a:tab pos="278640" algn="l"/>
              </a:tabLst>
              <a:defRPr/>
            </a:pPr>
            <a:r>
              <a:rPr lang="ru-RU" sz="1600" b="1" strike="noStrike" spc="-1">
                <a:solidFill>
                  <a:srgbClr val="001F48"/>
                </a:solidFill>
                <a:latin typeface="Arial"/>
                <a:ea typeface="Arial"/>
              </a:rPr>
              <a:t>1- Этап «Открытие и подготовка проекта»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509" name="Rectangle 222"/>
          <p:cNvSpPr/>
          <p:nvPr/>
        </p:nvSpPr>
        <p:spPr bwMode="auto">
          <a:xfrm>
            <a:off x="3115080" y="1807560"/>
            <a:ext cx="1545480" cy="2849760"/>
          </a:xfrm>
          <a:prstGeom prst="rect">
            <a:avLst/>
          </a:prstGeom>
          <a:solidFill>
            <a:srgbClr val="EBF4FB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0" name="Rectangle 222"/>
          <p:cNvSpPr/>
          <p:nvPr/>
        </p:nvSpPr>
        <p:spPr bwMode="auto">
          <a:xfrm>
            <a:off x="4742280" y="1790640"/>
            <a:ext cx="1545480" cy="2866680"/>
          </a:xfrm>
          <a:prstGeom prst="rect">
            <a:avLst/>
          </a:prstGeom>
          <a:solidFill>
            <a:srgbClr val="EBF4FB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1" name="Rectangle 223"/>
          <p:cNvSpPr/>
          <p:nvPr/>
        </p:nvSpPr>
        <p:spPr bwMode="auto">
          <a:xfrm>
            <a:off x="6355080" y="1790280"/>
            <a:ext cx="1545480" cy="2867400"/>
          </a:xfrm>
          <a:prstGeom prst="rect">
            <a:avLst/>
          </a:prstGeom>
          <a:solidFill>
            <a:srgbClr val="EBF4FB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2" name="Rectangle 177"/>
          <p:cNvSpPr/>
          <p:nvPr/>
        </p:nvSpPr>
        <p:spPr bwMode="auto">
          <a:xfrm>
            <a:off x="1487160" y="1851480"/>
            <a:ext cx="1545480" cy="2789280"/>
          </a:xfrm>
          <a:prstGeom prst="rect">
            <a:avLst/>
          </a:prstGeom>
          <a:solidFill>
            <a:srgbClr val="EBF4FB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3" name="Rectangle 4"/>
          <p:cNvSpPr/>
          <p:nvPr/>
        </p:nvSpPr>
        <p:spPr bwMode="auto">
          <a:xfrm rot="16199999">
            <a:off x="-35640" y="3112200"/>
            <a:ext cx="2810160" cy="247680"/>
          </a:xfrm>
          <a:prstGeom prst="rect">
            <a:avLst/>
          </a:prstGeom>
          <a:solidFill>
            <a:srgbClr val="1C436A"/>
          </a:solidFill>
          <a:ln w="9525">
            <a:solidFill>
              <a:srgbClr val="BFBFB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5080" tIns="55080" rIns="55080" bIns="5508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900" b="1" strike="noStrike" spc="-1">
                <a:solidFill>
                  <a:srgbClr val="FFFFFF"/>
                </a:solidFill>
                <a:latin typeface="Arial"/>
                <a:ea typeface="Arial"/>
              </a:rPr>
              <a:t>Шаги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514" name="Oval 24"/>
          <p:cNvSpPr/>
          <p:nvPr/>
        </p:nvSpPr>
        <p:spPr bwMode="auto">
          <a:xfrm>
            <a:off x="4747320" y="3143519"/>
            <a:ext cx="187200" cy="187200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ctr" anchorCtr="1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en-US" sz="750" b="1" strike="noStrike" spc="-1">
                <a:solidFill>
                  <a:srgbClr val="FFFFFF"/>
                </a:solidFill>
                <a:latin typeface="Arial"/>
                <a:ea typeface="Arial"/>
              </a:rPr>
              <a:t>3.</a:t>
            </a:r>
            <a:r>
              <a:rPr lang="ru-RU" sz="750" b="1" strike="noStrike" spc="-1">
                <a:solidFill>
                  <a:srgbClr val="FFFFFF"/>
                </a:solidFill>
                <a:latin typeface="Arial"/>
                <a:ea typeface="Arial"/>
              </a:rPr>
              <a:t>3</a:t>
            </a:r>
            <a:endParaRPr lang="ru-RU" sz="750" b="0" strike="noStrike" spc="-1">
              <a:latin typeface="XO Oriel"/>
            </a:endParaRPr>
          </a:p>
        </p:txBody>
      </p:sp>
      <p:grpSp>
        <p:nvGrpSpPr>
          <p:cNvPr id="515" name="Группа 74"/>
          <p:cNvGrpSpPr/>
          <p:nvPr/>
        </p:nvGrpSpPr>
        <p:grpSpPr bwMode="auto">
          <a:xfrm>
            <a:off x="1246320" y="790200"/>
            <a:ext cx="6619320" cy="640440"/>
            <a:chOff x="1246320" y="790200"/>
            <a:chExt cx="6619320" cy="640440"/>
          </a:xfrm>
        </p:grpSpPr>
        <p:sp>
          <p:nvSpPr>
            <p:cNvPr id="516" name="Freeform 112"/>
            <p:cNvSpPr/>
            <p:nvPr/>
          </p:nvSpPr>
          <p:spPr bwMode="auto">
            <a:xfrm>
              <a:off x="3135600" y="923040"/>
              <a:ext cx="1636920" cy="507600"/>
            </a:xfrm>
            <a:custGeom>
              <a:avLst/>
              <a:gdLst/>
              <a:ahLst/>
              <a:cxnLst/>
              <a:rect l="l" t="t" r="r" b="b"/>
              <a:pathLst>
                <a:path w="1828800" h="914400" fill="norm" stroke="1" extrusionOk="0">
                  <a:moveTo>
                    <a:pt x="0" y="0"/>
                  </a:moveTo>
                  <a:lnTo>
                    <a:pt x="1726643" y="0"/>
                  </a:lnTo>
                  <a:lnTo>
                    <a:pt x="1828800" y="457200"/>
                  </a:lnTo>
                  <a:lnTo>
                    <a:pt x="1726643" y="914400"/>
                  </a:lnTo>
                  <a:lnTo>
                    <a:pt x="0" y="914400"/>
                  </a:lnTo>
                  <a:lnTo>
                    <a:pt x="102156" y="457200"/>
                  </a:lnTo>
                  <a:close/>
                </a:path>
              </a:pathLst>
            </a:custGeom>
            <a:solidFill>
              <a:srgbClr val="8BE1FF"/>
            </a:solidFill>
            <a:ln w="9525">
              <a:solidFill>
                <a:srgbClr val="BFBF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7" name="Rectangle 6"/>
            <p:cNvSpPr/>
            <p:nvPr/>
          </p:nvSpPr>
          <p:spPr bwMode="auto">
            <a:xfrm>
              <a:off x="3265920" y="958320"/>
              <a:ext cx="1414800" cy="43704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ru-RU" sz="900" b="1" strike="noStrike" spc="-1">
                  <a:solidFill>
                    <a:srgbClr val="000000"/>
                  </a:solidFill>
                  <a:latin typeface="Arial"/>
                  <a:ea typeface="Arial"/>
                </a:rPr>
                <a:t>Диагностика и целевое состояние</a:t>
              </a:r>
              <a:endParaRPr lang="ru-RU" sz="900" b="0" strike="noStrike" spc="-1">
                <a:latin typeface="XO Oriel"/>
              </a:endParaRPr>
            </a:p>
          </p:txBody>
        </p:sp>
        <p:sp>
          <p:nvSpPr>
            <p:cNvPr id="518" name="Freeform 4"/>
            <p:cNvSpPr/>
            <p:nvPr/>
          </p:nvSpPr>
          <p:spPr bwMode="auto">
            <a:xfrm>
              <a:off x="1543320" y="922320"/>
              <a:ext cx="1636920" cy="507600"/>
            </a:xfrm>
            <a:custGeom>
              <a:avLst/>
              <a:gdLst/>
              <a:ahLst/>
              <a:cxnLst/>
              <a:rect l="l" t="t" r="r" b="b"/>
              <a:pathLst>
                <a:path w="1828800" h="914400" fill="norm" stroke="1" extrusionOk="0">
                  <a:moveTo>
                    <a:pt x="0" y="0"/>
                  </a:moveTo>
                  <a:lnTo>
                    <a:pt x="1726643" y="0"/>
                  </a:lnTo>
                  <a:lnTo>
                    <a:pt x="1828800" y="457200"/>
                  </a:lnTo>
                  <a:lnTo>
                    <a:pt x="1726643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BFBF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9" name="Rectangle 6"/>
            <p:cNvSpPr/>
            <p:nvPr/>
          </p:nvSpPr>
          <p:spPr bwMode="auto">
            <a:xfrm>
              <a:off x="1582200" y="957600"/>
              <a:ext cx="1506240" cy="43704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ru-RU" sz="900" b="1" strike="noStrike" spc="-1">
                  <a:solidFill>
                    <a:srgbClr val="000000"/>
                  </a:solidFill>
                  <a:latin typeface="Arial"/>
                  <a:ea typeface="Arial"/>
                </a:rPr>
                <a:t>Открытие и подготовка</a:t>
              </a:r>
              <a:br>
                <a:rPr/>
              </a:br>
              <a:r>
                <a:rPr lang="ru-RU" sz="900" b="1" strike="noStrike" spc="-1">
                  <a:solidFill>
                    <a:srgbClr val="000000"/>
                  </a:solidFill>
                  <a:latin typeface="Arial"/>
                  <a:ea typeface="Arial"/>
                </a:rPr>
                <a:t>проекта</a:t>
              </a:r>
              <a:endParaRPr lang="ru-RU" sz="900" b="0" strike="noStrike" spc="-1">
                <a:latin typeface="XO Oriel"/>
              </a:endParaRPr>
            </a:p>
          </p:txBody>
        </p:sp>
        <p:sp>
          <p:nvSpPr>
            <p:cNvPr id="520" name="Oval 24"/>
            <p:cNvSpPr/>
            <p:nvPr/>
          </p:nvSpPr>
          <p:spPr bwMode="auto">
            <a:xfrm>
              <a:off x="1627560" y="790200"/>
              <a:ext cx="187200" cy="187200"/>
            </a:xfrm>
            <a:prstGeom prst="ellipse">
              <a:avLst/>
            </a:prstGeom>
            <a:solidFill>
              <a:srgbClr val="1C436A"/>
            </a:solidFill>
            <a:ln w="9525">
              <a:solidFill>
                <a:srgbClr val="BFBF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ctr" anchorCtr="1">
              <a:noAutofit/>
            </a:bodyPr>
            <a:p>
              <a:pPr algn="ctr">
                <a:lnSpc>
                  <a:spcPct val="100000"/>
                </a:lnSpc>
                <a:defRPr/>
              </a:pPr>
              <a:r>
                <a:rPr lang="en-US" sz="90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1</a:t>
              </a:r>
              <a:endParaRPr lang="ru-RU" sz="900" b="0" strike="noStrike" spc="-1">
                <a:latin typeface="XO Oriel"/>
              </a:endParaRPr>
            </a:p>
          </p:txBody>
        </p:sp>
        <p:sp>
          <p:nvSpPr>
            <p:cNvPr id="521" name="Rectangle 4"/>
            <p:cNvSpPr/>
            <p:nvPr/>
          </p:nvSpPr>
          <p:spPr bwMode="auto">
            <a:xfrm rot="16199999">
              <a:off x="1115280" y="1054080"/>
              <a:ext cx="507600" cy="245520"/>
            </a:xfrm>
            <a:prstGeom prst="rect">
              <a:avLst/>
            </a:prstGeom>
            <a:solidFill>
              <a:srgbClr val="1C436A"/>
            </a:solidFill>
            <a:ln w="9525">
              <a:solidFill>
                <a:srgbClr val="BFBFB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54000" tIns="54000" rIns="54000" bIns="54000" anchor="ctr">
              <a:spAutoFit/>
            </a:bodyPr>
            <a:p>
              <a:pPr algn="ctr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ru-RU" sz="90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Этапы</a:t>
              </a:r>
              <a:endParaRPr lang="ru-RU" sz="900" b="0" strike="noStrike" spc="-1">
                <a:latin typeface="XO Oriel"/>
              </a:endParaRPr>
            </a:p>
          </p:txBody>
        </p:sp>
        <p:sp>
          <p:nvSpPr>
            <p:cNvPr id="522" name="Freeform 120"/>
            <p:cNvSpPr/>
            <p:nvPr/>
          </p:nvSpPr>
          <p:spPr bwMode="auto">
            <a:xfrm>
              <a:off x="4727880" y="922320"/>
              <a:ext cx="1636920" cy="507600"/>
            </a:xfrm>
            <a:custGeom>
              <a:avLst/>
              <a:gdLst/>
              <a:ahLst/>
              <a:cxnLst/>
              <a:rect l="l" t="t" r="r" b="b"/>
              <a:pathLst>
                <a:path w="1828800" h="914400" fill="norm" stroke="1" extrusionOk="0">
                  <a:moveTo>
                    <a:pt x="0" y="0"/>
                  </a:moveTo>
                  <a:lnTo>
                    <a:pt x="1726644" y="0"/>
                  </a:lnTo>
                  <a:lnTo>
                    <a:pt x="1828800" y="457200"/>
                  </a:lnTo>
                  <a:lnTo>
                    <a:pt x="1726644" y="914400"/>
                  </a:lnTo>
                  <a:lnTo>
                    <a:pt x="0" y="914400"/>
                  </a:lnTo>
                  <a:lnTo>
                    <a:pt x="102157" y="457200"/>
                  </a:lnTo>
                  <a:close/>
                </a:path>
              </a:pathLst>
            </a:custGeom>
            <a:solidFill>
              <a:srgbClr val="8BE1FF"/>
            </a:solidFill>
            <a:ln w="9525">
              <a:solidFill>
                <a:srgbClr val="BFBF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3" name="Rectangle 6"/>
            <p:cNvSpPr/>
            <p:nvPr/>
          </p:nvSpPr>
          <p:spPr bwMode="auto">
            <a:xfrm>
              <a:off x="4858200" y="957600"/>
              <a:ext cx="1414800" cy="43704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ru-RU" sz="900" b="1" strike="noStrike" spc="-1">
                  <a:solidFill>
                    <a:srgbClr val="000000"/>
                  </a:solidFill>
                  <a:latin typeface="Arial"/>
                  <a:ea typeface="Arial"/>
                </a:rPr>
                <a:t>Внедрение улучшений</a:t>
              </a:r>
              <a:endParaRPr lang="ru-RU" sz="900" b="0" strike="noStrike" spc="-1">
                <a:latin typeface="XO Oriel"/>
              </a:endParaRPr>
            </a:p>
          </p:txBody>
        </p:sp>
        <p:sp>
          <p:nvSpPr>
            <p:cNvPr id="524" name="Freeform 131"/>
            <p:cNvSpPr/>
            <p:nvPr/>
          </p:nvSpPr>
          <p:spPr bwMode="auto">
            <a:xfrm>
              <a:off x="6320160" y="922320"/>
              <a:ext cx="1545480" cy="507600"/>
            </a:xfrm>
            <a:custGeom>
              <a:avLst/>
              <a:gdLst/>
              <a:ahLst/>
              <a:cxnLst/>
              <a:rect l="l" t="t" r="r" b="b"/>
              <a:pathLst>
                <a:path w="1828800" h="914400" fill="norm" stroke="1" extrusionOk="0">
                  <a:moveTo>
                    <a:pt x="0" y="0"/>
                  </a:moveTo>
                  <a:lnTo>
                    <a:pt x="1726644" y="0"/>
                  </a:lnTo>
                  <a:lnTo>
                    <a:pt x="1828800" y="457200"/>
                  </a:lnTo>
                  <a:lnTo>
                    <a:pt x="1726644" y="914400"/>
                  </a:lnTo>
                  <a:lnTo>
                    <a:pt x="0" y="914400"/>
                  </a:lnTo>
                  <a:lnTo>
                    <a:pt x="102156" y="457200"/>
                  </a:lnTo>
                  <a:close/>
                </a:path>
              </a:pathLst>
            </a:custGeom>
            <a:solidFill>
              <a:srgbClr val="8BE1FF"/>
            </a:solidFill>
            <a:ln w="9525">
              <a:solidFill>
                <a:srgbClr val="BFBF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5" name="Oval 24"/>
            <p:cNvSpPr/>
            <p:nvPr/>
          </p:nvSpPr>
          <p:spPr bwMode="auto">
            <a:xfrm>
              <a:off x="3177720" y="790200"/>
              <a:ext cx="187200" cy="187200"/>
            </a:xfrm>
            <a:prstGeom prst="ellipse">
              <a:avLst/>
            </a:prstGeom>
            <a:solidFill>
              <a:srgbClr val="1C436A"/>
            </a:solidFill>
            <a:ln w="9525">
              <a:solidFill>
                <a:srgbClr val="BFBF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ctr" anchorCtr="1">
              <a:noAutofit/>
            </a:bodyPr>
            <a:p>
              <a:pPr algn="ctr">
                <a:lnSpc>
                  <a:spcPct val="100000"/>
                </a:lnSpc>
                <a:defRPr/>
              </a:pPr>
              <a:r>
                <a:rPr lang="pl-PL" sz="90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2</a:t>
              </a:r>
              <a:endParaRPr lang="ru-RU" sz="900" b="0" strike="noStrike" spc="-1">
                <a:latin typeface="XO Oriel"/>
              </a:endParaRPr>
            </a:p>
          </p:txBody>
        </p:sp>
        <p:sp>
          <p:nvSpPr>
            <p:cNvPr id="526" name="Oval 24"/>
            <p:cNvSpPr/>
            <p:nvPr/>
          </p:nvSpPr>
          <p:spPr bwMode="auto">
            <a:xfrm>
              <a:off x="4770000" y="790200"/>
              <a:ext cx="187200" cy="187200"/>
            </a:xfrm>
            <a:prstGeom prst="ellipse">
              <a:avLst/>
            </a:prstGeom>
            <a:solidFill>
              <a:srgbClr val="1C436A"/>
            </a:solidFill>
            <a:ln w="9525">
              <a:solidFill>
                <a:srgbClr val="BFBF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ctr" anchorCtr="1">
              <a:noAutofit/>
            </a:bodyPr>
            <a:p>
              <a:pPr algn="ctr">
                <a:lnSpc>
                  <a:spcPct val="100000"/>
                </a:lnSpc>
                <a:defRPr/>
              </a:pPr>
              <a:r>
                <a:rPr lang="pl-PL" sz="90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3</a:t>
              </a:r>
              <a:endParaRPr lang="ru-RU" sz="900" b="0" strike="noStrike" spc="-1">
                <a:latin typeface="XO Oriel"/>
              </a:endParaRPr>
            </a:p>
          </p:txBody>
        </p:sp>
        <p:sp>
          <p:nvSpPr>
            <p:cNvPr id="527" name="Oval 24"/>
            <p:cNvSpPr/>
            <p:nvPr/>
          </p:nvSpPr>
          <p:spPr bwMode="auto">
            <a:xfrm>
              <a:off x="6362280" y="790200"/>
              <a:ext cx="187200" cy="187200"/>
            </a:xfrm>
            <a:prstGeom prst="ellipse">
              <a:avLst/>
            </a:prstGeom>
            <a:solidFill>
              <a:srgbClr val="1C436A"/>
            </a:solidFill>
            <a:ln w="9525">
              <a:solidFill>
                <a:srgbClr val="BFBF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ctr" anchorCtr="1">
              <a:noAutofit/>
            </a:bodyPr>
            <a:p>
              <a:pPr algn="ctr">
                <a:lnSpc>
                  <a:spcPct val="100000"/>
                </a:lnSpc>
                <a:defRPr/>
              </a:pPr>
              <a:r>
                <a:rPr lang="pl-PL" sz="90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4</a:t>
              </a:r>
              <a:endParaRPr lang="ru-RU" sz="900" b="0" strike="noStrike" spc="-1">
                <a:latin typeface="XO Oriel"/>
              </a:endParaRPr>
            </a:p>
          </p:txBody>
        </p:sp>
        <p:sp>
          <p:nvSpPr>
            <p:cNvPr id="528" name="Rectangle 6"/>
            <p:cNvSpPr/>
            <p:nvPr/>
          </p:nvSpPr>
          <p:spPr bwMode="auto">
            <a:xfrm>
              <a:off x="6547320" y="958320"/>
              <a:ext cx="1263600" cy="43704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ru-RU" sz="900" b="1" strike="noStrike" spc="-1">
                  <a:solidFill>
                    <a:srgbClr val="000000"/>
                  </a:solidFill>
                  <a:latin typeface="Arial"/>
                  <a:ea typeface="Arial"/>
                </a:rPr>
                <a:t>Закрепление результатов и закрытие проекта</a:t>
              </a:r>
              <a:endParaRPr lang="ru-RU" sz="900" b="0" strike="noStrike" spc="-1">
                <a:latin typeface="XO Oriel"/>
              </a:endParaRPr>
            </a:p>
          </p:txBody>
        </p:sp>
      </p:grpSp>
      <p:grpSp>
        <p:nvGrpSpPr>
          <p:cNvPr id="529" name="Группа 88"/>
          <p:cNvGrpSpPr/>
          <p:nvPr/>
        </p:nvGrpSpPr>
        <p:grpSpPr bwMode="auto">
          <a:xfrm>
            <a:off x="1569960" y="1866600"/>
            <a:ext cx="1580040" cy="2301480"/>
            <a:chOff x="1569960" y="1866600"/>
            <a:chExt cx="1580040" cy="2301480"/>
          </a:xfrm>
        </p:grpSpPr>
        <p:sp>
          <p:nvSpPr>
            <p:cNvPr id="530" name="Rectangle 245"/>
            <p:cNvSpPr/>
            <p:nvPr/>
          </p:nvSpPr>
          <p:spPr bwMode="auto">
            <a:xfrm>
              <a:off x="1670759" y="2760120"/>
              <a:ext cx="1281960" cy="2286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>
              <a:spAutoFit/>
            </a:bodyPr>
            <a:p>
              <a:pPr marL="145440" lvl="1" indent="-144000">
                <a:lnSpc>
                  <a:spcPct val="100000"/>
                </a:lnSpc>
                <a:buClr>
                  <a:srgbClr val="002960"/>
                </a:buClr>
                <a:buSzPct val="125000"/>
                <a:buFont typeface="Arial"/>
                <a:buChar char="▪"/>
                <a:defRPr/>
              </a:pPr>
              <a:r>
                <a:rPr lang="ru-RU" sz="75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Определение проблемы и выбор темы проекта</a:t>
              </a:r>
              <a:endParaRPr lang="ru-RU" sz="750" b="0" strike="noStrike" spc="-1">
                <a:latin typeface="XO Oriel"/>
              </a:endParaRPr>
            </a:p>
          </p:txBody>
        </p:sp>
        <p:sp>
          <p:nvSpPr>
            <p:cNvPr id="531" name="Oval 24"/>
            <p:cNvSpPr/>
            <p:nvPr/>
          </p:nvSpPr>
          <p:spPr bwMode="auto">
            <a:xfrm>
              <a:off x="1585800" y="1880280"/>
              <a:ext cx="187200" cy="185400"/>
            </a:xfrm>
            <a:prstGeom prst="ellipse">
              <a:avLst/>
            </a:prstGeom>
            <a:solidFill>
              <a:srgbClr val="1C436A"/>
            </a:solidFill>
            <a:ln w="9525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ctr" anchorCtr="1">
              <a:noAutofit/>
            </a:bodyPr>
            <a:p>
              <a:pPr algn="ctr">
                <a:lnSpc>
                  <a:spcPct val="100000"/>
                </a:lnSpc>
                <a:defRPr/>
              </a:pPr>
              <a:r>
                <a:rPr lang="en-US" sz="75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1.1</a:t>
              </a:r>
              <a:endParaRPr lang="ru-RU" sz="750" b="0" strike="noStrike" spc="-1">
                <a:latin typeface="XO Oriel"/>
              </a:endParaRPr>
            </a:p>
          </p:txBody>
        </p:sp>
        <p:sp>
          <p:nvSpPr>
            <p:cNvPr id="532" name="Rectangle 241"/>
            <p:cNvSpPr/>
            <p:nvPr/>
          </p:nvSpPr>
          <p:spPr bwMode="auto">
            <a:xfrm>
              <a:off x="1657440" y="2250720"/>
              <a:ext cx="1352520" cy="11412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3" name="Oval 24"/>
            <p:cNvSpPr/>
            <p:nvPr/>
          </p:nvSpPr>
          <p:spPr bwMode="auto">
            <a:xfrm>
              <a:off x="1577520" y="2774160"/>
              <a:ext cx="187200" cy="185400"/>
            </a:xfrm>
            <a:prstGeom prst="ellipse">
              <a:avLst/>
            </a:prstGeom>
            <a:solidFill>
              <a:srgbClr val="1C436A"/>
            </a:solidFill>
            <a:ln w="9525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ctr" anchorCtr="1">
              <a:noAutofit/>
            </a:bodyPr>
            <a:p>
              <a:pPr algn="ctr">
                <a:lnSpc>
                  <a:spcPct val="100000"/>
                </a:lnSpc>
                <a:defRPr/>
              </a:pPr>
              <a:r>
                <a:rPr lang="en-US" sz="75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1.</a:t>
              </a:r>
              <a:r>
                <a:rPr lang="ru-RU" sz="75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3</a:t>
              </a:r>
              <a:endParaRPr lang="ru-RU" sz="750" b="0" strike="noStrike" spc="-1">
                <a:latin typeface="XO Oriel"/>
              </a:endParaRPr>
            </a:p>
          </p:txBody>
        </p:sp>
        <p:sp>
          <p:nvSpPr>
            <p:cNvPr id="534" name="Oval 24"/>
            <p:cNvSpPr/>
            <p:nvPr/>
          </p:nvSpPr>
          <p:spPr bwMode="auto">
            <a:xfrm>
              <a:off x="1585800" y="2269800"/>
              <a:ext cx="187200" cy="185400"/>
            </a:xfrm>
            <a:prstGeom prst="ellipse">
              <a:avLst/>
            </a:prstGeom>
            <a:solidFill>
              <a:srgbClr val="1C436A"/>
            </a:solidFill>
            <a:ln w="9525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ctr" anchorCtr="1">
              <a:noAutofit/>
            </a:bodyPr>
            <a:p>
              <a:pPr algn="ctr">
                <a:lnSpc>
                  <a:spcPct val="100000"/>
                </a:lnSpc>
                <a:defRPr/>
              </a:pPr>
              <a:r>
                <a:rPr lang="en-US" sz="75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1.2</a:t>
              </a:r>
              <a:endParaRPr lang="ru-RU" sz="750" b="0" strike="noStrike" spc="-1">
                <a:latin typeface="XO Oriel"/>
              </a:endParaRPr>
            </a:p>
          </p:txBody>
        </p:sp>
        <p:sp>
          <p:nvSpPr>
            <p:cNvPr id="535" name="Oval 24"/>
            <p:cNvSpPr/>
            <p:nvPr/>
          </p:nvSpPr>
          <p:spPr bwMode="auto">
            <a:xfrm>
              <a:off x="1569960" y="3523680"/>
              <a:ext cx="187200" cy="185400"/>
            </a:xfrm>
            <a:prstGeom prst="ellipse">
              <a:avLst/>
            </a:prstGeom>
            <a:solidFill>
              <a:srgbClr val="1C436A"/>
            </a:solidFill>
            <a:ln w="9525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ctr" anchorCtr="1">
              <a:noAutofit/>
            </a:bodyPr>
            <a:p>
              <a:pPr algn="ctr">
                <a:lnSpc>
                  <a:spcPct val="100000"/>
                </a:lnSpc>
                <a:defRPr/>
              </a:pPr>
              <a:r>
                <a:rPr lang="en-US" sz="75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1.</a:t>
              </a:r>
              <a:r>
                <a:rPr lang="ru-RU" sz="75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5</a:t>
              </a:r>
              <a:endParaRPr lang="ru-RU" sz="750" b="0" strike="noStrike" spc="-1">
                <a:latin typeface="XO Oriel"/>
              </a:endParaRPr>
            </a:p>
          </p:txBody>
        </p:sp>
        <p:sp>
          <p:nvSpPr>
            <p:cNvPr id="536" name="Rectangle 249"/>
            <p:cNvSpPr/>
            <p:nvPr/>
          </p:nvSpPr>
          <p:spPr bwMode="auto">
            <a:xfrm>
              <a:off x="1815120" y="3039840"/>
              <a:ext cx="1216800" cy="4575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>
              <a:spAutoFit/>
            </a:bodyPr>
            <a:p>
              <a:pPr marL="1080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ru-RU" sz="75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Проведение</a:t>
              </a:r>
              <a:br>
                <a:rPr/>
              </a:br>
              <a:r>
                <a:rPr lang="ru-RU" sz="75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стартового совещания и выпуск распоряжения о реализации проекта</a:t>
              </a:r>
              <a:endParaRPr lang="ru-RU" sz="750" b="0" strike="noStrike" spc="-1">
                <a:latin typeface="XO Oriel"/>
              </a:endParaRPr>
            </a:p>
          </p:txBody>
        </p:sp>
        <p:sp>
          <p:nvSpPr>
            <p:cNvPr id="537" name="Rectangle 249"/>
            <p:cNvSpPr/>
            <p:nvPr/>
          </p:nvSpPr>
          <p:spPr bwMode="auto">
            <a:xfrm>
              <a:off x="1822680" y="1866600"/>
              <a:ext cx="1216800" cy="2286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>
              <a:spAutoFit/>
            </a:bodyPr>
            <a:p>
              <a:pPr marL="1080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ru-RU" sz="75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Формирование рабочей группы проекта </a:t>
              </a:r>
              <a:endParaRPr lang="ru-RU" sz="750" b="0" strike="noStrike" spc="-1">
                <a:latin typeface="XO Oriel"/>
              </a:endParaRPr>
            </a:p>
          </p:txBody>
        </p:sp>
        <p:sp>
          <p:nvSpPr>
            <p:cNvPr id="538" name="Oval 24"/>
            <p:cNvSpPr/>
            <p:nvPr/>
          </p:nvSpPr>
          <p:spPr bwMode="auto">
            <a:xfrm>
              <a:off x="1577160" y="3058200"/>
              <a:ext cx="187200" cy="1854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9525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ctr" anchorCtr="1">
              <a:noAutofit/>
            </a:bodyPr>
            <a:p>
              <a:pPr algn="ctr">
                <a:lnSpc>
                  <a:spcPct val="100000"/>
                </a:lnSpc>
                <a:defRPr/>
              </a:pPr>
              <a:r>
                <a:rPr lang="en-US" sz="75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1.</a:t>
              </a:r>
              <a:r>
                <a:rPr lang="ru-RU" sz="75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4</a:t>
              </a:r>
              <a:endParaRPr lang="ru-RU" sz="750" b="0" strike="noStrike" spc="-1">
                <a:latin typeface="XO Oriel"/>
              </a:endParaRPr>
            </a:p>
          </p:txBody>
        </p:sp>
        <p:sp>
          <p:nvSpPr>
            <p:cNvPr id="539" name="Rectangle 249"/>
            <p:cNvSpPr/>
            <p:nvPr/>
          </p:nvSpPr>
          <p:spPr bwMode="auto">
            <a:xfrm>
              <a:off x="1783800" y="3939480"/>
              <a:ext cx="1050120" cy="2286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>
              <a:spAutoFit/>
            </a:bodyPr>
            <a:p>
              <a:pPr marL="1080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ru-RU" sz="75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Разработка дорожной карты проекта</a:t>
              </a:r>
              <a:endParaRPr lang="ru-RU" sz="750" b="0" strike="noStrike" spc="-1">
                <a:latin typeface="XO Oriel"/>
              </a:endParaRPr>
            </a:p>
          </p:txBody>
        </p:sp>
        <p:sp>
          <p:nvSpPr>
            <p:cNvPr id="540" name="Oval 24"/>
            <p:cNvSpPr/>
            <p:nvPr/>
          </p:nvSpPr>
          <p:spPr bwMode="auto">
            <a:xfrm>
              <a:off x="1574280" y="3922200"/>
              <a:ext cx="187200" cy="185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ctr" anchorCtr="1">
              <a:noAutofit/>
            </a:bodyPr>
            <a:p>
              <a:pPr algn="ctr">
                <a:lnSpc>
                  <a:spcPct val="100000"/>
                </a:lnSpc>
                <a:defRPr/>
              </a:pPr>
              <a:r>
                <a:rPr lang="en-US" sz="750" b="1" strike="noStrike" spc="-1">
                  <a:solidFill>
                    <a:srgbClr val="223754"/>
                  </a:solidFill>
                  <a:latin typeface="Arial"/>
                  <a:ea typeface="Arial"/>
                </a:rPr>
                <a:t>1.</a:t>
              </a:r>
              <a:r>
                <a:rPr lang="ru-RU" sz="750" b="1" strike="noStrike" spc="-1">
                  <a:solidFill>
                    <a:srgbClr val="223754"/>
                  </a:solidFill>
                  <a:latin typeface="Arial"/>
                  <a:ea typeface="Arial"/>
                </a:rPr>
                <a:t>6</a:t>
              </a:r>
              <a:endParaRPr lang="ru-RU" sz="750" b="0" strike="noStrike" spc="-1">
                <a:latin typeface="XO Oriel"/>
              </a:endParaRPr>
            </a:p>
          </p:txBody>
        </p:sp>
        <p:sp>
          <p:nvSpPr>
            <p:cNvPr id="541" name="Rectangle 249"/>
            <p:cNvSpPr/>
            <p:nvPr/>
          </p:nvSpPr>
          <p:spPr bwMode="auto">
            <a:xfrm>
              <a:off x="1816200" y="2269800"/>
              <a:ext cx="1216800" cy="3430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>
              <a:spAutoFit/>
            </a:bodyPr>
            <a:p>
              <a:pPr marL="1080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ru-RU" sz="75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Ознакомление рабочей группы с инструментами и методами ПСР</a:t>
              </a:r>
              <a:endParaRPr lang="ru-RU" sz="750" b="0" strike="noStrike" spc="-1">
                <a:latin typeface="XO Oriel"/>
              </a:endParaRPr>
            </a:p>
          </p:txBody>
        </p:sp>
        <p:sp>
          <p:nvSpPr>
            <p:cNvPr id="542" name="Rectangle 241"/>
            <p:cNvSpPr/>
            <p:nvPr/>
          </p:nvSpPr>
          <p:spPr bwMode="auto">
            <a:xfrm>
              <a:off x="1797480" y="3544200"/>
              <a:ext cx="1352520" cy="2286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ru-RU" sz="75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Оформление паспорта проекта</a:t>
              </a:r>
              <a:endParaRPr lang="ru-RU" sz="750" b="0" strike="noStrike" spc="-1">
                <a:latin typeface="XO Oriel"/>
              </a:endParaRPr>
            </a:p>
          </p:txBody>
        </p:sp>
      </p:grpSp>
      <p:sp>
        <p:nvSpPr>
          <p:cNvPr id="543" name="Oval 24"/>
          <p:cNvSpPr/>
          <p:nvPr/>
        </p:nvSpPr>
        <p:spPr bwMode="auto">
          <a:xfrm>
            <a:off x="4747320" y="2463120"/>
            <a:ext cx="187200" cy="191520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ctr" anchorCtr="1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en-US" sz="750" b="1" strike="noStrike" spc="-1">
                <a:solidFill>
                  <a:srgbClr val="FFFFFF"/>
                </a:solidFill>
                <a:latin typeface="Arial"/>
                <a:ea typeface="Arial"/>
              </a:rPr>
              <a:t>3.</a:t>
            </a:r>
            <a:r>
              <a:rPr lang="ru-RU" sz="750" b="1" strike="noStrike" spc="-1">
                <a:solidFill>
                  <a:srgbClr val="FFFFFF"/>
                </a:solidFill>
                <a:latin typeface="Arial"/>
                <a:ea typeface="Arial"/>
              </a:rPr>
              <a:t>2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544" name="Rectangle 225"/>
          <p:cNvSpPr/>
          <p:nvPr/>
        </p:nvSpPr>
        <p:spPr bwMode="auto">
          <a:xfrm>
            <a:off x="4957560" y="2452680"/>
            <a:ext cx="1297440" cy="45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080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750" b="0" strike="noStrike" spc="-1">
                <a:solidFill>
                  <a:srgbClr val="000000"/>
                </a:solidFill>
                <a:latin typeface="Arial"/>
                <a:ea typeface="Arial"/>
              </a:rPr>
              <a:t>Внедрение мероприятий </a:t>
            </a:r>
            <a:r>
              <a:rPr lang="ru-RU" sz="750" b="0" strike="noStrike" spc="-1">
                <a:solidFill>
                  <a:srgbClr val="020202"/>
                </a:solidFill>
                <a:latin typeface="Arial"/>
                <a:ea typeface="Arial"/>
              </a:rPr>
              <a:t>для достижения целевого состояния и целевых показателей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545" name="Rectangle 253"/>
          <p:cNvSpPr/>
          <p:nvPr/>
        </p:nvSpPr>
        <p:spPr bwMode="auto">
          <a:xfrm>
            <a:off x="6601680" y="2915640"/>
            <a:ext cx="1308240" cy="572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080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750" b="0" strike="noStrike" spc="-1">
                <a:solidFill>
                  <a:srgbClr val="000000"/>
                </a:solidFill>
                <a:latin typeface="Arial"/>
                <a:ea typeface="Arial"/>
              </a:rPr>
              <a:t>Оценка результатов проекта, определение путей дальнейшего развития процесса на завершающем совещании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546" name="Rectangle 229"/>
          <p:cNvSpPr/>
          <p:nvPr/>
        </p:nvSpPr>
        <p:spPr bwMode="auto">
          <a:xfrm>
            <a:off x="6432120" y="1873440"/>
            <a:ext cx="1391040" cy="45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45440" lvl="1" indent="-144000">
              <a:lnSpc>
                <a:spcPct val="100000"/>
              </a:lnSpc>
              <a:buClr>
                <a:srgbClr val="002960"/>
              </a:buClr>
              <a:buSzPct val="125000"/>
              <a:buFont typeface="Arial"/>
              <a:buChar char="▪"/>
              <a:defRPr/>
            </a:pPr>
            <a:r>
              <a:rPr lang="ru-RU" sz="750" b="0" strike="noStrike" spc="-1">
                <a:solidFill>
                  <a:srgbClr val="000000"/>
                </a:solidFill>
                <a:latin typeface="Arial"/>
                <a:ea typeface="Arial"/>
              </a:rPr>
              <a:t>Мониторинг достигнутых результатов (хронометраж процесса №2 показателей проекта)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547" name="Oval 24"/>
          <p:cNvSpPr/>
          <p:nvPr/>
        </p:nvSpPr>
        <p:spPr bwMode="auto">
          <a:xfrm>
            <a:off x="6355080" y="1877040"/>
            <a:ext cx="187200" cy="187200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ctr" anchorCtr="1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50" b="1" strike="noStrike" spc="-1">
                <a:solidFill>
                  <a:srgbClr val="FFFFFF"/>
                </a:solidFill>
                <a:latin typeface="Arial"/>
                <a:ea typeface="Arial"/>
              </a:rPr>
              <a:t>4.</a:t>
            </a:r>
            <a:r>
              <a:rPr lang="en-US" sz="750" b="1" strike="noStrike" spc="-1">
                <a:solidFill>
                  <a:srgbClr val="FFFFFF"/>
                </a:solidFill>
                <a:latin typeface="Arial"/>
                <a:ea typeface="Arial"/>
              </a:rPr>
              <a:t>1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548" name="Oval 24"/>
          <p:cNvSpPr/>
          <p:nvPr/>
        </p:nvSpPr>
        <p:spPr bwMode="auto">
          <a:xfrm>
            <a:off x="6376320" y="2921040"/>
            <a:ext cx="187200" cy="187200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ctr" anchorCtr="1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en-US" sz="750" b="1" strike="noStrike" spc="-1">
                <a:solidFill>
                  <a:srgbClr val="FFFFFF"/>
                </a:solidFill>
                <a:latin typeface="Arial"/>
                <a:ea typeface="Arial"/>
              </a:rPr>
              <a:t>4.</a:t>
            </a:r>
            <a:r>
              <a:rPr lang="ru-RU" sz="750" b="1" strike="noStrike" spc="-1">
                <a:solidFill>
                  <a:srgbClr val="FFFFFF"/>
                </a:solidFill>
                <a:latin typeface="Arial"/>
                <a:ea typeface="Arial"/>
              </a:rPr>
              <a:t>3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549" name="Rectangle 229"/>
          <p:cNvSpPr/>
          <p:nvPr/>
        </p:nvSpPr>
        <p:spPr bwMode="auto">
          <a:xfrm>
            <a:off x="6431400" y="2434320"/>
            <a:ext cx="1391040" cy="229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45440" lvl="1" indent="-144000">
              <a:lnSpc>
                <a:spcPct val="100000"/>
              </a:lnSpc>
              <a:buClr>
                <a:srgbClr val="002960"/>
              </a:buClr>
              <a:buSzPct val="125000"/>
              <a:buFont typeface="Arial"/>
              <a:buChar char="▪"/>
              <a:defRPr/>
            </a:pPr>
            <a:r>
              <a:rPr lang="ru-RU" sz="750" b="0" strike="noStrike" spc="-1">
                <a:solidFill>
                  <a:srgbClr val="000000"/>
                </a:solidFill>
                <a:latin typeface="Arial"/>
                <a:ea typeface="Arial"/>
              </a:rPr>
              <a:t>Стандартизация достигнутых улучшений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550" name="Oval 24"/>
          <p:cNvSpPr/>
          <p:nvPr/>
        </p:nvSpPr>
        <p:spPr bwMode="auto">
          <a:xfrm>
            <a:off x="6354360" y="2437920"/>
            <a:ext cx="187200" cy="187200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ctr" anchorCtr="1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750" b="1" strike="noStrike" spc="-1">
                <a:solidFill>
                  <a:srgbClr val="FFFFFF"/>
                </a:solidFill>
                <a:latin typeface="Arial"/>
                <a:ea typeface="Arial"/>
              </a:rPr>
              <a:t>4.2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551" name="Oval 24"/>
          <p:cNvSpPr/>
          <p:nvPr/>
        </p:nvSpPr>
        <p:spPr bwMode="auto">
          <a:xfrm>
            <a:off x="6385320" y="3656519"/>
            <a:ext cx="187200" cy="187200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ctr" anchorCtr="1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en-US" sz="750" b="1" strike="noStrike" spc="-1">
                <a:solidFill>
                  <a:srgbClr val="FFFFFF"/>
                </a:solidFill>
                <a:latin typeface="Arial"/>
                <a:ea typeface="Arial"/>
              </a:rPr>
              <a:t>4.</a:t>
            </a:r>
            <a:r>
              <a:rPr lang="ru-RU" sz="750" b="1" strike="noStrike" spc="-1">
                <a:solidFill>
                  <a:srgbClr val="FFFFFF"/>
                </a:solidFill>
                <a:latin typeface="Arial"/>
                <a:ea typeface="Arial"/>
              </a:rPr>
              <a:t>4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552" name="Прямая со стрелкой 116"/>
          <p:cNvSpPr/>
          <p:nvPr/>
        </p:nvSpPr>
        <p:spPr bwMode="auto">
          <a:xfrm>
            <a:off x="1582200" y="1654920"/>
            <a:ext cx="3098519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53" name="Rectangle 241"/>
          <p:cNvSpPr/>
          <p:nvPr/>
        </p:nvSpPr>
        <p:spPr bwMode="auto">
          <a:xfrm>
            <a:off x="2316240" y="1539360"/>
            <a:ext cx="1352520" cy="122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080"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US" sz="800" b="1" strike="noStrike" spc="-1">
                <a:solidFill>
                  <a:srgbClr val="000000"/>
                </a:solidFill>
                <a:latin typeface="Arial"/>
                <a:ea typeface="Arial"/>
              </a:rPr>
              <a:t>~</a:t>
            </a:r>
            <a:r>
              <a:rPr lang="ru-RU" sz="800" b="1" strike="noStrike" spc="-1">
                <a:solidFill>
                  <a:srgbClr val="000000"/>
                </a:solidFill>
                <a:latin typeface="Arial"/>
                <a:ea typeface="Arial"/>
              </a:rPr>
              <a:t>2 МЕС.</a:t>
            </a:r>
            <a:endParaRPr lang="ru-RU" sz="800" b="0" strike="noStrike" spc="-1">
              <a:latin typeface="XO Oriel"/>
            </a:endParaRPr>
          </a:p>
        </p:txBody>
      </p:sp>
      <p:sp>
        <p:nvSpPr>
          <p:cNvPr id="554" name="Прямая со стрелкой 118"/>
          <p:cNvSpPr/>
          <p:nvPr/>
        </p:nvSpPr>
        <p:spPr bwMode="auto">
          <a:xfrm>
            <a:off x="4695840" y="1654920"/>
            <a:ext cx="163836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55" name="Rectangle 241"/>
          <p:cNvSpPr/>
          <p:nvPr/>
        </p:nvSpPr>
        <p:spPr bwMode="auto">
          <a:xfrm>
            <a:off x="4836600" y="1539360"/>
            <a:ext cx="1352520" cy="122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080"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US" sz="800" b="1" strike="noStrike" spc="-1">
                <a:solidFill>
                  <a:srgbClr val="000000"/>
                </a:solidFill>
                <a:latin typeface="Arial"/>
                <a:ea typeface="Arial"/>
              </a:rPr>
              <a:t>~</a:t>
            </a:r>
            <a:r>
              <a:rPr lang="ru-RU" sz="800" b="1" strike="noStrike" spc="-1">
                <a:solidFill>
                  <a:srgbClr val="000000"/>
                </a:solidFill>
                <a:latin typeface="Arial"/>
                <a:ea typeface="Arial"/>
              </a:rPr>
              <a:t>3,5 МЕС.</a:t>
            </a:r>
            <a:endParaRPr lang="ru-RU" sz="800" b="0" strike="noStrike" spc="-1">
              <a:latin typeface="XO Oriel"/>
            </a:endParaRPr>
          </a:p>
        </p:txBody>
      </p:sp>
      <p:sp>
        <p:nvSpPr>
          <p:cNvPr id="556" name="Прямая со стрелкой 120"/>
          <p:cNvSpPr/>
          <p:nvPr/>
        </p:nvSpPr>
        <p:spPr bwMode="auto">
          <a:xfrm>
            <a:off x="6334560" y="1654920"/>
            <a:ext cx="153072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57" name="Rectangle 241"/>
          <p:cNvSpPr/>
          <p:nvPr/>
        </p:nvSpPr>
        <p:spPr bwMode="auto">
          <a:xfrm>
            <a:off x="6469920" y="1539360"/>
            <a:ext cx="1352520" cy="122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080"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US" sz="800" b="1" strike="noStrike" spc="-1">
                <a:solidFill>
                  <a:srgbClr val="000000"/>
                </a:solidFill>
                <a:latin typeface="Arial"/>
                <a:ea typeface="Arial"/>
              </a:rPr>
              <a:t>~</a:t>
            </a:r>
            <a:r>
              <a:rPr lang="ru-RU" sz="800" b="1" strike="noStrike" spc="-1">
                <a:solidFill>
                  <a:srgbClr val="000000"/>
                </a:solidFill>
                <a:latin typeface="Arial"/>
                <a:ea typeface="Arial"/>
              </a:rPr>
              <a:t>0,5 МЕС.</a:t>
            </a:r>
            <a:endParaRPr lang="ru-RU" sz="800" b="0" strike="noStrike" spc="-1">
              <a:latin typeface="XO Oriel"/>
            </a:endParaRPr>
          </a:p>
        </p:txBody>
      </p:sp>
      <p:sp>
        <p:nvSpPr>
          <p:cNvPr id="558" name="Oval 24"/>
          <p:cNvSpPr/>
          <p:nvPr/>
        </p:nvSpPr>
        <p:spPr bwMode="auto">
          <a:xfrm>
            <a:off x="4765680" y="1870200"/>
            <a:ext cx="187200" cy="191520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ctr" anchorCtr="1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en-US" sz="750" b="1" strike="noStrike" spc="-1">
                <a:solidFill>
                  <a:srgbClr val="FFFFFF"/>
                </a:solidFill>
                <a:latin typeface="Arial"/>
                <a:ea typeface="Arial"/>
              </a:rPr>
              <a:t>3.1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559" name="Rectangle 225"/>
          <p:cNvSpPr/>
          <p:nvPr/>
        </p:nvSpPr>
        <p:spPr bwMode="auto">
          <a:xfrm>
            <a:off x="4975920" y="1859759"/>
            <a:ext cx="1297440" cy="45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080">
              <a:lnSpc>
                <a:spcPct val="100000"/>
              </a:lnSpc>
              <a:spcBef>
                <a:spcPts val="918"/>
              </a:spcBef>
              <a:tabLst>
                <a:tab pos="0" algn="l"/>
              </a:tabLst>
              <a:defRPr/>
            </a:pPr>
            <a:r>
              <a:rPr lang="ru-RU" sz="750" b="0" strike="noStrike" spc="-1">
                <a:solidFill>
                  <a:srgbClr val="000000"/>
                </a:solidFill>
                <a:latin typeface="Arial"/>
                <a:ea typeface="Arial"/>
              </a:rPr>
              <a:t>Проведение совещания (старт активного этапа внедрения улучшений)</a:t>
            </a:r>
            <a:br>
              <a:rPr/>
            </a:br>
            <a:r>
              <a:rPr lang="ru-RU" sz="750" b="0" strike="noStrike" spc="-1">
                <a:solidFill>
                  <a:srgbClr val="000000"/>
                </a:solidFill>
                <a:latin typeface="Arial"/>
                <a:ea typeface="Arial"/>
              </a:rPr>
              <a:t>«</a:t>
            </a:r>
            <a:r>
              <a:rPr lang="en-US" sz="750" b="0" strike="noStrike" spc="-1">
                <a:solidFill>
                  <a:srgbClr val="000000"/>
                </a:solidFill>
                <a:latin typeface="Arial"/>
                <a:ea typeface="Arial"/>
              </a:rPr>
              <a:t>Kick OFF</a:t>
            </a:r>
            <a:r>
              <a:rPr lang="ru-RU" sz="750" b="0" strike="noStrike" spc="-1">
                <a:solidFill>
                  <a:srgbClr val="000000"/>
                </a:solidFill>
                <a:latin typeface="Arial"/>
                <a:ea typeface="Arial"/>
              </a:rPr>
              <a:t>»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560" name="Rectangle 249"/>
          <p:cNvSpPr/>
          <p:nvPr/>
        </p:nvSpPr>
        <p:spPr bwMode="auto">
          <a:xfrm>
            <a:off x="3265920" y="4653720"/>
            <a:ext cx="4132800" cy="319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080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US" sz="7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700" b="0" strike="noStrike" spc="-1">
                <a:solidFill>
                  <a:srgbClr val="000000"/>
                </a:solidFill>
                <a:latin typeface="Arial"/>
                <a:ea typeface="Arial"/>
              </a:rPr>
              <a:t>На всех этапах реализации проекта рекомендуется вести информационный стенд в целях  информирования участников проекта, отслеживания хода проекта и проведения рабочих совещаний.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561" name="Прямая со стрелкой 127"/>
          <p:cNvSpPr/>
          <p:nvPr/>
        </p:nvSpPr>
        <p:spPr bwMode="auto">
          <a:xfrm>
            <a:off x="2316240" y="4567680"/>
            <a:ext cx="50828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2060"/>
            </a:solidFill>
            <a:round/>
            <a:tailEnd type="arrow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62" name="Скругленный прямоугольник 128"/>
          <p:cNvSpPr/>
          <p:nvPr/>
        </p:nvSpPr>
        <p:spPr bwMode="auto">
          <a:xfrm>
            <a:off x="1515600" y="1790280"/>
            <a:ext cx="1527120" cy="2911680"/>
          </a:xfrm>
          <a:prstGeom prst="roundRect">
            <a:avLst>
              <a:gd name="adj" fmla="val 10197"/>
            </a:avLst>
          </a:prstGeom>
          <a:noFill/>
          <a:ln w="50800">
            <a:solidFill>
              <a:srgbClr val="DEA9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3" name="Стрелка вниз 129"/>
          <p:cNvSpPr/>
          <p:nvPr/>
        </p:nvSpPr>
        <p:spPr bwMode="auto">
          <a:xfrm>
            <a:off x="2088360" y="4708080"/>
            <a:ext cx="342720" cy="24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EA900"/>
          </a:solidFill>
          <a:ln w="50800">
            <a:solidFill>
              <a:srgbClr val="DEA9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4" name="Rectangle 21"/>
          <p:cNvSpPr/>
          <p:nvPr/>
        </p:nvSpPr>
        <p:spPr bwMode="auto">
          <a:xfrm>
            <a:off x="6601680" y="3688200"/>
            <a:ext cx="1089720" cy="343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080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750" b="0" strike="noStrike" spc="-1">
                <a:solidFill>
                  <a:srgbClr val="000000"/>
                </a:solidFill>
                <a:latin typeface="Arial"/>
                <a:ea typeface="Arial"/>
              </a:rPr>
              <a:t>Обратная связь и поощрение участников ПСР-проекта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565" name="Rectangle 241"/>
          <p:cNvSpPr/>
          <p:nvPr/>
        </p:nvSpPr>
        <p:spPr bwMode="auto">
          <a:xfrm>
            <a:off x="1561680" y="5008680"/>
            <a:ext cx="1352520" cy="122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080"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800" b="1" strike="noStrike" spc="-1">
                <a:solidFill>
                  <a:srgbClr val="000000"/>
                </a:solidFill>
                <a:latin typeface="Arial"/>
                <a:ea typeface="Arial"/>
              </a:rPr>
              <a:t>СМ. ДАЛЕЕ</a:t>
            </a:r>
            <a:endParaRPr lang="ru-RU" sz="800" b="0" strike="noStrike" spc="-1">
              <a:latin typeface="XO Oriel"/>
            </a:endParaRPr>
          </a:p>
        </p:txBody>
      </p:sp>
      <p:sp>
        <p:nvSpPr>
          <p:cNvPr id="566" name="Rectangle 225"/>
          <p:cNvSpPr/>
          <p:nvPr/>
        </p:nvSpPr>
        <p:spPr bwMode="auto">
          <a:xfrm>
            <a:off x="4978800" y="3146760"/>
            <a:ext cx="1210680" cy="572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080">
              <a:lnSpc>
                <a:spcPct val="100000"/>
              </a:lnSpc>
              <a:spcBef>
                <a:spcPts val="918"/>
              </a:spcBef>
              <a:tabLst>
                <a:tab pos="0" algn="l"/>
              </a:tabLst>
              <a:defRPr/>
            </a:pPr>
            <a:r>
              <a:rPr lang="ru-RU" sz="750" b="0" strike="noStrike" spc="-1">
                <a:solidFill>
                  <a:srgbClr val="000000"/>
                </a:solidFill>
                <a:latin typeface="Arial"/>
                <a:ea typeface="Arial"/>
              </a:rPr>
              <a:t>Освоение и применение внедряемых улучшений участниками процесса (специалисты, операторы, и т.д.)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568" name="Oval 24"/>
          <p:cNvSpPr/>
          <p:nvPr/>
        </p:nvSpPr>
        <p:spPr bwMode="auto">
          <a:xfrm>
            <a:off x="3115080" y="2559240"/>
            <a:ext cx="187200" cy="205920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ctr" anchorCtr="1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en-US" sz="750" b="1" strike="noStrike" spc="-1">
                <a:solidFill>
                  <a:srgbClr val="FFFFFF"/>
                </a:solidFill>
                <a:latin typeface="Arial"/>
                <a:ea typeface="Arial"/>
              </a:rPr>
              <a:t>2.</a:t>
            </a:r>
            <a:r>
              <a:rPr lang="ru-RU" sz="750" b="1" strike="noStrike" spc="-1">
                <a:solidFill>
                  <a:srgbClr val="FFFFFF"/>
                </a:solidFill>
                <a:latin typeface="Arial"/>
                <a:ea typeface="Arial"/>
              </a:rPr>
              <a:t>3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569" name="Rectangle 26"/>
          <p:cNvSpPr/>
          <p:nvPr/>
        </p:nvSpPr>
        <p:spPr bwMode="auto">
          <a:xfrm>
            <a:off x="3374280" y="1882440"/>
            <a:ext cx="1197720" cy="229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080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750" b="0" strike="noStrike" spc="-1">
                <a:solidFill>
                  <a:srgbClr val="020202"/>
                </a:solidFill>
                <a:latin typeface="Arial"/>
                <a:ea typeface="Arial"/>
              </a:rPr>
              <a:t>Хронометраж процесса №1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570" name="Oval 24"/>
          <p:cNvSpPr/>
          <p:nvPr/>
        </p:nvSpPr>
        <p:spPr bwMode="auto">
          <a:xfrm>
            <a:off x="3115080" y="2142000"/>
            <a:ext cx="187200" cy="205920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ctr" anchorCtr="1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en-US" sz="750" b="1" strike="noStrike" spc="-1">
                <a:solidFill>
                  <a:srgbClr val="FFFFFF"/>
                </a:solidFill>
                <a:latin typeface="Arial"/>
                <a:ea typeface="Arial"/>
              </a:rPr>
              <a:t>2.</a:t>
            </a:r>
            <a:r>
              <a:rPr lang="ru-RU" sz="750" b="1" strike="noStrike" spc="-1">
                <a:solidFill>
                  <a:srgbClr val="FFFFFF"/>
                </a:solidFill>
                <a:latin typeface="Arial"/>
                <a:ea typeface="Arial"/>
              </a:rPr>
              <a:t>2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571" name="Rectangle 233"/>
          <p:cNvSpPr/>
          <p:nvPr/>
        </p:nvSpPr>
        <p:spPr bwMode="auto">
          <a:xfrm>
            <a:off x="3234600" y="2142000"/>
            <a:ext cx="1391040" cy="45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45440" lvl="1" indent="-144000">
              <a:lnSpc>
                <a:spcPct val="100000"/>
              </a:lnSpc>
              <a:buClr>
                <a:srgbClr val="002960"/>
              </a:buClr>
              <a:buSzPct val="125000"/>
              <a:buFont typeface="Arial"/>
              <a:buChar char="▪"/>
              <a:defRPr/>
            </a:pPr>
            <a:r>
              <a:rPr lang="ru-RU" sz="750" b="0" strike="noStrike" spc="-1">
                <a:solidFill>
                  <a:srgbClr val="000000"/>
                </a:solidFill>
                <a:latin typeface="Arial"/>
                <a:ea typeface="Arial"/>
              </a:rPr>
              <a:t>Картирование текущего состояния процесса(уточнение текущих показателей)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572" name="Oval 24"/>
          <p:cNvSpPr/>
          <p:nvPr/>
        </p:nvSpPr>
        <p:spPr bwMode="auto">
          <a:xfrm>
            <a:off x="3126960" y="1851480"/>
            <a:ext cx="193320" cy="212760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ctr" anchorCtr="1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en-US" sz="750" b="1" strike="noStrike" spc="-1">
                <a:solidFill>
                  <a:srgbClr val="FFFFFF"/>
                </a:solidFill>
                <a:latin typeface="Arial"/>
                <a:ea typeface="Arial"/>
              </a:rPr>
              <a:t>2.</a:t>
            </a:r>
            <a:r>
              <a:rPr lang="ru-RU" sz="750" b="1" strike="noStrike" spc="-1">
                <a:solidFill>
                  <a:srgbClr val="FFFFFF"/>
                </a:solidFill>
                <a:latin typeface="Arial"/>
                <a:ea typeface="Arial"/>
              </a:rPr>
              <a:t>1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573" name="Rectangle 26"/>
          <p:cNvSpPr/>
          <p:nvPr/>
        </p:nvSpPr>
        <p:spPr bwMode="auto">
          <a:xfrm>
            <a:off x="3365280" y="2631240"/>
            <a:ext cx="1197720" cy="229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080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750" b="0" strike="noStrike" spc="-1">
                <a:solidFill>
                  <a:srgbClr val="000000"/>
                </a:solidFill>
                <a:latin typeface="Arial"/>
                <a:ea typeface="Arial"/>
              </a:rPr>
              <a:t>Разработка идеального состояния процесса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574" name="Oval 24"/>
          <p:cNvSpPr/>
          <p:nvPr/>
        </p:nvSpPr>
        <p:spPr bwMode="auto">
          <a:xfrm>
            <a:off x="3125160" y="3226680"/>
            <a:ext cx="187200" cy="205920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ctr" anchorCtr="1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en-US" sz="750" b="1" strike="noStrike" spc="-1">
                <a:solidFill>
                  <a:srgbClr val="FFFFFF"/>
                </a:solidFill>
                <a:latin typeface="Arial"/>
                <a:ea typeface="Arial"/>
              </a:rPr>
              <a:t>2.</a:t>
            </a:r>
            <a:r>
              <a:rPr lang="ru-RU" sz="750" b="1" strike="noStrike" spc="-1">
                <a:solidFill>
                  <a:srgbClr val="FFFFFF"/>
                </a:solidFill>
                <a:latin typeface="Arial"/>
                <a:ea typeface="Arial"/>
              </a:rPr>
              <a:t>5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575" name="Rectangle 26"/>
          <p:cNvSpPr/>
          <p:nvPr/>
        </p:nvSpPr>
        <p:spPr bwMode="auto">
          <a:xfrm>
            <a:off x="3374280" y="3724560"/>
            <a:ext cx="1197720" cy="572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080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750" b="0" strike="noStrike" spc="-1">
                <a:solidFill>
                  <a:srgbClr val="020202"/>
                </a:solidFill>
                <a:latin typeface="Arial"/>
                <a:ea typeface="Arial"/>
              </a:rPr>
              <a:t>Разработка плана мероприятий для достижения целевого состояния и целевых показателей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576" name="Oval 24"/>
          <p:cNvSpPr/>
          <p:nvPr/>
        </p:nvSpPr>
        <p:spPr bwMode="auto">
          <a:xfrm>
            <a:off x="3125160" y="2934000"/>
            <a:ext cx="187200" cy="205920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ctr" anchorCtr="1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en-US" sz="750" b="1" strike="noStrike" spc="-1">
                <a:solidFill>
                  <a:srgbClr val="FFFFFF"/>
                </a:solidFill>
                <a:latin typeface="Arial"/>
                <a:ea typeface="Arial"/>
              </a:rPr>
              <a:t>2.</a:t>
            </a:r>
            <a:r>
              <a:rPr lang="ru-RU" sz="750" b="1" strike="noStrike" spc="-1">
                <a:solidFill>
                  <a:srgbClr val="FFFFFF"/>
                </a:solidFill>
                <a:latin typeface="Arial"/>
                <a:ea typeface="Arial"/>
              </a:rPr>
              <a:t>4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577" name="Rectangle 26"/>
          <p:cNvSpPr/>
          <p:nvPr/>
        </p:nvSpPr>
        <p:spPr bwMode="auto">
          <a:xfrm>
            <a:off x="3358800" y="2934000"/>
            <a:ext cx="1197720" cy="229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080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750" b="0" strike="noStrike" spc="-1">
                <a:solidFill>
                  <a:srgbClr val="020202"/>
                </a:solidFill>
                <a:latin typeface="Arial"/>
                <a:ea typeface="Arial"/>
              </a:rPr>
              <a:t>Анализ проблемам и разработка решений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578" name="Oval 24"/>
          <p:cNvSpPr/>
          <p:nvPr/>
        </p:nvSpPr>
        <p:spPr bwMode="auto">
          <a:xfrm>
            <a:off x="3123720" y="3708360"/>
            <a:ext cx="187200" cy="205920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ctr" anchorCtr="1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en-US" sz="750" b="1" strike="noStrike" spc="-1">
                <a:solidFill>
                  <a:srgbClr val="FFFFFF"/>
                </a:solidFill>
                <a:latin typeface="Arial"/>
                <a:ea typeface="Arial"/>
              </a:rPr>
              <a:t>2.</a:t>
            </a:r>
            <a:r>
              <a:rPr lang="ru-RU" sz="750" b="1" strike="noStrike" spc="-1">
                <a:solidFill>
                  <a:srgbClr val="FFFFFF"/>
                </a:solidFill>
                <a:latin typeface="Arial"/>
                <a:ea typeface="Arial"/>
              </a:rPr>
              <a:t>6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579" name="Rectangle 26"/>
          <p:cNvSpPr/>
          <p:nvPr/>
        </p:nvSpPr>
        <p:spPr bwMode="auto">
          <a:xfrm>
            <a:off x="3357720" y="3234240"/>
            <a:ext cx="1197720" cy="45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080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750" b="0" strike="noStrike" spc="-1">
                <a:solidFill>
                  <a:srgbClr val="000000"/>
                </a:solidFill>
                <a:latin typeface="Arial"/>
                <a:ea typeface="Arial"/>
              </a:rPr>
              <a:t>Разработка целевого состояния процесса (уточнение целевых показателей)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580" name="Oval 24"/>
          <p:cNvSpPr/>
          <p:nvPr/>
        </p:nvSpPr>
        <p:spPr bwMode="auto">
          <a:xfrm>
            <a:off x="1574280" y="4209480"/>
            <a:ext cx="187200" cy="185400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ctr" anchorCtr="1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en-US" sz="750" b="1" strike="noStrike" spc="-1">
                <a:solidFill>
                  <a:srgbClr val="FFFFFF"/>
                </a:solidFill>
                <a:latin typeface="Arial"/>
                <a:ea typeface="Arial"/>
              </a:rPr>
              <a:t>1.</a:t>
            </a:r>
            <a:r>
              <a:rPr lang="ru-RU" sz="750" b="1" strike="noStrike" spc="-1">
                <a:solidFill>
                  <a:srgbClr val="FFFFFF"/>
                </a:solidFill>
                <a:latin typeface="Arial"/>
                <a:ea typeface="Arial"/>
              </a:rPr>
              <a:t>7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581" name="Rectangle 249"/>
          <p:cNvSpPr/>
          <p:nvPr/>
        </p:nvSpPr>
        <p:spPr bwMode="auto">
          <a:xfrm>
            <a:off x="1790280" y="4235040"/>
            <a:ext cx="1162800" cy="343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080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750" b="0" strike="noStrike" spc="-1">
                <a:solidFill>
                  <a:srgbClr val="000000"/>
                </a:solidFill>
                <a:latin typeface="Arial"/>
                <a:ea typeface="Arial"/>
              </a:rPr>
              <a:t>Создание информационного стенда проекта</a:t>
            </a:r>
            <a:endParaRPr lang="ru-RU" sz="75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82" name="Рисунок 12" descr=""/>
          <p:cNvPicPr/>
          <p:nvPr/>
        </p:nvPicPr>
        <p:blipFill>
          <a:blip r:embed="rId2"/>
          <a:stretch/>
        </p:blipFill>
        <p:spPr bwMode="auto">
          <a:xfrm>
            <a:off x="5356800" y="1030680"/>
            <a:ext cx="2910240" cy="383580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583" name="AutoShape 2"/>
          <p:cNvSpPr/>
          <p:nvPr/>
        </p:nvSpPr>
        <p:spPr bwMode="auto"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4" name="TextBox 21"/>
          <p:cNvSpPr/>
          <p:nvPr/>
        </p:nvSpPr>
        <p:spPr bwMode="auto">
          <a:xfrm>
            <a:off x="555480" y="754200"/>
            <a:ext cx="332604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0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Рабочая группа проекта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585" name="TextBox 22"/>
          <p:cNvSpPr/>
          <p:nvPr/>
        </p:nvSpPr>
        <p:spPr bwMode="auto">
          <a:xfrm>
            <a:off x="479520" y="4901400"/>
            <a:ext cx="8417880" cy="2350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50" b="1" strike="noStrike" spc="-1">
                <a:solidFill>
                  <a:srgbClr val="000000"/>
                </a:solidFill>
                <a:latin typeface="Arial"/>
                <a:ea typeface="Arial"/>
              </a:rPr>
              <a:t>ВНИМАНИЕ: </a:t>
            </a:r>
            <a:r>
              <a:rPr lang="ru-RU" sz="950" b="0" strike="noStrike" spc="-1">
                <a:solidFill>
                  <a:srgbClr val="000000"/>
                </a:solidFill>
                <a:latin typeface="Arial"/>
                <a:ea typeface="Arial"/>
              </a:rPr>
              <a:t>реализация проекта и создание рабочей группы должны быть утверждены распоряжением/ приказом руководителя организации</a:t>
            </a:r>
            <a:endParaRPr lang="ru-RU" sz="950" b="0" strike="noStrike" spc="-1">
              <a:latin typeface="XO Oriel"/>
            </a:endParaRPr>
          </a:p>
        </p:txBody>
      </p:sp>
      <p:pic>
        <p:nvPicPr>
          <p:cNvPr id="586" name="Рисунок 23" descr=""/>
          <p:cNvPicPr/>
          <p:nvPr/>
        </p:nvPicPr>
        <p:blipFill>
          <a:blip r:embed="rId3"/>
          <a:stretch/>
        </p:blipFill>
        <p:spPr bwMode="auto">
          <a:xfrm>
            <a:off x="745200" y="2610360"/>
            <a:ext cx="3448800" cy="2147400"/>
          </a:xfrm>
          <a:prstGeom prst="rect">
            <a:avLst/>
          </a:prstGeom>
          <a:ln w="0">
            <a:noFill/>
          </a:ln>
        </p:spPr>
      </p:pic>
      <p:sp>
        <p:nvSpPr>
          <p:cNvPr id="587" name="Прямоугольник 25"/>
          <p:cNvSpPr/>
          <p:nvPr/>
        </p:nvSpPr>
        <p:spPr bwMode="auto">
          <a:xfrm>
            <a:off x="673200" y="3510360"/>
            <a:ext cx="3658320" cy="146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8" name="Прямоугольник 26"/>
          <p:cNvSpPr/>
          <p:nvPr/>
        </p:nvSpPr>
        <p:spPr bwMode="auto">
          <a:xfrm>
            <a:off x="743760" y="4609800"/>
            <a:ext cx="3658320" cy="146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589" name="Группа 1"/>
          <p:cNvGrpSpPr/>
          <p:nvPr/>
        </p:nvGrpSpPr>
        <p:grpSpPr bwMode="auto">
          <a:xfrm>
            <a:off x="779760" y="1240560"/>
            <a:ext cx="603360" cy="753120"/>
            <a:chOff x="779760" y="1240560"/>
            <a:chExt cx="603360" cy="753120"/>
          </a:xfrm>
        </p:grpSpPr>
        <p:sp>
          <p:nvSpPr>
            <p:cNvPr id="590" name="Прямоугольник 31"/>
            <p:cNvSpPr/>
            <p:nvPr/>
          </p:nvSpPr>
          <p:spPr bwMode="auto">
            <a:xfrm>
              <a:off x="792360" y="1240560"/>
              <a:ext cx="547920" cy="69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91" name="Овал 32"/>
            <p:cNvSpPr/>
            <p:nvPr/>
          </p:nvSpPr>
          <p:spPr bwMode="auto">
            <a:xfrm>
              <a:off x="984600" y="1289160"/>
              <a:ext cx="171000" cy="194760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92" name="Равнобедренный треугольник 33"/>
            <p:cNvSpPr/>
            <p:nvPr/>
          </p:nvSpPr>
          <p:spPr bwMode="auto">
            <a:xfrm rot="10800000">
              <a:off x="932040" y="1504800"/>
              <a:ext cx="277200" cy="272160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25000"/>
              </a:schemeClr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93" name="TextBox 34"/>
            <p:cNvSpPr/>
            <p:nvPr/>
          </p:nvSpPr>
          <p:spPr bwMode="auto">
            <a:xfrm>
              <a:off x="779760" y="1690200"/>
              <a:ext cx="603360" cy="303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>
              <a:spAutoFit/>
            </a:bodyPr>
            <a:p>
              <a:pPr algn="ctr">
                <a:lnSpc>
                  <a:spcPct val="100000"/>
                </a:lnSpc>
                <a:defRPr/>
              </a:pPr>
              <a:r>
                <a:rPr lang="ru-RU" sz="1400" b="0" strike="noStrike" spc="-1">
                  <a:solidFill>
                    <a:srgbClr val="414042"/>
                  </a:solidFill>
                  <a:latin typeface="Arial"/>
                  <a:ea typeface="Arial"/>
                </a:rPr>
                <a:t>Фото</a:t>
              </a:r>
              <a:endParaRPr lang="ru-RU" sz="1400" b="0" strike="noStrike" spc="-1">
                <a:latin typeface="XO Oriel"/>
              </a:endParaRPr>
            </a:p>
          </p:txBody>
        </p:sp>
      </p:grpSp>
      <p:grpSp>
        <p:nvGrpSpPr>
          <p:cNvPr id="594" name="Группа 35"/>
          <p:cNvGrpSpPr/>
          <p:nvPr/>
        </p:nvGrpSpPr>
        <p:grpSpPr bwMode="auto">
          <a:xfrm>
            <a:off x="1541160" y="1240560"/>
            <a:ext cx="603360" cy="753120"/>
            <a:chOff x="1541160" y="1240560"/>
            <a:chExt cx="603360" cy="753120"/>
          </a:xfrm>
        </p:grpSpPr>
        <p:sp>
          <p:nvSpPr>
            <p:cNvPr id="595" name="Прямоугольник 36"/>
            <p:cNvSpPr/>
            <p:nvPr/>
          </p:nvSpPr>
          <p:spPr bwMode="auto">
            <a:xfrm>
              <a:off x="1553759" y="1240560"/>
              <a:ext cx="547920" cy="69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96" name="Овал 37"/>
            <p:cNvSpPr/>
            <p:nvPr/>
          </p:nvSpPr>
          <p:spPr bwMode="auto">
            <a:xfrm>
              <a:off x="1746000" y="1289160"/>
              <a:ext cx="171000" cy="194760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97" name="Равнобедренный треугольник 38"/>
            <p:cNvSpPr/>
            <p:nvPr/>
          </p:nvSpPr>
          <p:spPr bwMode="auto">
            <a:xfrm rot="10800000">
              <a:off x="1693440" y="1504800"/>
              <a:ext cx="277200" cy="272160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25000"/>
              </a:schemeClr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98" name="TextBox 39"/>
            <p:cNvSpPr/>
            <p:nvPr/>
          </p:nvSpPr>
          <p:spPr bwMode="auto">
            <a:xfrm>
              <a:off x="1541160" y="1690200"/>
              <a:ext cx="603360" cy="303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>
              <a:spAutoFit/>
            </a:bodyPr>
            <a:p>
              <a:pPr algn="ctr">
                <a:lnSpc>
                  <a:spcPct val="100000"/>
                </a:lnSpc>
                <a:defRPr/>
              </a:pPr>
              <a:r>
                <a:rPr lang="ru-RU" sz="1400" b="0" strike="noStrike" spc="-1">
                  <a:solidFill>
                    <a:srgbClr val="414042"/>
                  </a:solidFill>
                  <a:latin typeface="Arial"/>
                  <a:ea typeface="Arial"/>
                </a:rPr>
                <a:t>Фото</a:t>
              </a:r>
              <a:endParaRPr lang="ru-RU" sz="1400" b="0" strike="noStrike" spc="-1">
                <a:latin typeface="XO Oriel"/>
              </a:endParaRPr>
            </a:p>
          </p:txBody>
        </p:sp>
      </p:grpSp>
      <p:grpSp>
        <p:nvGrpSpPr>
          <p:cNvPr id="599" name="Группа 40"/>
          <p:cNvGrpSpPr/>
          <p:nvPr/>
        </p:nvGrpSpPr>
        <p:grpSpPr bwMode="auto">
          <a:xfrm>
            <a:off x="2866680" y="1219680"/>
            <a:ext cx="603360" cy="753120"/>
            <a:chOff x="2866680" y="1219680"/>
            <a:chExt cx="603360" cy="753120"/>
          </a:xfrm>
        </p:grpSpPr>
        <p:sp>
          <p:nvSpPr>
            <p:cNvPr id="600" name="Прямоугольник 41"/>
            <p:cNvSpPr/>
            <p:nvPr/>
          </p:nvSpPr>
          <p:spPr bwMode="auto">
            <a:xfrm>
              <a:off x="2878920" y="1219680"/>
              <a:ext cx="547920" cy="69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01" name="Овал 42"/>
            <p:cNvSpPr/>
            <p:nvPr/>
          </p:nvSpPr>
          <p:spPr bwMode="auto">
            <a:xfrm>
              <a:off x="3071519" y="1268280"/>
              <a:ext cx="171000" cy="194760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02" name="Равнобедренный треугольник 43"/>
            <p:cNvSpPr/>
            <p:nvPr/>
          </p:nvSpPr>
          <p:spPr bwMode="auto">
            <a:xfrm rot="10800000">
              <a:off x="3018600" y="1483920"/>
              <a:ext cx="277200" cy="272160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25000"/>
              </a:schemeClr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03" name="TextBox 44"/>
            <p:cNvSpPr/>
            <p:nvPr/>
          </p:nvSpPr>
          <p:spPr bwMode="auto">
            <a:xfrm>
              <a:off x="2866680" y="1669320"/>
              <a:ext cx="603360" cy="303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>
              <a:spAutoFit/>
            </a:bodyPr>
            <a:p>
              <a:pPr algn="ctr">
                <a:lnSpc>
                  <a:spcPct val="100000"/>
                </a:lnSpc>
                <a:defRPr/>
              </a:pPr>
              <a:r>
                <a:rPr lang="ru-RU" sz="1400" b="0" strike="noStrike" spc="-1">
                  <a:solidFill>
                    <a:srgbClr val="414042"/>
                  </a:solidFill>
                  <a:latin typeface="Arial"/>
                  <a:ea typeface="Arial"/>
                </a:rPr>
                <a:t>Фото</a:t>
              </a:r>
              <a:endParaRPr lang="ru-RU" sz="1400" b="0" strike="noStrike" spc="-1">
                <a:latin typeface="XO Oriel"/>
              </a:endParaRPr>
            </a:p>
          </p:txBody>
        </p:sp>
      </p:grpSp>
      <p:grpSp>
        <p:nvGrpSpPr>
          <p:cNvPr id="604" name="Группа 49"/>
          <p:cNvGrpSpPr/>
          <p:nvPr/>
        </p:nvGrpSpPr>
        <p:grpSpPr bwMode="auto">
          <a:xfrm>
            <a:off x="3445200" y="1229040"/>
            <a:ext cx="603360" cy="753120"/>
            <a:chOff x="3445200" y="1229040"/>
            <a:chExt cx="603360" cy="753120"/>
          </a:xfrm>
        </p:grpSpPr>
        <p:sp>
          <p:nvSpPr>
            <p:cNvPr id="605" name="Прямоугольник 50"/>
            <p:cNvSpPr/>
            <p:nvPr/>
          </p:nvSpPr>
          <p:spPr bwMode="auto">
            <a:xfrm>
              <a:off x="3457800" y="1229040"/>
              <a:ext cx="547920" cy="69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06" name="Овал 51"/>
            <p:cNvSpPr/>
            <p:nvPr/>
          </p:nvSpPr>
          <p:spPr bwMode="auto">
            <a:xfrm>
              <a:off x="3650040" y="1277640"/>
              <a:ext cx="171000" cy="194760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07" name="Равнобедренный треугольник 52"/>
            <p:cNvSpPr/>
            <p:nvPr/>
          </p:nvSpPr>
          <p:spPr bwMode="auto">
            <a:xfrm rot="10800000">
              <a:off x="3597480" y="1493640"/>
              <a:ext cx="277200" cy="272160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25000"/>
              </a:schemeClr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08" name="TextBox 53"/>
            <p:cNvSpPr/>
            <p:nvPr/>
          </p:nvSpPr>
          <p:spPr bwMode="auto">
            <a:xfrm>
              <a:off x="3445200" y="1678680"/>
              <a:ext cx="603360" cy="303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>
              <a:spAutoFit/>
            </a:bodyPr>
            <a:p>
              <a:pPr algn="ctr">
                <a:lnSpc>
                  <a:spcPct val="100000"/>
                </a:lnSpc>
                <a:defRPr/>
              </a:pPr>
              <a:r>
                <a:rPr lang="ru-RU" sz="1400" b="0" strike="noStrike" spc="-1">
                  <a:solidFill>
                    <a:srgbClr val="414042"/>
                  </a:solidFill>
                  <a:latin typeface="Arial"/>
                  <a:ea typeface="Arial"/>
                </a:rPr>
                <a:t>Фото</a:t>
              </a:r>
              <a:endParaRPr lang="ru-RU" sz="1400" b="0" strike="noStrike" spc="-1">
                <a:latin typeface="XO Oriel"/>
              </a:endParaRPr>
            </a:p>
          </p:txBody>
        </p:sp>
      </p:grpSp>
      <p:grpSp>
        <p:nvGrpSpPr>
          <p:cNvPr id="609" name="Группа 84"/>
          <p:cNvGrpSpPr/>
          <p:nvPr/>
        </p:nvGrpSpPr>
        <p:grpSpPr bwMode="auto">
          <a:xfrm>
            <a:off x="767520" y="3766680"/>
            <a:ext cx="603360" cy="753480"/>
            <a:chOff x="767520" y="3766680"/>
            <a:chExt cx="603360" cy="753480"/>
          </a:xfrm>
        </p:grpSpPr>
        <p:sp>
          <p:nvSpPr>
            <p:cNvPr id="610" name="Прямоугольник 85"/>
            <p:cNvSpPr/>
            <p:nvPr/>
          </p:nvSpPr>
          <p:spPr bwMode="auto">
            <a:xfrm>
              <a:off x="780120" y="3766680"/>
              <a:ext cx="547920" cy="69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11" name="Овал 86"/>
            <p:cNvSpPr/>
            <p:nvPr/>
          </p:nvSpPr>
          <p:spPr bwMode="auto">
            <a:xfrm>
              <a:off x="972720" y="3815640"/>
              <a:ext cx="171000" cy="194760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12" name="Равнобедренный треугольник 87"/>
            <p:cNvSpPr/>
            <p:nvPr/>
          </p:nvSpPr>
          <p:spPr bwMode="auto">
            <a:xfrm rot="10800000">
              <a:off x="919800" y="4031280"/>
              <a:ext cx="277200" cy="272160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25000"/>
              </a:schemeClr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13" name="TextBox 88"/>
            <p:cNvSpPr/>
            <p:nvPr/>
          </p:nvSpPr>
          <p:spPr bwMode="auto">
            <a:xfrm>
              <a:off x="767520" y="4216680"/>
              <a:ext cx="603360" cy="303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>
              <a:spAutoFit/>
            </a:bodyPr>
            <a:p>
              <a:pPr algn="ctr">
                <a:lnSpc>
                  <a:spcPct val="100000"/>
                </a:lnSpc>
                <a:defRPr/>
              </a:pPr>
              <a:r>
                <a:rPr lang="ru-RU" sz="1400" b="0" strike="noStrike" spc="-1">
                  <a:solidFill>
                    <a:srgbClr val="414042"/>
                  </a:solidFill>
                  <a:latin typeface="Arial"/>
                  <a:ea typeface="Arial"/>
                </a:rPr>
                <a:t>Фото</a:t>
              </a:r>
              <a:endParaRPr lang="ru-RU" sz="1400" b="0" strike="noStrike" spc="-1">
                <a:latin typeface="XO Oriel"/>
              </a:endParaRPr>
            </a:p>
          </p:txBody>
        </p:sp>
      </p:grpSp>
      <p:grpSp>
        <p:nvGrpSpPr>
          <p:cNvPr id="614" name="Группа 89"/>
          <p:cNvGrpSpPr/>
          <p:nvPr/>
        </p:nvGrpSpPr>
        <p:grpSpPr bwMode="auto">
          <a:xfrm>
            <a:off x="1378800" y="3759120"/>
            <a:ext cx="603360" cy="753480"/>
            <a:chOff x="1378800" y="3759120"/>
            <a:chExt cx="603360" cy="753480"/>
          </a:xfrm>
        </p:grpSpPr>
        <p:sp>
          <p:nvSpPr>
            <p:cNvPr id="615" name="Прямоугольник 90"/>
            <p:cNvSpPr/>
            <p:nvPr/>
          </p:nvSpPr>
          <p:spPr bwMode="auto">
            <a:xfrm>
              <a:off x="1391400" y="3759120"/>
              <a:ext cx="547920" cy="69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16" name="Овал 91"/>
            <p:cNvSpPr/>
            <p:nvPr/>
          </p:nvSpPr>
          <p:spPr bwMode="auto">
            <a:xfrm>
              <a:off x="1584000" y="3807720"/>
              <a:ext cx="171000" cy="194760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17" name="Равнобедренный треугольник 92"/>
            <p:cNvSpPr/>
            <p:nvPr/>
          </p:nvSpPr>
          <p:spPr bwMode="auto">
            <a:xfrm rot="10800000">
              <a:off x="1531080" y="4023720"/>
              <a:ext cx="277200" cy="272160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25000"/>
              </a:schemeClr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18" name="TextBox 93"/>
            <p:cNvSpPr/>
            <p:nvPr/>
          </p:nvSpPr>
          <p:spPr bwMode="auto">
            <a:xfrm>
              <a:off x="1378800" y="4209120"/>
              <a:ext cx="603360" cy="303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>
              <a:spAutoFit/>
            </a:bodyPr>
            <a:p>
              <a:pPr algn="ctr">
                <a:lnSpc>
                  <a:spcPct val="100000"/>
                </a:lnSpc>
                <a:defRPr/>
              </a:pPr>
              <a:r>
                <a:rPr lang="ru-RU" sz="1400" b="0" strike="noStrike" spc="-1">
                  <a:solidFill>
                    <a:srgbClr val="414042"/>
                  </a:solidFill>
                  <a:latin typeface="Arial"/>
                  <a:ea typeface="Arial"/>
                </a:rPr>
                <a:t>Фото</a:t>
              </a:r>
              <a:endParaRPr lang="ru-RU" sz="1400" b="0" strike="noStrike" spc="-1">
                <a:latin typeface="XO Oriel"/>
              </a:endParaRPr>
            </a:p>
          </p:txBody>
        </p:sp>
      </p:grpSp>
      <p:grpSp>
        <p:nvGrpSpPr>
          <p:cNvPr id="619" name="Группа 94"/>
          <p:cNvGrpSpPr/>
          <p:nvPr/>
        </p:nvGrpSpPr>
        <p:grpSpPr bwMode="auto">
          <a:xfrm>
            <a:off x="2048400" y="3756240"/>
            <a:ext cx="603360" cy="757080"/>
            <a:chOff x="2048400" y="3756240"/>
            <a:chExt cx="603360" cy="757080"/>
          </a:xfrm>
        </p:grpSpPr>
        <p:sp>
          <p:nvSpPr>
            <p:cNvPr id="620" name="Прямоугольник 95"/>
            <p:cNvSpPr/>
            <p:nvPr/>
          </p:nvSpPr>
          <p:spPr bwMode="auto">
            <a:xfrm>
              <a:off x="2061000" y="3756240"/>
              <a:ext cx="547920" cy="7570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21" name="Овал 96"/>
            <p:cNvSpPr/>
            <p:nvPr/>
          </p:nvSpPr>
          <p:spPr bwMode="auto">
            <a:xfrm>
              <a:off x="2253240" y="3804840"/>
              <a:ext cx="171000" cy="194760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22" name="Равнобедренный треугольник 97"/>
            <p:cNvSpPr/>
            <p:nvPr/>
          </p:nvSpPr>
          <p:spPr bwMode="auto">
            <a:xfrm rot="10800000">
              <a:off x="2200680" y="4020480"/>
              <a:ext cx="277200" cy="272160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25000"/>
              </a:schemeClr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23" name="TextBox 98"/>
            <p:cNvSpPr/>
            <p:nvPr/>
          </p:nvSpPr>
          <p:spPr bwMode="auto">
            <a:xfrm>
              <a:off x="2048400" y="4205880"/>
              <a:ext cx="603360" cy="303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>
              <a:spAutoFit/>
            </a:bodyPr>
            <a:p>
              <a:pPr algn="ctr">
                <a:lnSpc>
                  <a:spcPct val="100000"/>
                </a:lnSpc>
                <a:defRPr/>
              </a:pPr>
              <a:r>
                <a:rPr lang="ru-RU" sz="1400" b="0" strike="noStrike" spc="-1">
                  <a:solidFill>
                    <a:srgbClr val="414042"/>
                  </a:solidFill>
                  <a:latin typeface="Arial"/>
                  <a:ea typeface="Arial"/>
                </a:rPr>
                <a:t>Фото</a:t>
              </a:r>
              <a:endParaRPr lang="ru-RU" sz="1400" b="0" strike="noStrike" spc="-1">
                <a:latin typeface="XO Oriel"/>
              </a:endParaRPr>
            </a:p>
          </p:txBody>
        </p:sp>
      </p:grpSp>
      <p:grpSp>
        <p:nvGrpSpPr>
          <p:cNvPr id="624" name="Группа 99"/>
          <p:cNvGrpSpPr/>
          <p:nvPr/>
        </p:nvGrpSpPr>
        <p:grpSpPr bwMode="auto">
          <a:xfrm>
            <a:off x="2777040" y="3763800"/>
            <a:ext cx="603360" cy="753480"/>
            <a:chOff x="2777040" y="3763800"/>
            <a:chExt cx="603360" cy="753480"/>
          </a:xfrm>
        </p:grpSpPr>
        <p:sp>
          <p:nvSpPr>
            <p:cNvPr id="625" name="Прямоугольник 100"/>
            <p:cNvSpPr/>
            <p:nvPr/>
          </p:nvSpPr>
          <p:spPr bwMode="auto">
            <a:xfrm>
              <a:off x="2789640" y="3763800"/>
              <a:ext cx="547920" cy="69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26" name="Овал 101"/>
            <p:cNvSpPr/>
            <p:nvPr/>
          </p:nvSpPr>
          <p:spPr bwMode="auto">
            <a:xfrm>
              <a:off x="2981880" y="3812760"/>
              <a:ext cx="171000" cy="194760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27" name="Равнобедренный треугольник 102"/>
            <p:cNvSpPr/>
            <p:nvPr/>
          </p:nvSpPr>
          <p:spPr bwMode="auto">
            <a:xfrm rot="10800000">
              <a:off x="2929320" y="4028400"/>
              <a:ext cx="277200" cy="272160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25000"/>
              </a:schemeClr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28" name="TextBox 103"/>
            <p:cNvSpPr/>
            <p:nvPr/>
          </p:nvSpPr>
          <p:spPr bwMode="auto">
            <a:xfrm>
              <a:off x="2777040" y="4213800"/>
              <a:ext cx="603360" cy="303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>
              <a:spAutoFit/>
            </a:bodyPr>
            <a:p>
              <a:pPr algn="ctr">
                <a:lnSpc>
                  <a:spcPct val="100000"/>
                </a:lnSpc>
                <a:defRPr/>
              </a:pPr>
              <a:r>
                <a:rPr lang="ru-RU" sz="1400" b="0" strike="noStrike" spc="-1">
                  <a:solidFill>
                    <a:srgbClr val="414042"/>
                  </a:solidFill>
                  <a:latin typeface="Arial"/>
                  <a:ea typeface="Arial"/>
                </a:rPr>
                <a:t>Фото</a:t>
              </a:r>
              <a:endParaRPr lang="ru-RU" sz="1400" b="0" strike="noStrike" spc="-1">
                <a:latin typeface="XO Oriel"/>
              </a:endParaRPr>
            </a:p>
          </p:txBody>
        </p:sp>
      </p:grpSp>
      <p:grpSp>
        <p:nvGrpSpPr>
          <p:cNvPr id="629" name="Группа 104"/>
          <p:cNvGrpSpPr/>
          <p:nvPr/>
        </p:nvGrpSpPr>
        <p:grpSpPr bwMode="auto">
          <a:xfrm>
            <a:off x="3480480" y="3756240"/>
            <a:ext cx="603360" cy="753120"/>
            <a:chOff x="3480480" y="3756240"/>
            <a:chExt cx="603360" cy="753120"/>
          </a:xfrm>
        </p:grpSpPr>
        <p:sp>
          <p:nvSpPr>
            <p:cNvPr id="630" name="Прямоугольник 105"/>
            <p:cNvSpPr/>
            <p:nvPr/>
          </p:nvSpPr>
          <p:spPr bwMode="auto">
            <a:xfrm>
              <a:off x="3492720" y="3756240"/>
              <a:ext cx="547920" cy="69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31" name="Овал 106"/>
            <p:cNvSpPr/>
            <p:nvPr/>
          </p:nvSpPr>
          <p:spPr bwMode="auto">
            <a:xfrm>
              <a:off x="3685320" y="3804840"/>
              <a:ext cx="171000" cy="194760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32" name="Равнобедренный треугольник 107"/>
            <p:cNvSpPr/>
            <p:nvPr/>
          </p:nvSpPr>
          <p:spPr bwMode="auto">
            <a:xfrm rot="10800000">
              <a:off x="3632400" y="4020480"/>
              <a:ext cx="277200" cy="272160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25000"/>
              </a:schemeClr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33" name="TextBox 108"/>
            <p:cNvSpPr/>
            <p:nvPr/>
          </p:nvSpPr>
          <p:spPr bwMode="auto">
            <a:xfrm>
              <a:off x="3480480" y="4205880"/>
              <a:ext cx="603360" cy="303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>
              <a:spAutoFit/>
            </a:bodyPr>
            <a:p>
              <a:pPr algn="ctr">
                <a:lnSpc>
                  <a:spcPct val="100000"/>
                </a:lnSpc>
                <a:defRPr/>
              </a:pPr>
              <a:r>
                <a:rPr lang="ru-RU" sz="1400" b="0" strike="noStrike" spc="-1">
                  <a:solidFill>
                    <a:srgbClr val="414042"/>
                  </a:solidFill>
                  <a:latin typeface="Arial"/>
                  <a:ea typeface="Arial"/>
                </a:rPr>
                <a:t>Фото</a:t>
              </a:r>
              <a:endParaRPr lang="ru-RU" sz="1400" b="0" strike="noStrike" spc="-1">
                <a:latin typeface="XO Oriel"/>
              </a:endParaRPr>
            </a:p>
          </p:txBody>
        </p:sp>
      </p:grpSp>
      <p:sp>
        <p:nvSpPr>
          <p:cNvPr id="634" name="Прямоугольник 111"/>
          <p:cNvSpPr/>
          <p:nvPr/>
        </p:nvSpPr>
        <p:spPr bwMode="auto">
          <a:xfrm>
            <a:off x="1258920" y="2380680"/>
            <a:ext cx="1084680" cy="1436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№ </a:t>
            </a: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тел.</a:t>
            </a:r>
            <a:br>
              <a:rPr/>
            </a:br>
            <a:r>
              <a:rPr lang="en-US" sz="900" b="0" strike="noStrike" spc="-1">
                <a:solidFill>
                  <a:srgbClr val="414042"/>
                </a:solidFill>
                <a:latin typeface="Arial"/>
                <a:ea typeface="Arial"/>
              </a:rPr>
              <a:t>E-mail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635" name="Прямоугольник 112"/>
          <p:cNvSpPr/>
          <p:nvPr/>
        </p:nvSpPr>
        <p:spPr bwMode="auto">
          <a:xfrm>
            <a:off x="2654280" y="2413440"/>
            <a:ext cx="1084680" cy="1436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№ </a:t>
            </a: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тел.</a:t>
            </a:r>
            <a:br>
              <a:rPr/>
            </a:br>
            <a:r>
              <a:rPr lang="en-US" sz="900" b="0" strike="noStrike" spc="-1">
                <a:solidFill>
                  <a:srgbClr val="414042"/>
                </a:solidFill>
                <a:latin typeface="Arial"/>
                <a:ea typeface="Arial"/>
              </a:rPr>
              <a:t>E-mail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636" name="Прямоугольник 113"/>
          <p:cNvSpPr/>
          <p:nvPr/>
        </p:nvSpPr>
        <p:spPr bwMode="auto">
          <a:xfrm>
            <a:off x="3204720" y="2431440"/>
            <a:ext cx="1084680" cy="1436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№ </a:t>
            </a: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тел.</a:t>
            </a:r>
            <a:br>
              <a:rPr/>
            </a:br>
            <a:r>
              <a:rPr lang="en-US" sz="900" b="0" strike="noStrike" spc="-1">
                <a:solidFill>
                  <a:srgbClr val="414042"/>
                </a:solidFill>
                <a:latin typeface="Arial"/>
                <a:ea typeface="Arial"/>
              </a:rPr>
              <a:t>E-mail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637" name="Прямоугольник 114"/>
          <p:cNvSpPr/>
          <p:nvPr/>
        </p:nvSpPr>
        <p:spPr bwMode="auto">
          <a:xfrm>
            <a:off x="511920" y="3550320"/>
            <a:ext cx="1084680" cy="1436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№ </a:t>
            </a: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тел.</a:t>
            </a:r>
            <a:br>
              <a:rPr/>
            </a:br>
            <a:r>
              <a:rPr lang="en-US" sz="900" b="0" strike="noStrike" spc="-1">
                <a:solidFill>
                  <a:srgbClr val="414042"/>
                </a:solidFill>
                <a:latin typeface="Arial"/>
                <a:ea typeface="Arial"/>
              </a:rPr>
              <a:t>E-mail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638" name="Прямоугольник 115"/>
          <p:cNvSpPr/>
          <p:nvPr/>
        </p:nvSpPr>
        <p:spPr bwMode="auto">
          <a:xfrm>
            <a:off x="1138320" y="3551040"/>
            <a:ext cx="1084680" cy="1436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№ </a:t>
            </a: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тел.</a:t>
            </a:r>
            <a:br>
              <a:rPr/>
            </a:br>
            <a:r>
              <a:rPr lang="en-US" sz="900" b="0" strike="noStrike" spc="-1">
                <a:solidFill>
                  <a:srgbClr val="414042"/>
                </a:solidFill>
                <a:latin typeface="Arial"/>
                <a:ea typeface="Arial"/>
              </a:rPr>
              <a:t>E-mail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639" name="Прямоугольник 116"/>
          <p:cNvSpPr/>
          <p:nvPr/>
        </p:nvSpPr>
        <p:spPr bwMode="auto">
          <a:xfrm>
            <a:off x="1832040" y="3559320"/>
            <a:ext cx="1084680" cy="1436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№ </a:t>
            </a: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тел.</a:t>
            </a:r>
            <a:br>
              <a:rPr/>
            </a:br>
            <a:r>
              <a:rPr lang="en-US" sz="900" b="0" strike="noStrike" spc="-1">
                <a:solidFill>
                  <a:srgbClr val="414042"/>
                </a:solidFill>
                <a:latin typeface="Arial"/>
                <a:ea typeface="Arial"/>
              </a:rPr>
              <a:t>E-mail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640" name="Прямоугольник 117"/>
          <p:cNvSpPr/>
          <p:nvPr/>
        </p:nvSpPr>
        <p:spPr bwMode="auto">
          <a:xfrm>
            <a:off x="2525400" y="3567960"/>
            <a:ext cx="1084680" cy="1436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№ </a:t>
            </a: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тел.</a:t>
            </a:r>
            <a:br>
              <a:rPr/>
            </a:br>
            <a:r>
              <a:rPr lang="en-US" sz="900" b="0" strike="noStrike" spc="-1">
                <a:solidFill>
                  <a:srgbClr val="414042"/>
                </a:solidFill>
                <a:latin typeface="Arial"/>
                <a:ea typeface="Arial"/>
              </a:rPr>
              <a:t>E-mail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641" name="Прямоугольник 118"/>
          <p:cNvSpPr/>
          <p:nvPr/>
        </p:nvSpPr>
        <p:spPr bwMode="auto">
          <a:xfrm>
            <a:off x="3254400" y="3576240"/>
            <a:ext cx="1084680" cy="1436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№ </a:t>
            </a: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тел.</a:t>
            </a:r>
            <a:br>
              <a:rPr/>
            </a:br>
            <a:r>
              <a:rPr lang="en-US" sz="900" b="0" strike="noStrike" spc="-1">
                <a:solidFill>
                  <a:srgbClr val="414042"/>
                </a:solidFill>
                <a:latin typeface="Arial"/>
                <a:ea typeface="Arial"/>
              </a:rPr>
              <a:t>E-mail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642" name="Прямоугольник 119"/>
          <p:cNvSpPr/>
          <p:nvPr/>
        </p:nvSpPr>
        <p:spPr bwMode="auto">
          <a:xfrm>
            <a:off x="487080" y="4646160"/>
            <a:ext cx="1084680" cy="1436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№ </a:t>
            </a: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тел.</a:t>
            </a:r>
            <a:br>
              <a:rPr/>
            </a:br>
            <a:r>
              <a:rPr lang="en-US" sz="900" b="0" strike="noStrike" spc="-1">
                <a:solidFill>
                  <a:srgbClr val="414042"/>
                </a:solidFill>
                <a:latin typeface="Arial"/>
                <a:ea typeface="Arial"/>
              </a:rPr>
              <a:t>E-mail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643" name="Прямоугольник 120"/>
          <p:cNvSpPr/>
          <p:nvPr/>
        </p:nvSpPr>
        <p:spPr bwMode="auto">
          <a:xfrm>
            <a:off x="1123200" y="4662720"/>
            <a:ext cx="1084680" cy="1436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№ </a:t>
            </a: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тел.</a:t>
            </a:r>
            <a:br>
              <a:rPr/>
            </a:br>
            <a:r>
              <a:rPr lang="en-US" sz="900" b="0" strike="noStrike" spc="-1">
                <a:solidFill>
                  <a:srgbClr val="414042"/>
                </a:solidFill>
                <a:latin typeface="Arial"/>
                <a:ea typeface="Arial"/>
              </a:rPr>
              <a:t>E-mail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644" name="Прямоугольник 121"/>
          <p:cNvSpPr/>
          <p:nvPr/>
        </p:nvSpPr>
        <p:spPr bwMode="auto">
          <a:xfrm>
            <a:off x="1784160" y="4679640"/>
            <a:ext cx="1084680" cy="1436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№ </a:t>
            </a: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тел.</a:t>
            </a:r>
            <a:br>
              <a:rPr/>
            </a:br>
            <a:r>
              <a:rPr lang="en-US" sz="900" b="0" strike="noStrike" spc="-1">
                <a:solidFill>
                  <a:srgbClr val="414042"/>
                </a:solidFill>
                <a:latin typeface="Arial"/>
                <a:ea typeface="Arial"/>
              </a:rPr>
              <a:t>E-mail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645" name="Прямоугольник 122"/>
          <p:cNvSpPr/>
          <p:nvPr/>
        </p:nvSpPr>
        <p:spPr bwMode="auto">
          <a:xfrm>
            <a:off x="2547000" y="4687200"/>
            <a:ext cx="1084680" cy="1436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№ </a:t>
            </a: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тел.</a:t>
            </a:r>
            <a:br>
              <a:rPr/>
            </a:br>
            <a:r>
              <a:rPr lang="en-US" sz="900" b="0" strike="noStrike" spc="-1">
                <a:solidFill>
                  <a:srgbClr val="414042"/>
                </a:solidFill>
                <a:latin typeface="Arial"/>
                <a:ea typeface="Arial"/>
              </a:rPr>
              <a:t>E-mail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646" name="Прямоугольник 123"/>
          <p:cNvSpPr/>
          <p:nvPr/>
        </p:nvSpPr>
        <p:spPr bwMode="auto">
          <a:xfrm>
            <a:off x="3249360" y="4687200"/>
            <a:ext cx="1084680" cy="1436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№ </a:t>
            </a:r>
            <a:r>
              <a:rPr lang="ru-RU" sz="900" b="0" strike="noStrike" spc="-1">
                <a:solidFill>
                  <a:srgbClr val="414042"/>
                </a:solidFill>
                <a:latin typeface="Arial"/>
                <a:ea typeface="Arial"/>
              </a:rPr>
              <a:t>тел.</a:t>
            </a:r>
            <a:br>
              <a:rPr/>
            </a:br>
            <a:r>
              <a:rPr lang="en-US" sz="900" b="0" strike="noStrike" spc="-1">
                <a:solidFill>
                  <a:srgbClr val="414042"/>
                </a:solidFill>
                <a:latin typeface="Arial"/>
                <a:ea typeface="Arial"/>
              </a:rPr>
              <a:t>E-mail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647" name="TextBox 124"/>
          <p:cNvSpPr/>
          <p:nvPr/>
        </p:nvSpPr>
        <p:spPr bwMode="auto">
          <a:xfrm>
            <a:off x="5057640" y="719280"/>
            <a:ext cx="332604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0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Приказ о реализации проекта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649" name="Заголовок 1"/>
          <p:cNvSpPr/>
          <p:nvPr/>
        </p:nvSpPr>
        <p:spPr bwMode="auto">
          <a:xfrm>
            <a:off x="349560" y="124200"/>
            <a:ext cx="5892840" cy="72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rmAutofit/>
          </a:bodyPr>
          <a:p>
            <a:pPr>
              <a:lnSpc>
                <a:spcPct val="100000"/>
              </a:lnSpc>
              <a:tabLst>
                <a:tab pos="278640" algn="l"/>
              </a:tabLst>
              <a:defRPr/>
            </a:pPr>
            <a:r>
              <a:rPr lang="ru-RU" sz="1600" b="1" strike="noStrike" spc="-1">
                <a:solidFill>
                  <a:srgbClr val="001F48"/>
                </a:solidFill>
                <a:latin typeface="Arial"/>
                <a:ea typeface="Arial"/>
              </a:rPr>
              <a:t>1- Этап «Открытие и подготовка проекта»</a:t>
            </a:r>
            <a:endParaRPr lang="ru-RU" sz="1600" b="0" strike="noStrike" spc="-1">
              <a:latin typeface="XO Oriel"/>
            </a:endParaRPr>
          </a:p>
          <a:p>
            <a:pPr>
              <a:lnSpc>
                <a:spcPct val="100000"/>
              </a:lnSpc>
              <a:tabLst>
                <a:tab pos="278640" algn="l"/>
              </a:tabLst>
              <a:defRPr/>
            </a:pPr>
            <a:r>
              <a:rPr lang="ru-RU" sz="1100" b="1" strike="noStrike" spc="-1">
                <a:solidFill>
                  <a:srgbClr val="001F48"/>
                </a:solidFill>
                <a:latin typeface="Arial"/>
                <a:ea typeface="Arial"/>
              </a:rPr>
              <a:t>1.1 Формирование рабочей группы проекта</a:t>
            </a:r>
            <a:endParaRPr lang="ru-RU" sz="1100" b="0" strike="noStrike" spc="-1">
              <a:latin typeface="XO Oriel"/>
            </a:endParaRPr>
          </a:p>
          <a:p>
            <a:pPr>
              <a:lnSpc>
                <a:spcPct val="100000"/>
              </a:lnSpc>
              <a:tabLst>
                <a:tab pos="278640" algn="l"/>
              </a:tabLst>
              <a:defRPr/>
            </a:pPr>
            <a:r>
              <a:rPr lang="ru-RU" sz="1100" b="1" strike="noStrike" spc="-1">
                <a:solidFill>
                  <a:srgbClr val="001F48"/>
                </a:solidFill>
                <a:latin typeface="Arial"/>
                <a:ea typeface="Arial"/>
              </a:rPr>
              <a:t>1.4 Выпуск распорядительного документа</a:t>
            </a:r>
            <a:endParaRPr lang="ru-RU" sz="1100" b="0" strike="noStrike" spc="-1">
              <a:latin typeface="XO Oriel"/>
            </a:endParaRPr>
          </a:p>
        </p:txBody>
      </p:sp>
      <p:pic>
        <p:nvPicPr>
          <p:cNvPr id="650" name="Рисунок 24" descr=""/>
          <p:cNvPicPr/>
          <p:nvPr/>
        </p:nvPicPr>
        <p:blipFill>
          <a:blip r:embed="rId4"/>
          <a:stretch/>
        </p:blipFill>
        <p:spPr bwMode="auto">
          <a:xfrm>
            <a:off x="748080" y="984960"/>
            <a:ext cx="3391920" cy="1717200"/>
          </a:xfrm>
          <a:prstGeom prst="rect">
            <a:avLst/>
          </a:prstGeom>
          <a:ln w="0">
            <a:noFill/>
          </a:ln>
        </p:spPr>
      </p:pic>
      <p:grpSp>
        <p:nvGrpSpPr>
          <p:cNvPr id="651" name="Группа 54"/>
          <p:cNvGrpSpPr/>
          <p:nvPr/>
        </p:nvGrpSpPr>
        <p:grpSpPr bwMode="auto">
          <a:xfrm>
            <a:off x="755640" y="2684880"/>
            <a:ext cx="603360" cy="753120"/>
            <a:chOff x="755640" y="2684880"/>
            <a:chExt cx="603360" cy="753120"/>
          </a:xfrm>
        </p:grpSpPr>
        <p:sp>
          <p:nvSpPr>
            <p:cNvPr id="652" name="Прямоугольник 55"/>
            <p:cNvSpPr/>
            <p:nvPr/>
          </p:nvSpPr>
          <p:spPr bwMode="auto">
            <a:xfrm>
              <a:off x="768240" y="2684880"/>
              <a:ext cx="547920" cy="69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53" name="Овал 56"/>
            <p:cNvSpPr/>
            <p:nvPr/>
          </p:nvSpPr>
          <p:spPr bwMode="auto">
            <a:xfrm>
              <a:off x="960480" y="2733480"/>
              <a:ext cx="171000" cy="194760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54" name="Равнобедренный треугольник 57"/>
            <p:cNvSpPr/>
            <p:nvPr/>
          </p:nvSpPr>
          <p:spPr bwMode="auto">
            <a:xfrm rot="10800000">
              <a:off x="907920" y="2949120"/>
              <a:ext cx="277200" cy="272160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25000"/>
              </a:schemeClr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55" name="TextBox 58"/>
            <p:cNvSpPr/>
            <p:nvPr/>
          </p:nvSpPr>
          <p:spPr bwMode="auto">
            <a:xfrm>
              <a:off x="755640" y="3134519"/>
              <a:ext cx="603360" cy="303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>
              <a:spAutoFit/>
            </a:bodyPr>
            <a:p>
              <a:pPr algn="ctr">
                <a:lnSpc>
                  <a:spcPct val="100000"/>
                </a:lnSpc>
                <a:defRPr/>
              </a:pPr>
              <a:r>
                <a:rPr lang="ru-RU" sz="1400" b="0" strike="noStrike" spc="-1">
                  <a:solidFill>
                    <a:srgbClr val="414042"/>
                  </a:solidFill>
                  <a:latin typeface="Arial"/>
                  <a:ea typeface="Arial"/>
                </a:rPr>
                <a:t>Фото</a:t>
              </a:r>
              <a:endParaRPr lang="ru-RU" sz="1400" b="0" strike="noStrike" spc="-1">
                <a:latin typeface="XO Oriel"/>
              </a:endParaRPr>
            </a:p>
          </p:txBody>
        </p:sp>
      </p:grpSp>
      <p:grpSp>
        <p:nvGrpSpPr>
          <p:cNvPr id="656" name="Группа 59"/>
          <p:cNvGrpSpPr/>
          <p:nvPr/>
        </p:nvGrpSpPr>
        <p:grpSpPr bwMode="auto">
          <a:xfrm>
            <a:off x="1366920" y="2676960"/>
            <a:ext cx="603360" cy="753480"/>
            <a:chOff x="1366920" y="2676960"/>
            <a:chExt cx="603360" cy="753480"/>
          </a:xfrm>
        </p:grpSpPr>
        <p:sp>
          <p:nvSpPr>
            <p:cNvPr id="657" name="Прямоугольник 60"/>
            <p:cNvSpPr/>
            <p:nvPr/>
          </p:nvSpPr>
          <p:spPr bwMode="auto">
            <a:xfrm>
              <a:off x="1379520" y="2676960"/>
              <a:ext cx="547920" cy="69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58" name="Овал 61"/>
            <p:cNvSpPr/>
            <p:nvPr/>
          </p:nvSpPr>
          <p:spPr bwMode="auto">
            <a:xfrm>
              <a:off x="1571759" y="2725560"/>
              <a:ext cx="171000" cy="194760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59" name="Равнобедренный треугольник 62"/>
            <p:cNvSpPr/>
            <p:nvPr/>
          </p:nvSpPr>
          <p:spPr bwMode="auto">
            <a:xfrm rot="10800000">
              <a:off x="1519200" y="2941560"/>
              <a:ext cx="277200" cy="272160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25000"/>
              </a:schemeClr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0" name="TextBox 63"/>
            <p:cNvSpPr/>
            <p:nvPr/>
          </p:nvSpPr>
          <p:spPr bwMode="auto">
            <a:xfrm>
              <a:off x="1366920" y="3126960"/>
              <a:ext cx="603360" cy="303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>
              <a:spAutoFit/>
            </a:bodyPr>
            <a:p>
              <a:pPr algn="ctr">
                <a:lnSpc>
                  <a:spcPct val="100000"/>
                </a:lnSpc>
                <a:defRPr/>
              </a:pPr>
              <a:r>
                <a:rPr lang="ru-RU" sz="1400" b="0" strike="noStrike" spc="-1">
                  <a:solidFill>
                    <a:srgbClr val="414042"/>
                  </a:solidFill>
                  <a:latin typeface="Arial"/>
                  <a:ea typeface="Arial"/>
                </a:rPr>
                <a:t>Фото</a:t>
              </a:r>
              <a:endParaRPr lang="ru-RU" sz="1400" b="0" strike="noStrike" spc="-1">
                <a:latin typeface="XO Oriel"/>
              </a:endParaRPr>
            </a:p>
          </p:txBody>
        </p:sp>
      </p:grpSp>
      <p:grpSp>
        <p:nvGrpSpPr>
          <p:cNvPr id="661" name="Группа 64"/>
          <p:cNvGrpSpPr/>
          <p:nvPr/>
        </p:nvGrpSpPr>
        <p:grpSpPr bwMode="auto">
          <a:xfrm>
            <a:off x="2036520" y="2674080"/>
            <a:ext cx="603360" cy="753120"/>
            <a:chOff x="2036520" y="2674080"/>
            <a:chExt cx="603360" cy="753120"/>
          </a:xfrm>
        </p:grpSpPr>
        <p:sp>
          <p:nvSpPr>
            <p:cNvPr id="662" name="Прямоугольник 65"/>
            <p:cNvSpPr/>
            <p:nvPr/>
          </p:nvSpPr>
          <p:spPr bwMode="auto">
            <a:xfrm>
              <a:off x="2049120" y="2674080"/>
              <a:ext cx="547920" cy="69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3" name="Овал 66"/>
            <p:cNvSpPr/>
            <p:nvPr/>
          </p:nvSpPr>
          <p:spPr bwMode="auto">
            <a:xfrm>
              <a:off x="2241360" y="2722680"/>
              <a:ext cx="171000" cy="194760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4" name="Равнобедренный треугольник 67"/>
            <p:cNvSpPr/>
            <p:nvPr/>
          </p:nvSpPr>
          <p:spPr bwMode="auto">
            <a:xfrm rot="10800000">
              <a:off x="2188800" y="2938320"/>
              <a:ext cx="277200" cy="272160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25000"/>
              </a:schemeClr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5" name="TextBox 68"/>
            <p:cNvSpPr/>
            <p:nvPr/>
          </p:nvSpPr>
          <p:spPr bwMode="auto">
            <a:xfrm>
              <a:off x="2036520" y="3123720"/>
              <a:ext cx="603360" cy="303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>
              <a:spAutoFit/>
            </a:bodyPr>
            <a:p>
              <a:pPr algn="ctr">
                <a:lnSpc>
                  <a:spcPct val="100000"/>
                </a:lnSpc>
                <a:defRPr/>
              </a:pPr>
              <a:r>
                <a:rPr lang="ru-RU" sz="1400" b="0" strike="noStrike" spc="-1">
                  <a:solidFill>
                    <a:srgbClr val="414042"/>
                  </a:solidFill>
                  <a:latin typeface="Arial"/>
                  <a:ea typeface="Arial"/>
                </a:rPr>
                <a:t>Фото</a:t>
              </a:r>
              <a:endParaRPr lang="ru-RU" sz="1400" b="0" strike="noStrike" spc="-1">
                <a:latin typeface="XO Oriel"/>
              </a:endParaRPr>
            </a:p>
          </p:txBody>
        </p:sp>
      </p:grpSp>
      <p:grpSp>
        <p:nvGrpSpPr>
          <p:cNvPr id="666" name="Группа 69"/>
          <p:cNvGrpSpPr/>
          <p:nvPr/>
        </p:nvGrpSpPr>
        <p:grpSpPr bwMode="auto">
          <a:xfrm>
            <a:off x="2765160" y="2682000"/>
            <a:ext cx="603360" cy="753120"/>
            <a:chOff x="2765160" y="2682000"/>
            <a:chExt cx="603360" cy="753120"/>
          </a:xfrm>
        </p:grpSpPr>
        <p:sp>
          <p:nvSpPr>
            <p:cNvPr id="667" name="Прямоугольник 70"/>
            <p:cNvSpPr/>
            <p:nvPr/>
          </p:nvSpPr>
          <p:spPr bwMode="auto">
            <a:xfrm>
              <a:off x="2777400" y="2682000"/>
              <a:ext cx="547920" cy="69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8" name="Овал 71"/>
            <p:cNvSpPr/>
            <p:nvPr/>
          </p:nvSpPr>
          <p:spPr bwMode="auto">
            <a:xfrm>
              <a:off x="2970000" y="2730600"/>
              <a:ext cx="171000" cy="194760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9" name="Равнобедренный треугольник 72"/>
            <p:cNvSpPr/>
            <p:nvPr/>
          </p:nvSpPr>
          <p:spPr bwMode="auto">
            <a:xfrm rot="10800000">
              <a:off x="2917080" y="2946240"/>
              <a:ext cx="277200" cy="272160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25000"/>
              </a:schemeClr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70" name="TextBox 73"/>
            <p:cNvSpPr/>
            <p:nvPr/>
          </p:nvSpPr>
          <p:spPr bwMode="auto">
            <a:xfrm>
              <a:off x="2765160" y="3131640"/>
              <a:ext cx="603360" cy="303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>
              <a:spAutoFit/>
            </a:bodyPr>
            <a:p>
              <a:pPr algn="ctr">
                <a:lnSpc>
                  <a:spcPct val="100000"/>
                </a:lnSpc>
                <a:defRPr/>
              </a:pPr>
              <a:r>
                <a:rPr lang="ru-RU" sz="1400" b="0" strike="noStrike" spc="-1">
                  <a:solidFill>
                    <a:srgbClr val="414042"/>
                  </a:solidFill>
                  <a:latin typeface="Arial"/>
                  <a:ea typeface="Arial"/>
                </a:rPr>
                <a:t>Фото</a:t>
              </a:r>
              <a:endParaRPr lang="ru-RU" sz="1400" b="0" strike="noStrike" spc="-1">
                <a:latin typeface="XO Oriel"/>
              </a:endParaRPr>
            </a:p>
          </p:txBody>
        </p:sp>
      </p:grpSp>
      <p:grpSp>
        <p:nvGrpSpPr>
          <p:cNvPr id="671" name="Группа 74"/>
          <p:cNvGrpSpPr/>
          <p:nvPr/>
        </p:nvGrpSpPr>
        <p:grpSpPr bwMode="auto">
          <a:xfrm>
            <a:off x="3468240" y="2674080"/>
            <a:ext cx="603360" cy="753120"/>
            <a:chOff x="3468240" y="2674080"/>
            <a:chExt cx="603360" cy="753120"/>
          </a:xfrm>
        </p:grpSpPr>
        <p:sp>
          <p:nvSpPr>
            <p:cNvPr id="672" name="Прямоугольник 75"/>
            <p:cNvSpPr/>
            <p:nvPr/>
          </p:nvSpPr>
          <p:spPr bwMode="auto">
            <a:xfrm>
              <a:off x="3480840" y="2674080"/>
              <a:ext cx="547920" cy="69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73" name="Овал 76"/>
            <p:cNvSpPr/>
            <p:nvPr/>
          </p:nvSpPr>
          <p:spPr bwMode="auto">
            <a:xfrm>
              <a:off x="3673440" y="2722680"/>
              <a:ext cx="171000" cy="194760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74" name="Равнобедренный треугольник 77"/>
            <p:cNvSpPr/>
            <p:nvPr/>
          </p:nvSpPr>
          <p:spPr bwMode="auto">
            <a:xfrm rot="10800000">
              <a:off x="3620519" y="2938320"/>
              <a:ext cx="277200" cy="272160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25000"/>
              </a:schemeClr>
            </a:solidFill>
            <a:ln w="9525">
              <a:solidFill>
                <a:srgbClr val="259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75" name="TextBox 78"/>
            <p:cNvSpPr/>
            <p:nvPr/>
          </p:nvSpPr>
          <p:spPr bwMode="auto">
            <a:xfrm>
              <a:off x="3468240" y="3123720"/>
              <a:ext cx="603360" cy="303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>
              <a:spAutoFit/>
            </a:bodyPr>
            <a:p>
              <a:pPr algn="ctr">
                <a:lnSpc>
                  <a:spcPct val="100000"/>
                </a:lnSpc>
                <a:defRPr/>
              </a:pPr>
              <a:r>
                <a:rPr lang="ru-RU" sz="1400" b="0" strike="noStrike" spc="-1">
                  <a:solidFill>
                    <a:srgbClr val="414042"/>
                  </a:solidFill>
                  <a:latin typeface="Arial"/>
                  <a:ea typeface="Arial"/>
                </a:rPr>
                <a:t>Фото</a:t>
              </a:r>
              <a:endParaRPr lang="ru-RU" sz="1400" b="0" strike="noStrike" spc="-1">
                <a:latin typeface="XO Orie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6" name="Rectangle 245"/>
          <p:cNvSpPr/>
          <p:nvPr/>
        </p:nvSpPr>
        <p:spPr bwMode="auto">
          <a:xfrm>
            <a:off x="875879" y="773280"/>
            <a:ext cx="1281960" cy="229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45440" lvl="1" indent="-144000">
              <a:lnSpc>
                <a:spcPct val="100000"/>
              </a:lnSpc>
              <a:buClr>
                <a:srgbClr val="002960"/>
              </a:buClr>
              <a:buSzPct val="125000"/>
              <a:buFont typeface="Arial"/>
              <a:buChar char="▪"/>
              <a:defRPr/>
            </a:pPr>
            <a:r>
              <a:rPr lang="ru-RU" sz="750" b="0" strike="noStrike" spc="-1">
                <a:solidFill>
                  <a:srgbClr val="000000"/>
                </a:solidFill>
                <a:latin typeface="Arial"/>
                <a:ea typeface="Arial"/>
              </a:rPr>
              <a:t>Определение проблемы и выбор темы проекта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677" name="Oval 24"/>
          <p:cNvSpPr/>
          <p:nvPr/>
        </p:nvSpPr>
        <p:spPr bwMode="auto">
          <a:xfrm>
            <a:off x="806040" y="753840"/>
            <a:ext cx="187200" cy="187200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ctr" anchorCtr="1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en-US" sz="750" b="1" strike="noStrike" spc="-1">
                <a:solidFill>
                  <a:srgbClr val="FFFFFF"/>
                </a:solidFill>
                <a:latin typeface="Arial"/>
                <a:ea typeface="Arial"/>
              </a:rPr>
              <a:t>1.1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678" name="Rectangle 241"/>
          <p:cNvSpPr/>
          <p:nvPr/>
        </p:nvSpPr>
        <p:spPr bwMode="auto">
          <a:xfrm>
            <a:off x="2489760" y="773280"/>
            <a:ext cx="1352520" cy="229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45440" lvl="1" indent="-144000">
              <a:lnSpc>
                <a:spcPct val="100000"/>
              </a:lnSpc>
              <a:buClr>
                <a:srgbClr val="002960"/>
              </a:buClr>
              <a:buSzPct val="125000"/>
              <a:buFont typeface="Arial"/>
              <a:buChar char="▪"/>
              <a:defRPr/>
            </a:pPr>
            <a:r>
              <a:rPr lang="ru-RU" sz="750" b="0" strike="noStrike" spc="-1">
                <a:solidFill>
                  <a:srgbClr val="000000"/>
                </a:solidFill>
                <a:latin typeface="Arial"/>
                <a:ea typeface="Arial"/>
              </a:rPr>
              <a:t>Определение периметра проекта и границ процесса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679" name="Oval 24"/>
          <p:cNvSpPr/>
          <p:nvPr/>
        </p:nvSpPr>
        <p:spPr bwMode="auto">
          <a:xfrm>
            <a:off x="2417760" y="771480"/>
            <a:ext cx="187200" cy="187200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ctr" anchorCtr="1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en-US" sz="750" b="1" strike="noStrike" spc="-1">
                <a:solidFill>
                  <a:srgbClr val="FFFFFF"/>
                </a:solidFill>
                <a:latin typeface="Arial"/>
                <a:ea typeface="Arial"/>
              </a:rPr>
              <a:t>1.2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680" name="TextBox 10"/>
          <p:cNvSpPr/>
          <p:nvPr/>
        </p:nvSpPr>
        <p:spPr bwMode="auto">
          <a:xfrm>
            <a:off x="1249920" y="4866120"/>
            <a:ext cx="6507000" cy="2350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50" b="1" strike="noStrike" spc="-1">
                <a:solidFill>
                  <a:srgbClr val="000000"/>
                </a:solidFill>
                <a:latin typeface="Arial"/>
                <a:ea typeface="Arial"/>
              </a:rPr>
              <a:t>ВНИМАНИЕ: </a:t>
            </a:r>
            <a:r>
              <a:rPr lang="ru-RU" sz="950" b="0" strike="noStrike" spc="-1">
                <a:solidFill>
                  <a:srgbClr val="000000"/>
                </a:solidFill>
                <a:latin typeface="Arial"/>
                <a:ea typeface="Arial"/>
              </a:rPr>
              <a:t>текущие и целевые значения показателей могут уточняться до этапа «Внедрение улучшений» </a:t>
            </a:r>
            <a:endParaRPr lang="ru-RU" sz="950" b="0" strike="noStrike" spc="-1">
              <a:latin typeface="XO Oriel"/>
            </a:endParaRPr>
          </a:p>
        </p:txBody>
      </p:sp>
      <p:sp>
        <p:nvSpPr>
          <p:cNvPr id="681" name="Rectangle 241"/>
          <p:cNvSpPr/>
          <p:nvPr/>
        </p:nvSpPr>
        <p:spPr bwMode="auto">
          <a:xfrm>
            <a:off x="3990240" y="787680"/>
            <a:ext cx="1352520" cy="229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750" b="0" strike="noStrike" spc="-1">
                <a:solidFill>
                  <a:srgbClr val="000000"/>
                </a:solidFill>
                <a:latin typeface="Arial"/>
                <a:ea typeface="Arial"/>
              </a:rPr>
              <a:t>Оформление карточки (паспорта) проекта</a:t>
            </a:r>
            <a:endParaRPr lang="ru-RU" sz="750" b="0" strike="noStrike" spc="-1">
              <a:latin typeface="XO Oriel"/>
            </a:endParaRPr>
          </a:p>
        </p:txBody>
      </p:sp>
      <p:sp>
        <p:nvSpPr>
          <p:cNvPr id="682" name="AutoShape 2"/>
          <p:cNvSpPr/>
          <p:nvPr/>
        </p:nvSpPr>
        <p:spPr bwMode="auto"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83" name="Рисунок 18" descr=""/>
          <p:cNvPicPr/>
          <p:nvPr/>
        </p:nvPicPr>
        <p:blipFill>
          <a:blip r:embed="rId2"/>
          <a:srcRect l="2754" t="15904" r="3950" b="11591"/>
          <a:stretch/>
        </p:blipFill>
        <p:spPr bwMode="auto">
          <a:xfrm>
            <a:off x="893879" y="1163160"/>
            <a:ext cx="7374240" cy="36885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684" name="Таблица 5"/>
          <p:cNvGraphicFramePr>
            <a:graphicFrameLocks xmlns:a="http://schemas.openxmlformats.org/drawingml/2006/main"/>
          </p:cNvGraphicFramePr>
          <p:nvPr/>
        </p:nvGraphicFramePr>
        <p:xfrm>
          <a:off x="872640" y="1442520"/>
          <a:ext cx="7443720" cy="30384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7443720"/>
              </a:tblGrid>
              <a:tr h="1602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600" b="0" strike="noStrike" spc="-1">
                          <a:solidFill>
                            <a:srgbClr val="414042"/>
                          </a:solidFill>
                          <a:latin typeface="Arial"/>
                          <a:ea typeface="Arial"/>
                        </a:rPr>
                        <a:t>Министерство труда и социальной защиты населения Забайкальского края </a:t>
                      </a:r>
                      <a:endParaRPr lang="ru-RU" sz="600" b="0" strike="noStrike" spc="-1">
                        <a:latin typeface="XO Oriel"/>
                      </a:endParaRPr>
                    </a:p>
                  </a:txBody>
                  <a:tcPr marL="68400" marR="68400">
                    <a:lnL w="12240" algn="ctr">
                      <a:noFill/>
                    </a:lnL>
                    <a:lnR w="12240" algn="ctr">
                      <a:noFill/>
                    </a:lnR>
                    <a:lnT w="12240" algn="ctr">
                      <a:noFill/>
                    </a:lnT>
                    <a:lnB w="12240" algn="ctr">
                      <a:noFill/>
                    </a:lnB>
                    <a:noFill/>
                  </a:tcPr>
                </a:tc>
              </a:tr>
              <a:tr h="1857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ru-RU" sz="600" b="0" strike="noStrike" spc="-1">
                          <a:solidFill>
                            <a:srgbClr val="414042"/>
                          </a:solidFill>
                          <a:latin typeface="Arial"/>
                          <a:ea typeface="Arial"/>
                        </a:rPr>
                        <a:t>Паспорт проекта «</a:t>
                      </a:r>
                      <a:r>
                        <a:rPr lang="ru-RU" sz="600" b="1" strike="noStrike" spc="-1">
                          <a:solidFill>
                            <a:srgbClr val="414042"/>
                          </a:solidFill>
                          <a:latin typeface="Arial"/>
                          <a:ea typeface="Arial"/>
                        </a:rPr>
                        <a:t>Совершенствование процесса оказания государственной услуги «Уведомительная регистрация региональных, территориальных соглашений и коллективных договоров</a:t>
                      </a:r>
                      <a:r>
                        <a:rPr lang="ru-RU" sz="600" b="0" strike="noStrike" spc="-1">
                          <a:solidFill>
                            <a:srgbClr val="414042"/>
                          </a:solidFill>
                          <a:latin typeface="Arial"/>
                          <a:ea typeface="Arial"/>
                        </a:rPr>
                        <a:t>»</a:t>
                      </a:r>
                      <a:endParaRPr lang="ru-RU" sz="600" b="0" strike="noStrike" spc="-1">
                        <a:latin typeface="XO Oriel"/>
                      </a:endParaRPr>
                    </a:p>
                  </a:txBody>
                  <a:tcPr marL="68400" marR="68400">
                    <a:lnL w="12240" algn="ctr">
                      <a:noFill/>
                    </a:lnL>
                    <a:lnR w="12240" algn="ctr">
                      <a:noFill/>
                    </a:lnR>
                    <a:lnT w="12240" algn="ctr">
                      <a:noFill/>
                    </a:lnT>
                    <a:lnB w="12240" algn="ctr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85" name="TextBox 14"/>
          <p:cNvSpPr/>
          <p:nvPr/>
        </p:nvSpPr>
        <p:spPr bwMode="auto">
          <a:xfrm>
            <a:off x="5320440" y="2674800"/>
            <a:ext cx="2340720" cy="364680"/>
          </a:xfrm>
          <a:prstGeom prst="rect">
            <a:avLst/>
          </a:prstGeom>
          <a:gradFill rotWithShape="0">
            <a:gsLst>
              <a:gs pos="0">
                <a:srgbClr val="9FCAC2"/>
              </a:gs>
              <a:gs pos="100000">
                <a:srgbClr val="92BFB7"/>
              </a:gs>
            </a:gsLst>
            <a:lin ang="5400000" scaled="1"/>
          </a:gradFill>
          <a:ln>
            <a:solidFill>
              <a:srgbClr val="259789"/>
            </a:solidFill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212121"/>
                </a:solidFill>
                <a:latin typeface="Arial"/>
                <a:ea typeface="Arial"/>
              </a:rPr>
              <a:t>Карточка (паспорт) проекта также была согласована с заказчиком проекта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687" name="Заголовок 1"/>
          <p:cNvSpPr/>
          <p:nvPr/>
        </p:nvSpPr>
        <p:spPr bwMode="auto">
          <a:xfrm>
            <a:off x="366120" y="180360"/>
            <a:ext cx="5892840" cy="72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rmAutofit/>
          </a:bodyPr>
          <a:p>
            <a:pPr>
              <a:lnSpc>
                <a:spcPct val="100000"/>
              </a:lnSpc>
              <a:tabLst>
                <a:tab pos="278640" algn="l"/>
              </a:tabLst>
              <a:defRPr/>
            </a:pPr>
            <a:r>
              <a:rPr lang="ru-RU" sz="1600" b="1" strike="noStrike" spc="-1">
                <a:solidFill>
                  <a:srgbClr val="001F48"/>
                </a:solidFill>
                <a:latin typeface="Arial"/>
                <a:ea typeface="Arial"/>
              </a:rPr>
              <a:t>1- Этап «Открытие и подготовка проекта»</a:t>
            </a:r>
            <a:endParaRPr lang="ru-RU" sz="16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88" name="Рисунок 12" descr=""/>
          <p:cNvPicPr/>
          <p:nvPr/>
        </p:nvPicPr>
        <p:blipFill>
          <a:blip r:embed="rId2"/>
          <a:stretch/>
        </p:blipFill>
        <p:spPr bwMode="auto">
          <a:xfrm>
            <a:off x="839520" y="1134000"/>
            <a:ext cx="7382520" cy="37173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689" name="TextBox 20"/>
          <p:cNvSpPr/>
          <p:nvPr/>
        </p:nvSpPr>
        <p:spPr bwMode="auto">
          <a:xfrm rot="20978999">
            <a:off x="5461920" y="4181760"/>
            <a:ext cx="792000" cy="2350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50" b="1" strike="noStrike" spc="-1">
                <a:solidFill>
                  <a:srgbClr val="000000"/>
                </a:solidFill>
                <a:latin typeface="Arial"/>
                <a:ea typeface="Arial"/>
              </a:rPr>
              <a:t>Фрагмент</a:t>
            </a:r>
            <a:endParaRPr lang="ru-RU" sz="950" b="0" strike="noStrike" spc="-1">
              <a:latin typeface="XO Oriel"/>
            </a:endParaRPr>
          </a:p>
        </p:txBody>
      </p:sp>
      <p:sp>
        <p:nvSpPr>
          <p:cNvPr id="690" name="TextBox 13"/>
          <p:cNvSpPr/>
          <p:nvPr/>
        </p:nvSpPr>
        <p:spPr bwMode="auto">
          <a:xfrm>
            <a:off x="715680" y="4751640"/>
            <a:ext cx="7588440" cy="3798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50" b="1" strike="noStrike" spc="-1">
                <a:solidFill>
                  <a:srgbClr val="000000"/>
                </a:solidFill>
                <a:latin typeface="Arial"/>
                <a:ea typeface="Arial"/>
              </a:rPr>
              <a:t>ВНИМАНИЕ: </a:t>
            </a:r>
            <a:r>
              <a:rPr lang="ru-RU" sz="950" b="0" strike="noStrike" spc="-1">
                <a:solidFill>
                  <a:srgbClr val="000000"/>
                </a:solidFill>
                <a:latin typeface="Arial"/>
                <a:ea typeface="Arial"/>
              </a:rPr>
              <a:t>в дорожную карту проекта входят только ключевые события этапов проекта – типовые шаги проекта, не являющиеся мероприятиями по совершенствованию процесса</a:t>
            </a:r>
            <a:endParaRPr lang="ru-RU" sz="950" b="0" strike="noStrike" spc="-1">
              <a:latin typeface="XO Oriel"/>
            </a:endParaRPr>
          </a:p>
        </p:txBody>
      </p:sp>
      <p:sp>
        <p:nvSpPr>
          <p:cNvPr id="691" name="TextBox 1"/>
          <p:cNvSpPr/>
          <p:nvPr/>
        </p:nvSpPr>
        <p:spPr bwMode="auto">
          <a:xfrm>
            <a:off x="1835640" y="910080"/>
            <a:ext cx="589284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1200" b="0" strike="noStrike" spc="-1">
                <a:solidFill>
                  <a:srgbClr val="C00000"/>
                </a:solidFill>
                <a:latin typeface="Arial"/>
                <a:ea typeface="Arial"/>
              </a:rPr>
              <a:t>Этап необязательный. Разработка дорожной карты по решению организации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693" name="Заголовок 1"/>
          <p:cNvSpPr/>
          <p:nvPr/>
        </p:nvSpPr>
        <p:spPr bwMode="auto">
          <a:xfrm>
            <a:off x="366120" y="195840"/>
            <a:ext cx="5892840" cy="72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rmAutofit/>
          </a:bodyPr>
          <a:p>
            <a:pPr>
              <a:lnSpc>
                <a:spcPct val="100000"/>
              </a:lnSpc>
              <a:tabLst>
                <a:tab pos="278640" algn="l"/>
              </a:tabLst>
              <a:defRPr/>
            </a:pPr>
            <a:r>
              <a:rPr lang="ru-RU" sz="1600" b="1" strike="noStrike" spc="-1">
                <a:solidFill>
                  <a:srgbClr val="001F48"/>
                </a:solidFill>
                <a:latin typeface="Arial"/>
                <a:ea typeface="Arial"/>
              </a:rPr>
              <a:t>1- Этап «Открытие и подготовка проекта»</a:t>
            </a:r>
            <a:endParaRPr lang="ru-RU" sz="1600" b="0" strike="noStrike" spc="-1">
              <a:latin typeface="XO Oriel"/>
            </a:endParaRPr>
          </a:p>
          <a:p>
            <a:pPr>
              <a:lnSpc>
                <a:spcPct val="100000"/>
              </a:lnSpc>
              <a:tabLst>
                <a:tab pos="278640" algn="l"/>
              </a:tabLst>
              <a:defRPr/>
            </a:pPr>
            <a:r>
              <a:rPr lang="ru-RU" sz="1100" b="1" strike="noStrike" spc="-1">
                <a:solidFill>
                  <a:srgbClr val="001F48"/>
                </a:solidFill>
                <a:latin typeface="Arial"/>
                <a:ea typeface="Arial"/>
              </a:rPr>
              <a:t>1.6 Разработка дорожной карты проекта</a:t>
            </a:r>
            <a:endParaRPr lang="ru-RU" sz="11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4" name="Rectangle 249"/>
          <p:cNvSpPr/>
          <p:nvPr/>
        </p:nvSpPr>
        <p:spPr bwMode="auto">
          <a:xfrm>
            <a:off x="2353320" y="852480"/>
            <a:ext cx="4132800" cy="319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marL="1080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US" sz="7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700" b="0" strike="noStrike" spc="-1">
                <a:solidFill>
                  <a:srgbClr val="000000"/>
                </a:solidFill>
                <a:latin typeface="Arial"/>
                <a:ea typeface="Arial"/>
              </a:rPr>
              <a:t>На всех этапах реализации проекта рекомендуется вести информационный стенд в целях  информирования участников проекта, отслеживания хода проекта и проведения рабочих совещаний.</a:t>
            </a:r>
            <a:endParaRPr lang="ru-RU" sz="700" b="0" strike="noStrike" spc="-1">
              <a:latin typeface="XO Oriel"/>
            </a:endParaRPr>
          </a:p>
        </p:txBody>
      </p:sp>
      <p:sp>
        <p:nvSpPr>
          <p:cNvPr id="695" name="Прямая со стрелкой 6"/>
          <p:cNvSpPr/>
          <p:nvPr/>
        </p:nvSpPr>
        <p:spPr bwMode="auto">
          <a:xfrm>
            <a:off x="2072880" y="846000"/>
            <a:ext cx="437076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2060"/>
            </a:solidFill>
            <a:round/>
            <a:tailEnd type="arrow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96" name="TextBox 10"/>
          <p:cNvSpPr/>
          <p:nvPr/>
        </p:nvSpPr>
        <p:spPr bwMode="auto">
          <a:xfrm>
            <a:off x="1153800" y="970200"/>
            <a:ext cx="684468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0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Информационный стенд проекта (с рабочими материалами)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697" name="TextBox 20"/>
          <p:cNvSpPr/>
          <p:nvPr/>
        </p:nvSpPr>
        <p:spPr bwMode="auto">
          <a:xfrm>
            <a:off x="203400" y="3911400"/>
            <a:ext cx="1447920" cy="66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00000"/>
              </a:lnSpc>
              <a:defRPr/>
            </a:pPr>
            <a:r>
              <a:rPr lang="ru-RU" sz="950" b="1" strike="noStrike" spc="-1">
                <a:solidFill>
                  <a:srgbClr val="000000"/>
                </a:solidFill>
                <a:latin typeface="Arial"/>
                <a:ea typeface="Arial"/>
              </a:rPr>
              <a:t>Приказ, карточка,  </a:t>
            </a:r>
            <a:r>
              <a:rPr lang="en-US" sz="950" b="1" strike="noStrike" spc="-1">
                <a:solidFill>
                  <a:srgbClr val="000000"/>
                </a:solidFill>
                <a:latin typeface="Arial"/>
                <a:ea typeface="Arial"/>
              </a:rPr>
              <a:t>&lt;</a:t>
            </a:r>
            <a:r>
              <a:rPr lang="ru-RU" sz="950" b="1" strike="noStrike" spc="-1">
                <a:solidFill>
                  <a:srgbClr val="000000"/>
                </a:solidFill>
                <a:latin typeface="Arial"/>
                <a:ea typeface="Arial"/>
              </a:rPr>
              <a:t>дорожная карта</a:t>
            </a:r>
            <a:r>
              <a:rPr lang="en-US" sz="950" b="1" strike="noStrike" spc="-1">
                <a:solidFill>
                  <a:srgbClr val="000000"/>
                </a:solidFill>
                <a:latin typeface="Arial"/>
                <a:ea typeface="Arial"/>
              </a:rPr>
              <a:t>&gt;</a:t>
            </a:r>
            <a:r>
              <a:rPr lang="ru-RU" sz="950" b="1" strike="noStrike" spc="-1">
                <a:solidFill>
                  <a:srgbClr val="000000"/>
                </a:solidFill>
                <a:latin typeface="Arial"/>
                <a:ea typeface="Arial"/>
              </a:rPr>
              <a:t> рабочая группа проекта</a:t>
            </a:r>
            <a:endParaRPr lang="ru-RU" sz="950" b="0" strike="noStrike" spc="-1">
              <a:latin typeface="XO Oriel"/>
            </a:endParaRPr>
          </a:p>
        </p:txBody>
      </p:sp>
      <p:sp>
        <p:nvSpPr>
          <p:cNvPr id="698" name="Rectangle 249"/>
          <p:cNvSpPr/>
          <p:nvPr/>
        </p:nvSpPr>
        <p:spPr bwMode="auto">
          <a:xfrm>
            <a:off x="925560" y="4584960"/>
            <a:ext cx="7588440" cy="289800"/>
          </a:xfrm>
          <a:prstGeom prst="rect">
            <a:avLst/>
          </a:prstGeom>
          <a:solidFill>
            <a:srgbClr val="C9F1FF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spAutoFit/>
          </a:bodyPr>
          <a:p>
            <a:pPr lvl="1">
              <a:lnSpc>
                <a:spcPct val="100000"/>
              </a:lnSpc>
              <a:buClr>
                <a:srgbClr val="002960"/>
              </a:buClr>
              <a:buSzPct val="125000"/>
              <a:buFont typeface="Arial"/>
              <a:buChar char="▪"/>
              <a:defRPr/>
            </a:pPr>
            <a:r>
              <a:rPr lang="en-US" sz="95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950" b="0" strike="noStrike" spc="-1">
                <a:solidFill>
                  <a:srgbClr val="000000"/>
                </a:solidFill>
                <a:latin typeface="Arial"/>
                <a:ea typeface="Arial"/>
              </a:rPr>
              <a:t>Для мониторинга выполнения этапов проекта и мероприятий по улучшению процесса для достижения целей.</a:t>
            </a:r>
            <a:endParaRPr lang="ru-RU" sz="950" b="0" strike="noStrike" spc="-1">
              <a:latin typeface="XO Oriel"/>
            </a:endParaRPr>
          </a:p>
          <a:p>
            <a:pPr lvl="1">
              <a:lnSpc>
                <a:spcPct val="100000"/>
              </a:lnSpc>
              <a:buClr>
                <a:srgbClr val="002960"/>
              </a:buClr>
              <a:buSzPct val="125000"/>
              <a:buFont typeface="Arial"/>
              <a:buChar char="▪"/>
              <a:defRPr/>
            </a:pPr>
            <a:r>
              <a:rPr lang="ru-RU" sz="95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950" b="0" strike="noStrike" spc="-1">
                <a:solidFill>
                  <a:srgbClr val="000000"/>
                </a:solidFill>
                <a:latin typeface="Arial"/>
                <a:ea typeface="Arial"/>
              </a:rPr>
              <a:t>Для визуализации результатов проекта.</a:t>
            </a:r>
            <a:endParaRPr lang="ru-RU" sz="950" b="0" strike="noStrike" spc="-1">
              <a:latin typeface="XO Oriel"/>
            </a:endParaRPr>
          </a:p>
        </p:txBody>
      </p:sp>
      <p:sp>
        <p:nvSpPr>
          <p:cNvPr id="699" name="TextBox 29"/>
          <p:cNvSpPr/>
          <p:nvPr/>
        </p:nvSpPr>
        <p:spPr bwMode="auto">
          <a:xfrm>
            <a:off x="925560" y="4927320"/>
            <a:ext cx="7588440" cy="2350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  <a:defRPr/>
            </a:pPr>
            <a:r>
              <a:rPr lang="ru-RU" sz="950" b="1" strike="noStrike" spc="-1">
                <a:solidFill>
                  <a:srgbClr val="000000"/>
                </a:solidFill>
                <a:latin typeface="Arial"/>
                <a:ea typeface="Arial"/>
              </a:rPr>
              <a:t>ВНИМАНИЕ: </a:t>
            </a:r>
            <a:r>
              <a:rPr lang="ru-RU" sz="950" b="0" strike="noStrike" spc="-1">
                <a:solidFill>
                  <a:srgbClr val="000000"/>
                </a:solidFill>
                <a:latin typeface="Arial"/>
                <a:ea typeface="Arial"/>
              </a:rPr>
              <a:t>рекомендуется размещать информационный стенд  вблизи рабочих мест улучшаемого процесса (инфо. процесса)</a:t>
            </a:r>
            <a:endParaRPr lang="ru-RU" sz="950" b="0" strike="noStrike" spc="-1">
              <a:latin typeface="XO Oriel"/>
            </a:endParaRPr>
          </a:p>
        </p:txBody>
      </p:sp>
      <p:pic>
        <p:nvPicPr>
          <p:cNvPr id="700" name="Рисунок 1" descr=""/>
          <p:cNvPicPr/>
          <p:nvPr/>
        </p:nvPicPr>
        <p:blipFill>
          <a:blip r:embed="rId2"/>
          <a:stretch/>
        </p:blipFill>
        <p:spPr bwMode="auto">
          <a:xfrm rot="5400000">
            <a:off x="-149400" y="1462680"/>
            <a:ext cx="1887120" cy="1596960"/>
          </a:xfrm>
          <a:prstGeom prst="rect">
            <a:avLst/>
          </a:prstGeom>
          <a:ln w="0">
            <a:noFill/>
          </a:ln>
        </p:spPr>
      </p:pic>
      <p:pic>
        <p:nvPicPr>
          <p:cNvPr id="701" name="Рисунок 2" descr=""/>
          <p:cNvPicPr/>
          <p:nvPr/>
        </p:nvPicPr>
        <p:blipFill>
          <a:blip r:embed="rId3"/>
          <a:srcRect l="2016" t="3228" r="2974" b="5614"/>
          <a:stretch/>
        </p:blipFill>
        <p:spPr bwMode="auto">
          <a:xfrm>
            <a:off x="1600920" y="1335600"/>
            <a:ext cx="5207039" cy="2378880"/>
          </a:xfrm>
          <a:prstGeom prst="rect">
            <a:avLst/>
          </a:prstGeom>
          <a:ln w="0">
            <a:noFill/>
          </a:ln>
        </p:spPr>
      </p:pic>
      <p:pic>
        <p:nvPicPr>
          <p:cNvPr id="702" name="Рисунок 34" descr=""/>
          <p:cNvPicPr/>
          <p:nvPr/>
        </p:nvPicPr>
        <p:blipFill>
          <a:blip r:embed="rId4"/>
          <a:stretch/>
        </p:blipFill>
        <p:spPr bwMode="auto">
          <a:xfrm rot="5400000">
            <a:off x="6152039" y="2131200"/>
            <a:ext cx="2219760" cy="906840"/>
          </a:xfrm>
          <a:prstGeom prst="rect">
            <a:avLst/>
          </a:prstGeom>
          <a:ln w="0">
            <a:noFill/>
          </a:ln>
        </p:spPr>
      </p:pic>
      <p:sp>
        <p:nvSpPr>
          <p:cNvPr id="703" name="Скругленный прямоугольник 12"/>
          <p:cNvSpPr/>
          <p:nvPr/>
        </p:nvSpPr>
        <p:spPr bwMode="auto">
          <a:xfrm>
            <a:off x="0" y="1290600"/>
            <a:ext cx="1595880" cy="2429640"/>
          </a:xfrm>
          <a:prstGeom prst="roundRect">
            <a:avLst>
              <a:gd name="adj" fmla="val 2771"/>
            </a:avLst>
          </a:prstGeom>
          <a:noFill/>
          <a:ln w="31750">
            <a:solidFill>
              <a:srgbClr val="00B0F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4" name="Прямая со стрелкой 16"/>
          <p:cNvSpPr/>
          <p:nvPr/>
        </p:nvSpPr>
        <p:spPr bwMode="auto">
          <a:xfrm>
            <a:off x="925560" y="3644640"/>
            <a:ext cx="720" cy="369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150">
            <a:solidFill>
              <a:srgbClr val="00B0F0"/>
            </a:solidFill>
            <a:round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05" name="Овал 24"/>
          <p:cNvSpPr/>
          <p:nvPr/>
        </p:nvSpPr>
        <p:spPr bwMode="auto">
          <a:xfrm>
            <a:off x="814320" y="3417120"/>
            <a:ext cx="226800" cy="226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Arial"/>
              </a:rPr>
              <a:t>1</a:t>
            </a:r>
            <a:endParaRPr lang="ru-RU" sz="1100" b="0" strike="noStrike" spc="-1">
              <a:latin typeface="XO Oriel"/>
            </a:endParaRPr>
          </a:p>
        </p:txBody>
      </p:sp>
      <p:sp>
        <p:nvSpPr>
          <p:cNvPr id="706" name="Скругленный прямоугольник 13"/>
          <p:cNvSpPr/>
          <p:nvPr/>
        </p:nvSpPr>
        <p:spPr bwMode="auto">
          <a:xfrm>
            <a:off x="1607040" y="1290600"/>
            <a:ext cx="5199480" cy="2429640"/>
          </a:xfrm>
          <a:prstGeom prst="roundRect">
            <a:avLst>
              <a:gd name="adj" fmla="val 2282"/>
            </a:avLst>
          </a:prstGeom>
          <a:noFill/>
          <a:ln w="31750">
            <a:solidFill>
              <a:srgbClr val="00B0F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7" name="Прямая со стрелкой 17"/>
          <p:cNvSpPr/>
          <p:nvPr/>
        </p:nvSpPr>
        <p:spPr bwMode="auto">
          <a:xfrm>
            <a:off x="4456080" y="3644640"/>
            <a:ext cx="720" cy="369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150">
            <a:solidFill>
              <a:srgbClr val="00B0F0"/>
            </a:solidFill>
            <a:round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08" name="Прямая со стрелкой 18"/>
          <p:cNvSpPr/>
          <p:nvPr/>
        </p:nvSpPr>
        <p:spPr bwMode="auto">
          <a:xfrm>
            <a:off x="7250400" y="3644640"/>
            <a:ext cx="720" cy="369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150">
            <a:solidFill>
              <a:srgbClr val="00B0F0"/>
            </a:solidFill>
            <a:round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09" name="TextBox 21"/>
          <p:cNvSpPr/>
          <p:nvPr/>
        </p:nvSpPr>
        <p:spPr bwMode="auto">
          <a:xfrm>
            <a:off x="3712320" y="3911400"/>
            <a:ext cx="1427040" cy="52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00000"/>
              </a:lnSpc>
              <a:defRPr/>
            </a:pPr>
            <a:r>
              <a:rPr lang="ru-RU" sz="950" b="1" strike="noStrike" spc="-1">
                <a:solidFill>
                  <a:srgbClr val="000000"/>
                </a:solidFill>
                <a:latin typeface="Arial"/>
                <a:ea typeface="Arial"/>
              </a:rPr>
              <a:t>Карты текущего, идеального и целевого состояния</a:t>
            </a:r>
            <a:endParaRPr lang="ru-RU" sz="950" b="0" strike="noStrike" spc="-1">
              <a:latin typeface="XO Oriel"/>
            </a:endParaRPr>
          </a:p>
        </p:txBody>
      </p:sp>
      <p:sp>
        <p:nvSpPr>
          <p:cNvPr id="710" name="TextBox 22"/>
          <p:cNvSpPr/>
          <p:nvPr/>
        </p:nvSpPr>
        <p:spPr bwMode="auto">
          <a:xfrm>
            <a:off x="7752240" y="3911400"/>
            <a:ext cx="1427040" cy="66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00000"/>
              </a:lnSpc>
              <a:defRPr/>
            </a:pPr>
            <a:r>
              <a:rPr lang="ru-RU" sz="950" b="1" strike="noStrike" spc="-1">
                <a:solidFill>
                  <a:srgbClr val="000000"/>
                </a:solidFill>
                <a:latin typeface="Arial"/>
                <a:ea typeface="Arial"/>
              </a:rPr>
              <a:t>Производственный анализ улучшаемых показателей в виде графиков</a:t>
            </a:r>
            <a:endParaRPr lang="ru-RU" sz="950" b="0" strike="noStrike" spc="-1">
              <a:latin typeface="XO Oriel"/>
            </a:endParaRPr>
          </a:p>
        </p:txBody>
      </p:sp>
      <p:sp>
        <p:nvSpPr>
          <p:cNvPr id="711" name="TextBox 23"/>
          <p:cNvSpPr/>
          <p:nvPr/>
        </p:nvSpPr>
        <p:spPr bwMode="auto">
          <a:xfrm>
            <a:off x="6486480" y="3911400"/>
            <a:ext cx="1416240" cy="66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00000"/>
              </a:lnSpc>
              <a:defRPr/>
            </a:pPr>
            <a:r>
              <a:rPr lang="ru-RU" sz="950" b="1" strike="noStrike" spc="-1">
                <a:solidFill>
                  <a:srgbClr val="000000"/>
                </a:solidFill>
                <a:latin typeface="Arial"/>
                <a:ea typeface="Arial"/>
              </a:rPr>
              <a:t>План мероприятий </a:t>
            </a:r>
            <a:br>
              <a:rPr/>
            </a:br>
            <a:r>
              <a:rPr lang="ru-RU" sz="950" b="1" strike="noStrike" spc="-1">
                <a:solidFill>
                  <a:srgbClr val="000000"/>
                </a:solidFill>
                <a:latin typeface="Arial"/>
                <a:ea typeface="Arial"/>
              </a:rPr>
              <a:t>с отметками </a:t>
            </a:r>
            <a:br>
              <a:rPr/>
            </a:br>
            <a:r>
              <a:rPr lang="ru-RU" sz="950" b="1" strike="noStrike" spc="-1">
                <a:solidFill>
                  <a:srgbClr val="000000"/>
                </a:solidFill>
                <a:latin typeface="Arial"/>
                <a:ea typeface="Arial"/>
              </a:rPr>
              <a:t>статуса </a:t>
            </a:r>
            <a:br>
              <a:rPr/>
            </a:br>
            <a:r>
              <a:rPr lang="ru-RU" sz="950" b="1" strike="noStrike" spc="-1">
                <a:solidFill>
                  <a:srgbClr val="000000"/>
                </a:solidFill>
                <a:latin typeface="Arial"/>
                <a:ea typeface="Arial"/>
              </a:rPr>
              <a:t>реализации</a:t>
            </a:r>
            <a:endParaRPr lang="ru-RU" sz="950" b="0" strike="noStrike" spc="-1">
              <a:latin typeface="XO Oriel"/>
            </a:endParaRPr>
          </a:p>
        </p:txBody>
      </p:sp>
      <p:sp>
        <p:nvSpPr>
          <p:cNvPr id="712" name="Овал 25"/>
          <p:cNvSpPr/>
          <p:nvPr/>
        </p:nvSpPr>
        <p:spPr bwMode="auto">
          <a:xfrm>
            <a:off x="4330440" y="3417120"/>
            <a:ext cx="226800" cy="226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Arial"/>
              </a:rPr>
              <a:t>2</a:t>
            </a:r>
            <a:endParaRPr lang="ru-RU" sz="1100" b="0" strike="noStrike" spc="-1">
              <a:latin typeface="XO Oriel"/>
            </a:endParaRPr>
          </a:p>
        </p:txBody>
      </p:sp>
      <p:sp>
        <p:nvSpPr>
          <p:cNvPr id="713" name="Овал 26"/>
          <p:cNvSpPr/>
          <p:nvPr/>
        </p:nvSpPr>
        <p:spPr bwMode="auto">
          <a:xfrm>
            <a:off x="7128000" y="3417120"/>
            <a:ext cx="226800" cy="226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Arial"/>
              </a:rPr>
              <a:t>3</a:t>
            </a:r>
            <a:endParaRPr lang="ru-RU" sz="1100" b="0" strike="noStrike" spc="-1">
              <a:latin typeface="XO Oriel"/>
            </a:endParaRPr>
          </a:p>
        </p:txBody>
      </p:sp>
      <p:pic>
        <p:nvPicPr>
          <p:cNvPr id="714" name="Рисунок 35" descr=""/>
          <p:cNvPicPr/>
          <p:nvPr/>
        </p:nvPicPr>
        <p:blipFill>
          <a:blip r:embed="rId5"/>
          <a:stretch/>
        </p:blipFill>
        <p:spPr bwMode="auto">
          <a:xfrm rot="5400000">
            <a:off x="7005960" y="1148040"/>
            <a:ext cx="151920" cy="544680"/>
          </a:xfrm>
          <a:prstGeom prst="rect">
            <a:avLst/>
          </a:prstGeom>
          <a:ln w="0">
            <a:noFill/>
          </a:ln>
        </p:spPr>
      </p:pic>
      <p:pic>
        <p:nvPicPr>
          <p:cNvPr id="715" name="Рисунок 36" descr=""/>
          <p:cNvPicPr/>
          <p:nvPr/>
        </p:nvPicPr>
        <p:blipFill>
          <a:blip r:embed="rId6"/>
          <a:srcRect l="21376" t="1671" r="26813" b="6003"/>
          <a:stretch/>
        </p:blipFill>
        <p:spPr bwMode="auto">
          <a:xfrm rot="5400000">
            <a:off x="7358760" y="1770120"/>
            <a:ext cx="2156400" cy="1413720"/>
          </a:xfrm>
          <a:prstGeom prst="rect">
            <a:avLst/>
          </a:prstGeom>
          <a:ln w="0">
            <a:noFill/>
          </a:ln>
        </p:spPr>
      </p:pic>
      <p:sp>
        <p:nvSpPr>
          <p:cNvPr id="716" name="Скругленный прямоугольник 15"/>
          <p:cNvSpPr/>
          <p:nvPr/>
        </p:nvSpPr>
        <p:spPr bwMode="auto">
          <a:xfrm>
            <a:off x="7690680" y="1296000"/>
            <a:ext cx="1452960" cy="2423880"/>
          </a:xfrm>
          <a:prstGeom prst="roundRect">
            <a:avLst>
              <a:gd name="adj" fmla="val 3206"/>
            </a:avLst>
          </a:prstGeom>
          <a:noFill/>
          <a:ln w="31750">
            <a:solidFill>
              <a:srgbClr val="00B0F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7" name="Прямая со стрелкой 19"/>
          <p:cNvSpPr/>
          <p:nvPr/>
        </p:nvSpPr>
        <p:spPr bwMode="auto">
          <a:xfrm>
            <a:off x="8413200" y="3591720"/>
            <a:ext cx="720" cy="369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150">
            <a:solidFill>
              <a:srgbClr val="00B0F0"/>
            </a:solidFill>
            <a:round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18" name="Овал 27"/>
          <p:cNvSpPr/>
          <p:nvPr/>
        </p:nvSpPr>
        <p:spPr bwMode="auto">
          <a:xfrm>
            <a:off x="8316000" y="3426840"/>
            <a:ext cx="226800" cy="226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Arial"/>
              </a:rPr>
              <a:t>4</a:t>
            </a:r>
            <a:endParaRPr lang="ru-RU" sz="1100" b="0" strike="noStrike" spc="-1">
              <a:latin typeface="XO Oriel"/>
            </a:endParaRPr>
          </a:p>
        </p:txBody>
      </p:sp>
      <p:sp>
        <p:nvSpPr>
          <p:cNvPr id="719" name="Скругленный прямоугольник 14"/>
          <p:cNvSpPr/>
          <p:nvPr/>
        </p:nvSpPr>
        <p:spPr bwMode="auto">
          <a:xfrm>
            <a:off x="6808320" y="1302480"/>
            <a:ext cx="882000" cy="2423519"/>
          </a:xfrm>
          <a:prstGeom prst="roundRect">
            <a:avLst>
              <a:gd name="adj" fmla="val 10197"/>
            </a:avLst>
          </a:prstGeom>
          <a:noFill/>
          <a:ln w="31750">
            <a:solidFill>
              <a:srgbClr val="00B0F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1" name="Заголовок 1"/>
          <p:cNvSpPr/>
          <p:nvPr/>
        </p:nvSpPr>
        <p:spPr bwMode="auto">
          <a:xfrm>
            <a:off x="251640" y="94320"/>
            <a:ext cx="5892840" cy="72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rmAutofit/>
          </a:bodyPr>
          <a:p>
            <a:pPr>
              <a:lnSpc>
                <a:spcPct val="100000"/>
              </a:lnSpc>
              <a:tabLst>
                <a:tab pos="278640" algn="l"/>
              </a:tabLst>
              <a:defRPr/>
            </a:pPr>
            <a:r>
              <a:rPr lang="ru-RU" sz="1600" b="1" strike="noStrike" spc="-1">
                <a:solidFill>
                  <a:srgbClr val="001F48"/>
                </a:solidFill>
                <a:latin typeface="Arial"/>
                <a:ea typeface="Arial"/>
              </a:rPr>
              <a:t>1- Этап «Открытие и подготовка проекта»</a:t>
            </a:r>
            <a:endParaRPr lang="ru-RU" sz="1600" b="0" strike="noStrike" spc="-1">
              <a:latin typeface="XO Oriel"/>
            </a:endParaRPr>
          </a:p>
          <a:p>
            <a:pPr>
              <a:lnSpc>
                <a:spcPct val="100000"/>
              </a:lnSpc>
              <a:tabLst>
                <a:tab pos="278640" algn="l"/>
              </a:tabLst>
              <a:defRPr/>
            </a:pPr>
            <a:r>
              <a:rPr lang="ru-RU" sz="1100" b="1" strike="noStrike" spc="-1">
                <a:solidFill>
                  <a:srgbClr val="001F48"/>
                </a:solidFill>
                <a:latin typeface="Arial"/>
                <a:ea typeface="Arial"/>
              </a:rPr>
              <a:t>1.6  Создание информационного стенда проекта</a:t>
            </a:r>
            <a:endParaRPr lang="ru-RU" sz="11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_rels/theme4.xml.rels><?xml version="1.0" encoding="UTF-8" standalone="yes"?><Relationships xmlns="http://schemas.openxmlformats.org/package/2006/relationships"></Relationships>
</file>

<file path=ppt/theme/_rels/theme5.xml.rels><?xml version="1.0" encoding="UTF-8" standalone="yes"?><Relationships xmlns="http://schemas.openxmlformats.org/package/2006/relationships"></Relationships>
</file>

<file path=ppt/theme/_rels/theme6.xml.rels><?xml version="1.0" encoding="UTF-8" standalone="yes"?><Relationships xmlns="http://schemas.openxmlformats.org/package/2006/relationships"></Relationships>
</file>

<file path=ppt/theme/_rels/theme7.xml.rels><?xml version="1.0" encoding="UTF-8" standalone="yes"?><Relationships xmlns="http://schemas.openxmlformats.org/package/2006/relationships"></Relationships>
</file>

<file path=ppt/theme/_rels/theme8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4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5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6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7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8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R7-Office/7.2.0.134</Application>
  <DocSecurity>0</DocSecurity>
  <PresentationFormat/>
  <Paragraphs>0</Paragraphs>
  <Slides>41</Slides>
  <Notes>41</Notes>
  <HiddenSlides>0</HiddenSlides>
  <MMClips>2</MMClips>
  <ScaleCrop>0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Theme 1</vt:lpstr>
      <vt:lpstr>Theme 2</vt:lpstr>
      <vt:lpstr>Theme 3</vt:lpstr>
      <vt:lpstr>Theme 4</vt:lpstr>
      <vt:lpstr>Theme 5</vt:lpstr>
      <vt:lpstr>Theme 6</vt:lpstr>
      <vt:lpstr>Theme 7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subject/>
  <dc:creator>Протасова Елена Валерьевна</dc:creator>
  <cp:keywords/>
  <dc:description/>
  <dc:identifier/>
  <dc:language>ru-RU</dc:language>
  <cp:lastModifiedBy>ПО Эффективный регион</cp:lastModifiedBy>
  <cp:revision>188</cp:revision>
  <dcterms:modified xsi:type="dcterms:W3CDTF">2023-05-30T08:19:33Z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Произвольный</vt:lpwstr>
  </property>
  <property fmtid="{D5CDD505-2E9C-101B-9397-08002B2CF9AE}" pid="4" name="Slides">
    <vt:i4>40</vt:i4>
  </property>
</Properties>
</file>