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90" r:id="rId3"/>
    <p:sldId id="303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B79D73-5C76-4829-932F-807A65C0EA10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AAC794-F1C0-42E5-AC74-BBC04ECFE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979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70B7F-3432-4DBE-B821-B38A127FB2DF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8667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70B7F-3432-4DBE-B821-B38A127FB2DF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8667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876412-7A91-4EE1-9BED-EC48282A6C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15B792E-4C49-4594-8CD5-A165156646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1BE71F-9C7E-4CB2-9B14-AF793816B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9538-1B30-4D5D-BBE3-628A23E0E2A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B70213-C898-4919-B6A5-B24A2A07D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8D93A7-B07C-43D6-A640-40417F83B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AB51-5F95-44D3-B856-D4EA1E837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029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5D983C-931B-4758-BBB4-1F42807EA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B69CE3A-F58D-49D6-B42E-7FE913776C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2E8D4D-0946-4D43-91B0-4BAD89918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9538-1B30-4D5D-BBE3-628A23E0E2A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F6B596-496C-4DE1-B5CE-A1D60AD0C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B2D02C-BD03-40A1-A7DD-84D47587C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AB51-5F95-44D3-B856-D4EA1E837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408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8E0D757-FD0A-452B-90E4-E40D07C82D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AA0880B-F629-438E-9D4B-52B5F2B552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BE67A0-840C-4943-87D2-2F0B6056A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9538-1B30-4D5D-BBE3-628A23E0E2A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3A5EB7-2B11-450C-AF6B-56BB76BA3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5D40D7-9153-4321-92A6-D908D7AEC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AB51-5F95-44D3-B856-D4EA1E837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302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C55B3C-B3C9-44A5-8993-B7E02A33D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BC19C5-869B-401E-A21B-A38646E10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7FEDF4-A394-4F0A-9DCA-7B271A839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9538-1B30-4D5D-BBE3-628A23E0E2A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A51C78-2817-4F2F-A03F-ACBDF1A92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B0941A-4CDE-46BE-8EB8-6F018D325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AB51-5F95-44D3-B856-D4EA1E837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332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360C7A-0D6B-4628-B356-D8F08C120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5A2BB4F-5895-4047-9927-D8A8A22A8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2129E0-DFA0-45E6-82DC-13D619B61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9538-1B30-4D5D-BBE3-628A23E0E2A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385D99-07F5-487E-97E2-2F785320F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926793-DFB0-41B9-A3F2-DE86A3C74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AB51-5F95-44D3-B856-D4EA1E837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238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7928BA-E849-49B2-AE3D-A6FBB96A7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3D7816-4457-4803-9D2B-9067D01FB7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4D89BA1-DB6C-45D5-9241-2E5FBD4654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E59D1F-1628-43D2-89F7-2ECA41F87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9538-1B30-4D5D-BBE3-628A23E0E2A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BC47931-A756-4573-A53D-BCE382B87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E7CE957-9C44-44C1-BC82-42C045EDA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AB51-5F95-44D3-B856-D4EA1E837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292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460E92-3089-4004-A964-7675062AC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49B0E77-8D8A-4FA7-8FE2-7165A3E0F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FBD7398-4ADF-4A5B-B657-57AA8249F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7DC09FA-1B93-4F88-89A8-0484691406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31B0642-AAA6-422F-B903-F67223A1CF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701C62A-9644-478F-9B40-EFAE7B978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9538-1B30-4D5D-BBE3-628A23E0E2A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ADE92C5-681B-4A39-B9F6-8235ADF7D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A076746-5D79-4B64-81DA-2EE3D31ED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AB51-5F95-44D3-B856-D4EA1E837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459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0283E8-4C3A-4B9F-A54C-1AD3B578E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5CBDBB1-1FA6-4B0D-9B91-876E0766C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9538-1B30-4D5D-BBE3-628A23E0E2A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488C667-BF16-4D2B-9226-B9F8B6E9A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CC56A25-A6E5-46B5-840F-2E5259F4A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AB51-5F95-44D3-B856-D4EA1E837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298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4AD6B2F-61B7-40C0-BC8B-4F1E23E4C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9538-1B30-4D5D-BBE3-628A23E0E2A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4E4714A-C40F-4479-BCF7-38EC08705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1CF4791-44BB-4A25-B4E8-2A60BB01A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AB51-5F95-44D3-B856-D4EA1E837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25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F14CB0-2D76-4645-80EE-D05FB1F1C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6A404D-4AF4-4783-AE19-14E70AF8F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ACAB4C1-2D7B-4C00-BF4E-CC1E50D6A8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A044803-9D14-4436-88C8-24B8D7B90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9538-1B30-4D5D-BBE3-628A23E0E2A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67FD813-60C3-493D-9D0F-89852D50C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8751162-588F-441B-BF97-B89837B8E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AB51-5F95-44D3-B856-D4EA1E837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69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6289A7-1617-479E-A8CB-A4CA46571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43A0685-9CD6-45D5-ABBE-F2703394E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C7809E3-A98C-413A-A9E7-B97FE3ED9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DD02F31-9197-4703-9666-890327B1C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9538-1B30-4D5D-BBE3-628A23E0E2A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39FBF9-AA2E-4FAF-AC75-6FB2F1C76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50646F8-83A7-412E-9389-B504B2390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AB51-5F95-44D3-B856-D4EA1E837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436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61195F-1173-40DE-BD1A-9D76E5724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90887B7-6A32-4A47-A58E-F589BA7EB9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858624-4E8F-43C3-9627-01AF83895E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F9538-1B30-4D5D-BBE3-628A23E0E2A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3FA770-5F8D-4F71-BDA7-A4103FCFA9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B6BAA2-514C-4362-81A8-8831866793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6AB51-5F95-44D3-B856-D4EA1E837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49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C87DF-9189-426F-88CB-E7F0688D6C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Пример потоковой карты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E68A6A1-6069-4AD6-9839-3C7CDBC6BD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085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216024" y="3262587"/>
          <a:ext cx="3501754" cy="3021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0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792">
                <a:tc gridSpan="2"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Calibri" pitchFamily="34" charset="0"/>
                          <a:cs typeface="Calibri" pitchFamily="34" charset="0"/>
                        </a:rPr>
                        <a:t>Перечень потерь/проблем</a:t>
                      </a:r>
                    </a:p>
                  </a:txBody>
                  <a:tcPr marL="91366" marR="913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320"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r>
                        <a:rPr lang="ru-RU" sz="1600" dirty="0">
                          <a:latin typeface="Calibri" pitchFamily="34" charset="0"/>
                          <a:cs typeface="Calibri" pitchFamily="34" charset="0"/>
                        </a:rPr>
                        <a:t>1.</a:t>
                      </a:r>
                    </a:p>
                  </a:txBody>
                  <a:tcPr marL="91366" marR="913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a:t>Потеря времени на поиск преподавателя</a:t>
                      </a:r>
                    </a:p>
                  </a:txBody>
                  <a:tcPr marL="91366" marR="913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862"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r>
                        <a:rPr lang="ru-RU" sz="1600" dirty="0">
                          <a:latin typeface="Calibri" pitchFamily="34" charset="0"/>
                          <a:cs typeface="Calibri" pitchFamily="34" charset="0"/>
                        </a:rPr>
                        <a:t>2.</a:t>
                      </a:r>
                    </a:p>
                  </a:txBody>
                  <a:tcPr marL="91366" marR="913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a:t>Затраты времени</a:t>
                      </a:r>
                      <a:r>
                        <a:rPr lang="ru-RU" sz="1200" b="1" baseline="0" dirty="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a:t> на распределение внешних совместителей</a:t>
                      </a:r>
                      <a:endParaRPr lang="ru-RU" sz="1200" b="1" dirty="0">
                        <a:solidFill>
                          <a:schemeClr val="tx1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 marL="91366" marR="913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862"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r>
                        <a:rPr lang="ru-RU" sz="1600" dirty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</a:p>
                  </a:txBody>
                  <a:tcPr marL="91366" marR="913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a:t>Большие трудозатраты при составлении расписания</a:t>
                      </a:r>
                      <a:r>
                        <a:rPr lang="ru-RU" sz="1200" b="1" baseline="0" dirty="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a:t> по практике</a:t>
                      </a:r>
                      <a:endParaRPr lang="ru-RU" sz="1200" b="1" dirty="0">
                        <a:solidFill>
                          <a:schemeClr val="tx1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 marL="91366" marR="913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862"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r>
                        <a:rPr lang="ru-RU" sz="1600" dirty="0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</a:p>
                  </a:txBody>
                  <a:tcPr marL="91366" marR="913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a:t>Длительный поиск преподавателя на замену</a:t>
                      </a:r>
                    </a:p>
                  </a:txBody>
                  <a:tcPr marL="91366" marR="913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6862"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r>
                        <a:rPr lang="ru-RU" sz="1600" dirty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</a:p>
                  </a:txBody>
                  <a:tcPr marL="91366" marR="913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a:t>Большие трудозатраты при переносе с бумажного носителя в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a:t>excel</a:t>
                      </a:r>
                      <a:endParaRPr lang="ru-RU" sz="1200" b="1" dirty="0">
                        <a:solidFill>
                          <a:schemeClr val="tx1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 marL="91366" marR="913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9320"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r>
                        <a:rPr lang="ru-RU" sz="1600" dirty="0"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</a:p>
                  </a:txBody>
                  <a:tcPr marL="91366" marR="913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a:t>Большие затраты времени на перенос в 1С</a:t>
                      </a:r>
                    </a:p>
                  </a:txBody>
                  <a:tcPr marL="91366" marR="913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1408174" y="1057508"/>
            <a:ext cx="861842" cy="38604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65" b="1" dirty="0">
                <a:solidFill>
                  <a:schemeClr val="tx1"/>
                </a:solidFill>
              </a:rPr>
              <a:t>Шаг 1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037960" y="1026712"/>
            <a:ext cx="861842" cy="38604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65" b="1" dirty="0">
                <a:solidFill>
                  <a:schemeClr val="tx1"/>
                </a:solidFill>
              </a:rPr>
              <a:t>Шаг 2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6239491" y="1026712"/>
            <a:ext cx="861842" cy="38604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65" b="1" dirty="0">
                <a:solidFill>
                  <a:schemeClr val="tx1"/>
                </a:solidFill>
              </a:rPr>
              <a:t>Шаг 4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4E28026-54F0-F0A9-123B-75A8D06602BA}"/>
              </a:ext>
            </a:extLst>
          </p:cNvPr>
          <p:cNvSpPr/>
          <p:nvPr/>
        </p:nvSpPr>
        <p:spPr>
          <a:xfrm>
            <a:off x="4600606" y="1026712"/>
            <a:ext cx="861842" cy="38604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65" b="1" dirty="0">
                <a:solidFill>
                  <a:schemeClr val="tx1"/>
                </a:solidFill>
              </a:rPr>
              <a:t>Шаг 3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174331" y="1476010"/>
            <a:ext cx="1025181" cy="14146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066" b="1" dirty="0"/>
              <a:t>Наступление первого рабочего дня недели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1419368" y="1791370"/>
            <a:ext cx="1359634" cy="7839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332" b="1" dirty="0"/>
              <a:t>Заполнение таблицы (сверка) 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1419368" y="2575295"/>
            <a:ext cx="1359634" cy="2937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332" b="1" dirty="0"/>
              <a:t>30 мин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1419368" y="1500970"/>
            <a:ext cx="1359634" cy="29376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332" b="1" dirty="0"/>
              <a:t>Диспетчер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3037960" y="1791370"/>
            <a:ext cx="1359634" cy="7839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332" b="1" dirty="0"/>
              <a:t>Составление расписания (теория и практика)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3037960" y="2575295"/>
            <a:ext cx="1359634" cy="2937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332" b="1" dirty="0"/>
              <a:t>240-300 мин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3037960" y="1500970"/>
            <a:ext cx="1359634" cy="29376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332" b="1" dirty="0"/>
              <a:t>Диспетчер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4600606" y="1779158"/>
            <a:ext cx="1359634" cy="7839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332" b="1" dirty="0"/>
              <a:t>Корректировка расписания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4600606" y="2563084"/>
            <a:ext cx="1359634" cy="2937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332" b="1" dirty="0"/>
              <a:t>20 мин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4600606" y="1488759"/>
            <a:ext cx="1359634" cy="29376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332" b="1" dirty="0"/>
              <a:t>Диспетчер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6239491" y="1779158"/>
            <a:ext cx="1359634" cy="7839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332" b="1" dirty="0"/>
              <a:t>Поиск преподавателя для уточнения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6239491" y="2563084"/>
            <a:ext cx="1359634" cy="2937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332" b="1" dirty="0"/>
              <a:t>120 мин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6239491" y="1488759"/>
            <a:ext cx="1359634" cy="29376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332" b="1" dirty="0"/>
              <a:t>Диспетчер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7902577" y="1766410"/>
            <a:ext cx="1359634" cy="7839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066" b="1" dirty="0"/>
              <a:t>Перенос в </a:t>
            </a:r>
            <a:r>
              <a:rPr lang="en-US" sz="1066" b="1" dirty="0"/>
              <a:t>Excel </a:t>
            </a:r>
            <a:r>
              <a:rPr lang="ru-RU" sz="1066" b="1" dirty="0"/>
              <a:t>файл расписания из программы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7902577" y="2550336"/>
            <a:ext cx="1359634" cy="2937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332" b="1" dirty="0"/>
              <a:t>10-15 мин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7902577" y="1476010"/>
            <a:ext cx="1359634" cy="29376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332" b="1" dirty="0"/>
              <a:t>Диспетчер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7902577" y="3301268"/>
            <a:ext cx="1359634" cy="7839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932" b="1" dirty="0"/>
              <a:t>Перенос в </a:t>
            </a:r>
            <a:r>
              <a:rPr lang="en-US" sz="932" b="1" dirty="0"/>
              <a:t>Excel </a:t>
            </a:r>
            <a:r>
              <a:rPr lang="ru-RU" sz="932" b="1" dirty="0"/>
              <a:t>файл расписания из с бумажного носителя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7902577" y="4085193"/>
            <a:ext cx="1359634" cy="2937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332" b="1" dirty="0"/>
              <a:t>180 мин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7902577" y="3010868"/>
            <a:ext cx="1359634" cy="29376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332" b="1" dirty="0"/>
              <a:t>Диспетчер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7902577" y="1026712"/>
            <a:ext cx="861842" cy="38604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65" b="1" dirty="0">
                <a:solidFill>
                  <a:schemeClr val="tx1"/>
                </a:solidFill>
              </a:rPr>
              <a:t>Шаг 5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9461220" y="2326851"/>
            <a:ext cx="1359634" cy="7839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066" b="1" dirty="0"/>
              <a:t>Ввод в 1С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9461220" y="3110777"/>
            <a:ext cx="1359634" cy="2937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332" b="1" dirty="0"/>
              <a:t>24 часа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9461220" y="2036452"/>
            <a:ext cx="1359634" cy="29376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332" b="1" dirty="0"/>
              <a:t>Диспетчер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9461220" y="1586138"/>
            <a:ext cx="861842" cy="38604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65" b="1" dirty="0">
                <a:solidFill>
                  <a:schemeClr val="tx1"/>
                </a:solidFill>
              </a:rPr>
              <a:t>Шаг 6</a:t>
            </a:r>
          </a:p>
        </p:txBody>
      </p:sp>
      <p:sp>
        <p:nvSpPr>
          <p:cNvPr id="69" name="Стрелка вправо 68"/>
          <p:cNvSpPr/>
          <p:nvPr/>
        </p:nvSpPr>
        <p:spPr>
          <a:xfrm>
            <a:off x="1199512" y="2036451"/>
            <a:ext cx="303149" cy="300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98" dirty="0"/>
          </a:p>
        </p:txBody>
      </p:sp>
      <p:sp>
        <p:nvSpPr>
          <p:cNvPr id="70" name="Стрелка вправо 69"/>
          <p:cNvSpPr/>
          <p:nvPr/>
        </p:nvSpPr>
        <p:spPr>
          <a:xfrm>
            <a:off x="2779002" y="2008278"/>
            <a:ext cx="303149" cy="300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98" dirty="0"/>
          </a:p>
        </p:txBody>
      </p:sp>
      <p:sp>
        <p:nvSpPr>
          <p:cNvPr id="71" name="Стрелка вправо 70"/>
          <p:cNvSpPr/>
          <p:nvPr/>
        </p:nvSpPr>
        <p:spPr>
          <a:xfrm>
            <a:off x="4394209" y="2008276"/>
            <a:ext cx="303149" cy="300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98" dirty="0"/>
          </a:p>
        </p:txBody>
      </p:sp>
      <p:sp>
        <p:nvSpPr>
          <p:cNvPr id="72" name="Стрелка вправо 71"/>
          <p:cNvSpPr/>
          <p:nvPr/>
        </p:nvSpPr>
        <p:spPr>
          <a:xfrm>
            <a:off x="5973291" y="2004275"/>
            <a:ext cx="303149" cy="300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98" dirty="0"/>
          </a:p>
        </p:txBody>
      </p:sp>
      <p:sp>
        <p:nvSpPr>
          <p:cNvPr id="73" name="Стрелка вправо 72"/>
          <p:cNvSpPr/>
          <p:nvPr/>
        </p:nvSpPr>
        <p:spPr>
          <a:xfrm>
            <a:off x="7599125" y="2004275"/>
            <a:ext cx="303149" cy="300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98" dirty="0"/>
          </a:p>
        </p:txBody>
      </p:sp>
      <p:sp>
        <p:nvSpPr>
          <p:cNvPr id="74" name="Стрелка вправо 73"/>
          <p:cNvSpPr/>
          <p:nvPr/>
        </p:nvSpPr>
        <p:spPr>
          <a:xfrm>
            <a:off x="9245730" y="2326852"/>
            <a:ext cx="303149" cy="300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98" dirty="0"/>
          </a:p>
        </p:txBody>
      </p:sp>
      <p:sp>
        <p:nvSpPr>
          <p:cNvPr id="75" name="Стрелка вправо 74"/>
          <p:cNvSpPr/>
          <p:nvPr/>
        </p:nvSpPr>
        <p:spPr>
          <a:xfrm>
            <a:off x="9245730" y="3157748"/>
            <a:ext cx="303149" cy="300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98" dirty="0"/>
          </a:p>
        </p:txBody>
      </p:sp>
      <p:sp>
        <p:nvSpPr>
          <p:cNvPr id="76" name="Пятно 1 75"/>
          <p:cNvSpPr/>
          <p:nvPr/>
        </p:nvSpPr>
        <p:spPr>
          <a:xfrm>
            <a:off x="2601356" y="1261374"/>
            <a:ext cx="533986" cy="502854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99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7" name="Пятно 1 76"/>
          <p:cNvSpPr/>
          <p:nvPr/>
        </p:nvSpPr>
        <p:spPr>
          <a:xfrm>
            <a:off x="3818752" y="1081709"/>
            <a:ext cx="582858" cy="468741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65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Пятно 1 38"/>
          <p:cNvSpPr/>
          <p:nvPr/>
        </p:nvSpPr>
        <p:spPr>
          <a:xfrm>
            <a:off x="4110181" y="1544159"/>
            <a:ext cx="613070" cy="440139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65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3" name="Пятно 1 42"/>
          <p:cNvSpPr/>
          <p:nvPr/>
        </p:nvSpPr>
        <p:spPr>
          <a:xfrm>
            <a:off x="7101334" y="1227054"/>
            <a:ext cx="712875" cy="420796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99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5" name="Пятно 1 34"/>
          <p:cNvSpPr/>
          <p:nvPr/>
        </p:nvSpPr>
        <p:spPr>
          <a:xfrm>
            <a:off x="8968623" y="3785192"/>
            <a:ext cx="587176" cy="446881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99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8" name="Пятно 1 77"/>
          <p:cNvSpPr/>
          <p:nvPr/>
        </p:nvSpPr>
        <p:spPr>
          <a:xfrm>
            <a:off x="10628503" y="2857748"/>
            <a:ext cx="587176" cy="446881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99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79" name="Стрелка вправо 78"/>
          <p:cNvSpPr/>
          <p:nvPr/>
        </p:nvSpPr>
        <p:spPr>
          <a:xfrm>
            <a:off x="10860205" y="2543907"/>
            <a:ext cx="303149" cy="300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98" dirty="0"/>
          </a:p>
        </p:txBody>
      </p:sp>
      <p:sp>
        <p:nvSpPr>
          <p:cNvPr id="80" name="Полилиния 79"/>
          <p:cNvSpPr/>
          <p:nvPr/>
        </p:nvSpPr>
        <p:spPr>
          <a:xfrm>
            <a:off x="143027" y="907690"/>
            <a:ext cx="1056486" cy="621137"/>
          </a:xfrm>
          <a:custGeom>
            <a:avLst/>
            <a:gdLst>
              <a:gd name="connsiteX0" fmla="*/ 0 w 1090013"/>
              <a:gd name="connsiteY0" fmla="*/ 466284 h 466284"/>
              <a:gd name="connsiteX1" fmla="*/ 320949 w 1090013"/>
              <a:gd name="connsiteY1" fmla="*/ 145335 h 466284"/>
              <a:gd name="connsiteX2" fmla="*/ 320949 w 1090013"/>
              <a:gd name="connsiteY2" fmla="*/ 405727 h 466284"/>
              <a:gd name="connsiteX3" fmla="*/ 690341 w 1090013"/>
              <a:gd name="connsiteY3" fmla="*/ 36335 h 466284"/>
              <a:gd name="connsiteX4" fmla="*/ 690341 w 1090013"/>
              <a:gd name="connsiteY4" fmla="*/ 399672 h 466284"/>
              <a:gd name="connsiteX5" fmla="*/ 1090013 w 1090013"/>
              <a:gd name="connsiteY5" fmla="*/ 0 h 466284"/>
              <a:gd name="connsiteX6" fmla="*/ 1090013 w 1090013"/>
              <a:gd name="connsiteY6" fmla="*/ 436005 h 466284"/>
              <a:gd name="connsiteX7" fmla="*/ 24222 w 1090013"/>
              <a:gd name="connsiteY7" fmla="*/ 436005 h 466284"/>
              <a:gd name="connsiteX8" fmla="*/ 0 w 1090013"/>
              <a:gd name="connsiteY8" fmla="*/ 466284 h 466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0013" h="466284">
                <a:moveTo>
                  <a:pt x="0" y="466284"/>
                </a:moveTo>
                <a:lnTo>
                  <a:pt x="320949" y="145335"/>
                </a:lnTo>
                <a:lnTo>
                  <a:pt x="320949" y="405727"/>
                </a:lnTo>
                <a:lnTo>
                  <a:pt x="690341" y="36335"/>
                </a:lnTo>
                <a:lnTo>
                  <a:pt x="690341" y="399672"/>
                </a:lnTo>
                <a:lnTo>
                  <a:pt x="1090013" y="0"/>
                </a:lnTo>
                <a:lnTo>
                  <a:pt x="1090013" y="436005"/>
                </a:lnTo>
                <a:lnTo>
                  <a:pt x="24222" y="436005"/>
                </a:lnTo>
                <a:lnTo>
                  <a:pt x="0" y="466284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398"/>
          </a:p>
        </p:txBody>
      </p:sp>
      <p:sp>
        <p:nvSpPr>
          <p:cNvPr id="81" name="Заголовок 2"/>
          <p:cNvSpPr txBox="1">
            <a:spLocks/>
          </p:cNvSpPr>
          <p:nvPr/>
        </p:nvSpPr>
        <p:spPr>
          <a:xfrm>
            <a:off x="860757" y="520122"/>
            <a:ext cx="8740091" cy="439859"/>
          </a:xfrm>
          <a:prstGeom prst="rect">
            <a:avLst/>
          </a:prstGeom>
        </p:spPr>
        <p:txBody>
          <a:bodyPr lIns="91379" tIns="45690" rIns="91379" bIns="45690"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197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Текущая карта процесса (этап 1)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8577244" y="5130423"/>
            <a:ext cx="1943269" cy="33073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99" dirty="0"/>
              <a:t>ВПП= 40 ч</a:t>
            </a:r>
          </a:p>
        </p:txBody>
      </p:sp>
    </p:spTree>
    <p:extLst>
      <p:ext uri="{BB962C8B-B14F-4D97-AF65-F5344CB8AC3E}">
        <p14:creationId xmlns:p14="http://schemas.microsoft.com/office/powerpoint/2010/main" val="423219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1362537" y="3520645"/>
          <a:ext cx="4815505" cy="1873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2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085">
                <a:tc gridSpan="2"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latin typeface="Calibri" pitchFamily="34" charset="0"/>
                          <a:cs typeface="Calibri" pitchFamily="34" charset="0"/>
                        </a:rPr>
                        <a:t>Перечень потерь/проблем</a:t>
                      </a:r>
                    </a:p>
                  </a:txBody>
                  <a:tcPr marL="91366" marR="913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1266"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r>
                        <a:rPr lang="ru-RU" sz="1400" dirty="0">
                          <a:latin typeface="Calibri" pitchFamily="34" charset="0"/>
                          <a:cs typeface="Calibri" pitchFamily="34" charset="0"/>
                        </a:rPr>
                        <a:t>1.</a:t>
                      </a:r>
                    </a:p>
                  </a:txBody>
                  <a:tcPr marL="91366" marR="913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b="1" dirty="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a:t>Отсутствие  оборудованного кабинета с возможностью быстрого доступа к электронному журналу</a:t>
                      </a:r>
                    </a:p>
                  </a:txBody>
                  <a:tcPr marL="91366" marR="913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668"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r>
                        <a:rPr lang="ru-RU" sz="1400" dirty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marL="91366" marR="913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b="1" dirty="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a:t>Сложности в заполнении</a:t>
                      </a:r>
                    </a:p>
                  </a:txBody>
                  <a:tcPr marL="91366" marR="913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668"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r>
                        <a:rPr lang="ru-RU" sz="1400" dirty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</a:p>
                  </a:txBody>
                  <a:tcPr marL="91366" marR="913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b="1" dirty="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a:t>Длительное ожидание специалиста для помощи</a:t>
                      </a:r>
                    </a:p>
                  </a:txBody>
                  <a:tcPr marL="91366" marR="913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668"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r>
                        <a:rPr lang="ru-RU" sz="1400" dirty="0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</a:p>
                  </a:txBody>
                  <a:tcPr marL="91366" marR="913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b="1" dirty="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a:t>Не заполнен журнал</a:t>
                      </a:r>
                    </a:p>
                  </a:txBody>
                  <a:tcPr marL="91366" marR="913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1408174" y="1057508"/>
            <a:ext cx="861842" cy="38604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65" b="1" dirty="0">
                <a:solidFill>
                  <a:schemeClr val="tx1"/>
                </a:solidFill>
              </a:rPr>
              <a:t>Шаг 1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037960" y="1026712"/>
            <a:ext cx="861842" cy="38604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65" b="1" dirty="0">
                <a:solidFill>
                  <a:schemeClr val="tx1"/>
                </a:solidFill>
              </a:rPr>
              <a:t>Шаг 2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6239491" y="1026712"/>
            <a:ext cx="861842" cy="38604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65" b="1" dirty="0">
                <a:solidFill>
                  <a:schemeClr val="tx1"/>
                </a:solidFill>
              </a:rPr>
              <a:t>Шаг 4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4E28026-54F0-F0A9-123B-75A8D06602BA}"/>
              </a:ext>
            </a:extLst>
          </p:cNvPr>
          <p:cNvSpPr/>
          <p:nvPr/>
        </p:nvSpPr>
        <p:spPr>
          <a:xfrm>
            <a:off x="4600606" y="1026712"/>
            <a:ext cx="861842" cy="38604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65" b="1" dirty="0">
                <a:solidFill>
                  <a:schemeClr val="tx1"/>
                </a:solidFill>
              </a:rPr>
              <a:t>Шаг 3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1419368" y="1791370"/>
            <a:ext cx="1359634" cy="7839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199" b="1" dirty="0"/>
              <a:t>Ищет свободный компьютер с доступом в 1С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1419368" y="2575295"/>
            <a:ext cx="1359634" cy="2937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332" b="1" dirty="0"/>
              <a:t>10- 120 мин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1419368" y="1500970"/>
            <a:ext cx="1359634" cy="29376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066" b="1" dirty="0"/>
              <a:t>Преподаватель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3037960" y="1791370"/>
            <a:ext cx="1359634" cy="7839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332" b="1" dirty="0"/>
              <a:t>Заполнение электронного журнала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3037960" y="2575295"/>
            <a:ext cx="1359634" cy="2937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332" b="1" dirty="0"/>
              <a:t>240-300 мин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3037960" y="1500970"/>
            <a:ext cx="1359634" cy="29376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066" b="1" dirty="0"/>
              <a:t>Преподаватель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4600606" y="1779158"/>
            <a:ext cx="1359634" cy="7839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066" b="1" dirty="0"/>
              <a:t>Поиск и обращение к диспетчерам или специалисту 1С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4600606" y="2563084"/>
            <a:ext cx="1359634" cy="2937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332" b="1" dirty="0"/>
              <a:t>5-30 мин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4600606" y="1488759"/>
            <a:ext cx="1359634" cy="29376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066" b="1" dirty="0"/>
              <a:t>Преподаватель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6239491" y="1779158"/>
            <a:ext cx="1359634" cy="7839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332" b="1" dirty="0"/>
              <a:t>Помощь в заполнении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6239491" y="2563084"/>
            <a:ext cx="1359634" cy="2937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332" b="1" dirty="0"/>
              <a:t>20-60 мин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6239491" y="1488759"/>
            <a:ext cx="1359634" cy="29376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332" b="1" dirty="0"/>
              <a:t>Диспетчер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7902577" y="1766410"/>
            <a:ext cx="1359634" cy="7839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066" b="1" dirty="0"/>
              <a:t>Заполнение электронного журнала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7902577" y="2550336"/>
            <a:ext cx="1359634" cy="2937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332" b="1" dirty="0"/>
              <a:t>20-60 мин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7902577" y="1476010"/>
            <a:ext cx="1359634" cy="29376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932" b="1" dirty="0"/>
              <a:t>Преподаватель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7902577" y="1026712"/>
            <a:ext cx="861842" cy="38604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65" b="1" dirty="0">
                <a:solidFill>
                  <a:schemeClr val="tx1"/>
                </a:solidFill>
              </a:rPr>
              <a:t>Шаг 5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9461220" y="2326851"/>
            <a:ext cx="1359634" cy="7839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066" b="1" dirty="0"/>
              <a:t>Проверка заполнения </a:t>
            </a:r>
            <a:r>
              <a:rPr lang="ru-RU" sz="1066" b="1" dirty="0" err="1"/>
              <a:t>эл.журнала</a:t>
            </a:r>
            <a:endParaRPr lang="ru-RU" sz="1066" b="1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9461220" y="2036452"/>
            <a:ext cx="1359634" cy="29376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332" b="1" dirty="0" err="1"/>
              <a:t>Зам.по</a:t>
            </a:r>
            <a:r>
              <a:rPr lang="ru-RU" sz="1332" b="1" dirty="0"/>
              <a:t> уч. части</a:t>
            </a:r>
          </a:p>
        </p:txBody>
      </p:sp>
      <p:sp>
        <p:nvSpPr>
          <p:cNvPr id="69" name="Стрелка вправо 68"/>
          <p:cNvSpPr/>
          <p:nvPr/>
        </p:nvSpPr>
        <p:spPr>
          <a:xfrm>
            <a:off x="963885" y="2043262"/>
            <a:ext cx="303149" cy="300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98" dirty="0"/>
          </a:p>
        </p:txBody>
      </p:sp>
      <p:sp>
        <p:nvSpPr>
          <p:cNvPr id="70" name="Стрелка вправо 69"/>
          <p:cNvSpPr/>
          <p:nvPr/>
        </p:nvSpPr>
        <p:spPr>
          <a:xfrm>
            <a:off x="2779002" y="2008278"/>
            <a:ext cx="303149" cy="300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98" dirty="0"/>
          </a:p>
        </p:txBody>
      </p:sp>
      <p:sp>
        <p:nvSpPr>
          <p:cNvPr id="71" name="Стрелка вправо 70"/>
          <p:cNvSpPr/>
          <p:nvPr/>
        </p:nvSpPr>
        <p:spPr>
          <a:xfrm>
            <a:off x="4394209" y="2008276"/>
            <a:ext cx="303149" cy="300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98" dirty="0"/>
          </a:p>
        </p:txBody>
      </p:sp>
      <p:sp>
        <p:nvSpPr>
          <p:cNvPr id="72" name="Стрелка вправо 71"/>
          <p:cNvSpPr/>
          <p:nvPr/>
        </p:nvSpPr>
        <p:spPr>
          <a:xfrm>
            <a:off x="5973291" y="2004275"/>
            <a:ext cx="303149" cy="300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98" dirty="0"/>
          </a:p>
        </p:txBody>
      </p:sp>
      <p:sp>
        <p:nvSpPr>
          <p:cNvPr id="73" name="Стрелка вправо 72"/>
          <p:cNvSpPr/>
          <p:nvPr/>
        </p:nvSpPr>
        <p:spPr>
          <a:xfrm>
            <a:off x="7599125" y="2004275"/>
            <a:ext cx="303149" cy="300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98" dirty="0"/>
          </a:p>
        </p:txBody>
      </p:sp>
      <p:sp>
        <p:nvSpPr>
          <p:cNvPr id="74" name="Стрелка вправо 73"/>
          <p:cNvSpPr/>
          <p:nvPr/>
        </p:nvSpPr>
        <p:spPr>
          <a:xfrm>
            <a:off x="9245730" y="2326852"/>
            <a:ext cx="303149" cy="300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98" dirty="0"/>
          </a:p>
        </p:txBody>
      </p:sp>
      <p:sp>
        <p:nvSpPr>
          <p:cNvPr id="3" name="Полилиния 2"/>
          <p:cNvSpPr/>
          <p:nvPr/>
        </p:nvSpPr>
        <p:spPr>
          <a:xfrm>
            <a:off x="9461220" y="1438259"/>
            <a:ext cx="1359634" cy="621137"/>
          </a:xfrm>
          <a:custGeom>
            <a:avLst/>
            <a:gdLst>
              <a:gd name="connsiteX0" fmla="*/ 0 w 1090013"/>
              <a:gd name="connsiteY0" fmla="*/ 466284 h 466284"/>
              <a:gd name="connsiteX1" fmla="*/ 320949 w 1090013"/>
              <a:gd name="connsiteY1" fmla="*/ 145335 h 466284"/>
              <a:gd name="connsiteX2" fmla="*/ 320949 w 1090013"/>
              <a:gd name="connsiteY2" fmla="*/ 405727 h 466284"/>
              <a:gd name="connsiteX3" fmla="*/ 690341 w 1090013"/>
              <a:gd name="connsiteY3" fmla="*/ 36335 h 466284"/>
              <a:gd name="connsiteX4" fmla="*/ 690341 w 1090013"/>
              <a:gd name="connsiteY4" fmla="*/ 399672 h 466284"/>
              <a:gd name="connsiteX5" fmla="*/ 1090013 w 1090013"/>
              <a:gd name="connsiteY5" fmla="*/ 0 h 466284"/>
              <a:gd name="connsiteX6" fmla="*/ 1090013 w 1090013"/>
              <a:gd name="connsiteY6" fmla="*/ 436005 h 466284"/>
              <a:gd name="connsiteX7" fmla="*/ 24222 w 1090013"/>
              <a:gd name="connsiteY7" fmla="*/ 436005 h 466284"/>
              <a:gd name="connsiteX8" fmla="*/ 0 w 1090013"/>
              <a:gd name="connsiteY8" fmla="*/ 466284 h 466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0013" h="466284">
                <a:moveTo>
                  <a:pt x="0" y="466284"/>
                </a:moveTo>
                <a:lnTo>
                  <a:pt x="320949" y="145335"/>
                </a:lnTo>
                <a:lnTo>
                  <a:pt x="320949" y="405727"/>
                </a:lnTo>
                <a:lnTo>
                  <a:pt x="690341" y="36335"/>
                </a:lnTo>
                <a:lnTo>
                  <a:pt x="690341" y="399672"/>
                </a:lnTo>
                <a:lnTo>
                  <a:pt x="1090013" y="0"/>
                </a:lnTo>
                <a:lnTo>
                  <a:pt x="1090013" y="436005"/>
                </a:lnTo>
                <a:lnTo>
                  <a:pt x="24222" y="436005"/>
                </a:lnTo>
                <a:lnTo>
                  <a:pt x="0" y="466284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398"/>
          </a:p>
        </p:txBody>
      </p:sp>
      <p:sp>
        <p:nvSpPr>
          <p:cNvPr id="8" name="Пятно 1 7"/>
          <p:cNvSpPr/>
          <p:nvPr/>
        </p:nvSpPr>
        <p:spPr>
          <a:xfrm>
            <a:off x="1104009" y="1488759"/>
            <a:ext cx="435602" cy="435137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99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0" name="Пятно 1 39"/>
          <p:cNvSpPr/>
          <p:nvPr/>
        </p:nvSpPr>
        <p:spPr>
          <a:xfrm>
            <a:off x="2831224" y="1304986"/>
            <a:ext cx="501854" cy="443842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99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Пятно 1 38"/>
          <p:cNvSpPr/>
          <p:nvPr/>
        </p:nvSpPr>
        <p:spPr>
          <a:xfrm>
            <a:off x="5742439" y="1250528"/>
            <a:ext cx="435602" cy="448206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99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7" name="Пятно 1 76"/>
          <p:cNvSpPr/>
          <p:nvPr/>
        </p:nvSpPr>
        <p:spPr>
          <a:xfrm>
            <a:off x="7381325" y="1622890"/>
            <a:ext cx="435602" cy="448206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99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8" name="Пятно 1 77"/>
          <p:cNvSpPr/>
          <p:nvPr/>
        </p:nvSpPr>
        <p:spPr>
          <a:xfrm>
            <a:off x="8987537" y="1627254"/>
            <a:ext cx="501854" cy="443842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99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3" name="Пятно 1 42"/>
          <p:cNvSpPr/>
          <p:nvPr/>
        </p:nvSpPr>
        <p:spPr>
          <a:xfrm>
            <a:off x="10443953" y="2818269"/>
            <a:ext cx="613070" cy="479231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65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79" name="Заголовок 2"/>
          <p:cNvSpPr txBox="1">
            <a:spLocks/>
          </p:cNvSpPr>
          <p:nvPr/>
        </p:nvSpPr>
        <p:spPr>
          <a:xfrm>
            <a:off x="860757" y="520122"/>
            <a:ext cx="8740091" cy="439859"/>
          </a:xfrm>
          <a:prstGeom prst="rect">
            <a:avLst/>
          </a:prstGeom>
        </p:spPr>
        <p:txBody>
          <a:bodyPr lIns="91379" tIns="45690" rIns="91379" bIns="45690"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197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Текущая карта процесса (этап 2)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8807219" y="3589682"/>
            <a:ext cx="1943269" cy="33073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99" dirty="0"/>
              <a:t>ВПП= 295-570 мин</a:t>
            </a:r>
          </a:p>
        </p:txBody>
      </p:sp>
    </p:spTree>
    <p:extLst>
      <p:ext uri="{BB962C8B-B14F-4D97-AF65-F5344CB8AC3E}">
        <p14:creationId xmlns:p14="http://schemas.microsoft.com/office/powerpoint/2010/main" val="24165143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256</Words>
  <Application>Microsoft Office PowerPoint</Application>
  <PresentationFormat>Широкоэкранный</PresentationFormat>
  <Paragraphs>91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Пример потоковой карты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 потоковой карты</dc:title>
  <dc:creator>Сазанова Евгения Руслановна</dc:creator>
  <cp:lastModifiedBy>Сазанова Евгения Руслановна</cp:lastModifiedBy>
  <cp:revision>1</cp:revision>
  <dcterms:created xsi:type="dcterms:W3CDTF">2023-03-14T00:26:16Z</dcterms:created>
  <dcterms:modified xsi:type="dcterms:W3CDTF">2023-03-14T00:34:49Z</dcterms:modified>
</cp:coreProperties>
</file>