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8"/>
  </p:notesMasterIdLst>
  <p:sldIdLst>
    <p:sldId id="256" r:id="rId8"/>
    <p:sldId id="257" r:id="rId9"/>
    <p:sldId id="264" r:id="rId10"/>
    <p:sldId id="265" r:id="rId11"/>
    <p:sldId id="268" r:id="rId12"/>
    <p:sldId id="269" r:id="rId13"/>
    <p:sldId id="270" r:id="rId14"/>
    <p:sldId id="285" r:id="rId15"/>
    <p:sldId id="283" r:id="rId16"/>
    <p:sldId id="277" r:id="rId17"/>
    <p:sldId id="273" r:id="rId18"/>
    <p:sldId id="280" r:id="rId19"/>
    <p:sldId id="284" r:id="rId20"/>
    <p:sldId id="274" r:id="rId21"/>
    <p:sldId id="282" r:id="rId22"/>
    <p:sldId id="281" r:id="rId23"/>
    <p:sldId id="272" r:id="rId24"/>
    <p:sldId id="275" r:id="rId25"/>
    <p:sldId id="276" r:id="rId26"/>
    <p:sldId id="263" r:id="rId27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/>
            <a:t>Уровень организации</a:t>
          </a:r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941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97008">
        <dgm:presLayoutVars>
          <dgm:bulletEnabled val="1"/>
        </dgm:presLayoutVars>
      </dgm:prSet>
      <dgm:spPr/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/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LinFactNeighborX="37396" custLinFactNeighborY="-37494">
        <dgm:presLayoutVars>
          <dgm:bulletEnabled val="1"/>
        </dgm:presLayoutVars>
      </dgm:prSet>
      <dgm:spPr/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BAC2D72B-9236-4C55-AE1D-33B856F75230}" type="presOf" srcId="{CCD4CE0A-9387-4751-B631-756FA8B3A1B1}" destId="{F9F5084D-E7E2-4934-B9CC-4E50C1F41F90}" srcOrd="0" destOrd="0" presId="urn:microsoft.com/office/officeart/2005/8/layout/pyramid2"/>
    <dgm:cxn modelId="{EFD7AB33-D757-4CAA-8664-31C1C70B4255}" type="presOf" srcId="{3FF748B2-CC95-451B-8143-C5A03F1EB111}" destId="{500CF7D1-1636-4DEB-8CDC-2F7C02C42901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D601EFBD-33F1-4C47-9149-2342DE5FE77E}" type="presOf" srcId="{B26F7618-C915-462A-BFAF-8F1E5C379A4B}" destId="{8AB727E3-2AAC-4333-BE67-DDCC2DBAF903}" srcOrd="0" destOrd="0" presId="urn:microsoft.com/office/officeart/2005/8/layout/pyramid2"/>
    <dgm:cxn modelId="{DECE04FB-B69A-400B-8240-6D3E8E4B3DEB}" type="presOf" srcId="{F2516AA0-42D0-4E9A-904E-E056068D8ADE}" destId="{4E388B56-311A-46E5-9570-0E5542DBCD84}" srcOrd="0" destOrd="0" presId="urn:microsoft.com/office/officeart/2005/8/layout/pyramid2"/>
    <dgm:cxn modelId="{85D7DDC5-D1BB-4024-A075-826685CC510D}" type="presParOf" srcId="{4E388B56-311A-46E5-9570-0E5542DBCD84}" destId="{B5D2158A-EB40-4D24-8CC8-B2BFED5A76F0}" srcOrd="0" destOrd="0" presId="urn:microsoft.com/office/officeart/2005/8/layout/pyramid2"/>
    <dgm:cxn modelId="{1AEB3816-C806-48D5-9B6C-69F3DEDFE15F}" type="presParOf" srcId="{4E388B56-311A-46E5-9570-0E5542DBCD84}" destId="{9EAEA455-5A6E-410E-B4B7-AC856197C3E4}" srcOrd="1" destOrd="0" presId="urn:microsoft.com/office/officeart/2005/8/layout/pyramid2"/>
    <dgm:cxn modelId="{8828A5A9-2136-4CC2-952A-5F756402CAB2}" type="presParOf" srcId="{9EAEA455-5A6E-410E-B4B7-AC856197C3E4}" destId="{500CF7D1-1636-4DEB-8CDC-2F7C02C42901}" srcOrd="0" destOrd="0" presId="urn:microsoft.com/office/officeart/2005/8/layout/pyramid2"/>
    <dgm:cxn modelId="{D327479D-CD0D-441B-BB4B-B6013E7EFEC6}" type="presParOf" srcId="{9EAEA455-5A6E-410E-B4B7-AC856197C3E4}" destId="{A32BACF9-1EBF-4380-93A2-375886B886CF}" srcOrd="1" destOrd="0" presId="urn:microsoft.com/office/officeart/2005/8/layout/pyramid2"/>
    <dgm:cxn modelId="{72ADEDA5-5C9B-46CA-8CBF-32C3FCD0B88D}" type="presParOf" srcId="{9EAEA455-5A6E-410E-B4B7-AC856197C3E4}" destId="{8AB727E3-2AAC-4333-BE67-DDCC2DBAF903}" srcOrd="2" destOrd="0" presId="urn:microsoft.com/office/officeart/2005/8/layout/pyramid2"/>
    <dgm:cxn modelId="{E5047B8C-B39D-4A02-9937-AD18D790BC32}" type="presParOf" srcId="{9EAEA455-5A6E-410E-B4B7-AC856197C3E4}" destId="{29539D37-E751-4F81-B040-B9AF8800B9C2}" srcOrd="3" destOrd="0" presId="urn:microsoft.com/office/officeart/2005/8/layout/pyramid2"/>
    <dgm:cxn modelId="{5DB017E1-4926-4348-A7EB-6693F7CE4427}" type="presParOf" srcId="{9EAEA455-5A6E-410E-B4B7-AC856197C3E4}" destId="{F9F5084D-E7E2-4934-B9CC-4E50C1F41F90}" srcOrd="4" destOrd="0" presId="urn:microsoft.com/office/officeart/2005/8/layout/pyramid2"/>
    <dgm:cxn modelId="{D189C39D-ED3C-4FC5-9D6F-ACD1CD3951BE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780985" y="0"/>
          <a:ext cx="4640072" cy="37204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3952026" y="267249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Федеральный уровень</a:t>
          </a:r>
        </a:p>
      </dsp:txBody>
      <dsp:txXfrm>
        <a:off x="3995018" y="310241"/>
        <a:ext cx="2332309" cy="794716"/>
      </dsp:txXfrm>
    </dsp:sp>
    <dsp:sp modelId="{8AB727E3-2AAC-4333-BE67-DDCC2DBAF903}">
      <dsp:nvSpPr>
        <dsp:cNvPr id="0" name=""/>
        <dsp:cNvSpPr/>
      </dsp:nvSpPr>
      <dsp:spPr>
        <a:xfrm>
          <a:off x="3952026" y="1302776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Региональный уровень</a:t>
          </a:r>
        </a:p>
      </dsp:txBody>
      <dsp:txXfrm>
        <a:off x="3995018" y="1345768"/>
        <a:ext cx="2332309" cy="794716"/>
      </dsp:txXfrm>
    </dsp:sp>
    <dsp:sp modelId="{F9F5084D-E7E2-4934-B9CC-4E50C1F41F90}">
      <dsp:nvSpPr>
        <dsp:cNvPr id="0" name=""/>
        <dsp:cNvSpPr/>
      </dsp:nvSpPr>
      <dsp:spPr>
        <a:xfrm>
          <a:off x="3952026" y="2314343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Уровень организации</a:t>
          </a:r>
        </a:p>
      </dsp:txBody>
      <dsp:txXfrm>
        <a:off x="3995018" y="2357335"/>
        <a:ext cx="2332309" cy="79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>
                <a:solidFill>
                  <a:prstClr val="black"/>
                </a:solidFill>
              </a:rPr>
              <a:pPr/>
              <a:t>16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8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FvvTG-yg1FUcrA" TargetMode="External"/><Relationship Id="rId2" Type="http://schemas.openxmlformats.org/officeDocument/2006/relationships/hyperlink" Target="https://disk.yandex.ru/i/pMaggLfa3cH5Zw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pMaggLfa3cH5Zw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isk.yandex.ru/i/nMIsn-oTHu7pqw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b8OJGEaxi1P3yA" TargetMode="External"/><Relationship Id="rId2" Type="http://schemas.openxmlformats.org/officeDocument/2006/relationships/hyperlink" Target="https://disk.yandex.ru/i/pMaggLfa3cH5Zw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Jhc08EiQxrPBEQ" TargetMode="External"/><Relationship Id="rId2" Type="http://schemas.openxmlformats.org/officeDocument/2006/relationships/hyperlink" Target="https://disk.yandex.ru/i/pMaggLfa3cH5Zw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Название организации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совещание/</a:t>
            </a:r>
            <a:r>
              <a:rPr lang="en-US" dirty="0">
                <a:latin typeface="Arial" pitchFamily="34" charset="0"/>
                <a:cs typeface="Arial" pitchFamily="34" charset="0"/>
              </a:rPr>
              <a:t> Kick-off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Фамилия Имя Отчество-заказчика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DCE496-60D8-4715-9130-2088FE5428BC}"/>
              </a:ext>
            </a:extLst>
          </p:cNvPr>
          <p:cNvSpPr/>
          <p:nvPr/>
        </p:nvSpPr>
        <p:spPr>
          <a:xfrm>
            <a:off x="178717" y="69386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2445182" y="69386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CEC83E-A7E1-4F14-8D8A-9673C8EA81F0}"/>
              </a:ext>
            </a:extLst>
          </p:cNvPr>
          <p:cNvSpPr/>
          <p:nvPr/>
        </p:nvSpPr>
        <p:spPr>
          <a:xfrm>
            <a:off x="4695244" y="693865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9FDB40-549C-408D-B8A9-9AA5CA5414F0}"/>
              </a:ext>
            </a:extLst>
          </p:cNvPr>
          <p:cNvSpPr/>
          <p:nvPr/>
        </p:nvSpPr>
        <p:spPr>
          <a:xfrm>
            <a:off x="6987418" y="693865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50A87BD-F685-4B94-AB8D-17A0F412D906}"/>
              </a:ext>
            </a:extLst>
          </p:cNvPr>
          <p:cNvSpPr/>
          <p:nvPr/>
        </p:nvSpPr>
        <p:spPr>
          <a:xfrm>
            <a:off x="252663" y="1004879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F7F2B4E-DE1E-498B-B029-C798C1C7E1BC}"/>
              </a:ext>
            </a:extLst>
          </p:cNvPr>
          <p:cNvSpPr/>
          <p:nvPr/>
        </p:nvSpPr>
        <p:spPr>
          <a:xfrm>
            <a:off x="7050661" y="1004877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2522890" y="1004876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0E0F6A6-1004-4EAC-A164-D5012621027C}"/>
              </a:ext>
            </a:extLst>
          </p:cNvPr>
          <p:cNvSpPr/>
          <p:nvPr/>
        </p:nvSpPr>
        <p:spPr>
          <a:xfrm>
            <a:off x="4793119" y="1004877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148848" y="1443859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E343DFEE-2486-46B1-A40C-EA00AD7A0F7A}"/>
              </a:ext>
            </a:extLst>
          </p:cNvPr>
          <p:cNvSpPr/>
          <p:nvPr/>
        </p:nvSpPr>
        <p:spPr>
          <a:xfrm>
            <a:off x="6987418" y="1443860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97F5AB72-A1FF-4C60-A951-388A04DC5BC8}"/>
              </a:ext>
            </a:extLst>
          </p:cNvPr>
          <p:cNvSpPr/>
          <p:nvPr/>
        </p:nvSpPr>
        <p:spPr>
          <a:xfrm>
            <a:off x="4731655" y="1443861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3C92D88-59D9-423A-9276-ADFEC26B1587}"/>
              </a:ext>
            </a:extLst>
          </p:cNvPr>
          <p:cNvSpPr/>
          <p:nvPr/>
        </p:nvSpPr>
        <p:spPr>
          <a:xfrm>
            <a:off x="2445182" y="1443862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252663" y="1974365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8460C02-B308-41BA-8D34-B44CDEFB161C}"/>
              </a:ext>
            </a:extLst>
          </p:cNvPr>
          <p:cNvSpPr/>
          <p:nvPr/>
        </p:nvSpPr>
        <p:spPr>
          <a:xfrm>
            <a:off x="7050661" y="1974363"/>
            <a:ext cx="1973180" cy="55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12737FC-8A5B-448E-B99B-7E6D9F6DF00E}"/>
              </a:ext>
            </a:extLst>
          </p:cNvPr>
          <p:cNvSpPr/>
          <p:nvPr/>
        </p:nvSpPr>
        <p:spPr>
          <a:xfrm>
            <a:off x="2522890" y="1974362"/>
            <a:ext cx="1973180" cy="4389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4EDBBFB-8733-4F42-8019-B0DD81D88961}"/>
              </a:ext>
            </a:extLst>
          </p:cNvPr>
          <p:cNvSpPr/>
          <p:nvPr/>
        </p:nvSpPr>
        <p:spPr>
          <a:xfrm>
            <a:off x="4793119" y="1974363"/>
            <a:ext cx="1973180" cy="55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126176" y="2492788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09529A7F-FC4D-401E-8739-783CB275214B}"/>
              </a:ext>
            </a:extLst>
          </p:cNvPr>
          <p:cNvSpPr/>
          <p:nvPr/>
        </p:nvSpPr>
        <p:spPr>
          <a:xfrm>
            <a:off x="4727817" y="2619632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52900BFD-6F40-4D97-B40D-315A15F1651B}"/>
              </a:ext>
            </a:extLst>
          </p:cNvPr>
          <p:cNvSpPr/>
          <p:nvPr/>
        </p:nvSpPr>
        <p:spPr>
          <a:xfrm>
            <a:off x="6987418" y="2619632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78C36970-6E2B-407C-A93B-FDCB3B3BEBDA}"/>
              </a:ext>
            </a:extLst>
          </p:cNvPr>
          <p:cNvSpPr/>
          <p:nvPr/>
        </p:nvSpPr>
        <p:spPr>
          <a:xfrm>
            <a:off x="2445182" y="2504063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2E9EF83-FBB6-4C9A-B01E-58D3807359B0}"/>
              </a:ext>
            </a:extLst>
          </p:cNvPr>
          <p:cNvSpPr/>
          <p:nvPr/>
        </p:nvSpPr>
        <p:spPr>
          <a:xfrm>
            <a:off x="7050661" y="3375377"/>
            <a:ext cx="1973180" cy="55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410A315-A20D-466F-8B05-A43200023AD5}"/>
              </a:ext>
            </a:extLst>
          </p:cNvPr>
          <p:cNvSpPr/>
          <p:nvPr/>
        </p:nvSpPr>
        <p:spPr>
          <a:xfrm>
            <a:off x="6987418" y="3089922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AD5DCB1-8AE1-4A9C-9EB0-C1594729E605}"/>
              </a:ext>
            </a:extLst>
          </p:cNvPr>
          <p:cNvSpPr/>
          <p:nvPr/>
        </p:nvSpPr>
        <p:spPr>
          <a:xfrm>
            <a:off x="4793119" y="3114982"/>
            <a:ext cx="1973180" cy="7250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58E8632-B6CF-4194-B028-8BFFE31049AF}"/>
              </a:ext>
            </a:extLst>
          </p:cNvPr>
          <p:cNvSpPr/>
          <p:nvPr/>
        </p:nvSpPr>
        <p:spPr>
          <a:xfrm>
            <a:off x="4727817" y="4292818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252662" y="2851133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252662" y="3105284"/>
            <a:ext cx="1995853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A97B039F-CD69-4989-BCF9-65C09F88CDCC}"/>
              </a:ext>
            </a:extLst>
          </p:cNvPr>
          <p:cNvSpPr/>
          <p:nvPr/>
        </p:nvSpPr>
        <p:spPr>
          <a:xfrm>
            <a:off x="4731655" y="3906697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B8B9CAD8-7044-4CCE-893C-B5F10B731FFB}"/>
              </a:ext>
            </a:extLst>
          </p:cNvPr>
          <p:cNvSpPr/>
          <p:nvPr/>
        </p:nvSpPr>
        <p:spPr>
          <a:xfrm>
            <a:off x="4794898" y="4546969"/>
            <a:ext cx="1973180" cy="5121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2497088" y="3114891"/>
            <a:ext cx="1995853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2459646" y="2848699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7" name="TextBox 36">
            <a:hlinkClick r:id="rId2"/>
          </p:cNvPr>
          <p:cNvSpPr txBox="1"/>
          <p:nvPr/>
        </p:nvSpPr>
        <p:spPr>
          <a:xfrm>
            <a:off x="486383" y="3581838"/>
            <a:ext cx="3813244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Рекомендации для разбора проблем по методике </a:t>
            </a:r>
            <a:r>
              <a:rPr lang="ru-RU" dirty="0">
                <a:solidFill>
                  <a:srgbClr val="FF0000"/>
                </a:solidFill>
              </a:rPr>
              <a:t>5 Почему? </a:t>
            </a:r>
            <a:r>
              <a:rPr lang="ru-RU" dirty="0"/>
              <a:t>- переходи по ссылке (</a:t>
            </a:r>
            <a:r>
              <a:rPr lang="en-US" dirty="0">
                <a:hlinkClick r:id="rId3"/>
              </a:rPr>
              <a:t>https://disk.yandex.ru/i/FvvTG-yg1FUcrA</a:t>
            </a:r>
            <a:r>
              <a:rPr lang="ru-RU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51352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Диаграмма </a:t>
            </a:r>
            <a:r>
              <a:rPr lang="ru-RU" dirty="0" err="1"/>
              <a:t>Ишикавы</a:t>
            </a:r>
            <a:r>
              <a:rPr lang="ru-RU" dirty="0"/>
              <a:t> </a:t>
            </a:r>
            <a:r>
              <a:rPr lang="ru-RU" sz="1600" dirty="0">
                <a:solidFill>
                  <a:srgbClr val="FF0000"/>
                </a:solidFill>
              </a:rPr>
              <a:t>(не обязательный элемент)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1" y="760557"/>
            <a:ext cx="8642925" cy="373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>
            <a:hlinkClick r:id="rId3"/>
          </p:cNvPr>
          <p:cNvSpPr txBox="1"/>
          <p:nvPr/>
        </p:nvSpPr>
        <p:spPr>
          <a:xfrm>
            <a:off x="486382" y="4365745"/>
            <a:ext cx="801559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Методические рекомендации для построения диаграммы </a:t>
            </a:r>
            <a:r>
              <a:rPr lang="ru-RU" dirty="0" err="1"/>
              <a:t>Ишикавы</a:t>
            </a:r>
            <a:r>
              <a:rPr lang="ru-RU" dirty="0"/>
              <a:t> -переходи по ссылке (</a:t>
            </a:r>
            <a:r>
              <a:rPr lang="en-US" dirty="0">
                <a:hlinkClick r:id="rId4"/>
              </a:rPr>
              <a:t>https://disk.yandex.ru/i/nMIsn-oTHu7pqw</a:t>
            </a:r>
            <a:r>
              <a:rPr lang="ru-RU" dirty="0"/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207193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Диаграмма спагетти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(не обязательный элемент)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389A89-7D26-48A1-AE8B-FCF0D5504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49" y="1201738"/>
            <a:ext cx="49053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31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24157003"/>
              </p:ext>
            </p:extLst>
          </p:nvPr>
        </p:nvGraphicFramePr>
        <p:xfrm>
          <a:off x="381000" y="114776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2004060" y="3678421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480163" y="3678421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721469" y="4193428"/>
            <a:ext cx="647409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595607" y="2718637"/>
            <a:ext cx="880079" cy="77438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3863316" y="4263624"/>
            <a:ext cx="513479" cy="497483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1652340" y="4340867"/>
            <a:ext cx="508441" cy="46296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1055" y="244521"/>
            <a:ext cx="5786181" cy="51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Подготовка к плану действий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59685"/>
              </p:ext>
            </p:extLst>
          </p:nvPr>
        </p:nvGraphicFramePr>
        <p:xfrm>
          <a:off x="1887796" y="1168435"/>
          <a:ext cx="5544888" cy="1603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57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Проблема (первопричина)</a:t>
                      </a:r>
                    </a:p>
                  </a:txBody>
                  <a:tcPr marL="68580" marR="68580" marT="25741" marB="2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err="1"/>
                        <a:t>Решени</a:t>
                      </a:r>
                      <a:r>
                        <a:rPr lang="ru-RU" sz="2000" dirty="0" err="1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105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25741" marB="2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Вклад в цель проекта</a:t>
                      </a:r>
                    </a:p>
                  </a:txBody>
                  <a:tcPr marL="68580" marR="68580" marT="25741" marB="2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%</a:t>
                      </a:r>
                    </a:p>
                  </a:txBody>
                  <a:tcPr marL="68580" marR="68580" marT="25741" marB="257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275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8580" marR="68580" marT="25741" marB="25741"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1….</a:t>
                      </a:r>
                    </a:p>
                    <a:p>
                      <a:r>
                        <a:rPr lang="ru-RU" sz="800" dirty="0"/>
                        <a:t>2….</a:t>
                      </a:r>
                    </a:p>
                    <a:p>
                      <a:r>
                        <a:rPr lang="ru-RU" sz="800" dirty="0"/>
                        <a:t>3….</a:t>
                      </a:r>
                    </a:p>
                  </a:txBody>
                  <a:tcPr marL="68580" marR="68580" marT="25741" marB="25741"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- 20 мин. В ВПП</a:t>
                      </a:r>
                    </a:p>
                  </a:txBody>
                  <a:tcPr marL="68580" marR="68580" marT="25741" marB="25741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68580" marR="68580" marT="25741" marB="257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27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68580" marR="68580" marT="25741" marB="25741"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1….</a:t>
                      </a:r>
                    </a:p>
                    <a:p>
                      <a:r>
                        <a:rPr lang="ru-RU" sz="800" dirty="0"/>
                        <a:t>2….</a:t>
                      </a:r>
                    </a:p>
                    <a:p>
                      <a:r>
                        <a:rPr lang="ru-RU" sz="800" dirty="0"/>
                        <a:t>3….</a:t>
                      </a:r>
                    </a:p>
                  </a:txBody>
                  <a:tcPr marL="68580" marR="68580" marT="25741" marB="25741"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- 12 мин. в ВПП</a:t>
                      </a:r>
                    </a:p>
                  </a:txBody>
                  <a:tcPr marL="68580" marR="68580" marT="25741" marB="25741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68580" marR="68580" marT="25741" marB="257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3601918" y="1204118"/>
            <a:ext cx="270030" cy="2027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06026" y="1767286"/>
            <a:ext cx="270030" cy="2027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FFFFFF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81094" y="3125928"/>
            <a:ext cx="6958292" cy="1187622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buFont typeface="+mj-lt"/>
              <a:buAutoNum type="arabicPeriod"/>
            </a:pPr>
            <a:r>
              <a:rPr lang="ru-RU" sz="1500" kern="0" dirty="0">
                <a:solidFill>
                  <a:prstClr val="black"/>
                </a:solidFill>
              </a:rPr>
              <a:t>Если установлены первопричины, то на них и предлагаются решения! Каждая из первопричин рассматривается отдельно</a:t>
            </a:r>
          </a:p>
          <a:p>
            <a:pPr marL="342900" indent="-342900" algn="ctr">
              <a:spcBef>
                <a:spcPct val="20000"/>
              </a:spcBef>
              <a:buFont typeface="+mj-lt"/>
              <a:buAutoNum type="arabicPeriod"/>
            </a:pPr>
            <a:r>
              <a:rPr lang="ru-RU" sz="1500" kern="0" dirty="0">
                <a:solidFill>
                  <a:prstClr val="black"/>
                </a:solidFill>
              </a:rPr>
              <a:t>Предлагаем минимум три решения, из которых выбираем наиболее простое и менее затратное</a:t>
            </a:r>
          </a:p>
          <a:p>
            <a:pPr marL="342900" indent="-342900" algn="ctr">
              <a:spcBef>
                <a:spcPct val="20000"/>
              </a:spcBef>
              <a:buFont typeface="+mj-lt"/>
              <a:buAutoNum type="arabicPeriod"/>
            </a:pPr>
            <a:r>
              <a:rPr lang="ru-RU" sz="1500" kern="0" dirty="0">
                <a:solidFill>
                  <a:prstClr val="black"/>
                </a:solidFill>
              </a:rPr>
              <a:t>Любое решение без вклада в цели проекта не целесообразно!</a:t>
            </a:r>
          </a:p>
        </p:txBody>
      </p:sp>
    </p:spTree>
    <p:extLst>
      <p:ext uri="{BB962C8B-B14F-4D97-AF65-F5344CB8AC3E}">
        <p14:creationId xmlns:p14="http://schemas.microsoft.com/office/powerpoint/2010/main" val="18185991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58818" y="176199"/>
            <a:ext cx="7714908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Подготовка к плану действий (1)</a:t>
            </a:r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1046441" y="959647"/>
            <a:ext cx="7227285" cy="540560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FontTx/>
              <a:buNone/>
            </a:pPr>
            <a:r>
              <a:rPr lang="ru-RU" sz="2000" kern="0" dirty="0">
                <a:solidFill>
                  <a:prstClr val="black"/>
                </a:solidFill>
              </a:rPr>
              <a:t>Как мы хотим повлиять на выявленные при картировании текущего состояния проблемы в рамках текущего проекта? </a:t>
            </a:r>
            <a:endParaRPr lang="ru-RU" kern="0" dirty="0">
              <a:solidFill>
                <a:srgbClr val="414142"/>
              </a:solidFill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333580" y="1814612"/>
          <a:ext cx="8496945" cy="15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64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Проблема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Решить полностью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Решить частично 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Решение</a:t>
                      </a:r>
                      <a:r>
                        <a:rPr lang="ru-RU" sz="1400" baseline="0" dirty="0"/>
                        <a:t> не планируется</a:t>
                      </a:r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Другое</a:t>
                      </a:r>
                      <a:r>
                        <a:rPr lang="ru-RU" sz="1400" baseline="0" dirty="0"/>
                        <a:t>               </a:t>
                      </a:r>
                      <a:r>
                        <a:rPr lang="ru-RU" sz="900" baseline="0" dirty="0"/>
                        <a:t>(н-р: проблема перенесена на др. процесс)</a:t>
                      </a:r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88">
                <a:tc>
                  <a:txBody>
                    <a:bodyPr/>
                    <a:lstStyle/>
                    <a:p>
                      <a:r>
                        <a:rPr lang="ru-RU" sz="1400" dirty="0"/>
                        <a:t>Проблема 1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388">
                <a:tc>
                  <a:txBody>
                    <a:bodyPr/>
                    <a:lstStyle/>
                    <a:p>
                      <a:r>
                        <a:rPr lang="ru-RU" sz="1400" dirty="0"/>
                        <a:t>Проблема 2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388">
                <a:tc>
                  <a:txBody>
                    <a:bodyPr/>
                    <a:lstStyle/>
                    <a:p>
                      <a:r>
                        <a:rPr lang="ru-RU" sz="1400" dirty="0"/>
                        <a:t>Проблема 3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43" y="2517341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23" y="3088859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24" y="2768181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Объект 2"/>
          <p:cNvSpPr txBox="1">
            <a:spLocks/>
          </p:cNvSpPr>
          <p:nvPr/>
        </p:nvSpPr>
        <p:spPr>
          <a:xfrm>
            <a:off x="475547" y="3817541"/>
            <a:ext cx="8343483" cy="594616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FontTx/>
              <a:buNone/>
            </a:pPr>
            <a:r>
              <a:rPr lang="ru-RU" sz="2100" b="1" dirty="0">
                <a:solidFill>
                  <a:srgbClr val="FF0000"/>
                </a:solidFill>
              </a:rPr>
              <a:t>Важно!</a:t>
            </a:r>
            <a:r>
              <a:rPr lang="ru-RU" sz="2000" kern="0" dirty="0">
                <a:solidFill>
                  <a:srgbClr val="FF0000"/>
                </a:solidFill>
              </a:rPr>
              <a:t> </a:t>
            </a:r>
            <a:r>
              <a:rPr lang="ru-RU" sz="2000" kern="0" dirty="0">
                <a:solidFill>
                  <a:prstClr val="black"/>
                </a:solidFill>
              </a:rPr>
              <a:t>Часть проблем может остаться в целевом состоянии потока, но в идеальном состоянии потока проблем быть не должно.</a:t>
            </a:r>
            <a:endParaRPr lang="ru-RU" kern="0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9415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Вклад в цель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034508"/>
              </p:ext>
            </p:extLst>
          </p:nvPr>
        </p:nvGraphicFramePr>
        <p:xfrm>
          <a:off x="930393" y="997891"/>
          <a:ext cx="6856567" cy="267873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8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9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ПРОБЛЕМА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ПЕРВОПРИЧИНА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ПРЕДЛАГАЕМОЕ РЕШЕНИЕ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ВКЛАД В ДОСТИЖЕНИЕ ЦЕЛИ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525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27303"/>
              </p:ext>
            </p:extLst>
          </p:nvPr>
        </p:nvGraphicFramePr>
        <p:xfrm>
          <a:off x="709964" y="880266"/>
          <a:ext cx="7546333" cy="3834954"/>
        </p:xfrm>
        <a:graphic>
          <a:graphicData uri="http://schemas.openxmlformats.org/drawingml/2006/table">
            <a:tbl>
              <a:tblPr/>
              <a:tblGrid>
                <a:gridCol w="48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62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6329">
                <a:tc gridSpan="5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2406" marR="2406" marT="24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Предлагаемое решение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Ответственные 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Название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21.05.2020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(000) 000 00 00, доб. 0000</a:t>
            </a: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Моб. тел.: +7 (000) 000 00 00</a:t>
            </a: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namesurname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rosatom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www.rosatom.ru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Фамилия Имя Отчество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Организационно-распорядительные документы </a:t>
            </a:r>
            <a:r>
              <a:rPr lang="ru-RU" dirty="0">
                <a:solidFill>
                  <a:srgbClr val="FF0000"/>
                </a:solidFill>
              </a:rPr>
              <a:t>(приказ о создании рабочей группы)</a:t>
            </a:r>
          </a:p>
        </p:txBody>
      </p:sp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проекта</a:t>
            </a:r>
            <a:r>
              <a:rPr lang="ru-RU" dirty="0">
                <a:solidFill>
                  <a:srgbClr val="FF0000"/>
                </a:solidFill>
              </a:rPr>
              <a:t>( фото + подпись ФИО + должность)</a:t>
            </a:r>
          </a:p>
        </p:txBody>
      </p:sp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проекта </a:t>
            </a:r>
            <a:r>
              <a:rPr lang="ru-RU" dirty="0">
                <a:solidFill>
                  <a:srgbClr val="FF0000"/>
                </a:solidFill>
              </a:rPr>
              <a:t>(подписанный скан)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486382" y="4128153"/>
            <a:ext cx="801559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Методические рекомендации для заполнения </a:t>
            </a:r>
            <a:r>
              <a:rPr lang="ru-RU" dirty="0">
                <a:solidFill>
                  <a:srgbClr val="FF0000"/>
                </a:solidFill>
              </a:rPr>
              <a:t>ПАСПОРТА</a:t>
            </a:r>
            <a:r>
              <a:rPr lang="ru-RU" dirty="0"/>
              <a:t>- переходи по ссылке (</a:t>
            </a:r>
            <a:r>
              <a:rPr lang="en-US" dirty="0">
                <a:hlinkClick r:id="rId3"/>
              </a:rPr>
              <a:t>https://disk.yandex.ru/i/b8OJGEaxi1P3yA</a:t>
            </a:r>
            <a:r>
              <a:rPr lang="ru-RU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486382" y="4128153"/>
            <a:ext cx="801559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Методические рекомендации для построения </a:t>
            </a:r>
            <a:r>
              <a:rPr lang="ru-RU" dirty="0">
                <a:solidFill>
                  <a:srgbClr val="FF0000"/>
                </a:solidFill>
              </a:rPr>
              <a:t>ТЕКУЩЕЙ КАРТЫ </a:t>
            </a:r>
            <a:r>
              <a:rPr lang="ru-RU" dirty="0"/>
              <a:t>- переходи по ссылке (</a:t>
            </a:r>
            <a:r>
              <a:rPr lang="en-US" dirty="0">
                <a:hlinkClick r:id="rId3"/>
              </a:rPr>
              <a:t>https://disk.yandex.ru/i/Jhc08EiQxrPBEQ</a:t>
            </a:r>
            <a:r>
              <a:rPr lang="ru-RU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Текущие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07153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EF25AF0-4290-47F3-A1B5-675B2373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Хронометраж процесса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7A84DC4-38A5-4AF7-9DE3-9E16C3475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834886"/>
              </p:ext>
            </p:extLst>
          </p:nvPr>
        </p:nvGraphicFramePr>
        <p:xfrm>
          <a:off x="539750" y="729740"/>
          <a:ext cx="8217132" cy="4382125"/>
        </p:xfrm>
        <a:graphic>
          <a:graphicData uri="http://schemas.openxmlformats.org/drawingml/2006/table">
            <a:tbl>
              <a:tblPr firstRow="1" bandRow="1"/>
              <a:tblGrid>
                <a:gridCol w="33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7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69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73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8551">
                <a:tc gridSpan="7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Наименование процесса:  </a:t>
                      </a:r>
                      <a:r>
                        <a:rPr lang="ru-RU" sz="10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+mn-ea"/>
                          <a:cs typeface="+mn-cs"/>
                        </a:rPr>
                        <a:t>Авиаперелёт из пункта А в пункт В</a:t>
                      </a:r>
                      <a:endParaRPr lang="ru-RU" sz="90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Дата проведения хронометража</a:t>
                      </a:r>
                      <a:endParaRPr lang="ru-RU" sz="90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+mn-ea"/>
                          <a:cs typeface="+mn-cs"/>
                        </a:rPr>
                        <a:t>«20» апреля 2023 г.</a:t>
                      </a:r>
                      <a:endParaRPr lang="ru-RU" sz="90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87">
                <a:tc gridSpan="7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b="1">
                          <a:latin typeface="Arial Narrow"/>
                        </a:rPr>
                        <a:t>Регламентируемое время выполнения процесса _________________________________________________________________________________________________</a:t>
                      </a:r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900">
                        <a:latin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19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1">
                        <a:latin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>
                        <a:latin typeface="Arial Narrow"/>
                      </a:endParaRPr>
                    </a:p>
                    <a:p>
                      <a:pPr algn="ctr">
                        <a:defRPr/>
                      </a:pPr>
                      <a:r>
                        <a:rPr lang="ru-RU" sz="900" b="1">
                          <a:latin typeface="Arial Narrow"/>
                        </a:rPr>
                        <a:t>Участник процесса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900" b="1">
                          <a:latin typeface="Arial Narrow"/>
                        </a:rPr>
                        <a:t>(ФИО, должность)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Наименование работ (операций) по процессу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Фактическое время начала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операции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Фактическое время окончания операции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Время выполнения операции, мин.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Время ожидания (простоя) при совершении операций/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между операциями, мин.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Проблемы в процессе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7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1.</a:t>
                      </a:r>
                      <a:endParaRPr lang="ru-RU" sz="900" b="1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Пассажир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Поездка в авиакассу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9:30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30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Потери времени в пробках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798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2.</a:t>
                      </a:r>
                      <a:endParaRPr lang="ru-RU" sz="900" b="1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srgbClr val="414042"/>
                          </a:solidFill>
                          <a:latin typeface="Arial Narrow"/>
                          <a:cs typeface="Arial"/>
                        </a:rPr>
                        <a:t>Пассажир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Ожидание в очереди </a:t>
                      </a:r>
                      <a:endParaRPr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9:31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9:45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Потери времени в  очереди</a:t>
                      </a:r>
                      <a:endParaRPr/>
                    </a:p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913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3.</a:t>
                      </a:r>
                      <a:endParaRPr lang="ru-RU" sz="900" b="1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srgbClr val="414042"/>
                          </a:solidFill>
                          <a:latin typeface="Arial Narrow"/>
                          <a:cs typeface="Arial"/>
                        </a:rPr>
                        <a:t>Пассажир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Покупка билета в авиакассе</a:t>
                      </a:r>
                      <a:endParaRPr/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9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9:45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9:55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Потери времени на ожидание ответа системы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79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b="1">
                          <a:latin typeface="Arial Narrow"/>
                        </a:rPr>
                        <a:t>n</a:t>
                      </a:r>
                      <a:endParaRPr lang="ru-RU" sz="900" b="1">
                        <a:latin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srgbClr val="414042"/>
                          </a:solidFill>
                          <a:latin typeface="Arial Narrow"/>
                          <a:cs typeface="Arial"/>
                        </a:rPr>
                        <a:t>Пассажир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Возвращение домой</a:t>
                      </a:r>
                      <a:endParaRPr lang="ru-RU" sz="9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9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9:56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11:00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64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44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Потери времени в ожидании автобуса, </a:t>
                      </a:r>
                    </a:p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Потери времени  в пробках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11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…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…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  <a:ea typeface="Calibri"/>
                          <a:cs typeface="Times New Roman"/>
                        </a:rPr>
                        <a:t>…</a:t>
                      </a:r>
                      <a:endParaRPr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900">
                        <a:latin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900">
                        <a:latin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900">
                        <a:latin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900">
                        <a:latin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900" dirty="0">
                        <a:latin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00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Анкетирование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573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588</Words>
  <Application>Microsoft Office PowerPoint</Application>
  <PresentationFormat>Произвольный</PresentationFormat>
  <Paragraphs>172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Arial Narrow</vt:lpstr>
      <vt:lpstr>Calibri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Название организации</vt:lpstr>
      <vt:lpstr>Название проекта</vt:lpstr>
      <vt:lpstr>Организационно-распорядительные документы (приказ о создании рабочей группы)</vt:lpstr>
      <vt:lpstr>Команда проекта( фото + подпись ФИО + должность)</vt:lpstr>
      <vt:lpstr>Паспорт проекта (подписанный скан)</vt:lpstr>
      <vt:lpstr>Текущая карта процесса</vt:lpstr>
      <vt:lpstr>Текущие проблемы</vt:lpstr>
      <vt:lpstr>Хронометраж процесса</vt:lpstr>
      <vt:lpstr>Анкетирование</vt:lpstr>
      <vt:lpstr>Идеальная карта процесса</vt:lpstr>
      <vt:lpstr>Презентация PowerPoint</vt:lpstr>
      <vt:lpstr>Диаграмма Ишикавы (не обязательный элемент)</vt:lpstr>
      <vt:lpstr>Диаграмма спагетти (не обязательный элемент)</vt:lpstr>
      <vt:lpstr>Пирамида проблем</vt:lpstr>
      <vt:lpstr>Презентация PowerPoint</vt:lpstr>
      <vt:lpstr>Презентация PowerPoint</vt:lpstr>
      <vt:lpstr>Вклад в цель проекта</vt:lpstr>
      <vt:lpstr>Целевая карта процесса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cp:lastModifiedBy>Сазанова Евгения Руслановна</cp:lastModifiedBy>
  <cp:revision>26</cp:revision>
  <dcterms:modified xsi:type="dcterms:W3CDTF">2023-05-31T08:01:24Z</dcterms:modified>
</cp:coreProperties>
</file>