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38"/>
  </p:notesMasterIdLst>
  <p:sldIdLst>
    <p:sldId id="256" r:id="rId8"/>
    <p:sldId id="257" r:id="rId9"/>
    <p:sldId id="264" r:id="rId10"/>
    <p:sldId id="265" r:id="rId11"/>
    <p:sldId id="268" r:id="rId12"/>
    <p:sldId id="269" r:id="rId13"/>
    <p:sldId id="270" r:id="rId14"/>
    <p:sldId id="285" r:id="rId15"/>
    <p:sldId id="283" r:id="rId16"/>
    <p:sldId id="277" r:id="rId17"/>
    <p:sldId id="273" r:id="rId18"/>
    <p:sldId id="280" r:id="rId19"/>
    <p:sldId id="284" r:id="rId20"/>
    <p:sldId id="274" r:id="rId21"/>
    <p:sldId id="282" r:id="rId22"/>
    <p:sldId id="281" r:id="rId23"/>
    <p:sldId id="272" r:id="rId24"/>
    <p:sldId id="275" r:id="rId25"/>
    <p:sldId id="276" r:id="rId26"/>
    <p:sldId id="286" r:id="rId27"/>
    <p:sldId id="287" r:id="rId28"/>
    <p:sldId id="288" r:id="rId29"/>
    <p:sldId id="323" r:id="rId30"/>
    <p:sldId id="305" r:id="rId31"/>
    <p:sldId id="333" r:id="rId32"/>
    <p:sldId id="306" r:id="rId33"/>
    <p:sldId id="334" r:id="rId34"/>
    <p:sldId id="332" r:id="rId35"/>
    <p:sldId id="331" r:id="rId36"/>
    <p:sldId id="263" r:id="rId37"/>
  </p:sldIdLst>
  <p:sldSz cx="9144000" cy="5148263"/>
  <p:notesSz cx="6858000" cy="9144000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028">
          <p15:clr>
            <a:srgbClr val="A4A3A4"/>
          </p15:clr>
        </p15:guide>
        <p15:guide id="4" pos="5511">
          <p15:clr>
            <a:srgbClr val="A4A3A4"/>
          </p15:clr>
        </p15:guide>
        <p15:guide id="5" orient="horz" pos="272">
          <p15:clr>
            <a:srgbClr val="A4A3A4"/>
          </p15:clr>
        </p15:guide>
        <p15:guide id="6" orient="horz" pos="2971">
          <p15:clr>
            <a:srgbClr val="A4A3A4"/>
          </p15:clr>
        </p15:guide>
        <p15:guide id="7" orient="horz" pos="930">
          <p15:clr>
            <a:srgbClr val="A4A3A4"/>
          </p15:clr>
        </p15:guide>
        <p15:guide id="8" orient="horz" pos="1337">
          <p15:clr>
            <a:srgbClr val="A4A3A4"/>
          </p15:clr>
        </p15:guide>
        <p15:guide id="9" orient="horz" pos="2086">
          <p15:clr>
            <a:srgbClr val="A4A3A4"/>
          </p15:clr>
        </p15:guide>
        <p15:guide id="10" pos="2331">
          <p15:clr>
            <a:srgbClr val="A4A3A4"/>
          </p15:clr>
        </p15:guide>
        <p15:guide id="11" pos="726">
          <p15:clr>
            <a:srgbClr val="A4A3A4"/>
          </p15:clr>
        </p15:guide>
        <p15:guide id="12" pos="875">
          <p15:clr>
            <a:srgbClr val="A4A3A4"/>
          </p15:clr>
        </p15:guide>
        <p15:guide id="13" pos="1260">
          <p15:clr>
            <a:srgbClr val="A4A3A4"/>
          </p15:clr>
        </p15:guide>
        <p15:guide id="14" pos="1410">
          <p15:clr>
            <a:srgbClr val="A4A3A4"/>
          </p15:clr>
        </p15:guide>
        <p15:guide id="15" pos="1796">
          <p15:clr>
            <a:srgbClr val="A4A3A4"/>
          </p15:clr>
        </p15:guide>
        <p15:guide id="16" pos="194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8" y="366"/>
      </p:cViewPr>
      <p:guideLst>
        <p:guide orient="horz" pos="261"/>
        <p:guide pos="340"/>
        <p:guide orient="horz" pos="3028"/>
        <p:guide pos="5511"/>
        <p:guide orient="horz" pos="272"/>
        <p:guide orient="horz" pos="2971"/>
        <p:guide orient="horz" pos="930"/>
        <p:guide orient="horz" pos="1337"/>
        <p:guide orient="horz" pos="2086"/>
        <p:guide pos="2331"/>
        <p:guide pos="726"/>
        <p:guide pos="875"/>
        <p:guide pos="1260"/>
        <p:guide pos="1410"/>
        <p:guide pos="1796"/>
        <p:guide pos="19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&#1051;&#1077;&#1085;&#1072;\Documents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Покупка билета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Текущее</c:v>
                </c:pt>
                <c:pt idx="1">
                  <c:v>Целевое</c:v>
                </c:pt>
                <c:pt idx="2">
                  <c:v>Фактическое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</c:v>
                </c:pt>
                <c:pt idx="1">
                  <c:v>1</c:v>
                </c:pt>
                <c:pt idx="2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85-4192-95ED-9E3CFE5E12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Поездка в аэропорт на рейс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Текущее</c:v>
                </c:pt>
                <c:pt idx="1">
                  <c:v>Целевое</c:v>
                </c:pt>
                <c:pt idx="2">
                  <c:v>Фактическое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85-4192-95ED-9E3CFE5E12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Полет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Текущее</c:v>
                </c:pt>
                <c:pt idx="1">
                  <c:v>Целевое</c:v>
                </c:pt>
                <c:pt idx="2">
                  <c:v>Фактическое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85-4192-95ED-9E3CFE5E12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8361688"/>
        <c:axId val="608363328"/>
      </c:barChart>
      <c:catAx>
        <c:axId val="608361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363328"/>
        <c:crosses val="autoZero"/>
        <c:auto val="1"/>
        <c:lblAlgn val="ctr"/>
        <c:lblOffset val="100"/>
        <c:noMultiLvlLbl val="0"/>
      </c:catAx>
      <c:valAx>
        <c:axId val="60836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08361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Биология 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72%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5E-4CDA-B114-23C68957504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91%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5E-4CDA-B114-23C6895750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Лист1!$C$2:$D$2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Лист1!$C$3:$D$3</c:f>
              <c:numCache>
                <c:formatCode>General</c:formatCode>
                <c:ptCount val="2"/>
                <c:pt idx="0">
                  <c:v>72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5E-4CDA-B114-23C68957504C}"/>
            </c:ext>
          </c:extLst>
        </c:ser>
        <c:ser>
          <c:idx val="1"/>
          <c:order val="1"/>
          <c:tx>
            <c:strRef>
              <c:f>Лист1!$B$4</c:f>
              <c:strCache>
                <c:ptCount val="1"/>
                <c:pt idx="0">
                  <c:v>Химия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5E-4CDA-B114-23C68957504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5E-4CDA-B114-23C6895750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Лист1!$C$2:$D$2</c:f>
              <c:numCache>
                <c:formatCode>General</c:formatCode>
                <c:ptCount val="2"/>
                <c:pt idx="0">
                  <c:v>2022</c:v>
                </c:pt>
                <c:pt idx="1">
                  <c:v>2023</c:v>
                </c:pt>
              </c:numCache>
            </c:numRef>
          </c:cat>
          <c:val>
            <c:numRef>
              <c:f>Лист1!$C$4:$D$4</c:f>
              <c:numCache>
                <c:formatCode>General</c:formatCode>
                <c:ptCount val="2"/>
                <c:pt idx="0">
                  <c:v>83</c:v>
                </c:pt>
                <c:pt idx="1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5E-4CDA-B114-23C689575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388416"/>
        <c:axId val="117389952"/>
      </c:barChart>
      <c:catAx>
        <c:axId val="1173884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389952"/>
        <c:crosses val="autoZero"/>
        <c:auto val="1"/>
        <c:lblAlgn val="ctr"/>
        <c:lblOffset val="100"/>
        <c:noMultiLvlLbl val="0"/>
      </c:catAx>
      <c:valAx>
        <c:axId val="11738995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one"/>
        <c:crossAx val="117388416"/>
        <c:crosses val="autoZero"/>
        <c:crossBetween val="between"/>
      </c:valAx>
      <c:spPr>
        <a:ln>
          <a:solidFill>
            <a:srgbClr val="C00000"/>
          </a:solidFill>
        </a:ln>
      </c:spPr>
    </c:plotArea>
    <c:legend>
      <c:legendPos val="r"/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chemeClr val="accent1"/>
      </a:solidFill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[Книга1.xlsx]Лист1!$F$8</c:f>
              <c:strCache>
                <c:ptCount val="1"/>
                <c:pt idx="0">
                  <c:v>начало проекта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[Книга1.xlsx]Лист1!$G$8:$H$8</c:f>
              <c:numCache>
                <c:formatCode>General</c:formatCode>
                <c:ptCount val="2"/>
                <c:pt idx="1">
                  <c:v>56.6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8C-4DD0-A5C9-1B9544CA2312}"/>
            </c:ext>
          </c:extLst>
        </c:ser>
        <c:ser>
          <c:idx val="1"/>
          <c:order val="1"/>
          <c:tx>
            <c:strRef>
              <c:f>[Книга1.xlsx]Лист1!$F$9</c:f>
              <c:strCache>
                <c:ptCount val="1"/>
                <c:pt idx="0">
                  <c:v>конец проекта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[Книга1.xlsx]Лист1!$G$9:$H$9</c:f>
              <c:numCache>
                <c:formatCode>General</c:formatCode>
                <c:ptCount val="2"/>
                <c:pt idx="1">
                  <c:v>82.5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8C-4DD0-A5C9-1B9544CA23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22720"/>
        <c:axId val="37123200"/>
      </c:barChart>
      <c:catAx>
        <c:axId val="37022720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7123200"/>
        <c:crosses val="autoZero"/>
        <c:auto val="1"/>
        <c:lblAlgn val="ctr"/>
        <c:lblOffset val="100"/>
        <c:noMultiLvlLbl val="0"/>
      </c:catAx>
      <c:valAx>
        <c:axId val="3712320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7022720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solidFill>
        <a:srgbClr val="5B9BD5"/>
      </a:solidFill>
    </a:ln>
  </c:sp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516AA0-42D0-4E9A-904E-E056068D8ADE}" type="doc">
      <dgm:prSet loTypeId="urn:microsoft.com/office/officeart/2005/8/layout/pyramid2" loCatId="pyramid" qsTypeId="urn:microsoft.com/office/officeart/2005/8/quickstyle/3d2" qsCatId="3D" csTypeId="urn:microsoft.com/office/officeart/2005/8/colors/accent1_2" csCatId="accent1" phldr="1"/>
      <dgm:spPr/>
    </dgm:pt>
    <dgm:pt modelId="{3FF748B2-CC95-451B-8143-C5A03F1EB111}">
      <dgm:prSet phldrT="[Текст]"/>
      <dgm:spPr/>
      <dgm:t>
        <a:bodyPr/>
        <a:lstStyle/>
        <a:p>
          <a:r>
            <a:rPr lang="ru-RU" dirty="0"/>
            <a:t>Федеральный уровень</a:t>
          </a:r>
        </a:p>
      </dgm:t>
    </dgm:pt>
    <dgm:pt modelId="{F99DA536-E43B-4950-BA30-8CA9E427BA97}" type="parTrans" cxnId="{37DEBAA8-1957-44E0-95DB-E2FC8D891943}">
      <dgm:prSet/>
      <dgm:spPr/>
      <dgm:t>
        <a:bodyPr/>
        <a:lstStyle/>
        <a:p>
          <a:endParaRPr lang="ru-RU"/>
        </a:p>
      </dgm:t>
    </dgm:pt>
    <dgm:pt modelId="{674D32EE-29CD-44A6-957C-0715A8F487A7}" type="sibTrans" cxnId="{37DEBAA8-1957-44E0-95DB-E2FC8D891943}">
      <dgm:prSet/>
      <dgm:spPr/>
      <dgm:t>
        <a:bodyPr/>
        <a:lstStyle/>
        <a:p>
          <a:endParaRPr lang="ru-RU"/>
        </a:p>
      </dgm:t>
    </dgm:pt>
    <dgm:pt modelId="{B26F7618-C915-462A-BFAF-8F1E5C379A4B}">
      <dgm:prSet phldrT="[Текст]"/>
      <dgm:spPr/>
      <dgm:t>
        <a:bodyPr/>
        <a:lstStyle/>
        <a:p>
          <a:r>
            <a:rPr lang="ru-RU" dirty="0"/>
            <a:t>Региональный уровень</a:t>
          </a:r>
        </a:p>
      </dgm:t>
    </dgm:pt>
    <dgm:pt modelId="{F07A516F-C219-4A59-AB1C-9F9EC1B18B82}" type="parTrans" cxnId="{EBA86250-F7EF-4722-8D65-42F973FA4D18}">
      <dgm:prSet/>
      <dgm:spPr/>
      <dgm:t>
        <a:bodyPr/>
        <a:lstStyle/>
        <a:p>
          <a:endParaRPr lang="ru-RU"/>
        </a:p>
      </dgm:t>
    </dgm:pt>
    <dgm:pt modelId="{4A4D4BC3-FDE5-47A6-9F56-565CC7A1FFA0}" type="sibTrans" cxnId="{EBA86250-F7EF-4722-8D65-42F973FA4D18}">
      <dgm:prSet/>
      <dgm:spPr/>
      <dgm:t>
        <a:bodyPr/>
        <a:lstStyle/>
        <a:p>
          <a:endParaRPr lang="ru-RU"/>
        </a:p>
      </dgm:t>
    </dgm:pt>
    <dgm:pt modelId="{CCD4CE0A-9387-4751-B631-756FA8B3A1B1}">
      <dgm:prSet phldrT="[Текст]"/>
      <dgm:spPr/>
      <dgm:t>
        <a:bodyPr/>
        <a:lstStyle/>
        <a:p>
          <a:r>
            <a:rPr lang="ru-RU" dirty="0"/>
            <a:t>Уровень организации</a:t>
          </a:r>
        </a:p>
      </dgm:t>
    </dgm:pt>
    <dgm:pt modelId="{247F04F3-E4F3-4501-96E7-052FDA5D92EF}" type="parTrans" cxnId="{ED36D28C-0583-4DAF-A348-580FDDADAE86}">
      <dgm:prSet/>
      <dgm:spPr/>
      <dgm:t>
        <a:bodyPr/>
        <a:lstStyle/>
        <a:p>
          <a:endParaRPr lang="ru-RU"/>
        </a:p>
      </dgm:t>
    </dgm:pt>
    <dgm:pt modelId="{8DA91440-B118-49C5-B7A4-0D2DB838972C}" type="sibTrans" cxnId="{ED36D28C-0583-4DAF-A348-580FDDADAE86}">
      <dgm:prSet/>
      <dgm:spPr/>
      <dgm:t>
        <a:bodyPr/>
        <a:lstStyle/>
        <a:p>
          <a:endParaRPr lang="ru-RU"/>
        </a:p>
      </dgm:t>
    </dgm:pt>
    <dgm:pt modelId="{4E388B56-311A-46E5-9570-0E5542DBCD84}" type="pres">
      <dgm:prSet presAssocID="{F2516AA0-42D0-4E9A-904E-E056068D8ADE}" presName="compositeShape" presStyleCnt="0">
        <dgm:presLayoutVars>
          <dgm:dir/>
          <dgm:resizeHandles/>
        </dgm:presLayoutVars>
      </dgm:prSet>
      <dgm:spPr/>
    </dgm:pt>
    <dgm:pt modelId="{B5D2158A-EB40-4D24-8CC8-B2BFED5A76F0}" type="pres">
      <dgm:prSet presAssocID="{F2516AA0-42D0-4E9A-904E-E056068D8ADE}" presName="pyramid" presStyleLbl="node1" presStyleIdx="0" presStyleCnt="1" custScaleX="124718" custScaleY="100000" custLinFactNeighborX="-941"/>
      <dgm:spPr/>
    </dgm:pt>
    <dgm:pt modelId="{9EAEA455-5A6E-410E-B4B7-AC856197C3E4}" type="pres">
      <dgm:prSet presAssocID="{F2516AA0-42D0-4E9A-904E-E056068D8ADE}" presName="theList" presStyleCnt="0"/>
      <dgm:spPr/>
    </dgm:pt>
    <dgm:pt modelId="{500CF7D1-1636-4DEB-8CDC-2F7C02C42901}" type="pres">
      <dgm:prSet presAssocID="{3FF748B2-CC95-451B-8143-C5A03F1EB111}" presName="aNode" presStyleLbl="fgAcc1" presStyleIdx="0" presStyleCnt="3" custLinFactNeighborX="35433" custLinFactNeighborY="-97008">
        <dgm:presLayoutVars>
          <dgm:bulletEnabled val="1"/>
        </dgm:presLayoutVars>
      </dgm:prSet>
      <dgm:spPr/>
    </dgm:pt>
    <dgm:pt modelId="{A32BACF9-1EBF-4380-93A2-375886B886CF}" type="pres">
      <dgm:prSet presAssocID="{3FF748B2-CC95-451B-8143-C5A03F1EB111}" presName="aSpace" presStyleCnt="0"/>
      <dgm:spPr/>
    </dgm:pt>
    <dgm:pt modelId="{8AB727E3-2AAC-4333-BE67-DDCC2DBAF903}" type="pres">
      <dgm:prSet presAssocID="{B26F7618-C915-462A-BFAF-8F1E5C379A4B}" presName="aNode" presStyleLbl="fgAcc1" presStyleIdx="1" presStyleCnt="3" custLinFactNeighborX="36169" custLinFactNeighborY="-56369">
        <dgm:presLayoutVars>
          <dgm:bulletEnabled val="1"/>
        </dgm:presLayoutVars>
      </dgm:prSet>
      <dgm:spPr/>
    </dgm:pt>
    <dgm:pt modelId="{29539D37-E751-4F81-B040-B9AF8800B9C2}" type="pres">
      <dgm:prSet presAssocID="{B26F7618-C915-462A-BFAF-8F1E5C379A4B}" presName="aSpace" presStyleCnt="0"/>
      <dgm:spPr/>
    </dgm:pt>
    <dgm:pt modelId="{F9F5084D-E7E2-4934-B9CC-4E50C1F41F90}" type="pres">
      <dgm:prSet presAssocID="{CCD4CE0A-9387-4751-B631-756FA8B3A1B1}" presName="aNode" presStyleLbl="fgAcc1" presStyleIdx="2" presStyleCnt="3" custLinFactNeighborX="37396" custLinFactNeighborY="-37494">
        <dgm:presLayoutVars>
          <dgm:bulletEnabled val="1"/>
        </dgm:presLayoutVars>
      </dgm:prSet>
      <dgm:spPr/>
    </dgm:pt>
    <dgm:pt modelId="{F6B3FF7C-F002-44B1-841D-E05154B2885F}" type="pres">
      <dgm:prSet presAssocID="{CCD4CE0A-9387-4751-B631-756FA8B3A1B1}" presName="aSpace" presStyleCnt="0"/>
      <dgm:spPr/>
    </dgm:pt>
  </dgm:ptLst>
  <dgm:cxnLst>
    <dgm:cxn modelId="{BAC2D72B-9236-4C55-AE1D-33B856F75230}" type="presOf" srcId="{CCD4CE0A-9387-4751-B631-756FA8B3A1B1}" destId="{F9F5084D-E7E2-4934-B9CC-4E50C1F41F90}" srcOrd="0" destOrd="0" presId="urn:microsoft.com/office/officeart/2005/8/layout/pyramid2"/>
    <dgm:cxn modelId="{EFD7AB33-D757-4CAA-8664-31C1C70B4255}" type="presOf" srcId="{3FF748B2-CC95-451B-8143-C5A03F1EB111}" destId="{500CF7D1-1636-4DEB-8CDC-2F7C02C42901}" srcOrd="0" destOrd="0" presId="urn:microsoft.com/office/officeart/2005/8/layout/pyramid2"/>
    <dgm:cxn modelId="{EBA86250-F7EF-4722-8D65-42F973FA4D18}" srcId="{F2516AA0-42D0-4E9A-904E-E056068D8ADE}" destId="{B26F7618-C915-462A-BFAF-8F1E5C379A4B}" srcOrd="1" destOrd="0" parTransId="{F07A516F-C219-4A59-AB1C-9F9EC1B18B82}" sibTransId="{4A4D4BC3-FDE5-47A6-9F56-565CC7A1FFA0}"/>
    <dgm:cxn modelId="{ED36D28C-0583-4DAF-A348-580FDDADAE86}" srcId="{F2516AA0-42D0-4E9A-904E-E056068D8ADE}" destId="{CCD4CE0A-9387-4751-B631-756FA8B3A1B1}" srcOrd="2" destOrd="0" parTransId="{247F04F3-E4F3-4501-96E7-052FDA5D92EF}" sibTransId="{8DA91440-B118-49C5-B7A4-0D2DB838972C}"/>
    <dgm:cxn modelId="{37DEBAA8-1957-44E0-95DB-E2FC8D891943}" srcId="{F2516AA0-42D0-4E9A-904E-E056068D8ADE}" destId="{3FF748B2-CC95-451B-8143-C5A03F1EB111}" srcOrd="0" destOrd="0" parTransId="{F99DA536-E43B-4950-BA30-8CA9E427BA97}" sibTransId="{674D32EE-29CD-44A6-957C-0715A8F487A7}"/>
    <dgm:cxn modelId="{D601EFBD-33F1-4C47-9149-2342DE5FE77E}" type="presOf" srcId="{B26F7618-C915-462A-BFAF-8F1E5C379A4B}" destId="{8AB727E3-2AAC-4333-BE67-DDCC2DBAF903}" srcOrd="0" destOrd="0" presId="urn:microsoft.com/office/officeart/2005/8/layout/pyramid2"/>
    <dgm:cxn modelId="{DECE04FB-B69A-400B-8240-6D3E8E4B3DEB}" type="presOf" srcId="{F2516AA0-42D0-4E9A-904E-E056068D8ADE}" destId="{4E388B56-311A-46E5-9570-0E5542DBCD84}" srcOrd="0" destOrd="0" presId="urn:microsoft.com/office/officeart/2005/8/layout/pyramid2"/>
    <dgm:cxn modelId="{85D7DDC5-D1BB-4024-A075-826685CC510D}" type="presParOf" srcId="{4E388B56-311A-46E5-9570-0E5542DBCD84}" destId="{B5D2158A-EB40-4D24-8CC8-B2BFED5A76F0}" srcOrd="0" destOrd="0" presId="urn:microsoft.com/office/officeart/2005/8/layout/pyramid2"/>
    <dgm:cxn modelId="{1AEB3816-C806-48D5-9B6C-69F3DEDFE15F}" type="presParOf" srcId="{4E388B56-311A-46E5-9570-0E5542DBCD84}" destId="{9EAEA455-5A6E-410E-B4B7-AC856197C3E4}" srcOrd="1" destOrd="0" presId="urn:microsoft.com/office/officeart/2005/8/layout/pyramid2"/>
    <dgm:cxn modelId="{8828A5A9-2136-4CC2-952A-5F756402CAB2}" type="presParOf" srcId="{9EAEA455-5A6E-410E-B4B7-AC856197C3E4}" destId="{500CF7D1-1636-4DEB-8CDC-2F7C02C42901}" srcOrd="0" destOrd="0" presId="urn:microsoft.com/office/officeart/2005/8/layout/pyramid2"/>
    <dgm:cxn modelId="{D327479D-CD0D-441B-BB4B-B6013E7EFEC6}" type="presParOf" srcId="{9EAEA455-5A6E-410E-B4B7-AC856197C3E4}" destId="{A32BACF9-1EBF-4380-93A2-375886B886CF}" srcOrd="1" destOrd="0" presId="urn:microsoft.com/office/officeart/2005/8/layout/pyramid2"/>
    <dgm:cxn modelId="{72ADEDA5-5C9B-46CA-8CBF-32C3FCD0B88D}" type="presParOf" srcId="{9EAEA455-5A6E-410E-B4B7-AC856197C3E4}" destId="{8AB727E3-2AAC-4333-BE67-DDCC2DBAF903}" srcOrd="2" destOrd="0" presId="urn:microsoft.com/office/officeart/2005/8/layout/pyramid2"/>
    <dgm:cxn modelId="{E5047B8C-B39D-4A02-9937-AD18D790BC32}" type="presParOf" srcId="{9EAEA455-5A6E-410E-B4B7-AC856197C3E4}" destId="{29539D37-E751-4F81-B040-B9AF8800B9C2}" srcOrd="3" destOrd="0" presId="urn:microsoft.com/office/officeart/2005/8/layout/pyramid2"/>
    <dgm:cxn modelId="{5DB017E1-4926-4348-A7EB-6693F7CE4427}" type="presParOf" srcId="{9EAEA455-5A6E-410E-B4B7-AC856197C3E4}" destId="{F9F5084D-E7E2-4934-B9CC-4E50C1F41F90}" srcOrd="4" destOrd="0" presId="urn:microsoft.com/office/officeart/2005/8/layout/pyramid2"/>
    <dgm:cxn modelId="{D189C39D-ED3C-4FC5-9D6F-ACD1CD3951BE}" type="presParOf" srcId="{9EAEA455-5A6E-410E-B4B7-AC856197C3E4}" destId="{F6B3FF7C-F002-44B1-841D-E05154B2885F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2158A-EB40-4D24-8CC8-B2BFED5A76F0}">
      <dsp:nvSpPr>
        <dsp:cNvPr id="0" name=""/>
        <dsp:cNvSpPr/>
      </dsp:nvSpPr>
      <dsp:spPr>
        <a:xfrm>
          <a:off x="780985" y="0"/>
          <a:ext cx="4640072" cy="3720451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0CF7D1-1636-4DEB-8CDC-2F7C02C42901}">
      <dsp:nvSpPr>
        <dsp:cNvPr id="0" name=""/>
        <dsp:cNvSpPr/>
      </dsp:nvSpPr>
      <dsp:spPr>
        <a:xfrm>
          <a:off x="3952026" y="267249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Федеральный уровень</a:t>
          </a:r>
        </a:p>
      </dsp:txBody>
      <dsp:txXfrm>
        <a:off x="3995018" y="310241"/>
        <a:ext cx="2332309" cy="794716"/>
      </dsp:txXfrm>
    </dsp:sp>
    <dsp:sp modelId="{8AB727E3-2AAC-4333-BE67-DDCC2DBAF903}">
      <dsp:nvSpPr>
        <dsp:cNvPr id="0" name=""/>
        <dsp:cNvSpPr/>
      </dsp:nvSpPr>
      <dsp:spPr>
        <a:xfrm>
          <a:off x="3952026" y="1302776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Региональный уровень</a:t>
          </a:r>
        </a:p>
      </dsp:txBody>
      <dsp:txXfrm>
        <a:off x="3995018" y="1345768"/>
        <a:ext cx="2332309" cy="794716"/>
      </dsp:txXfrm>
    </dsp:sp>
    <dsp:sp modelId="{F9F5084D-E7E2-4934-B9CC-4E50C1F41F90}">
      <dsp:nvSpPr>
        <dsp:cNvPr id="0" name=""/>
        <dsp:cNvSpPr/>
      </dsp:nvSpPr>
      <dsp:spPr>
        <a:xfrm>
          <a:off x="3952026" y="2314343"/>
          <a:ext cx="2418293" cy="8807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Уровень организации</a:t>
          </a:r>
        </a:p>
      </dsp:txBody>
      <dsp:txXfrm>
        <a:off x="3995018" y="2357335"/>
        <a:ext cx="2332309" cy="794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1</cdr:x>
      <cdr:y>0</cdr:y>
    </cdr:from>
    <cdr:to>
      <cdr:x>1</cdr:x>
      <cdr:y>1</cdr:y>
    </cdr:to>
    <cdr:cxnSp macro="">
      <cdr:nvCxnSpPr>
        <cdr:cNvPr id="2" name="Прямая соединительная линия 1">
          <a:extLst xmlns:a="http://schemas.openxmlformats.org/drawingml/2006/main">
            <a:ext uri="{FF2B5EF4-FFF2-40B4-BE49-F238E27FC236}">
              <a16:creationId xmlns:a16="http://schemas.microsoft.com/office/drawing/2014/main" id="{936EFB87-4684-4EE0-9E10-D40AF6B5A4CE}"/>
            </a:ext>
          </a:extLst>
        </cdr:cNvPr>
        <cdr:cNvCxnSpPr/>
      </cdr:nvCxnSpPr>
      <cdr:spPr>
        <a:xfrm xmlns:a="http://schemas.openxmlformats.org/drawingml/2006/main">
          <a:off x="7272560" y="1776161"/>
          <a:ext cx="0" cy="1730943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accent5"/>
        </a:lnRef>
        <a:fillRef xmlns:a="http://schemas.openxmlformats.org/drawingml/2006/main" idx="0">
          <a:schemeClr val="accent5"/>
        </a:fillRef>
        <a:effectRef xmlns:a="http://schemas.openxmlformats.org/drawingml/2006/main" idx="2">
          <a:schemeClr val="accent5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31.05.2023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32F07F-1F4E-4C79-9CD9-4054A165DE59}" type="slidenum">
              <a:rPr lang="ru-RU" altLang="ru-RU" smtClean="0">
                <a:solidFill>
                  <a:prstClr val="black"/>
                </a:solidFill>
              </a:rPr>
              <a:pPr/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888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1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5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49" y="2122487"/>
            <a:ext cx="5711825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3798267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4212000"/>
            <a:ext cx="5711825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49" y="4428000"/>
            <a:ext cx="5711825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2298615"/>
            <a:ext cx="5508152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239143"/>
            <a:ext cx="550815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6"/>
            <a:ext cx="4014788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08538" y="1476375"/>
            <a:ext cx="3940175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t>31.05.2023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59763" y="4840798"/>
            <a:ext cx="627062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237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39750" y="1476375"/>
            <a:ext cx="4014788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8" y="1476375"/>
            <a:ext cx="3940175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39750" y="3482975"/>
            <a:ext cx="4014788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08538" y="3479346"/>
            <a:ext cx="3940174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39750" y="1476375"/>
            <a:ext cx="4014788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08539" y="1476375"/>
            <a:ext cx="3940174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08537" y="1476375"/>
            <a:ext cx="3940175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476375"/>
            <a:ext cx="4014788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4568371"/>
            <a:ext cx="4014788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86737" y="4579414"/>
            <a:ext cx="561975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39750" y="431800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39749" y="1476375"/>
            <a:ext cx="486092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4488543"/>
            <a:ext cx="486092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3537857"/>
            <a:ext cx="486092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750" y="308360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3311525"/>
            <a:ext cx="486092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06801" y="434365"/>
            <a:ext cx="1137342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52" y="425269"/>
            <a:ext cx="2344312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976" y="355382"/>
            <a:ext cx="435673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44" y="359203"/>
            <a:ext cx="926594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" y="0"/>
            <a:ext cx="9138039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38037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FvvTG-yg1FUcrA" TargetMode="External"/><Relationship Id="rId2" Type="http://schemas.openxmlformats.org/officeDocument/2006/relationships/hyperlink" Target="https://disk.yandex.ru/i/pMaggLfa3cH5Zw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pMaggLfa3cH5Zw" TargetMode="External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isk.yandex.ru/i/nMIsn-oTHu7pqw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erdschool.obr.sakha.gov.ru/meditsinskij-profi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b8OJGEaxi1P3yA" TargetMode="External"/><Relationship Id="rId2" Type="http://schemas.openxmlformats.org/officeDocument/2006/relationships/hyperlink" Target="https://disk.yandex.ru/i/pMaggLfa3cH5Zw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Jhc08EiQxrPBEQ" TargetMode="External"/><Relationship Id="rId2" Type="http://schemas.openxmlformats.org/officeDocument/2006/relationships/hyperlink" Target="https://disk.yandex.ru/i/pMaggLfa3cH5Zw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Название организации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Итоговое совещание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Фамилия Имя Отчество-заказчика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6" y="333510"/>
            <a:ext cx="5642441" cy="458184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Идеальная карта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1645708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78717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EDCE496-60D8-4715-9130-2088FE5428BC}"/>
              </a:ext>
            </a:extLst>
          </p:cNvPr>
          <p:cNvSpPr/>
          <p:nvPr/>
        </p:nvSpPr>
        <p:spPr>
          <a:xfrm>
            <a:off x="178717" y="693864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C49E750-99FC-4B28-AC1B-B60E2FFB973B}"/>
              </a:ext>
            </a:extLst>
          </p:cNvPr>
          <p:cNvSpPr/>
          <p:nvPr/>
        </p:nvSpPr>
        <p:spPr>
          <a:xfrm>
            <a:off x="2445182" y="693864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FCEC83E-A7E1-4F14-8D8A-9673C8EA81F0}"/>
              </a:ext>
            </a:extLst>
          </p:cNvPr>
          <p:cNvSpPr/>
          <p:nvPr/>
        </p:nvSpPr>
        <p:spPr>
          <a:xfrm>
            <a:off x="4695244" y="693865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39FDB40-549C-408D-B8A9-9AA5CA5414F0}"/>
              </a:ext>
            </a:extLst>
          </p:cNvPr>
          <p:cNvSpPr/>
          <p:nvPr/>
        </p:nvSpPr>
        <p:spPr>
          <a:xfrm>
            <a:off x="6987418" y="693865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50A87BD-F685-4B94-AB8D-17A0F412D906}"/>
              </a:ext>
            </a:extLst>
          </p:cNvPr>
          <p:cNvSpPr/>
          <p:nvPr/>
        </p:nvSpPr>
        <p:spPr>
          <a:xfrm>
            <a:off x="252663" y="1004879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10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BF7F2B4E-DE1E-498B-B029-C798C1C7E1BC}"/>
              </a:ext>
            </a:extLst>
          </p:cNvPr>
          <p:cNvSpPr/>
          <p:nvPr/>
        </p:nvSpPr>
        <p:spPr>
          <a:xfrm>
            <a:off x="7050661" y="1004877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86DCBB-9C76-4323-920E-287F6B52BCCD}"/>
              </a:ext>
            </a:extLst>
          </p:cNvPr>
          <p:cNvSpPr/>
          <p:nvPr/>
        </p:nvSpPr>
        <p:spPr>
          <a:xfrm>
            <a:off x="2522890" y="1004876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A0E0F6A6-1004-4EAC-A164-D5012621027C}"/>
              </a:ext>
            </a:extLst>
          </p:cNvPr>
          <p:cNvSpPr/>
          <p:nvPr/>
        </p:nvSpPr>
        <p:spPr>
          <a:xfrm>
            <a:off x="4793119" y="1004877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FD2E184C-FAAF-46DA-B631-E3E3135816E0}"/>
              </a:ext>
            </a:extLst>
          </p:cNvPr>
          <p:cNvSpPr/>
          <p:nvPr/>
        </p:nvSpPr>
        <p:spPr>
          <a:xfrm>
            <a:off x="148848" y="1443859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E343DFEE-2486-46B1-A40C-EA00AD7A0F7A}"/>
              </a:ext>
            </a:extLst>
          </p:cNvPr>
          <p:cNvSpPr/>
          <p:nvPr/>
        </p:nvSpPr>
        <p:spPr>
          <a:xfrm>
            <a:off x="6987418" y="1443860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id="{97F5AB72-A1FF-4C60-A951-388A04DC5BC8}"/>
              </a:ext>
            </a:extLst>
          </p:cNvPr>
          <p:cNvSpPr/>
          <p:nvPr/>
        </p:nvSpPr>
        <p:spPr>
          <a:xfrm>
            <a:off x="4731655" y="1443861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defTabSz="685983">
              <a:defRPr/>
            </a:pPr>
            <a:r>
              <a:rPr lang="ru-RU" sz="1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43C92D88-59D9-423A-9276-ADFEC26B1587}"/>
              </a:ext>
            </a:extLst>
          </p:cNvPr>
          <p:cNvSpPr/>
          <p:nvPr/>
        </p:nvSpPr>
        <p:spPr>
          <a:xfrm>
            <a:off x="2445182" y="1443862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779C4175-9E14-4BAB-8A0A-8F9F00BD6D95}"/>
              </a:ext>
            </a:extLst>
          </p:cNvPr>
          <p:cNvSpPr/>
          <p:nvPr/>
        </p:nvSpPr>
        <p:spPr>
          <a:xfrm>
            <a:off x="252663" y="1974365"/>
            <a:ext cx="1973180" cy="32526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28460C02-B308-41BA-8D34-B44CDEFB161C}"/>
              </a:ext>
            </a:extLst>
          </p:cNvPr>
          <p:cNvSpPr/>
          <p:nvPr/>
        </p:nvSpPr>
        <p:spPr>
          <a:xfrm>
            <a:off x="7050661" y="1974363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12737FC-8A5B-448E-B99B-7E6D9F6DF00E}"/>
              </a:ext>
            </a:extLst>
          </p:cNvPr>
          <p:cNvSpPr/>
          <p:nvPr/>
        </p:nvSpPr>
        <p:spPr>
          <a:xfrm>
            <a:off x="2522890" y="1974362"/>
            <a:ext cx="1973180" cy="4389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4EDBBFB-8733-4F42-8019-B0DD81D88961}"/>
              </a:ext>
            </a:extLst>
          </p:cNvPr>
          <p:cNvSpPr/>
          <p:nvPr/>
        </p:nvSpPr>
        <p:spPr>
          <a:xfrm>
            <a:off x="4793119" y="1974363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id="{A49E30C0-58C2-4CE0-8E80-6E99602CC203}"/>
              </a:ext>
            </a:extLst>
          </p:cNvPr>
          <p:cNvSpPr/>
          <p:nvPr/>
        </p:nvSpPr>
        <p:spPr>
          <a:xfrm>
            <a:off x="126176" y="2492788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2" name="Стрелка: вниз 21">
            <a:extLst>
              <a:ext uri="{FF2B5EF4-FFF2-40B4-BE49-F238E27FC236}">
                <a16:creationId xmlns:a16="http://schemas.microsoft.com/office/drawing/2014/main" id="{09529A7F-FC4D-401E-8739-783CB275214B}"/>
              </a:ext>
            </a:extLst>
          </p:cNvPr>
          <p:cNvSpPr/>
          <p:nvPr/>
        </p:nvSpPr>
        <p:spPr>
          <a:xfrm>
            <a:off x="4727817" y="2619632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3" name="Стрелка: вниз 22">
            <a:extLst>
              <a:ext uri="{FF2B5EF4-FFF2-40B4-BE49-F238E27FC236}">
                <a16:creationId xmlns:a16="http://schemas.microsoft.com/office/drawing/2014/main" id="{52900BFD-6F40-4D97-B40D-315A15F1651B}"/>
              </a:ext>
            </a:extLst>
          </p:cNvPr>
          <p:cNvSpPr/>
          <p:nvPr/>
        </p:nvSpPr>
        <p:spPr>
          <a:xfrm>
            <a:off x="6987418" y="2619632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4" name="Стрелка: вниз 23">
            <a:extLst>
              <a:ext uri="{FF2B5EF4-FFF2-40B4-BE49-F238E27FC236}">
                <a16:creationId xmlns:a16="http://schemas.microsoft.com/office/drawing/2014/main" id="{78C36970-6E2B-407C-A93B-FDCB3B3BEBDA}"/>
              </a:ext>
            </a:extLst>
          </p:cNvPr>
          <p:cNvSpPr/>
          <p:nvPr/>
        </p:nvSpPr>
        <p:spPr>
          <a:xfrm>
            <a:off x="2445182" y="2504063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72E9EF83-FBB6-4C9A-B01E-58D3807359B0}"/>
              </a:ext>
            </a:extLst>
          </p:cNvPr>
          <p:cNvSpPr/>
          <p:nvPr/>
        </p:nvSpPr>
        <p:spPr>
          <a:xfrm>
            <a:off x="7050661" y="3375377"/>
            <a:ext cx="1973180" cy="55375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410A315-A20D-466F-8B05-A43200023AD5}"/>
              </a:ext>
            </a:extLst>
          </p:cNvPr>
          <p:cNvSpPr/>
          <p:nvPr/>
        </p:nvSpPr>
        <p:spPr>
          <a:xfrm>
            <a:off x="6987418" y="3089922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4AD5DCB1-8AE1-4A9C-9EB0-C1594729E605}"/>
              </a:ext>
            </a:extLst>
          </p:cNvPr>
          <p:cNvSpPr/>
          <p:nvPr/>
        </p:nvSpPr>
        <p:spPr>
          <a:xfrm>
            <a:off x="4793119" y="3114982"/>
            <a:ext cx="1973180" cy="72505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7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858E8632-B6CF-4194-B028-8BFFE31049AF}"/>
              </a:ext>
            </a:extLst>
          </p:cNvPr>
          <p:cNvSpPr/>
          <p:nvPr/>
        </p:nvSpPr>
        <p:spPr>
          <a:xfrm>
            <a:off x="4727817" y="4292818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252662" y="2851133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794A345-0853-4A20-8635-875C6BDD7F42}"/>
              </a:ext>
            </a:extLst>
          </p:cNvPr>
          <p:cNvSpPr/>
          <p:nvPr/>
        </p:nvSpPr>
        <p:spPr>
          <a:xfrm>
            <a:off x="252662" y="3105284"/>
            <a:ext cx="1995853" cy="3722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трелка: вниз 32">
            <a:extLst>
              <a:ext uri="{FF2B5EF4-FFF2-40B4-BE49-F238E27FC236}">
                <a16:creationId xmlns:a16="http://schemas.microsoft.com/office/drawing/2014/main" id="{A97B039F-CD69-4989-BCF9-65C09F88CDCC}"/>
              </a:ext>
            </a:extLst>
          </p:cNvPr>
          <p:cNvSpPr/>
          <p:nvPr/>
        </p:nvSpPr>
        <p:spPr>
          <a:xfrm>
            <a:off x="4731655" y="3906697"/>
            <a:ext cx="2099667" cy="438987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Почему?</a:t>
            </a:r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B8B9CAD8-7044-4CCE-893C-B5F10B731FFB}"/>
              </a:ext>
            </a:extLst>
          </p:cNvPr>
          <p:cNvSpPr/>
          <p:nvPr/>
        </p:nvSpPr>
        <p:spPr>
          <a:xfrm>
            <a:off x="4794898" y="4546969"/>
            <a:ext cx="1973180" cy="5121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: скругленные углы 31">
            <a:extLst>
              <a:ext uri="{FF2B5EF4-FFF2-40B4-BE49-F238E27FC236}">
                <a16:creationId xmlns:a16="http://schemas.microsoft.com/office/drawing/2014/main" id="{7794A345-0853-4A20-8635-875C6BDD7F42}"/>
              </a:ext>
            </a:extLst>
          </p:cNvPr>
          <p:cNvSpPr/>
          <p:nvPr/>
        </p:nvSpPr>
        <p:spPr>
          <a:xfrm>
            <a:off x="2497088" y="3114891"/>
            <a:ext cx="1995853" cy="37222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2459646" y="2848699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37" name="TextBox 36">
            <a:hlinkClick r:id="rId2"/>
          </p:cNvPr>
          <p:cNvSpPr txBox="1"/>
          <p:nvPr/>
        </p:nvSpPr>
        <p:spPr>
          <a:xfrm>
            <a:off x="486383" y="3581838"/>
            <a:ext cx="3813244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Рекомендации для разбора проблем по методике </a:t>
            </a:r>
            <a:r>
              <a:rPr lang="ru-RU" dirty="0">
                <a:solidFill>
                  <a:srgbClr val="FF0000"/>
                </a:solidFill>
              </a:rPr>
              <a:t>5 Почему? </a:t>
            </a:r>
            <a:r>
              <a:rPr lang="ru-RU" dirty="0"/>
              <a:t>- переходи по ссылке (</a:t>
            </a:r>
            <a:r>
              <a:rPr lang="en-US" dirty="0">
                <a:hlinkClick r:id="rId3"/>
              </a:rPr>
              <a:t>https://disk.yandex.ru/i/FvvTG-yg1FUcrA</a:t>
            </a:r>
            <a:r>
              <a:rPr lang="ru-RU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513523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Диаграмма </a:t>
            </a:r>
            <a:r>
              <a:rPr lang="ru-RU" dirty="0" err="1"/>
              <a:t>Ишикавы</a:t>
            </a:r>
            <a:r>
              <a:rPr lang="ru-RU" dirty="0"/>
              <a:t> </a:t>
            </a:r>
            <a:r>
              <a:rPr lang="ru-RU" sz="1600" dirty="0">
                <a:solidFill>
                  <a:srgbClr val="FF0000"/>
                </a:solidFill>
              </a:rPr>
              <a:t>(не обязательный элемент)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118" name="Picture 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31" y="760557"/>
            <a:ext cx="8642925" cy="3733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>
            <a:hlinkClick r:id="rId3"/>
          </p:cNvPr>
          <p:cNvSpPr txBox="1"/>
          <p:nvPr/>
        </p:nvSpPr>
        <p:spPr>
          <a:xfrm>
            <a:off x="486382" y="4365745"/>
            <a:ext cx="801559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Методические рекомендации для построения диаграммы </a:t>
            </a:r>
            <a:r>
              <a:rPr lang="ru-RU" dirty="0" err="1"/>
              <a:t>Ишикавы</a:t>
            </a:r>
            <a:r>
              <a:rPr lang="ru-RU" dirty="0"/>
              <a:t> -переходи по ссылке (</a:t>
            </a:r>
            <a:r>
              <a:rPr lang="en-US" dirty="0">
                <a:hlinkClick r:id="rId4"/>
              </a:rPr>
              <a:t>https://disk.yandex.ru/i/nMIsn-oTHu7pqw</a:t>
            </a:r>
            <a:r>
              <a:rPr lang="ru-RU" dirty="0"/>
              <a:t> ) </a:t>
            </a:r>
          </a:p>
        </p:txBody>
      </p:sp>
    </p:spTree>
    <p:extLst>
      <p:ext uri="{BB962C8B-B14F-4D97-AF65-F5344CB8AC3E}">
        <p14:creationId xmlns:p14="http://schemas.microsoft.com/office/powerpoint/2010/main" val="2071934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Диаграмма спагетти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FF0000"/>
                </a:solidFill>
              </a:rPr>
              <a:t>(не обязательный элемент)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389A89-7D26-48A1-AE8B-FCF0D550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49" y="1201738"/>
            <a:ext cx="49053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3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3171" y="373946"/>
            <a:ext cx="6561138" cy="330200"/>
          </a:xfrm>
        </p:spPr>
        <p:txBody>
          <a:bodyPr/>
          <a:lstStyle/>
          <a:p>
            <a:r>
              <a:rPr lang="ru-RU" dirty="0">
                <a:latin typeface="+mn-lt"/>
              </a:rPr>
              <a:t>Пирамида проблем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624157003"/>
              </p:ext>
            </p:extLst>
          </p:nvPr>
        </p:nvGraphicFramePr>
        <p:xfrm>
          <a:off x="381000" y="1147763"/>
          <a:ext cx="6370320" cy="3720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2689860" y="2430780"/>
            <a:ext cx="1571653" cy="762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004060" y="3547083"/>
            <a:ext cx="295220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ятно 1 8"/>
          <p:cNvSpPr/>
          <p:nvPr/>
        </p:nvSpPr>
        <p:spPr>
          <a:xfrm>
            <a:off x="2004060" y="3678421"/>
            <a:ext cx="809030" cy="71151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Пятно 1 10"/>
          <p:cNvSpPr/>
          <p:nvPr/>
        </p:nvSpPr>
        <p:spPr>
          <a:xfrm>
            <a:off x="3480163" y="3678421"/>
            <a:ext cx="766307" cy="662446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Пятно 1 9"/>
          <p:cNvSpPr/>
          <p:nvPr/>
        </p:nvSpPr>
        <p:spPr>
          <a:xfrm>
            <a:off x="2721469" y="4193428"/>
            <a:ext cx="647409" cy="567679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Пятно 1 11"/>
          <p:cNvSpPr/>
          <p:nvPr/>
        </p:nvSpPr>
        <p:spPr>
          <a:xfrm>
            <a:off x="2595607" y="2718637"/>
            <a:ext cx="880079" cy="774385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Пятно 1 13"/>
          <p:cNvSpPr/>
          <p:nvPr/>
        </p:nvSpPr>
        <p:spPr>
          <a:xfrm>
            <a:off x="3863316" y="4263624"/>
            <a:ext cx="513479" cy="497483"/>
          </a:xfrm>
          <a:prstGeom prst="irregularSeal1">
            <a:avLst/>
          </a:prstGeom>
          <a:solidFill>
            <a:srgbClr val="FF00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sp>
        <p:nvSpPr>
          <p:cNvPr id="15" name="Пятно 1 14"/>
          <p:cNvSpPr/>
          <p:nvPr/>
        </p:nvSpPr>
        <p:spPr>
          <a:xfrm>
            <a:off x="1652340" y="4340867"/>
            <a:ext cx="508441" cy="462964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6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304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1055" y="244521"/>
            <a:ext cx="5786181" cy="5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559685"/>
              </p:ext>
            </p:extLst>
          </p:nvPr>
        </p:nvGraphicFramePr>
        <p:xfrm>
          <a:off x="1887796" y="1168435"/>
          <a:ext cx="5544888" cy="1603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6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62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2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2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6572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Проблема (первопричина)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/>
                        <a:t>Решени</a:t>
                      </a:r>
                      <a:r>
                        <a:rPr lang="ru-RU" sz="2000" dirty="0" err="1">
                          <a:solidFill>
                            <a:srgbClr val="FF0000"/>
                          </a:solidFill>
                        </a:rPr>
                        <a:t>Я</a:t>
                      </a:r>
                      <a:endParaRPr lang="ru-RU" sz="105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Вклад в цель проекта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%</a:t>
                      </a:r>
                    </a:p>
                  </a:txBody>
                  <a:tcPr marL="68580" marR="68580" marT="25741" marB="2574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275">
                <a:tc>
                  <a:txBody>
                    <a:bodyPr/>
                    <a:lstStyle/>
                    <a:p>
                      <a:endParaRPr lang="ru-RU" sz="800"/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1….</a:t>
                      </a:r>
                    </a:p>
                    <a:p>
                      <a:r>
                        <a:rPr lang="ru-RU" sz="800" dirty="0"/>
                        <a:t>2….</a:t>
                      </a:r>
                    </a:p>
                    <a:p>
                      <a:r>
                        <a:rPr lang="ru-RU" sz="800" dirty="0"/>
                        <a:t>3….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- 20 мин. В ВПП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68580" marR="68580" marT="25741" marB="2574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8275"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1….</a:t>
                      </a:r>
                    </a:p>
                    <a:p>
                      <a:r>
                        <a:rPr lang="ru-RU" sz="800" dirty="0"/>
                        <a:t>2….</a:t>
                      </a:r>
                    </a:p>
                    <a:p>
                      <a:r>
                        <a:rPr lang="ru-RU" sz="800" dirty="0"/>
                        <a:t>3….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r>
                        <a:rPr lang="ru-RU" sz="800" dirty="0"/>
                        <a:t>- 12 мин. в ВПП</a:t>
                      </a:r>
                    </a:p>
                  </a:txBody>
                  <a:tcPr marL="68580" marR="68580" marT="25741" marB="25741"/>
                </a:tc>
                <a:tc>
                  <a:txBody>
                    <a:bodyPr/>
                    <a:lstStyle/>
                    <a:p>
                      <a:endParaRPr lang="ru-RU" sz="800" dirty="0"/>
                    </a:p>
                  </a:txBody>
                  <a:tcPr marL="68580" marR="68580" marT="25741" marB="2574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3601918" y="1204118"/>
            <a:ext cx="270030" cy="202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06026" y="1767286"/>
            <a:ext cx="270030" cy="202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rgbClr val="FFFFFF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181094" y="3125928"/>
            <a:ext cx="6958292" cy="1187622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3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r>
              <a:rPr lang="ru-RU" sz="1500" kern="0" dirty="0">
                <a:solidFill>
                  <a:prstClr val="black"/>
                </a:solidFill>
              </a:rPr>
              <a:t>Если установлены первопричины, то на них и предлагаются решения! Каждая из первопричин рассматривается отдельно</a:t>
            </a:r>
          </a:p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r>
              <a:rPr lang="ru-RU" sz="1500" kern="0" dirty="0">
                <a:solidFill>
                  <a:prstClr val="black"/>
                </a:solidFill>
              </a:rPr>
              <a:t>Предлагаем минимум три решения, из которых выбираем наиболее простое и менее затратное</a:t>
            </a:r>
          </a:p>
          <a:p>
            <a:pPr marL="342900" indent="-342900" algn="ctr">
              <a:spcBef>
                <a:spcPct val="20000"/>
              </a:spcBef>
              <a:buFont typeface="+mj-lt"/>
              <a:buAutoNum type="arabicPeriod"/>
            </a:pPr>
            <a:r>
              <a:rPr lang="ru-RU" sz="1500" kern="0" dirty="0">
                <a:solidFill>
                  <a:prstClr val="black"/>
                </a:solidFill>
              </a:rPr>
              <a:t>Любое решение без вклада в цели проекта не целесообразно!</a:t>
            </a:r>
          </a:p>
        </p:txBody>
      </p:sp>
    </p:spTree>
    <p:extLst>
      <p:ext uri="{BB962C8B-B14F-4D97-AF65-F5344CB8AC3E}">
        <p14:creationId xmlns:p14="http://schemas.microsoft.com/office/powerpoint/2010/main" val="181859912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Заголовок 1"/>
          <p:cNvSpPr txBox="1">
            <a:spLocks/>
          </p:cNvSpPr>
          <p:nvPr/>
        </p:nvSpPr>
        <p:spPr bwMode="auto">
          <a:xfrm>
            <a:off x="558818" y="176199"/>
            <a:ext cx="7714908" cy="68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 (1)</a:t>
            </a:r>
          </a:p>
        </p:txBody>
      </p:sp>
      <p:sp>
        <p:nvSpPr>
          <p:cNvPr id="49" name="Объект 2"/>
          <p:cNvSpPr txBox="1">
            <a:spLocks/>
          </p:cNvSpPr>
          <p:nvPr/>
        </p:nvSpPr>
        <p:spPr>
          <a:xfrm>
            <a:off x="1046441" y="959647"/>
            <a:ext cx="7227285" cy="540560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FontTx/>
              <a:buNone/>
            </a:pPr>
            <a:r>
              <a:rPr lang="ru-RU" sz="2000" kern="0" dirty="0">
                <a:solidFill>
                  <a:prstClr val="black"/>
                </a:solidFill>
              </a:rPr>
              <a:t>Как мы хотим повлиять на выявленные при картировании текущего состояния проблемы в рамках текущего проекта? </a:t>
            </a:r>
            <a:endParaRPr lang="ru-RU" kern="0" dirty="0">
              <a:solidFill>
                <a:srgbClr val="414142"/>
              </a:solidFill>
            </a:endParaRPr>
          </a:p>
        </p:txBody>
      </p:sp>
      <p:graphicFrame>
        <p:nvGraphicFramePr>
          <p:cNvPr id="50" name="Таблица 49"/>
          <p:cNvGraphicFramePr>
            <a:graphicFrameLocks noGrp="1"/>
          </p:cNvGraphicFramePr>
          <p:nvPr/>
        </p:nvGraphicFramePr>
        <p:xfrm>
          <a:off x="333580" y="1814612"/>
          <a:ext cx="8496945" cy="15324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9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864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Проблема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Решить полностью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Решить частично 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Решение</a:t>
                      </a:r>
                      <a:r>
                        <a:rPr lang="ru-RU" sz="1400" baseline="0" dirty="0"/>
                        <a:t> не планируется</a:t>
                      </a:r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Другое</a:t>
                      </a:r>
                      <a:r>
                        <a:rPr lang="ru-RU" sz="1400" baseline="0" dirty="0"/>
                        <a:t>               </a:t>
                      </a:r>
                      <a:r>
                        <a:rPr lang="ru-RU" sz="900" baseline="0" dirty="0"/>
                        <a:t>(н-р: проблема перенесена на др. процесс)</a:t>
                      </a:r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1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2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388">
                <a:tc>
                  <a:txBody>
                    <a:bodyPr/>
                    <a:lstStyle/>
                    <a:p>
                      <a:r>
                        <a:rPr lang="ru-RU" sz="1400" dirty="0"/>
                        <a:t>Проблема 3</a:t>
                      </a:r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T="34322" marB="34322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T="34322" marB="343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43" y="2517341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723" y="3088859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24" y="2768181"/>
            <a:ext cx="346720" cy="261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Объект 2"/>
          <p:cNvSpPr txBox="1">
            <a:spLocks/>
          </p:cNvSpPr>
          <p:nvPr/>
        </p:nvSpPr>
        <p:spPr>
          <a:xfrm>
            <a:off x="475547" y="3817541"/>
            <a:ext cx="8343483" cy="594616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FontTx/>
              <a:buNone/>
            </a:pPr>
            <a:r>
              <a:rPr lang="ru-RU" sz="2100" b="1" dirty="0">
                <a:solidFill>
                  <a:srgbClr val="FF0000"/>
                </a:solidFill>
              </a:rPr>
              <a:t>Важно!</a:t>
            </a:r>
            <a:r>
              <a:rPr lang="ru-RU" sz="2000" kern="0" dirty="0">
                <a:solidFill>
                  <a:srgbClr val="FF0000"/>
                </a:solidFill>
              </a:rPr>
              <a:t> </a:t>
            </a:r>
            <a:r>
              <a:rPr lang="ru-RU" sz="2000" kern="0" dirty="0">
                <a:solidFill>
                  <a:prstClr val="black"/>
                </a:solidFill>
              </a:rPr>
              <a:t>Часть проблем может остаться в целевом состоянии потока, но в идеальном состоянии потока проблем быть не должно.</a:t>
            </a:r>
            <a:endParaRPr lang="ru-RU" kern="0" dirty="0">
              <a:solidFill>
                <a:srgbClr val="414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79415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Вклад в цель проекта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034508"/>
              </p:ext>
            </p:extLst>
          </p:nvPr>
        </p:nvGraphicFramePr>
        <p:xfrm>
          <a:off x="930393" y="997891"/>
          <a:ext cx="6856567" cy="267873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865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7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22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2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14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993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ПРОБЛЕМА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ПЕРВОПРИЧИНА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ПРЕДЛАГАЕМОЕ РЕШЕНИЕ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ВКЛАД В ДОСТИЖЕНИЕ ЦЕЛИ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effectLst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7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060" marR="5060" marT="506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4525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3715" y="372421"/>
            <a:ext cx="5642441" cy="458184"/>
          </a:xfrm>
        </p:spPr>
        <p:txBody>
          <a:bodyPr/>
          <a:lstStyle/>
          <a:p>
            <a:r>
              <a:rPr lang="ru-RU" dirty="0">
                <a:latin typeface="+mj-lt"/>
                <a:cs typeface="Times New Roman" panose="02020603050405020304" pitchFamily="18" charset="0"/>
              </a:rPr>
              <a:t>Целевая карта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1370526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556" y="373946"/>
            <a:ext cx="6750997" cy="330200"/>
          </a:xfrm>
        </p:spPr>
        <p:txBody>
          <a:bodyPr/>
          <a:lstStyle/>
          <a:p>
            <a:pPr lv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План мероприятий по реализации проекта </a:t>
            </a:r>
            <a:r>
              <a:rPr lang="ru-RU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(подписанный скан с отметкой об исполнении мероприятия)</a:t>
            </a:r>
            <a:endParaRPr lang="ru-RU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28650" y="1531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001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Название проекта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/>
              <a:t>Проект:</a:t>
            </a: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A54E85-260C-45CE-8A0F-8586A58A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1778008"/>
            <a:ext cx="5508152" cy="1012910"/>
          </a:xfrm>
        </p:spPr>
        <p:txBody>
          <a:bodyPr/>
          <a:lstStyle/>
          <a:p>
            <a:r>
              <a:rPr lang="ru-RU" sz="3200" dirty="0"/>
              <a:t>Реализация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711864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3529B7A-7015-40FD-8D15-570C60CE52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4568371"/>
            <a:ext cx="4586230" cy="14809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*Данные слайды могут быть оформлены в произвольной форме, главное показать, что было сделано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A66C0E6-D2AD-45BD-A70E-19E06AE2C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Наименование проблемы</a:t>
            </a: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39DC520D-9D4F-4B27-9090-2B45E9E47019}"/>
              </a:ext>
            </a:extLst>
          </p:cNvPr>
          <p:cNvSpPr txBox="1">
            <a:spLocks/>
          </p:cNvSpPr>
          <p:nvPr/>
        </p:nvSpPr>
        <p:spPr>
          <a:xfrm>
            <a:off x="539750" y="954087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Мероприятие по устранению проблемы</a:t>
            </a:r>
          </a:p>
        </p:txBody>
      </p:sp>
      <p:sp>
        <p:nvSpPr>
          <p:cNvPr id="18" name="Заголовок 2">
            <a:extLst>
              <a:ext uri="{FF2B5EF4-FFF2-40B4-BE49-F238E27FC236}">
                <a16:creationId xmlns:a16="http://schemas.microsoft.com/office/drawing/2014/main" id="{AF10B9E3-92C4-4F2F-A3BC-7E0D6741F72C}"/>
              </a:ext>
            </a:extLst>
          </p:cNvPr>
          <p:cNvSpPr txBox="1">
            <a:spLocks/>
          </p:cNvSpPr>
          <p:nvPr/>
        </p:nvSpPr>
        <p:spPr>
          <a:xfrm>
            <a:off x="539750" y="1476374"/>
            <a:ext cx="6561138" cy="3302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Результат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780F52B-966C-4723-845B-0A61CCC4895C}"/>
              </a:ext>
            </a:extLst>
          </p:cNvPr>
          <p:cNvSpPr/>
          <p:nvPr/>
        </p:nvSpPr>
        <p:spPr>
          <a:xfrm>
            <a:off x="539750" y="2095778"/>
            <a:ext cx="2296892" cy="1950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Фото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75A2A48-C165-4833-A16F-AA82EC25B0C5}"/>
              </a:ext>
            </a:extLst>
          </p:cNvPr>
          <p:cNvSpPr/>
          <p:nvPr/>
        </p:nvSpPr>
        <p:spPr>
          <a:xfrm>
            <a:off x="3423554" y="2095778"/>
            <a:ext cx="2296892" cy="1950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Скан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F05F3F6-5D70-4137-AC60-9B2B7281A3E0}"/>
              </a:ext>
            </a:extLst>
          </p:cNvPr>
          <p:cNvSpPr/>
          <p:nvPr/>
        </p:nvSpPr>
        <p:spPr>
          <a:xfrm>
            <a:off x="6307358" y="2095778"/>
            <a:ext cx="2296892" cy="195030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Схема</a:t>
            </a:r>
          </a:p>
        </p:txBody>
      </p:sp>
    </p:spTree>
    <p:extLst>
      <p:ext uri="{BB962C8B-B14F-4D97-AF65-F5344CB8AC3E}">
        <p14:creationId xmlns:p14="http://schemas.microsoft.com/office/powerpoint/2010/main" val="21097882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73529B7A-7015-40FD-8D15-570C60CE529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9750" y="4685599"/>
            <a:ext cx="4586230" cy="14809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*Данные слайды могут быть оформлены в произвольной форме, главное показать, что было сделано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A66C0E6-D2AD-45BD-A70E-19E06AE2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8937" y="610825"/>
            <a:ext cx="3007151" cy="330200"/>
          </a:xfrm>
        </p:spPr>
        <p:txBody>
          <a:bodyPr/>
          <a:lstStyle/>
          <a:p>
            <a:pPr algn="ctr"/>
            <a:br>
              <a:rPr lang="ru-RU" sz="1200" dirty="0"/>
            </a:br>
            <a:r>
              <a:rPr lang="ru-RU" sz="900" dirty="0"/>
              <a:t>Решения: </a:t>
            </a:r>
            <a:br>
              <a:rPr lang="ru-RU" sz="900" dirty="0"/>
            </a:br>
            <a:r>
              <a:rPr lang="ru-RU" sz="900" dirty="0">
                <a:solidFill>
                  <a:srgbClr val="00B050"/>
                </a:solidFill>
              </a:rPr>
              <a:t>1.Разработана Памятка по уведомительной регистрации коллективных договоров и соглашений. Размещена на интерактивном портале Министерства;</a:t>
            </a:r>
            <a:br>
              <a:rPr lang="ru-RU" sz="900" dirty="0">
                <a:solidFill>
                  <a:srgbClr val="00B050"/>
                </a:solidFill>
              </a:rPr>
            </a:br>
            <a:r>
              <a:rPr lang="ru-RU" sz="900" dirty="0">
                <a:solidFill>
                  <a:srgbClr val="00B050"/>
                </a:solidFill>
              </a:rPr>
              <a:t>2.Оформлен информационный стенд;</a:t>
            </a:r>
            <a:br>
              <a:rPr lang="ru-RU" sz="900" dirty="0">
                <a:solidFill>
                  <a:srgbClr val="00B050"/>
                </a:solidFill>
              </a:rPr>
            </a:br>
            <a:r>
              <a:rPr lang="ru-RU" sz="900" dirty="0">
                <a:solidFill>
                  <a:srgbClr val="00B050"/>
                </a:solidFill>
              </a:rPr>
              <a:t>3.Разработаны QR-коды для прямого доступа к источнику информации. </a:t>
            </a:r>
            <a:br>
              <a:rPr lang="ru-RU" sz="1200" dirty="0"/>
            </a:br>
            <a:endParaRPr lang="ru-RU" sz="12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1D3840-10D4-4950-92C8-55BF7952E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133" r="11640" b="6652"/>
          <a:stretch/>
        </p:blipFill>
        <p:spPr>
          <a:xfrm>
            <a:off x="698893" y="2194784"/>
            <a:ext cx="2508772" cy="2102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Стрелка вправо 15">
            <a:extLst>
              <a:ext uri="{FF2B5EF4-FFF2-40B4-BE49-F238E27FC236}">
                <a16:creationId xmlns:a16="http://schemas.microsoft.com/office/drawing/2014/main" id="{D88921A8-E58F-4C90-AE1B-EDB1175A539A}"/>
              </a:ext>
            </a:extLst>
          </p:cNvPr>
          <p:cNvSpPr/>
          <p:nvPr/>
        </p:nvSpPr>
        <p:spPr>
          <a:xfrm>
            <a:off x="3315463" y="3079913"/>
            <a:ext cx="227431" cy="264694"/>
          </a:xfrm>
          <a:prstGeom prst="rightArrow">
            <a:avLst>
              <a:gd name="adj1" fmla="val 50000"/>
              <a:gd name="adj2" fmla="val 49046"/>
            </a:avLst>
          </a:prstGeom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15FBC68-A0B2-40EA-AFA4-6D7A5E104F82}"/>
              </a:ext>
            </a:extLst>
          </p:cNvPr>
          <p:cNvSpPr/>
          <p:nvPr/>
        </p:nvSpPr>
        <p:spPr>
          <a:xfrm>
            <a:off x="1361590" y="1809497"/>
            <a:ext cx="1065654" cy="224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БЫЛО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ACD9FC-5881-4AFE-BC21-E024AB7A0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6" b="10579"/>
          <a:stretch/>
        </p:blipFill>
        <p:spPr>
          <a:xfrm>
            <a:off x="3650692" y="2186354"/>
            <a:ext cx="2035990" cy="2451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F566606-E755-4B43-904D-672AF2777750}"/>
              </a:ext>
            </a:extLst>
          </p:cNvPr>
          <p:cNvSpPr/>
          <p:nvPr/>
        </p:nvSpPr>
        <p:spPr>
          <a:xfrm>
            <a:off x="4060326" y="1818221"/>
            <a:ext cx="1065654" cy="2244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СТАЛО</a:t>
            </a: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A85B4665-0990-4383-8894-0580F383F6F6}"/>
              </a:ext>
            </a:extLst>
          </p:cNvPr>
          <p:cNvSpPr/>
          <p:nvPr/>
        </p:nvSpPr>
        <p:spPr>
          <a:xfrm>
            <a:off x="3483005" y="2140327"/>
            <a:ext cx="2353329" cy="551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C5FA3B3A-298C-471E-A096-7B68DD7BF4E2}"/>
              </a:ext>
            </a:extLst>
          </p:cNvPr>
          <p:cNvSpPr/>
          <p:nvPr/>
        </p:nvSpPr>
        <p:spPr>
          <a:xfrm rot="450237">
            <a:off x="1265742" y="2207582"/>
            <a:ext cx="1710303" cy="37461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1">
            <a:extLst>
              <a:ext uri="{FF2B5EF4-FFF2-40B4-BE49-F238E27FC236}">
                <a16:creationId xmlns:a16="http://schemas.microsoft.com/office/drawing/2014/main" id="{DF3E358F-BF58-48E5-AF16-C4CDF32EDB8B}"/>
              </a:ext>
            </a:extLst>
          </p:cNvPr>
          <p:cNvSpPr/>
          <p:nvPr/>
        </p:nvSpPr>
        <p:spPr>
          <a:xfrm>
            <a:off x="6444295" y="1772589"/>
            <a:ext cx="2353329" cy="28651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</a:t>
            </a:r>
          </a:p>
          <a:p>
            <a:pPr marL="88900" indent="-88900" algn="just"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imes New Roman"/>
              </a:rPr>
              <a:t>Упрощение доступа заявителя к информации о получении государственной услуги;</a:t>
            </a:r>
          </a:p>
          <a:p>
            <a:pPr marL="88900" indent="-88900" algn="just"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imes New Roman"/>
              </a:rPr>
              <a:t>Сокращение трудозатрат специалиста на дополнительные разъяснения о порядке оказания государственной услуги;</a:t>
            </a:r>
          </a:p>
          <a:p>
            <a:pPr marL="88900" indent="-88900" algn="just">
              <a:buFontTx/>
              <a:buAutoNum type="arabicPeriod"/>
            </a:pPr>
            <a:r>
              <a:rPr lang="ru-RU" sz="1000" dirty="0">
                <a:solidFill>
                  <a:srgbClr val="000000"/>
                </a:solidFill>
                <a:latin typeface="Times New Roman"/>
              </a:rPr>
              <a:t>Повышение показателя доступности государственной услуги (пункт 2.17 Административного регламента);</a:t>
            </a:r>
          </a:p>
          <a:p>
            <a:pPr algn="just"/>
            <a:r>
              <a:rPr lang="ru-RU" sz="1000" dirty="0">
                <a:solidFill>
                  <a:srgbClr val="000000"/>
                </a:solidFill>
                <a:latin typeface="Times New Roman"/>
              </a:rPr>
              <a:t>4.Сокращение количества заявлений не соответствующих требованиям Административного регламента на с 22% до 7%;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107DF6-1FD1-4DA8-9B26-2554A34D096D}"/>
              </a:ext>
            </a:extLst>
          </p:cNvPr>
          <p:cNvSpPr txBox="1"/>
          <p:nvPr/>
        </p:nvSpPr>
        <p:spPr>
          <a:xfrm>
            <a:off x="4750" y="2999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  <p:sp>
        <p:nvSpPr>
          <p:cNvPr id="17" name="Заголовок 2">
            <a:extLst>
              <a:ext uri="{FF2B5EF4-FFF2-40B4-BE49-F238E27FC236}">
                <a16:creationId xmlns:a16="http://schemas.microsoft.com/office/drawing/2014/main" id="{74AEFA70-8B5C-4B03-8E4E-D8F7F1121733}"/>
              </a:ext>
            </a:extLst>
          </p:cNvPr>
          <p:cNvSpPr txBox="1">
            <a:spLocks/>
          </p:cNvSpPr>
          <p:nvPr/>
        </p:nvSpPr>
        <p:spPr>
          <a:xfrm>
            <a:off x="381029" y="399354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Выполнение плана мероприятий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E86778-0260-40D4-9723-CFF5DDB131E6}"/>
              </a:ext>
            </a:extLst>
          </p:cNvPr>
          <p:cNvSpPr/>
          <p:nvPr/>
        </p:nvSpPr>
        <p:spPr>
          <a:xfrm>
            <a:off x="190223" y="78263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Проблема:</a:t>
            </a:r>
            <a:br>
              <a:rPr lang="ru-RU" sz="1400" dirty="0"/>
            </a:br>
            <a:r>
              <a:rPr lang="ru-RU" sz="1400" dirty="0">
                <a:solidFill>
                  <a:srgbClr val="FF0000"/>
                </a:solidFill>
              </a:rPr>
              <a:t>Предоставление документов в неполном объеме, некорректное заполнение заявления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32976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81029" y="399354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Выполнение плана мероприятий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76444" y="1132231"/>
            <a:ext cx="6170307" cy="511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98" tIns="34299" rIns="68598" bIns="34299">
            <a:noAutofit/>
          </a:bodyPr>
          <a:lstStyle/>
          <a:p>
            <a:pPr marL="893763" lvl="0" indent="-893763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Задержка времени доставки заявлений на регистрацию в отдел по организационной работе </a:t>
            </a:r>
          </a:p>
          <a:p>
            <a:pPr algn="ctr">
              <a:buFont typeface="Arial"/>
              <a:buNone/>
            </a:pP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664247" y="2501038"/>
            <a:ext cx="2089103" cy="83046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Решение: Заменить ручную доставку заявлений на бумажном носителе электронным почтовым посредством сканированных копий заявлений</a:t>
            </a:r>
          </a:p>
        </p:txBody>
      </p:sp>
      <p:cxnSp>
        <p:nvCxnSpPr>
          <p:cNvPr id="27" name="Прямая со стрелкой 26"/>
          <p:cNvCxnSpPr/>
          <p:nvPr/>
        </p:nvCxnSpPr>
        <p:spPr>
          <a:xfrm>
            <a:off x="3791315" y="2864977"/>
            <a:ext cx="575015" cy="6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4442259" y="2501038"/>
            <a:ext cx="1806708" cy="7823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ru-RU" sz="1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Результат: Сокращение времени на регистрацию входящих с 24 до 2 часов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4" b="100000" l="2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0" y="2892205"/>
            <a:ext cx="1227284" cy="14025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50" b="97518" l="34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68996" flipV="1">
            <a:off x="6261763" y="2710351"/>
            <a:ext cx="2018814" cy="16058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887CCA-E445-43A4-8B45-33D3DDBC126C}"/>
              </a:ext>
            </a:extLst>
          </p:cNvPr>
          <p:cNvSpPr txBox="1"/>
          <p:nvPr/>
        </p:nvSpPr>
        <p:spPr>
          <a:xfrm>
            <a:off x="0" y="30022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</p:spTree>
    <p:extLst>
      <p:ext uri="{BB962C8B-B14F-4D97-AF65-F5344CB8AC3E}">
        <p14:creationId xmlns:p14="http://schemas.microsoft.com/office/powerpoint/2010/main" val="1518773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66196" y="298776"/>
            <a:ext cx="6504276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Мониторинг целевых показателей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5235CBA5-D514-43E5-8312-1FD94B17E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960479"/>
              </p:ext>
            </p:extLst>
          </p:nvPr>
        </p:nvGraphicFramePr>
        <p:xfrm>
          <a:off x="370299" y="866549"/>
          <a:ext cx="8217132" cy="2429909"/>
        </p:xfrm>
        <a:graphic>
          <a:graphicData uri="http://schemas.openxmlformats.org/drawingml/2006/table">
            <a:tbl>
              <a:tblPr firstRow="1" bandRow="1"/>
              <a:tblGrid>
                <a:gridCol w="33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7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78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46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89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8551">
                <a:tc gridSpan="7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 dirty="0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Наименование процесса:  </a:t>
                      </a:r>
                      <a:r>
                        <a:rPr lang="ru-RU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+mn-ea"/>
                          <a:cs typeface="+mn-cs"/>
                        </a:rPr>
                        <a:t>Авиаперелёт из пункта А в пункт В</a:t>
                      </a:r>
                      <a:endParaRPr lang="ru-RU" sz="9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Дата проведения хронометража</a:t>
                      </a:r>
                      <a:endParaRPr lang="ru-RU" sz="900">
                        <a:solidFill>
                          <a:schemeClr val="tx1"/>
                        </a:solidFill>
                        <a:latin typeface="Arial Narrow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+mn-ea"/>
                          <a:cs typeface="+mn-cs"/>
                        </a:rPr>
                        <a:t>«20» апреля 2023 г.</a:t>
                      </a:r>
                      <a:endParaRPr lang="ru-RU" sz="90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81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800" b="1">
                        <a:latin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800">
                        <a:latin typeface="Arial Narrow"/>
                      </a:endParaRPr>
                    </a:p>
                    <a:p>
                      <a:pPr algn="ctr">
                        <a:defRPr/>
                      </a:pPr>
                      <a:r>
                        <a:rPr lang="ru-RU" sz="800" b="1">
                          <a:latin typeface="Arial Narrow"/>
                        </a:rPr>
                        <a:t>Участник процесса</a:t>
                      </a:r>
                      <a:endParaRPr sz="1600"/>
                    </a:p>
                    <a:p>
                      <a:pPr algn="ctr">
                        <a:defRPr/>
                      </a:pPr>
                      <a:r>
                        <a:rPr lang="ru-RU" sz="800" b="1">
                          <a:latin typeface="Arial Narrow"/>
                        </a:rPr>
                        <a:t>(ФИО, должность)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Наименование работ (операций) по процессу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Фактическое время начала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операции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Фактическое время окончания операции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Время выполнения операции, мин.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Время ожидания (простоя) при совершении операций/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>
                          <a:latin typeface="Arial Narrow"/>
                          <a:ea typeface="Times New Roman"/>
                          <a:cs typeface="Times New Roman"/>
                        </a:rPr>
                        <a:t>между операциями, мин.</a:t>
                      </a:r>
                      <a:endParaRPr lang="ru-RU" sz="8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800" b="1" dirty="0">
                          <a:latin typeface="Arial Narrow"/>
                          <a:ea typeface="Times New Roman"/>
                          <a:cs typeface="Times New Roman"/>
                        </a:rPr>
                        <a:t>Проблемы в процессе</a:t>
                      </a:r>
                      <a:endParaRPr lang="ru-RU" sz="800" dirty="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726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1.</a:t>
                      </a:r>
                      <a:endParaRPr lang="ru-RU" sz="900" b="1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Пассажир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Поиск билета в приложении</a:t>
                      </a:r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9:05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5 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Переход в приложение с дешевым билетом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353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2.</a:t>
                      </a:r>
                      <a:endParaRPr lang="ru-RU" sz="900" b="1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u="none" strike="noStrike" cap="none" spc="0">
                          <a:ln>
                            <a:noFill/>
                          </a:ln>
                          <a:solidFill>
                            <a:srgbClr val="414042"/>
                          </a:solidFill>
                          <a:latin typeface="Arial Narrow"/>
                          <a:cs typeface="Arial"/>
                        </a:rPr>
                        <a:t>Пассажир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Выбор билета и оформление</a:t>
                      </a:r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9:06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9:10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5</a:t>
                      </a:r>
                      <a:endParaRPr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dirty="0"/>
                        <a:t>2</a:t>
                      </a:r>
                      <a:endParaRPr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 dirty="0">
                          <a:latin typeface="Arial Narrow"/>
                        </a:rPr>
                        <a:t>Забыл </a:t>
                      </a:r>
                      <a:r>
                        <a:rPr lang="en-US" sz="900" dirty="0">
                          <a:latin typeface="Arial Narrow"/>
                        </a:rPr>
                        <a:t>CCV</a:t>
                      </a:r>
                      <a:r>
                        <a:rPr lang="ru-RU" sz="900" dirty="0">
                          <a:latin typeface="Arial Narrow"/>
                        </a:rPr>
                        <a:t> карты, пришлось заходить в приложение банка</a:t>
                      </a:r>
                      <a:endParaRPr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11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…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…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  <a:ea typeface="Calibri"/>
                          <a:cs typeface="Times New Roman"/>
                        </a:rPr>
                        <a:t>…</a:t>
                      </a:r>
                      <a:endParaRPr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 dirty="0"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7CA5E07A-75A9-4AB4-99A5-6984FF54AD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481525"/>
              </p:ext>
            </p:extLst>
          </p:nvPr>
        </p:nvGraphicFramePr>
        <p:xfrm>
          <a:off x="1681963" y="3390622"/>
          <a:ext cx="4885698" cy="1659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4960188" y="1371600"/>
          <a:ext cx="3726611" cy="238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6196" y="298776"/>
            <a:ext cx="6504276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Мониторинг обученности по химии и биологии</a:t>
            </a:r>
          </a:p>
        </p:txBody>
      </p:sp>
      <p:pic>
        <p:nvPicPr>
          <p:cNvPr id="25602" name="Picture 2" descr="C:\Users\Лена\Desktop\2022-2023\Медколледж 2023\Мониторинг предм успев.jpg"/>
          <p:cNvPicPr>
            <a:picLocks noChangeAspect="1" noChangeArrowheads="1"/>
          </p:cNvPicPr>
          <p:nvPr/>
        </p:nvPicPr>
        <p:blipFill>
          <a:blip r:embed="rId3"/>
          <a:srcRect l="10645" t="13744" r="1838" b="10666"/>
          <a:stretch>
            <a:fillRect/>
          </a:stretch>
        </p:blipFill>
        <p:spPr bwMode="auto">
          <a:xfrm>
            <a:off x="666879" y="1098198"/>
            <a:ext cx="3088256" cy="3669322"/>
          </a:xfrm>
          <a:prstGeom prst="rect">
            <a:avLst/>
          </a:prstGeom>
          <a:noFill/>
        </p:spPr>
      </p:pic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36EFB87-4684-4EE0-9E10-D40AF6B5A4CE}"/>
              </a:ext>
            </a:extLst>
          </p:cNvPr>
          <p:cNvCxnSpPr/>
          <p:nvPr/>
        </p:nvCxnSpPr>
        <p:spPr>
          <a:xfrm>
            <a:off x="7221760" y="1725361"/>
            <a:ext cx="0" cy="173094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7826077-1E66-4953-BED4-1C894BD9E619}"/>
              </a:ext>
            </a:extLst>
          </p:cNvPr>
          <p:cNvCxnSpPr/>
          <p:nvPr/>
        </p:nvCxnSpPr>
        <p:spPr>
          <a:xfrm>
            <a:off x="7367485" y="1725361"/>
            <a:ext cx="0" cy="1730943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678A242-B297-4952-9F8B-AB679C660CF3}"/>
              </a:ext>
            </a:extLst>
          </p:cNvPr>
          <p:cNvSpPr txBox="1"/>
          <p:nvPr/>
        </p:nvSpPr>
        <p:spPr>
          <a:xfrm>
            <a:off x="7070472" y="3533066"/>
            <a:ext cx="79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цель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23B76-F9D3-404D-9583-55EB355C01EB}"/>
              </a:ext>
            </a:extLst>
          </p:cNvPr>
          <p:cNvSpPr txBox="1"/>
          <p:nvPr/>
        </p:nvSpPr>
        <p:spPr>
          <a:xfrm>
            <a:off x="0" y="30022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</p:spTree>
    <p:extLst>
      <p:ext uri="{BB962C8B-B14F-4D97-AF65-F5344CB8AC3E}">
        <p14:creationId xmlns:p14="http://schemas.microsoft.com/office/powerpoint/2010/main" val="3679151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807" y="250417"/>
            <a:ext cx="6704089" cy="44627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Мониторинг: тесты по </a:t>
            </a:r>
            <a:r>
              <a:rPr lang="ru-RU" sz="2300" b="1" dirty="0" err="1">
                <a:solidFill>
                  <a:schemeClr val="bg2">
                    <a:lumMod val="25000"/>
                  </a:schemeClr>
                </a:solidFill>
                <a:cs typeface="Times New Roman" pitchFamily="18" charset="0"/>
              </a:rPr>
              <a:t>санминимуму</a:t>
            </a:r>
            <a:endParaRPr lang="ru-RU" sz="2300" b="1" dirty="0">
              <a:solidFill>
                <a:schemeClr val="bg2">
                  <a:lumMod val="2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807" y="3154642"/>
            <a:ext cx="3945147" cy="12772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Изучены темы: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Инфекционные и неинфекционные заболевания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Профилактика КОВИД-19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Профилактика СПИД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Рациональное питание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Здоровый образ жизни</a:t>
            </a:r>
          </a:p>
          <a:p>
            <a:pPr algn="ctr">
              <a:buFontTx/>
              <a:buChar char="-"/>
            </a:pPr>
            <a:r>
              <a:rPr lang="ru-RU" sz="11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Санитарное законодательство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0242" y="810883"/>
            <a:ext cx="4106174" cy="227790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491706" y="4544798"/>
            <a:ext cx="3778369" cy="276999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Times New Roman" pitchFamily="18" charset="0"/>
                <a:cs typeface="Times New Roman" pitchFamily="18" charset="0"/>
                <a:hlinkClick r:id="rId3"/>
              </a:rPr>
              <a:t>https://berdschool.obr.sakha.gov.ru/meditsinskij-profil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625112213"/>
              </p:ext>
            </p:extLst>
          </p:nvPr>
        </p:nvGraphicFramePr>
        <p:xfrm>
          <a:off x="4804912" y="3269410"/>
          <a:ext cx="3683479" cy="159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798" y="819510"/>
            <a:ext cx="4041579" cy="222591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9B500517-C3E0-4A00-887B-989AAEE265D3}"/>
              </a:ext>
            </a:extLst>
          </p:cNvPr>
          <p:cNvCxnSpPr>
            <a:cxnSpLocks/>
          </p:cNvCxnSpPr>
          <p:nvPr/>
        </p:nvCxnSpPr>
        <p:spPr>
          <a:xfrm>
            <a:off x="6394128" y="3269410"/>
            <a:ext cx="0" cy="127538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E64D686-81D5-49C5-ACD4-B582A70D958C}"/>
              </a:ext>
            </a:extLst>
          </p:cNvPr>
          <p:cNvSpPr txBox="1"/>
          <p:nvPr/>
        </p:nvSpPr>
        <p:spPr>
          <a:xfrm>
            <a:off x="6162851" y="4488465"/>
            <a:ext cx="7942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цель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DAD8E-6EAB-4482-8D00-3BD573641F86}"/>
              </a:ext>
            </a:extLst>
          </p:cNvPr>
          <p:cNvSpPr txBox="1"/>
          <p:nvPr/>
        </p:nvSpPr>
        <p:spPr>
          <a:xfrm>
            <a:off x="0" y="10000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381029" y="399354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Выполнение плана мероприятий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377" y="336587"/>
            <a:ext cx="377985" cy="384081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67922" y="796758"/>
            <a:ext cx="3107176" cy="26202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Стандартизация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9" y="1319574"/>
            <a:ext cx="1215542" cy="158090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69850" y="1108289"/>
            <a:ext cx="336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i="1" dirty="0"/>
              <a:t>Разработка и соблюдение правил по поддержанию порядка и чистоты на рабочем месте, выработанных в ходе выполнения первых трех шагов, на систематической основе.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111" l="13667" r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626" y="927768"/>
            <a:ext cx="354447" cy="5126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03" y="2066151"/>
            <a:ext cx="3318424" cy="2488818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4138863" y="2303788"/>
            <a:ext cx="1446058" cy="107192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t="2369"/>
          <a:stretch/>
        </p:blipFill>
        <p:spPr>
          <a:xfrm>
            <a:off x="2095570" y="1837198"/>
            <a:ext cx="2139546" cy="2946723"/>
          </a:xfrm>
          <a:prstGeom prst="rect">
            <a:avLst/>
          </a:prstGeom>
          <a:ln w="19050">
            <a:solidFill>
              <a:srgbClr val="0099CC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A0780A-F009-4A91-9562-17591B1F7CEF}"/>
              </a:ext>
            </a:extLst>
          </p:cNvPr>
          <p:cNvSpPr txBox="1"/>
          <p:nvPr/>
        </p:nvSpPr>
        <p:spPr>
          <a:xfrm>
            <a:off x="0" y="10000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</p:spTree>
    <p:extLst>
      <p:ext uri="{BB962C8B-B14F-4D97-AF65-F5344CB8AC3E}">
        <p14:creationId xmlns:p14="http://schemas.microsoft.com/office/powerpoint/2010/main" val="2216299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2"/>
          <p:cNvSpPr txBox="1">
            <a:spLocks/>
          </p:cNvSpPr>
          <p:nvPr/>
        </p:nvSpPr>
        <p:spPr>
          <a:xfrm>
            <a:off x="345253" y="404265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Достижение целевых показателей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429005"/>
              </p:ext>
            </p:extLst>
          </p:nvPr>
        </p:nvGraphicFramePr>
        <p:xfrm>
          <a:off x="440516" y="984084"/>
          <a:ext cx="8403135" cy="25335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6804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39496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314867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  <a:gridCol w="1348240">
                  <a:extLst>
                    <a:ext uri="{9D8B030D-6E8A-4147-A177-3AD203B41FA5}">
                      <a16:colId xmlns:a16="http://schemas.microsoft.com/office/drawing/2014/main" val="3549743522"/>
                    </a:ext>
                  </a:extLst>
                </a:gridCol>
                <a:gridCol w="1368263">
                  <a:extLst>
                    <a:ext uri="{9D8B030D-6E8A-4147-A177-3AD203B41FA5}">
                      <a16:colId xmlns:a16="http://schemas.microsoft.com/office/drawing/2014/main" val="1737774298"/>
                    </a:ext>
                  </a:extLst>
                </a:gridCol>
              </a:tblGrid>
              <a:tr h="33451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Текущий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Целевой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Фактический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Эффективность, %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556926">
                <a:tc>
                  <a:txBody>
                    <a:bodyPr/>
                    <a:lstStyle/>
                    <a:p>
                      <a:pPr algn="l"/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  <a:tr h="594783">
                <a:tc>
                  <a:txBody>
                    <a:bodyPr/>
                    <a:lstStyle/>
                    <a:p>
                      <a:pPr algn="l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211189"/>
                  </a:ext>
                </a:extLst>
              </a:tr>
              <a:tr h="484574">
                <a:tc>
                  <a:txBody>
                    <a:bodyPr/>
                    <a:lstStyle/>
                    <a:p>
                      <a:pPr algn="l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633184"/>
                  </a:ext>
                </a:extLst>
              </a:tr>
              <a:tr h="562755">
                <a:tc>
                  <a:txBody>
                    <a:bodyPr/>
                    <a:lstStyle/>
                    <a:p>
                      <a:pPr algn="l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900" b="1" u="none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7429949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509434" y="4121490"/>
            <a:ext cx="2539217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Эффективность</a:t>
            </a:r>
            <a:r>
              <a:rPr lang="ru-RU" sz="1000" b="1" dirty="0"/>
              <a:t> </a:t>
            </a:r>
            <a:r>
              <a:rPr lang="ru-RU" sz="1000" b="1" dirty="0">
                <a:solidFill>
                  <a:schemeClr val="tx1"/>
                </a:solidFill>
              </a:rPr>
              <a:t>по проекту – %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21393" y="4121490"/>
            <a:ext cx="2523744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Выполнение плана мероприятий составило %</a:t>
            </a:r>
          </a:p>
        </p:txBody>
      </p:sp>
    </p:spTree>
    <p:extLst>
      <p:ext uri="{BB962C8B-B14F-4D97-AF65-F5344CB8AC3E}">
        <p14:creationId xmlns:p14="http://schemas.microsoft.com/office/powerpoint/2010/main" val="4207421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2"/>
          <p:cNvSpPr txBox="1">
            <a:spLocks/>
          </p:cNvSpPr>
          <p:nvPr/>
        </p:nvSpPr>
        <p:spPr>
          <a:xfrm>
            <a:off x="345253" y="404265"/>
            <a:ext cx="6561138" cy="330200"/>
          </a:xfrm>
          <a:prstGeom prst="rect">
            <a:avLst/>
          </a:prstGeom>
        </p:spPr>
        <p:txBody>
          <a:bodyPr lIns="68598" tIns="34299" rIns="68598" bIns="34299" anchor="b"/>
          <a:lstStyle>
            <a:defPPr lvl="0">
              <a:defRPr lang="ru-RU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3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/>
              <a:t>Достижение целевых показателей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649274"/>
              </p:ext>
            </p:extLst>
          </p:nvPr>
        </p:nvGraphicFramePr>
        <p:xfrm>
          <a:off x="440516" y="984084"/>
          <a:ext cx="8403135" cy="253354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76804">
                  <a:extLst>
                    <a:ext uri="{9D8B030D-6E8A-4147-A177-3AD203B41FA5}">
                      <a16:colId xmlns:a16="http://schemas.microsoft.com/office/drawing/2014/main" val="3483521618"/>
                    </a:ext>
                  </a:extLst>
                </a:gridCol>
                <a:gridCol w="1394961">
                  <a:extLst>
                    <a:ext uri="{9D8B030D-6E8A-4147-A177-3AD203B41FA5}">
                      <a16:colId xmlns:a16="http://schemas.microsoft.com/office/drawing/2014/main" val="3494378248"/>
                    </a:ext>
                  </a:extLst>
                </a:gridCol>
                <a:gridCol w="1314867">
                  <a:extLst>
                    <a:ext uri="{9D8B030D-6E8A-4147-A177-3AD203B41FA5}">
                      <a16:colId xmlns:a16="http://schemas.microsoft.com/office/drawing/2014/main" val="3156165601"/>
                    </a:ext>
                  </a:extLst>
                </a:gridCol>
                <a:gridCol w="1348240">
                  <a:extLst>
                    <a:ext uri="{9D8B030D-6E8A-4147-A177-3AD203B41FA5}">
                      <a16:colId xmlns:a16="http://schemas.microsoft.com/office/drawing/2014/main" val="3549743522"/>
                    </a:ext>
                  </a:extLst>
                </a:gridCol>
                <a:gridCol w="1368263">
                  <a:extLst>
                    <a:ext uri="{9D8B030D-6E8A-4147-A177-3AD203B41FA5}">
                      <a16:colId xmlns:a16="http://schemas.microsoft.com/office/drawing/2014/main" val="1737774298"/>
                    </a:ext>
                  </a:extLst>
                </a:gridCol>
              </a:tblGrid>
              <a:tr h="33451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/>
                        <a:t>Наименование показателя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Текущий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Целевой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Фактический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lt1"/>
                          </a:solidFill>
                        </a:rPr>
                        <a:t>Эффективность, %</a:t>
                      </a:r>
                      <a:endParaRPr lang="ru-RU" sz="9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226847"/>
                  </a:ext>
                </a:extLst>
              </a:tr>
              <a:tr h="556926"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/>
                        <a:t>1. Сокращение</a:t>
                      </a:r>
                      <a:r>
                        <a:rPr lang="ru-RU" sz="900" b="1" baseline="0" dirty="0"/>
                        <a:t> времени  мониторинга (контроля) сроков предоставления государственной услуги, мин.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dirty="0"/>
                        <a:t>30</a:t>
                      </a:r>
                      <a:endParaRPr lang="ru-RU" sz="9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10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11,26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93,7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262405"/>
                  </a:ext>
                </a:extLst>
              </a:tr>
              <a:tr h="594783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2. Количество заявлений, поданных корректно</a:t>
                      </a:r>
                      <a:r>
                        <a:rPr lang="ru-RU" sz="900" b="1" kern="1200" baseline="0" dirty="0">
                          <a:solidFill>
                            <a:schemeClr val="dk1"/>
                          </a:solidFill>
                        </a:rPr>
                        <a:t> и с полным комплектом документов, %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78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93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93,3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211189"/>
                  </a:ext>
                </a:extLst>
              </a:tr>
              <a:tr h="484574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3. Сокращение времени на регистрацию</a:t>
                      </a:r>
                      <a:r>
                        <a:rPr lang="ru-RU" sz="900" b="1" kern="1200" baseline="0" dirty="0">
                          <a:solidFill>
                            <a:schemeClr val="dk1"/>
                          </a:solidFill>
                        </a:rPr>
                        <a:t> входящих заявлений в СЭД-Дело, час. 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8-24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2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1,5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100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9633184"/>
                  </a:ext>
                </a:extLst>
              </a:tr>
              <a:tr h="5627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4. ВВП, дни</a:t>
                      </a:r>
                    </a:p>
                    <a:p>
                      <a:pPr algn="l"/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7-30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7-18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dk1"/>
                          </a:solidFill>
                        </a:rPr>
                        <a:t>7-19,7</a:t>
                      </a:r>
                      <a:endParaRPr lang="ru-RU" sz="9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1" u="none" kern="1200" dirty="0">
                          <a:solidFill>
                            <a:schemeClr val="dk1"/>
                          </a:solidFill>
                        </a:rPr>
                        <a:t>85,8</a:t>
                      </a:r>
                      <a:endParaRPr lang="ru-RU" sz="900" b="1" u="none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7429949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509434" y="4121490"/>
            <a:ext cx="2539217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Эффективность</a:t>
            </a:r>
            <a:r>
              <a:rPr lang="ru-RU" sz="1000" b="1" dirty="0"/>
              <a:t> </a:t>
            </a:r>
            <a:r>
              <a:rPr lang="ru-RU" sz="1000" b="1" dirty="0">
                <a:solidFill>
                  <a:schemeClr val="tx1"/>
                </a:solidFill>
              </a:rPr>
              <a:t>по проекту – 93%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21393" y="4121490"/>
            <a:ext cx="2523744" cy="428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tx1"/>
                </a:solidFill>
              </a:rPr>
              <a:t>Выполнение плана мероприятий составило 100%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3AE62-CB4E-400B-B298-E20AFB8F37B2}"/>
              </a:ext>
            </a:extLst>
          </p:cNvPr>
          <p:cNvSpPr txBox="1"/>
          <p:nvPr/>
        </p:nvSpPr>
        <p:spPr>
          <a:xfrm>
            <a:off x="0" y="30022"/>
            <a:ext cx="1174705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Пример:</a:t>
            </a:r>
          </a:p>
        </p:txBody>
      </p:sp>
    </p:spTree>
    <p:extLst>
      <p:ext uri="{BB962C8B-B14F-4D97-AF65-F5344CB8AC3E}">
        <p14:creationId xmlns:p14="http://schemas.microsoft.com/office/powerpoint/2010/main" val="2117172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Организационно-распорядительные документы </a:t>
            </a:r>
            <a:r>
              <a:rPr lang="ru-RU" dirty="0">
                <a:solidFill>
                  <a:srgbClr val="FF0000"/>
                </a:solidFill>
              </a:rPr>
              <a:t>(приказ о создании рабочей группы)</a:t>
            </a:r>
          </a:p>
        </p:txBody>
      </p:sp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err="1"/>
              <a:t>дд.мм.гг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Тел.: +7 (000) 000 00 00, доб. 0000</a:t>
            </a:r>
          </a:p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Моб. тел.: +7 (000) 000 00 00</a:t>
            </a:r>
          </a:p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E-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mail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namesurname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rosatom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www.rosatom.ru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Фамилия Имя Отчество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Команда проекта</a:t>
            </a:r>
            <a:r>
              <a:rPr lang="ru-RU" dirty="0">
                <a:solidFill>
                  <a:srgbClr val="FF0000"/>
                </a:solidFill>
              </a:rPr>
              <a:t>( фото + подпись ФИО + должность)</a:t>
            </a:r>
          </a:p>
        </p:txBody>
      </p:sp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 проекта </a:t>
            </a:r>
            <a:r>
              <a:rPr lang="ru-RU" dirty="0">
                <a:solidFill>
                  <a:srgbClr val="FF0000"/>
                </a:solidFill>
              </a:rPr>
              <a:t>(подписанный скан)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486382" y="4128153"/>
            <a:ext cx="801559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Методические рекомендации для заполнения </a:t>
            </a:r>
            <a:r>
              <a:rPr lang="ru-RU" dirty="0">
                <a:solidFill>
                  <a:srgbClr val="FF0000"/>
                </a:solidFill>
              </a:rPr>
              <a:t>ПАСПОРТА</a:t>
            </a:r>
            <a:r>
              <a:rPr lang="ru-RU" dirty="0"/>
              <a:t>- переходи по ссылке (</a:t>
            </a:r>
            <a:r>
              <a:rPr lang="en-US" dirty="0">
                <a:hlinkClick r:id="rId3"/>
              </a:rPr>
              <a:t>https://disk.yandex.ru/i/b8OJGEaxi1P3yA</a:t>
            </a:r>
            <a:r>
              <a:rPr lang="ru-RU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8921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Текущая карта процесса</a:t>
            </a:r>
            <a:endParaRPr lang="ru-RU" dirty="0">
              <a:latin typeface="+mn-lt"/>
            </a:endParaRP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486382" y="4128153"/>
            <a:ext cx="801559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Методические рекомендации для построения </a:t>
            </a:r>
            <a:r>
              <a:rPr lang="ru-RU" dirty="0">
                <a:solidFill>
                  <a:srgbClr val="FF0000"/>
                </a:solidFill>
              </a:rPr>
              <a:t>ТЕКУЩЕЙ КАРТЫ </a:t>
            </a:r>
            <a:r>
              <a:rPr lang="ru-RU" dirty="0"/>
              <a:t>- переходи по ссылке (</a:t>
            </a:r>
            <a:r>
              <a:rPr lang="en-US" dirty="0">
                <a:hlinkClick r:id="rId3"/>
              </a:rPr>
              <a:t>https://disk.yandex.ru/i/Jhc08EiQxrPBEQ</a:t>
            </a:r>
            <a:r>
              <a:rPr lang="ru-RU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Текущие проблемы</a:t>
            </a:r>
          </a:p>
        </p:txBody>
      </p:sp>
    </p:spTree>
    <p:extLst>
      <p:ext uri="{BB962C8B-B14F-4D97-AF65-F5344CB8AC3E}">
        <p14:creationId xmlns:p14="http://schemas.microsoft.com/office/powerpoint/2010/main" val="1071536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EF25AF0-4290-47F3-A1B5-675B23739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Хронометраж процесса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7A84DC4-38A5-4AF7-9DE3-9E16C34759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834886"/>
              </p:ext>
            </p:extLst>
          </p:nvPr>
        </p:nvGraphicFramePr>
        <p:xfrm>
          <a:off x="539750" y="729740"/>
          <a:ext cx="8217132" cy="4382125"/>
        </p:xfrm>
        <a:graphic>
          <a:graphicData uri="http://schemas.openxmlformats.org/drawingml/2006/table">
            <a:tbl>
              <a:tblPr firstRow="1" bandRow="1"/>
              <a:tblGrid>
                <a:gridCol w="33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3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7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71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71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669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73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48551">
                <a:tc gridSpan="7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Наименование процесса:  </a:t>
                      </a:r>
                      <a:r>
                        <a:rPr lang="ru-RU" sz="10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+mn-ea"/>
                          <a:cs typeface="+mn-cs"/>
                        </a:rPr>
                        <a:t>Авиаперелёт из пункта А в пункт В</a:t>
                      </a:r>
                      <a:endParaRPr lang="ru-RU" sz="90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tx1"/>
                          </a:solidFill>
                          <a:latin typeface="Arial Narrow"/>
                          <a:ea typeface="+mn-ea"/>
                          <a:cs typeface="+mn-cs"/>
                        </a:rPr>
                        <a:t>Дата проведения хронометража</a:t>
                      </a:r>
                      <a:endParaRPr lang="ru-RU" sz="900">
                        <a:solidFill>
                          <a:schemeClr val="tx1"/>
                        </a:solidFill>
                        <a:latin typeface="Arial Narrow"/>
                        <a:ea typeface="+mn-ea"/>
                        <a:cs typeface="+mn-cs"/>
                      </a:endParaRPr>
                    </a:p>
                    <a:p>
                      <a:pPr algn="ctr">
                        <a:defRPr/>
                      </a:pPr>
                      <a:r>
                        <a:rPr lang="ru-RU" sz="9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+mn-ea"/>
                          <a:cs typeface="+mn-cs"/>
                        </a:rPr>
                        <a:t>«20» апреля 2023 г.</a:t>
                      </a:r>
                      <a:endParaRPr lang="ru-RU" sz="900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0087">
                <a:tc gridSpan="7"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 b="1">
                          <a:latin typeface="Arial Narrow"/>
                        </a:rPr>
                        <a:t>Регламентируемое время выполнения процесса _________________________________________________________________________________________________</a:t>
                      </a:r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199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900" b="1">
                        <a:latin typeface="Arial Narrow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endParaRPr lang="ru-RU" sz="900">
                        <a:latin typeface="Arial Narrow"/>
                      </a:endParaRPr>
                    </a:p>
                    <a:p>
                      <a:pPr algn="ctr">
                        <a:defRPr/>
                      </a:pPr>
                      <a:r>
                        <a:rPr lang="ru-RU" sz="900" b="1">
                          <a:latin typeface="Arial Narrow"/>
                        </a:rPr>
                        <a:t>Участник процесса</a:t>
                      </a:r>
                      <a:endParaRPr/>
                    </a:p>
                    <a:p>
                      <a:pPr algn="ctr">
                        <a:defRPr/>
                      </a:pPr>
                      <a:r>
                        <a:rPr lang="ru-RU" sz="900" b="1">
                          <a:latin typeface="Arial Narrow"/>
                        </a:rPr>
                        <a:t>(ФИО, должность)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Наименование работ (операций) по процессу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Фактическое время начала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операции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Фактическое время окончания операции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Время выполнения операции, мин.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Время ожидания (простоя) при совершении операций/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между операциями, мин.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Проблемы в процессе</a:t>
                      </a:r>
                      <a:endParaRPr lang="ru-RU" sz="900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027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1.</a:t>
                      </a:r>
                      <a:endParaRPr lang="ru-RU" sz="900" b="1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Пассажир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Поездка в авиакассу</a:t>
                      </a:r>
                      <a:endParaRPr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9:30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30 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10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Потери времени в пробках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4798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2.</a:t>
                      </a:r>
                      <a:endParaRPr lang="ru-RU" sz="900" b="1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u="none" strike="noStrike" cap="none" spc="0">
                          <a:ln>
                            <a:noFill/>
                          </a:ln>
                          <a:solidFill>
                            <a:srgbClr val="414042"/>
                          </a:solidFill>
                          <a:latin typeface="Arial Narrow"/>
                          <a:cs typeface="Arial"/>
                        </a:rPr>
                        <a:t>Пассажир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Ожидание в очереди </a:t>
                      </a:r>
                      <a:endParaRPr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9:31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9:45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14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14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Потери времени в  очереди</a:t>
                      </a:r>
                      <a:endParaRPr/>
                    </a:p>
                    <a:p>
                      <a:pPr>
                        <a:defRPr/>
                      </a:pP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5913">
                <a:tc>
                  <a:txBody>
                    <a:bodyPr/>
                    <a:lstStyle/>
                    <a:p>
                      <a:pPr algn="ctr"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r>
                        <a:rPr lang="ru-RU" sz="900" b="1">
                          <a:latin typeface="Arial Narrow"/>
                          <a:ea typeface="Times New Roman"/>
                          <a:cs typeface="Times New Roman"/>
                        </a:rPr>
                        <a:t>3.</a:t>
                      </a:r>
                      <a:endParaRPr lang="ru-RU" sz="900" b="1"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u="none" strike="noStrike" cap="none" spc="0">
                          <a:ln>
                            <a:noFill/>
                          </a:ln>
                          <a:solidFill>
                            <a:srgbClr val="414042"/>
                          </a:solidFill>
                          <a:latin typeface="Arial Narrow"/>
                          <a:cs typeface="Arial"/>
                        </a:rPr>
                        <a:t>Пассажир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Calibri"/>
                          <a:cs typeface="Times New Roman"/>
                        </a:rPr>
                        <a:t>Покупка билета в авиакассе</a:t>
                      </a:r>
                      <a:endParaRPr/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900" b="1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9:45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9:55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10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Потери времени на ожидание ответа системы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479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900" b="1">
                          <a:latin typeface="Arial Narrow"/>
                        </a:rPr>
                        <a:t>n</a:t>
                      </a:r>
                      <a:endParaRPr lang="ru-RU" sz="900" b="1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0" i="0" u="none" strike="noStrike" cap="none" spc="0">
                          <a:ln>
                            <a:noFill/>
                          </a:ln>
                          <a:solidFill>
                            <a:srgbClr val="414042"/>
                          </a:solidFill>
                          <a:latin typeface="Arial Narrow"/>
                          <a:cs typeface="Arial"/>
                        </a:rPr>
                        <a:t>Пассажир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>
                        <a:lnSpc>
                          <a:spcPct val="1149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9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Arial Narrow"/>
                          <a:ea typeface="Times New Roman"/>
                          <a:cs typeface="Times New Roman"/>
                        </a:rPr>
                        <a:t>Возвращение домой</a:t>
                      </a:r>
                      <a:endParaRPr lang="ru-RU" sz="900" b="1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4999"/>
                        </a:lnSpc>
                        <a:spcAft>
                          <a:spcPts val="0"/>
                        </a:spcAft>
                        <a:defRPr/>
                      </a:pPr>
                      <a:endParaRPr lang="ru-RU" sz="900" b="1">
                        <a:solidFill>
                          <a:schemeClr val="accent2">
                            <a:lumMod val="75000"/>
                          </a:schemeClr>
                        </a:solidFill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9:56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11:00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64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900">
                          <a:latin typeface="Arial Narrow"/>
                        </a:rPr>
                        <a:t>44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Потери времени в ожидании автобуса, </a:t>
                      </a:r>
                    </a:p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Потери времени  в пробках</a:t>
                      </a:r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110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…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</a:rPr>
                        <a:t>…</a:t>
                      </a:r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ru-RU" sz="900">
                          <a:latin typeface="Arial Narrow"/>
                          <a:ea typeface="Calibri"/>
                          <a:cs typeface="Times New Roman"/>
                        </a:rPr>
                        <a:t>…</a:t>
                      </a:r>
                      <a:endParaRPr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>
                        <a:latin typeface="Arial Narrow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endParaRPr lang="ru-RU" sz="900" dirty="0">
                        <a:latin typeface="Arial Narrow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007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Анкетирование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73747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1412</TotalTime>
  <Words>1092</Words>
  <Application>Microsoft Office PowerPoint</Application>
  <PresentationFormat>Произвольный</PresentationFormat>
  <Paragraphs>277</Paragraphs>
  <Slides>30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</vt:lpstr>
      <vt:lpstr>Arial Narrow</vt:lpstr>
      <vt:lpstr>Calibri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Название организации</vt:lpstr>
      <vt:lpstr>Название проекта</vt:lpstr>
      <vt:lpstr>Организационно-распорядительные документы (приказ о создании рабочей группы)</vt:lpstr>
      <vt:lpstr>Команда проекта( фото + подпись ФИО + должность)</vt:lpstr>
      <vt:lpstr>Паспорт проекта (подписанный скан)</vt:lpstr>
      <vt:lpstr>Текущая карта процесса</vt:lpstr>
      <vt:lpstr>Текущие проблемы</vt:lpstr>
      <vt:lpstr>Хронометраж процесса</vt:lpstr>
      <vt:lpstr>Анкетирование</vt:lpstr>
      <vt:lpstr>Идеальная карта процесса</vt:lpstr>
      <vt:lpstr>Презентация PowerPoint</vt:lpstr>
      <vt:lpstr>Диаграмма Ишикавы (не обязательный элемент)</vt:lpstr>
      <vt:lpstr>Диаграмма спагетти (не обязательный элемент)</vt:lpstr>
      <vt:lpstr>Пирамида проблем</vt:lpstr>
      <vt:lpstr>Презентация PowerPoint</vt:lpstr>
      <vt:lpstr>Презентация PowerPoint</vt:lpstr>
      <vt:lpstr>Вклад в цель проекта</vt:lpstr>
      <vt:lpstr>Целевая карта процесса</vt:lpstr>
      <vt:lpstr>План мероприятий по реализации проекта (подписанный скан с отметкой об исполнении мероприятия)</vt:lpstr>
      <vt:lpstr>Реализация мероприятий</vt:lpstr>
      <vt:lpstr>Наименование проблемы</vt:lpstr>
      <vt:lpstr> Решения:  1.Разработана Памятка по уведомительной регистрации коллективных договоров и соглашений. Размещена на интерактивном портале Министерства; 2.Оформлен информационный стенд; 3.Разработаны QR-коды для прямого доступа к источнику информации.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cp:lastModifiedBy>Сазанова Евгения Руслановна</cp:lastModifiedBy>
  <cp:revision>26</cp:revision>
  <dcterms:modified xsi:type="dcterms:W3CDTF">2023-05-31T08:04:27Z</dcterms:modified>
</cp:coreProperties>
</file>