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58" r:id="rId7"/>
    <p:sldId id="271" r:id="rId8"/>
    <p:sldId id="279" r:id="rId9"/>
    <p:sldId id="260" r:id="rId10"/>
    <p:sldId id="261" r:id="rId11"/>
    <p:sldId id="272" r:id="rId12"/>
    <p:sldId id="262" r:id="rId13"/>
    <p:sldId id="263" r:id="rId14"/>
    <p:sldId id="265" r:id="rId15"/>
    <p:sldId id="264" r:id="rId16"/>
    <p:sldId id="266" r:id="rId17"/>
    <p:sldId id="268" r:id="rId18"/>
    <p:sldId id="269" r:id="rId19"/>
    <p:sldId id="274" r:id="rId20"/>
    <p:sldId id="275" r:id="rId21"/>
    <p:sldId id="280" r:id="rId22"/>
    <p:sldId id="277" r:id="rId23"/>
    <p:sldId id="276" r:id="rId24"/>
    <p:sldId id="282" r:id="rId25"/>
    <p:sldId id="283" r:id="rId26"/>
    <p:sldId id="281" r:id="rId27"/>
    <p:sldId id="284" r:id="rId28"/>
    <p:sldId id="287" r:id="rId29"/>
    <p:sldId id="286" r:id="rId30"/>
    <p:sldId id="270" r:id="rId31"/>
  </p:sldIdLst>
  <p:sldSz cx="9144000" cy="5148263"/>
  <p:notesSz cx="9926638" cy="6797675"/>
  <p:defaultTextStyle>
    <a:defPPr lvl="0">
      <a:defRPr lang="ru-RU"/>
    </a:defPPr>
    <a:lvl1pPr marL="0" lv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51654A-1C11-FF17-E579-7B5ADC0B8175}">
  <a:tblStyle styleId="{D351654A-1C11-FF17-E579-7B5ADC0B8175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5" d="100"/>
          <a:sy n="145" d="100"/>
        </p:scale>
        <p:origin x="624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Адаптация впервые и вновь принятых сотрудников </a:t>
            </a:r>
          </a:p>
        </c:rich>
      </c:tx>
      <c:overlay val="0"/>
      <c:spPr>
        <a:prstGeom prst="rect">
          <a:avLst/>
        </a:prstGeom>
        <a:noFill/>
        <a:ln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430000000000004E-2"/>
          <c:y val="0.11704000000000001"/>
          <c:w val="0.82099999999999995"/>
          <c:h val="0.696130000000000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Щербаков А.А.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</c:spPr>
          <c:invertIfNegative val="1"/>
          <c:cat>
            <c:strRef>
              <c:f>Sheet1!$A$2:$A$7</c:f>
              <c:strCache>
                <c:ptCount val="6"/>
                <c:pt idx="0">
                  <c:v>Дни адаптации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Левчук А.С.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</c:spPr>
          <c:invertIfNegative val="1"/>
          <c:cat>
            <c:strRef>
              <c:f>Sheet1!$A$2:$A$7</c:f>
              <c:strCache>
                <c:ptCount val="6"/>
                <c:pt idx="0">
                  <c:v>Дни адаптации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Кириенко Е.С.</c:v>
                </c:pt>
              </c:strCache>
            </c:strRef>
          </c:tx>
          <c:spPr>
            <a:prstGeom prst="rect">
              <a:avLst/>
            </a:prstGeom>
            <a:gradFill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</c:spPr>
          <c:invertIfNegative val="1"/>
          <c:cat>
            <c:strRef>
              <c:f>Sheet1!$A$2:$A$7</c:f>
              <c:strCache>
                <c:ptCount val="6"/>
                <c:pt idx="0">
                  <c:v>Дни адаптации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3"/>
        <c:axId val="409693048"/>
        <c:axId val="409694224"/>
      </c:barChart>
      <c:catAx>
        <c:axId val="409693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694224"/>
        <c:crosses val="autoZero"/>
        <c:auto val="1"/>
        <c:lblAlgn val="ctr"/>
        <c:lblOffset val="100"/>
        <c:noMultiLvlLbl val="0"/>
      </c:catAx>
      <c:valAx>
        <c:axId val="409694224"/>
        <c:scaling>
          <c:orientation val="minMax"/>
        </c:scaling>
        <c:delete val="0"/>
        <c:axPos val="l"/>
        <c:majorGridlines>
          <c:spPr>
            <a:prstGeom prst="rect">
              <a:avLst/>
            </a:prstGeom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</c:spPr>
        </c:majorGridlines>
        <c:numFmt formatCode="General" sourceLinked="1"/>
        <c:majorTickMark val="none"/>
        <c:minorTickMark val="none"/>
        <c:tickLblPos val="nextTo"/>
        <c:spPr>
          <a:prstGeom prst="rect">
            <a:avLst/>
          </a:prstGeom>
          <a:noFill/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9693048"/>
        <c:crosses val="autoZero"/>
        <c:crossBetween val="between"/>
      </c:valAx>
      <c:spPr>
        <a:prstGeom prst="rect">
          <a:avLst/>
        </a:prstGeom>
        <a:noFill/>
        <a:ln>
          <a:noFill/>
        </a:ln>
      </c:spPr>
    </c:plotArea>
    <c:legend>
      <c:legendPos val="b"/>
      <c:overlay val="0"/>
      <c:spPr>
        <a:prstGeom prst="rect">
          <a:avLst/>
        </a:prstGeom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xfrm>
      <a:off x="985557" y="972131"/>
      <a:ext cx="7569840" cy="3502798"/>
    </a:xfrm>
    <a:prstGeom prst="rect">
      <a:avLst/>
    </a:prstGeom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</c:spPr>
  <c:txPr>
    <a:bodyPr/>
    <a:lstStyle/>
    <a:p>
      <a:pPr>
        <a:defRPr sz="900">
          <a:solidFill>
            <a:schemeClr val="tx2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516AA0-42D0-4E9A-904E-E056068D8ADE}" type="doc">
      <dgm:prSet loTypeId="urn:microsoft.com/office/officeart/2005/8/layout/pyramid2#1" loCatId="pyramid" qsTypeId="urn:microsoft.com/office/officeart/2005/8/quickstyle/3d2" qsCatId="3D" csTypeId="urn:microsoft.com/office/officeart/2005/8/colors/accent1_2" csCatId="accent1" phldr="1"/>
      <dgm:spPr bwMode="auto"/>
    </dgm:pt>
    <dgm:pt modelId="{3FF748B2-CC95-451B-8143-C5A03F1EB111}">
      <dgm:prSet phldrT="[Text]"/>
      <dgm:spPr bwMode="auto"/>
      <dgm:t>
        <a:bodyPr/>
        <a:lstStyle/>
        <a:p>
          <a:pPr>
            <a:defRPr/>
          </a:pPr>
          <a:r>
            <a:rPr lang="ru-RU" dirty="0"/>
            <a:t>Федеральный уровень</a:t>
          </a:r>
          <a:endParaRPr dirty="0"/>
        </a:p>
      </dgm:t>
    </dgm:pt>
    <dgm:pt modelId="{F99DA536-E43B-4950-BA30-8CA9E427BA97}" type="par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74D32EE-29CD-44A6-957C-0715A8F487A7}" type="sibTrans" cxnId="{37DEBAA8-1957-44E0-95DB-E2FC8D891943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26F7618-C915-462A-BFAF-8F1E5C379A4B}">
      <dgm:prSet phldrT="[Text]"/>
      <dgm:spPr bwMode="auto"/>
      <dgm:t>
        <a:bodyPr/>
        <a:lstStyle/>
        <a:p>
          <a:pPr>
            <a:defRPr/>
          </a:pPr>
          <a:r>
            <a:rPr lang="ru-RU"/>
            <a:t>Региональный уровень</a:t>
          </a:r>
          <a:endParaRPr/>
        </a:p>
      </dgm:t>
    </dgm:pt>
    <dgm:pt modelId="{F07A516F-C219-4A59-AB1C-9F9EC1B18B82}" type="par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A4D4BC3-FDE5-47A6-9F56-565CC7A1FFA0}" type="sibTrans" cxnId="{EBA86250-F7EF-4722-8D65-42F973FA4D18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CCD4CE0A-9387-4751-B631-756FA8B3A1B1}">
      <dgm:prSet phldrT="[Text]"/>
      <dgm:spPr bwMode="auto"/>
      <dgm:t>
        <a:bodyPr/>
        <a:lstStyle/>
        <a:p>
          <a:r>
            <a:rPr lang="ru-RU" dirty="0"/>
            <a:t>Уровень организации</a:t>
          </a:r>
          <a:endParaRPr dirty="0"/>
        </a:p>
      </dgm:t>
    </dgm:pt>
    <dgm:pt modelId="{247F04F3-E4F3-4501-96E7-052FDA5D92EF}" type="par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8DA91440-B118-49C5-B7A4-0D2DB838972C}" type="sibTrans" cxnId="{ED36D28C-0583-4DAF-A348-580FDDADAE86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4E388B56-311A-46E5-9570-0E5542DBCD84}" type="pres">
      <dgm:prSet presAssocID="{F2516AA0-42D0-4E9A-904E-E056068D8ADE}" presName="compositeShape" presStyleCnt="0">
        <dgm:presLayoutVars>
          <dgm:dir/>
          <dgm:resizeHandles val="exact"/>
        </dgm:presLayoutVars>
      </dgm:prSet>
      <dgm:spPr bwMode="auto"/>
    </dgm:pt>
    <dgm:pt modelId="{B5D2158A-EB40-4D24-8CC8-B2BFED5A76F0}" type="pres">
      <dgm:prSet presAssocID="{F2516AA0-42D0-4E9A-904E-E056068D8ADE}" presName="pyramid" presStyleLbl="node1" presStyleIdx="0" presStyleCnt="1" custScaleX="124718" custScaleY="100000" custLinFactX="-1112"/>
      <dgm:spPr bwMode="auto"/>
    </dgm:pt>
    <dgm:pt modelId="{9EAEA455-5A6E-410E-B4B7-AC856197C3E4}" type="pres">
      <dgm:prSet presAssocID="{F2516AA0-42D0-4E9A-904E-E056068D8ADE}" presName="theList" presStyleCnt="0"/>
      <dgm:spPr bwMode="auto"/>
    </dgm:pt>
    <dgm:pt modelId="{500CF7D1-1636-4DEB-8CDC-2F7C02C42901}" type="pres">
      <dgm:prSet presAssocID="{3FF748B2-CC95-451B-8143-C5A03F1EB111}" presName="aNode" presStyleLbl="fgAcc1" presStyleIdx="0" presStyleCnt="3" custLinFactNeighborX="35433" custLinFactNeighborY="-52564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A32BACF9-1EBF-4380-93A2-375886B886CF}" type="pres">
      <dgm:prSet presAssocID="{3FF748B2-CC95-451B-8143-C5A03F1EB111}" presName="aSpace" presStyleCnt="0"/>
      <dgm:spPr bwMode="auto"/>
    </dgm:pt>
    <dgm:pt modelId="{8AB727E3-2AAC-4333-BE67-DDCC2DBAF903}" type="pres">
      <dgm:prSet presAssocID="{B26F7618-C915-462A-BFAF-8F1E5C379A4B}" presName="aNode" presStyleLbl="fgAcc1" presStyleIdx="1" presStyleCnt="3" custLinFactNeighborX="36169" custLinFactNeighborY="-56369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29539D37-E751-4F81-B040-B9AF8800B9C2}" type="pres">
      <dgm:prSet presAssocID="{B26F7618-C915-462A-BFAF-8F1E5C379A4B}" presName="aSpace" presStyleCnt="0"/>
      <dgm:spPr bwMode="auto"/>
    </dgm:pt>
    <dgm:pt modelId="{F9F5084D-E7E2-4934-B9CC-4E50C1F41F90}" type="pres">
      <dgm:prSet presAssocID="{CCD4CE0A-9387-4751-B631-756FA8B3A1B1}" presName="aNode" presStyleLbl="fgAcc1" presStyleIdx="2" presStyleCnt="3" custLinFactNeighborX="35558" custLinFactNeighborY="-85283">
        <dgm:presLayoutVars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6B3FF7C-F002-44B1-841D-E05154B2885F}" type="pres">
      <dgm:prSet presAssocID="{CCD4CE0A-9387-4751-B631-756FA8B3A1B1}" presName="aSpace" presStyleCnt="0"/>
      <dgm:spPr bwMode="auto"/>
    </dgm:pt>
  </dgm:ptLst>
  <dgm:cxnLst>
    <dgm:cxn modelId="{37DEBAA8-1957-44E0-95DB-E2FC8D891943}" srcId="{F2516AA0-42D0-4E9A-904E-E056068D8ADE}" destId="{3FF748B2-CC95-451B-8143-C5A03F1EB111}" srcOrd="0" destOrd="0" parTransId="{F99DA536-E43B-4950-BA30-8CA9E427BA97}" sibTransId="{674D32EE-29CD-44A6-957C-0715A8F487A7}"/>
    <dgm:cxn modelId="{EFD7AB33-D757-4CAA-8664-31C1C70B4255}" type="presOf" srcId="{3FF748B2-CC95-451B-8143-C5A03F1EB111}" destId="{500CF7D1-1636-4DEB-8CDC-2F7C02C42901}" srcOrd="0" destOrd="0" presId="urn:microsoft.com/office/officeart/2005/8/layout/pyramid2#1"/>
    <dgm:cxn modelId="{ED36D28C-0583-4DAF-A348-580FDDADAE86}" srcId="{F2516AA0-42D0-4E9A-904E-E056068D8ADE}" destId="{CCD4CE0A-9387-4751-B631-756FA8B3A1B1}" srcOrd="2" destOrd="0" parTransId="{247F04F3-E4F3-4501-96E7-052FDA5D92EF}" sibTransId="{8DA91440-B118-49C5-B7A4-0D2DB838972C}"/>
    <dgm:cxn modelId="{DECE04FB-B69A-400B-8240-6D3E8E4B3DEB}" type="presOf" srcId="{F2516AA0-42D0-4E9A-904E-E056068D8ADE}" destId="{4E388B56-311A-46E5-9570-0E5542DBCD84}" srcOrd="0" destOrd="0" presId="urn:microsoft.com/office/officeart/2005/8/layout/pyramid2#1"/>
    <dgm:cxn modelId="{EBA86250-F7EF-4722-8D65-42F973FA4D18}" srcId="{F2516AA0-42D0-4E9A-904E-E056068D8ADE}" destId="{B26F7618-C915-462A-BFAF-8F1E5C379A4B}" srcOrd="1" destOrd="0" parTransId="{F07A516F-C219-4A59-AB1C-9F9EC1B18B82}" sibTransId="{4A4D4BC3-FDE5-47A6-9F56-565CC7A1FFA0}"/>
    <dgm:cxn modelId="{D601EFBD-33F1-4C47-9149-2342DE5FE77E}" type="presOf" srcId="{B26F7618-C915-462A-BFAF-8F1E5C379A4B}" destId="{8AB727E3-2AAC-4333-BE67-DDCC2DBAF903}" srcOrd="0" destOrd="0" presId="urn:microsoft.com/office/officeart/2005/8/layout/pyramid2#1"/>
    <dgm:cxn modelId="{BAC2D72B-9236-4C55-AE1D-33B856F75230}" type="presOf" srcId="{CCD4CE0A-9387-4751-B631-756FA8B3A1B1}" destId="{F9F5084D-E7E2-4934-B9CC-4E50C1F41F90}" srcOrd="0" destOrd="0" presId="urn:microsoft.com/office/officeart/2005/8/layout/pyramid2#1"/>
    <dgm:cxn modelId="{85D7DDC5-D1BB-4024-A075-826685CC510D}" type="presParOf" srcId="{4E388B56-311A-46E5-9570-0E5542DBCD84}" destId="{B5D2158A-EB40-4D24-8CC8-B2BFED5A76F0}" srcOrd="0" destOrd="0" presId="urn:microsoft.com/office/officeart/2005/8/layout/pyramid2#1"/>
    <dgm:cxn modelId="{1AEB3816-C806-48D5-9B6C-69F3DEDFE15F}" type="presParOf" srcId="{4E388B56-311A-46E5-9570-0E5542DBCD84}" destId="{9EAEA455-5A6E-410E-B4B7-AC856197C3E4}" srcOrd="1" destOrd="0" presId="urn:microsoft.com/office/officeart/2005/8/layout/pyramid2#1"/>
    <dgm:cxn modelId="{8828A5A9-2136-4CC2-952A-5F756402CAB2}" type="presParOf" srcId="{9EAEA455-5A6E-410E-B4B7-AC856197C3E4}" destId="{500CF7D1-1636-4DEB-8CDC-2F7C02C42901}" srcOrd="0" destOrd="0" presId="urn:microsoft.com/office/officeart/2005/8/layout/pyramid2#1"/>
    <dgm:cxn modelId="{D327479D-CD0D-441B-BB4B-B6013E7EFEC6}" type="presParOf" srcId="{9EAEA455-5A6E-410E-B4B7-AC856197C3E4}" destId="{A32BACF9-1EBF-4380-93A2-375886B886CF}" srcOrd="1" destOrd="0" presId="urn:microsoft.com/office/officeart/2005/8/layout/pyramid2#1"/>
    <dgm:cxn modelId="{72ADEDA5-5C9B-46CA-8CBF-32C3FCD0B88D}" type="presParOf" srcId="{9EAEA455-5A6E-410E-B4B7-AC856197C3E4}" destId="{8AB727E3-2AAC-4333-BE67-DDCC2DBAF903}" srcOrd="2" destOrd="0" presId="urn:microsoft.com/office/officeart/2005/8/layout/pyramid2#1"/>
    <dgm:cxn modelId="{E5047B8C-B39D-4A02-9937-AD18D790BC32}" type="presParOf" srcId="{9EAEA455-5A6E-410E-B4B7-AC856197C3E4}" destId="{29539D37-E751-4F81-B040-B9AF8800B9C2}" srcOrd="3" destOrd="0" presId="urn:microsoft.com/office/officeart/2005/8/layout/pyramid2#1"/>
    <dgm:cxn modelId="{5DB017E1-4926-4348-A7EB-6693F7CE4427}" type="presParOf" srcId="{9EAEA455-5A6E-410E-B4B7-AC856197C3E4}" destId="{F9F5084D-E7E2-4934-B9CC-4E50C1F41F90}" srcOrd="4" destOrd="0" presId="urn:microsoft.com/office/officeart/2005/8/layout/pyramid2#1"/>
    <dgm:cxn modelId="{D189C39D-ED3C-4FC5-9D6F-ACD1CD3951BE}" type="presParOf" srcId="{9EAEA455-5A6E-410E-B4B7-AC856197C3E4}" destId="{F6B3FF7C-F002-44B1-841D-E05154B2885F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 val="exact"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49" y="2122487"/>
            <a:ext cx="5711825" cy="1189037"/>
          </a:xfrm>
          <a:prstGeom prst="rect">
            <a:avLst/>
          </a:prstGeom>
        </p:spPr>
        <p:txBody>
          <a:bodyPr lIns="0" tIns="0" rIns="0" bIns="0"/>
          <a:lstStyle>
            <a:lvl1pPr>
              <a:defRPr sz="2700" b="1">
                <a:solidFill>
                  <a:srgbClr val="404040"/>
                </a:solidFill>
                <a:latin typeface="+mn-lt"/>
              </a:defRPr>
            </a:lvl1pPr>
          </a:lstStyle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700" b="1" i="0" u="none" strike="noStrike" cap="none" spc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latin typeface="Arial"/>
              </a:rPr>
              <a:t>Тема презентации</a:t>
            </a:r>
            <a:endParaRPr lang="en-US" sz="2700" b="1" i="0" u="none" strike="noStrike" cap="none" spc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latin typeface="Arial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49" y="3798267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>
                <a:latin typeface="Arial"/>
                <a:cs typeface="Arial"/>
              </a:rPr>
              <a:t>Наименование мероприятия </a:t>
            </a:r>
            <a:r>
              <a:rPr lang="en-US">
                <a:latin typeface="Arial"/>
                <a:cs typeface="Arial"/>
              </a:rPr>
              <a:t>/</a:t>
            </a:r>
            <a:r>
              <a:rPr lang="ru-RU">
                <a:latin typeface="Arial"/>
                <a:cs typeface="Arial"/>
              </a:rPr>
              <a:t> название площадки</a:t>
            </a:r>
            <a:endParaRPr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4212000"/>
            <a:ext cx="5711825" cy="21848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 b="1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ФИО</a:t>
            </a:r>
            <a:endParaRPr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49" y="4428000"/>
            <a:ext cx="5711825" cy="28468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400">
                <a:solidFill>
                  <a:srgbClr val="333333"/>
                </a:solidFill>
                <a:latin typeface="Arial"/>
                <a:ea typeface="Rosatom Light"/>
                <a:cs typeface="Arial"/>
              </a:rPr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 карти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4568371"/>
            <a:ext cx="4014788" cy="148092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marL="0" marR="0" lvl="0" indent="0" algn="l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Место для указания источников и сносок</a:t>
            </a:r>
            <a:endParaRPr lang="en-US"/>
          </a:p>
        </p:txBody>
      </p:sp>
      <p:sp>
        <p:nvSpPr>
          <p:cNvPr id="13" name="Slide Number Placeholder 5"/>
          <p:cNvSpPr txBox="1"/>
          <p:nvPr userDrawn="1"/>
        </p:nvSpPr>
        <p:spPr bwMode="auto">
          <a:xfrm>
            <a:off x="8186737" y="4579414"/>
            <a:ext cx="561975" cy="137049"/>
          </a:xfrm>
          <a:prstGeom prst="rect">
            <a:avLst/>
          </a:prstGeom>
        </p:spPr>
        <p:txBody>
          <a:bodyPr lIns="0" tIns="0" rIns="0" bIns="0" anchor="b"/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6DF24603-9A1B-F342-92E0-89DE32840F75}" type="slidenum">
              <a:rPr lang="en-US" sz="700">
                <a:latin typeface="Arial"/>
                <a:ea typeface="Arial"/>
                <a:cs typeface="Arial"/>
              </a:rPr>
              <a:t>‹#›</a:t>
            </a:fld>
            <a:endParaRPr lang="en-US" sz="700">
              <a:latin typeface="Arial"/>
              <a:ea typeface="Arial"/>
              <a:cs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476376"/>
            <a:ext cx="4014788" cy="24659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sz="12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ru-RU"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Текст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5"/>
          </p:nvPr>
        </p:nvSpPr>
        <p:spPr bwMode="auto">
          <a:xfrm>
            <a:off x="4808538" y="1476375"/>
            <a:ext cx="3940175" cy="24569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143000" y="842552"/>
            <a:ext cx="6858000" cy="1792358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>
              <a:defRPr sz="45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143000" y="2704030"/>
            <a:ext cx="6858000" cy="1242971"/>
          </a:xfrm>
          <a:prstGeom prst="rect">
            <a:avLst/>
          </a:prstGeom>
        </p:spPr>
        <p:txBody>
          <a:bodyPr lIns="68598" tIns="34299" rIns="68598" bIns="34299"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40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>
            <a:off x="6286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2DB00539-76DD-4291-9C68-45997AB8432E}" type="datetimeFigureOut">
              <a:rPr lang="ru-RU"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>
            <a:off x="3028950" y="4771678"/>
            <a:ext cx="30861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457950" y="4771678"/>
            <a:ext cx="2057400" cy="274097"/>
          </a:xfrm>
          <a:prstGeom prst="rect">
            <a:avLst/>
          </a:prstGeom>
        </p:spPr>
        <p:txBody>
          <a:bodyPr lIns="68598" tIns="34299" rIns="68598" bIns="34299"/>
          <a:lstStyle/>
          <a:p>
            <a:pPr>
              <a:defRPr/>
            </a:pPr>
            <a:fld id="{1DB53087-2C50-47AC-ACD0-434C56EF5E4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8259763" y="4840798"/>
            <a:ext cx="627062" cy="28363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048B4-E1F6-4B7C-B5CF-B726961A650C}" type="slidenum">
              <a:rPr lang="ru-RU">
                <a:solidFill>
                  <a:srgbClr val="003274"/>
                </a:solidFill>
              </a:r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Перебивоч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539750" y="2298615"/>
            <a:ext cx="5508152" cy="1012910"/>
          </a:xfrm>
          <a:prstGeom prst="rect">
            <a:avLst/>
          </a:prstGeom>
        </p:spPr>
        <p:txBody>
          <a:bodyPr lIns="0" tIns="0" rIns="0" bIns="0"/>
          <a:lstStyle>
            <a:lvl1pPr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>
              <a:defRPr/>
            </a:pPr>
            <a:r>
              <a:rPr lang="ru-RU"/>
              <a:t>Перебивочный слайд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39750" y="1239143"/>
            <a:ext cx="5508152" cy="5760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/>
              <a:buNone/>
              <a:defRPr lang="en-US" sz="4100" b="1">
                <a:solidFill>
                  <a:srgbClr val="404040"/>
                </a:solidFill>
                <a:latin typeface="Arial"/>
                <a:ea typeface="Rosatom Light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Нумерация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6370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39749" y="1476375"/>
            <a:ext cx="4860925" cy="127408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3780"/>
              </a:lnSpc>
              <a:spcBef>
                <a:spcPts val="0"/>
              </a:spcBef>
              <a:buFontTx/>
              <a:buNone/>
              <a:defRPr sz="41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39750" y="4488543"/>
            <a:ext cx="4860925" cy="22792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5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Дата</a:t>
            </a:r>
            <a:endParaRPr/>
          </a:p>
        </p:txBody>
      </p:sp>
      <p:sp>
        <p:nvSpPr>
          <p:cNvPr id="4" name="Текст 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39750" y="3537857"/>
            <a:ext cx="4860925" cy="94637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1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Основная информация</a:t>
            </a:r>
            <a:endParaRPr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39750" y="3083605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ФИО</a:t>
            </a:r>
            <a:endParaRPr/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539750" y="3311524"/>
            <a:ext cx="4860925" cy="2279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pPr lvl="0">
              <a:defRPr/>
            </a:pPr>
            <a:r>
              <a:rPr lang="ru-RU"/>
              <a:t>Должность</a:t>
            </a:r>
            <a:endParaRPr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  <p:pic>
        <p:nvPicPr>
          <p:cNvPr id="6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4"/>
          <a:srcRect b="5262"/>
          <a:stretch/>
        </p:blipFill>
        <p:spPr bwMode="auto">
          <a:xfrm>
            <a:off x="3706801" y="434365"/>
            <a:ext cx="1137342" cy="816041"/>
          </a:xfrm>
          <a:prstGeom prst="rect">
            <a:avLst/>
          </a:prstGeom>
          <a:noFill/>
        </p:spPr>
      </p:pic>
      <p:pic>
        <p:nvPicPr>
          <p:cNvPr id="8" name="Рисунок 9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537352" y="425269"/>
            <a:ext cx="2344312" cy="825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www.po-mayak.ru/upload/iblock/9ec/9ecb73e54779038d188628512a145e82.jpg"/>
          <p:cNvPicPr>
            <a:picLocks noChangeAspect="1" noChangeArrowheads="1"/>
          </p:cNvPicPr>
          <p:nvPr userDrawn="1"/>
        </p:nvPicPr>
        <p:blipFill>
          <a:blip r:embed="rId6"/>
          <a:stretch/>
        </p:blipFill>
        <p:spPr bwMode="auto">
          <a:xfrm>
            <a:off x="8325976" y="355382"/>
            <a:ext cx="435673" cy="32995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7073244" y="359203"/>
            <a:ext cx="926594" cy="3261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8" r:id="rId4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2980" y="0"/>
            <a:ext cx="9138039" cy="5152838"/>
          </a:xfrm>
          <a:prstGeom prst="rect">
            <a:avLst/>
          </a:prstGeom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1" y="0"/>
            <a:ext cx="9138037" cy="51528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hf hdr="0" ftr="0" dt="0"/>
  <p:txStyles>
    <p:titleStyle>
      <a:lvl1pPr algn="l" defTabSz="685800">
        <a:lnSpc>
          <a:spcPct val="90000"/>
        </a:lnSpc>
        <a:spcBef>
          <a:spcPts val="0"/>
        </a:spcBef>
        <a:buNone/>
        <a:defRPr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>
        <a:lnSpc>
          <a:spcPct val="90000"/>
        </a:lnSpc>
        <a:spcBef>
          <a:spcPts val="750"/>
        </a:spcBef>
        <a:buFont typeface="Arial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lnSpc>
          <a:spcPct val="90000"/>
        </a:lnSpc>
        <a:spcBef>
          <a:spcPts val="375"/>
        </a:spcBef>
        <a:buFont typeface="Arial"/>
        <a:buChar char="•"/>
        <a:defRPr sz="135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Государственная инспекция Забайкальского края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>
                <a:latin typeface="Arial"/>
                <a:cs typeface="Arial"/>
              </a:rPr>
              <a:t>Итоговое совещание</a:t>
            </a:r>
            <a:endParaRPr lang="ru-RU" dirty="0">
              <a:latin typeface="Arial"/>
              <a:cs typeface="Arial"/>
            </a:endParaRP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11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Дашибалов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Arial"/>
                <a:cs typeface="Arial"/>
              </a:rPr>
              <a:t>Баясхалан</a:t>
            </a:r>
            <a:r>
              <a:rPr lang="ru-RU" b="1" dirty="0">
                <a:solidFill>
                  <a:srgbClr val="FF0000"/>
                </a:solidFill>
                <a:latin typeface="Arial"/>
                <a:cs typeface="Arial"/>
              </a:rPr>
              <a:t> Александрович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12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Начальник</a:t>
            </a:r>
            <a:r>
              <a:rPr lang="ru-RU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dirty="0">
                <a:solidFill>
                  <a:srgbClr val="FF0000"/>
                </a:solidFill>
                <a:latin typeface="Arial"/>
                <a:cs typeface="Arial"/>
              </a:rPr>
              <a:t>Инспекции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1582544431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447019" y="429031"/>
            <a:ext cx="941375" cy="111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34" y="712940"/>
            <a:ext cx="6867598" cy="443532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13716" y="333510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j-lt"/>
                <a:cs typeface="Times New Roman"/>
              </a:rPr>
              <a:t>Идеальная карта процесса</a:t>
            </a:r>
            <a:endParaRPr/>
          </a:p>
        </p:txBody>
      </p:sp>
      <p:pic>
        <p:nvPicPr>
          <p:cNvPr id="13245712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15738" y="333509"/>
            <a:ext cx="319072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95536" y="309874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>
                <a:latin typeface="+mn-lt"/>
              </a:rPr>
              <a:t>Пирамида проблем</a:t>
            </a:r>
            <a:endParaRPr/>
          </a:p>
        </p:txBody>
      </p:sp>
      <p:graphicFrame>
        <p:nvGraphicFramePr>
          <p:cNvPr id="6" name="Схе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999007"/>
              </p:ext>
            </p:extLst>
          </p:nvPr>
        </p:nvGraphicFramePr>
        <p:xfrm>
          <a:off x="-529749" y="858578"/>
          <a:ext cx="7503369" cy="4087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Прямая соединительная линия 6"/>
          <p:cNvCxnSpPr>
            <a:cxnSpLocks/>
          </p:cNvCxnSpPr>
          <p:nvPr/>
        </p:nvCxnSpPr>
        <p:spPr bwMode="auto">
          <a:xfrm>
            <a:off x="2339752" y="2430780"/>
            <a:ext cx="1571653" cy="76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</p:cNvCxnSpPr>
          <p:nvPr/>
        </p:nvCxnSpPr>
        <p:spPr bwMode="auto">
          <a:xfrm>
            <a:off x="1776178" y="3547083"/>
            <a:ext cx="29522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Пятно 1 8"/>
          <p:cNvSpPr/>
          <p:nvPr/>
        </p:nvSpPr>
        <p:spPr bwMode="auto">
          <a:xfrm>
            <a:off x="1942073" y="4234930"/>
            <a:ext cx="809030" cy="711515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3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1" name="Пятно 1 10"/>
          <p:cNvSpPr/>
          <p:nvPr/>
        </p:nvSpPr>
        <p:spPr bwMode="auto">
          <a:xfrm>
            <a:off x="1530935" y="353098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2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pic>
        <p:nvPicPr>
          <p:cNvPr id="1901754235" name="Рисунок 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6591782" y="324714"/>
            <a:ext cx="319072" cy="379431"/>
          </a:xfrm>
          <a:prstGeom prst="rect">
            <a:avLst/>
          </a:prstGeom>
        </p:spPr>
      </p:pic>
      <p:sp>
        <p:nvSpPr>
          <p:cNvPr id="10" name="Пятно 1 9"/>
          <p:cNvSpPr/>
          <p:nvPr/>
        </p:nvSpPr>
        <p:spPr bwMode="auto">
          <a:xfrm>
            <a:off x="1175766" y="4127787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1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3" name="Пятно 1 12"/>
          <p:cNvSpPr/>
          <p:nvPr/>
        </p:nvSpPr>
        <p:spPr bwMode="auto">
          <a:xfrm>
            <a:off x="2073045" y="3746931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4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4" name="Пятно 1 13"/>
          <p:cNvSpPr/>
          <p:nvPr/>
        </p:nvSpPr>
        <p:spPr bwMode="auto">
          <a:xfrm>
            <a:off x="2620647" y="3496284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5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5" name="Пятно 1 14"/>
          <p:cNvSpPr/>
          <p:nvPr/>
        </p:nvSpPr>
        <p:spPr bwMode="auto">
          <a:xfrm>
            <a:off x="2797581" y="1201092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6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6" name="Пятно 1 15"/>
          <p:cNvSpPr/>
          <p:nvPr/>
        </p:nvSpPr>
        <p:spPr bwMode="auto">
          <a:xfrm>
            <a:off x="3451666" y="3610130"/>
            <a:ext cx="758735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7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7" name="Пятно 1 16"/>
          <p:cNvSpPr/>
          <p:nvPr/>
        </p:nvSpPr>
        <p:spPr bwMode="auto">
          <a:xfrm>
            <a:off x="2877220" y="4078154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8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  <p:sp>
        <p:nvSpPr>
          <p:cNvPr id="18" name="Пятно 1 17"/>
          <p:cNvSpPr/>
          <p:nvPr/>
        </p:nvSpPr>
        <p:spPr bwMode="auto">
          <a:xfrm>
            <a:off x="3563888" y="4287949"/>
            <a:ext cx="766307" cy="66244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1800" b="1" i="0" u="none" strike="noStrike" cap="none" spc="0" dirty="0" smtClean="0">
                <a:ln>
                  <a:noFill/>
                </a:ln>
                <a:solidFill>
                  <a:prstClr val="black"/>
                </a:solidFill>
                <a:ea typeface="+mn-ea"/>
                <a:cs typeface="+mn-cs"/>
              </a:rPr>
              <a:t>9</a:t>
            </a:r>
            <a:endParaRPr lang="ru-RU" sz="1800" b="1" i="0" u="none" strike="noStrike" cap="none" spc="0" dirty="0">
              <a:ln>
                <a:noFill/>
              </a:ln>
              <a:solidFill>
                <a:srgbClr val="FF0000"/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178717" y="332501"/>
            <a:ext cx="6871944" cy="377044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>
              <a:defRPr/>
            </a:pPr>
            <a:r>
              <a:rPr lang="ru-RU" sz="2000" b="1">
                <a:ln w="0"/>
                <a:solidFill>
                  <a:schemeClr val="bg2">
                    <a:lumMod val="25000"/>
                  </a:schemeClr>
                </a:solidFill>
                <a:latin typeface="+mj-lt"/>
                <a:cs typeface="Times New Roman"/>
              </a:rPr>
              <a:t>Выявление коренных причин методом «5 Почему?»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360751" y="674185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FF0000"/>
                </a:solidFill>
                <a:latin typeface="Times New Roman"/>
                <a:cs typeface="Times New Roman"/>
              </a:rPr>
              <a:t>Проблема</a:t>
            </a:r>
            <a:endParaRPr dirty="0"/>
          </a:p>
        </p:txBody>
      </p:sp>
      <p:sp>
        <p:nvSpPr>
          <p:cNvPr id="9" name="Прямоугольник: скругленные углы 8"/>
          <p:cNvSpPr/>
          <p:nvPr/>
        </p:nvSpPr>
        <p:spPr bwMode="auto">
          <a:xfrm>
            <a:off x="252662" y="931661"/>
            <a:ext cx="8457499" cy="39848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1050" b="1">
                <a:solidFill>
                  <a:schemeClr val="tx1"/>
                </a:solidFill>
                <a:latin typeface="Times New Roman"/>
                <a:cs typeface="Times New Roman"/>
              </a:rPr>
              <a:t>Недостаточность компетенции в области ведения деловой переписки</a:t>
            </a:r>
            <a:endParaRPr/>
          </a:p>
        </p:txBody>
      </p:sp>
      <p:sp>
        <p:nvSpPr>
          <p:cNvPr id="10" name="Прямоугольник: скругленные углы 9"/>
          <p:cNvSpPr/>
          <p:nvPr/>
        </p:nvSpPr>
        <p:spPr bwMode="auto">
          <a:xfrm>
            <a:off x="3336132" y="1906295"/>
            <a:ext cx="2099963" cy="49950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Сложность понимания работы в специализированных информационных системах СЭД, ТОР КНД, ЕРКНМ</a:t>
            </a:r>
            <a:endParaRPr dirty="0"/>
          </a:p>
        </p:txBody>
      </p:sp>
      <p:sp>
        <p:nvSpPr>
          <p:cNvPr id="13" name="Стрелка: вниз 12"/>
          <p:cNvSpPr/>
          <p:nvPr/>
        </p:nvSpPr>
        <p:spPr bwMode="auto">
          <a:xfrm>
            <a:off x="148848" y="1443859"/>
            <a:ext cx="209966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  <a:endParaRPr/>
          </a:p>
        </p:txBody>
      </p:sp>
      <p:sp>
        <p:nvSpPr>
          <p:cNvPr id="15" name="Стрелка: вниз 14"/>
          <p:cNvSpPr/>
          <p:nvPr/>
        </p:nvSpPr>
        <p:spPr bwMode="auto">
          <a:xfrm>
            <a:off x="6576789" y="1443861"/>
            <a:ext cx="209966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 defTabSz="685983">
              <a:defRPr/>
            </a:pPr>
            <a:r>
              <a:rPr lang="ru-RU" sz="1400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</a:p>
        </p:txBody>
      </p:sp>
      <p:sp>
        <p:nvSpPr>
          <p:cNvPr id="16" name="Стрелка: вниз 15"/>
          <p:cNvSpPr/>
          <p:nvPr/>
        </p:nvSpPr>
        <p:spPr bwMode="auto">
          <a:xfrm>
            <a:off x="3336429" y="1443861"/>
            <a:ext cx="2099667" cy="43898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Почему?</a:t>
            </a:r>
          </a:p>
        </p:txBody>
      </p:sp>
      <p:sp>
        <p:nvSpPr>
          <p:cNvPr id="17" name="Прямоугольник: скругленные углы 16"/>
          <p:cNvSpPr/>
          <p:nvPr/>
        </p:nvSpPr>
        <p:spPr bwMode="auto">
          <a:xfrm>
            <a:off x="252662" y="1906294"/>
            <a:ext cx="1973179" cy="49950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>
                <a:solidFill>
                  <a:schemeClr val="tx1"/>
                </a:solidFill>
                <a:latin typeface="Times New Roman"/>
                <a:cs typeface="Times New Roman"/>
              </a:rPr>
              <a:t>Низкий уровень знания нормативно-правовой базы, регулирующий специфику деятельности структурного подразделения</a:t>
            </a:r>
            <a:endParaRPr/>
          </a:p>
        </p:txBody>
      </p:sp>
      <p:sp>
        <p:nvSpPr>
          <p:cNvPr id="27" name="Прямоугольник: скругленные углы 26"/>
          <p:cNvSpPr/>
          <p:nvPr/>
        </p:nvSpPr>
        <p:spPr bwMode="auto">
          <a:xfrm>
            <a:off x="6576790" y="1917852"/>
            <a:ext cx="2095828" cy="487945"/>
          </a:xfrm>
          <a:prstGeom prst="roundRect">
            <a:avLst>
              <a:gd name="adj" fmla="val 1016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700" b="1" dirty="0">
                <a:solidFill>
                  <a:schemeClr val="tx1"/>
                </a:solidFill>
                <a:latin typeface="Times New Roman"/>
                <a:cs typeface="Times New Roman"/>
              </a:rPr>
              <a:t>Сбой в </a:t>
            </a:r>
            <a:r>
              <a:rPr lang="ru-RU" sz="7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работе систем СЭД Дело</a:t>
            </a:r>
            <a:r>
              <a:rPr lang="ru-RU" sz="700" b="1" dirty="0">
                <a:solidFill>
                  <a:schemeClr val="tx1"/>
                </a:solidFill>
                <a:latin typeface="Times New Roman"/>
                <a:cs typeface="Times New Roman"/>
              </a:rPr>
              <a:t>, ТОР КНД, ЕРКНМ</a:t>
            </a:r>
            <a:endParaRPr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6472975" y="2465501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dirty="0"/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252662" y="2502123"/>
            <a:ext cx="1973179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dirty="0"/>
          </a:p>
        </p:txBody>
      </p:sp>
      <p:sp>
        <p:nvSpPr>
          <p:cNvPr id="32" name="Прямоугольник: скругленные углы 31"/>
          <p:cNvSpPr/>
          <p:nvPr/>
        </p:nvSpPr>
        <p:spPr bwMode="auto">
          <a:xfrm>
            <a:off x="252661" y="2790155"/>
            <a:ext cx="1995852" cy="55375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sz="800" dirty="0"/>
          </a:p>
          <a:p>
            <a:pPr algn="ctr">
              <a:defRPr/>
            </a:pPr>
            <a:endParaRPr lang="ru-RU" sz="800" b="1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ru-RU" sz="800" b="1" i="0" u="none" strike="noStrike" cap="none" spc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Сложный для понимания рядовым пользователем язык изложения нормативно-правовой базы</a:t>
            </a:r>
            <a:endParaRPr lang="ru-RU" sz="800" b="1" i="0" u="none" strike="noStrike" cap="none" spc="0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dirty="0"/>
          </a:p>
        </p:txBody>
      </p:sp>
      <p:sp>
        <p:nvSpPr>
          <p:cNvPr id="34" name="Прямоугольник: скругленные углы 33"/>
          <p:cNvSpPr/>
          <p:nvPr/>
        </p:nvSpPr>
        <p:spPr bwMode="auto">
          <a:xfrm>
            <a:off x="6586354" y="2762108"/>
            <a:ext cx="2086263" cy="581801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>
                <a:solidFill>
                  <a:schemeClr val="tx1"/>
                </a:solidFill>
                <a:latin typeface="Times New Roman"/>
                <a:cs typeface="Times New Roman"/>
              </a:rPr>
              <a:t>Загруженность и удаленность серверов</a:t>
            </a:r>
            <a:endParaRPr dirty="0"/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3336428" y="2502123"/>
            <a:ext cx="2099667" cy="254151"/>
          </a:xfrm>
          <a:prstGeom prst="rect">
            <a:avLst/>
          </a:prstGeom>
          <a:noFill/>
        </p:spPr>
        <p:txBody>
          <a:bodyPr wrap="square" lIns="68598" tIns="34299" rIns="68598" bIns="34299">
            <a:spAutoFit/>
          </a:bodyPr>
          <a:lstStyle/>
          <a:p>
            <a:pPr algn="ctr">
              <a:defRPr/>
            </a:pPr>
            <a:r>
              <a:rPr lang="ru-RU" sz="1200" b="1" dirty="0">
                <a:ln w="0"/>
                <a:solidFill>
                  <a:srgbClr val="00B050"/>
                </a:solidFill>
                <a:latin typeface="Times New Roman"/>
                <a:cs typeface="Times New Roman"/>
              </a:rPr>
              <a:t>Коренная причина</a:t>
            </a:r>
            <a:endParaRPr dirty="0"/>
          </a:p>
        </p:txBody>
      </p:sp>
      <p:sp>
        <p:nvSpPr>
          <p:cNvPr id="40" name="Прямоугольник: скругленные углы 39"/>
          <p:cNvSpPr/>
          <p:nvPr/>
        </p:nvSpPr>
        <p:spPr bwMode="auto">
          <a:xfrm>
            <a:off x="323529" y="4040004"/>
            <a:ext cx="8349088" cy="59910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lang="ru-RU" sz="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Длительный процесс подготовки писем</a:t>
            </a:r>
            <a:endParaRPr dirty="0"/>
          </a:p>
        </p:txBody>
      </p:sp>
      <p:sp>
        <p:nvSpPr>
          <p:cNvPr id="41" name="Прямоугольник: скругленные углы 40"/>
          <p:cNvSpPr/>
          <p:nvPr/>
        </p:nvSpPr>
        <p:spPr bwMode="auto">
          <a:xfrm>
            <a:off x="3336133" y="2790155"/>
            <a:ext cx="2099962" cy="55375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r>
              <a:rPr sz="800" b="1">
                <a:solidFill>
                  <a:schemeClr val="tx1"/>
                </a:solidFill>
                <a:latin typeface="Times New Roman"/>
                <a:cs typeface="Times New Roman"/>
              </a:rPr>
              <a:t>Отсутствие инструкции по делопроизводству с типовыми примерами</a:t>
            </a:r>
          </a:p>
        </p:txBody>
      </p:sp>
      <p:sp>
        <p:nvSpPr>
          <p:cNvPr id="37" name="Стрелка: вниз 20"/>
          <p:cNvSpPr/>
          <p:nvPr/>
        </p:nvSpPr>
        <p:spPr bwMode="auto">
          <a:xfrm>
            <a:off x="935075" y="3362865"/>
            <a:ext cx="527212" cy="6514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38" name="Стрелка: вниз 20"/>
          <p:cNvSpPr/>
          <p:nvPr/>
        </p:nvSpPr>
        <p:spPr bwMode="auto">
          <a:xfrm>
            <a:off x="7361098" y="3366219"/>
            <a:ext cx="527212" cy="6514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sp>
        <p:nvSpPr>
          <p:cNvPr id="24" name="Стрелка: вниз 20"/>
          <p:cNvSpPr/>
          <p:nvPr/>
        </p:nvSpPr>
        <p:spPr bwMode="auto">
          <a:xfrm>
            <a:off x="4122507" y="3362865"/>
            <a:ext cx="527212" cy="6514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8" tIns="34299" rIns="68598" bIns="34299" rtlCol="0" anchor="ctr"/>
          <a:lstStyle/>
          <a:p>
            <a:pPr algn="ctr">
              <a:defRPr/>
            </a:pPr>
            <a:endParaRPr lang="ru-RU" b="1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" name="Заголовок 1"/>
          <p:cNvSpPr txBox="1"/>
          <p:nvPr/>
        </p:nvSpPr>
        <p:spPr bwMode="auto">
          <a:xfrm>
            <a:off x="558818" y="176199"/>
            <a:ext cx="7714908" cy="68217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2pPr>
            <a:lvl3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3pPr>
            <a:lvl4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4pPr>
            <a:lvl5pPr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5pPr>
            <a:lvl6pPr marL="4572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6pPr>
            <a:lvl7pPr marL="9144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7pPr>
            <a:lvl8pPr marL="13716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8pPr>
            <a:lvl9pPr marL="1828800" algn="l">
              <a:spcBef>
                <a:spcPts val="0"/>
              </a:spcBef>
              <a:spcAft>
                <a:spcPts val="0"/>
              </a:spcAft>
              <a:defRPr sz="2000" b="1">
                <a:solidFill>
                  <a:schemeClr val="hlink"/>
                </a:solidFill>
                <a:latin typeface="Arial"/>
                <a:cs typeface="Arial"/>
              </a:defRPr>
            </a:lvl9pPr>
          </a:lstStyle>
          <a:p>
            <a:pPr>
              <a:defRPr/>
            </a:pPr>
            <a:r>
              <a:rPr lang="ru-RU" sz="2300" dirty="0">
                <a:solidFill>
                  <a:schemeClr val="bg2">
                    <a:lumMod val="25000"/>
                  </a:schemeClr>
                </a:solidFill>
              </a:rPr>
              <a:t>Подготовка к плану </a:t>
            </a:r>
            <a:r>
              <a:rPr lang="ru-RU" sz="2300" dirty="0" smtClean="0">
                <a:solidFill>
                  <a:schemeClr val="bg2">
                    <a:lumMod val="25000"/>
                  </a:schemeClr>
                </a:solidFill>
              </a:rPr>
              <a:t>действий</a:t>
            </a:r>
            <a:endParaRPr dirty="0"/>
          </a:p>
        </p:txBody>
      </p:sp>
      <p:sp>
        <p:nvSpPr>
          <p:cNvPr id="49" name="Объект 2"/>
          <p:cNvSpPr txBox="1"/>
          <p:nvPr/>
        </p:nvSpPr>
        <p:spPr bwMode="auto">
          <a:xfrm>
            <a:off x="1046441" y="959647"/>
            <a:ext cx="7227285" cy="540560"/>
          </a:xfrm>
          <a:prstGeom prst="rect">
            <a:avLst/>
          </a:prstGeom>
        </p:spPr>
        <p:txBody>
          <a:bodyPr/>
          <a:lstStyle>
            <a:lvl1pPr marL="180975" indent="-180975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363" indent="-1778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 sz="1400">
                <a:solidFill>
                  <a:schemeClr val="tx1"/>
                </a:solidFill>
                <a:latin typeface="+mn-lt"/>
                <a:cs typeface="+mn-cs"/>
              </a:defRPr>
            </a:lvl2pPr>
            <a:lvl3pPr marL="1162050" indent="-268288" algn="l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65288" indent="-228600" algn="l">
              <a:spcBef>
                <a:spcPts val="0"/>
              </a:spcBef>
              <a:spcAft>
                <a:spcPts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73275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30475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87675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44875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902075" indent="-228600" algn="l">
              <a:spcBef>
                <a:spcPts val="0"/>
              </a:spcBef>
              <a:spcAft>
                <a:spcPts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  <a:defRPr/>
            </a:pPr>
            <a:r>
              <a:rPr lang="ru-RU" sz="2000" dirty="0">
                <a:solidFill>
                  <a:prstClr val="black"/>
                </a:solidFill>
              </a:rPr>
              <a:t>Как мы хотим повлиять на выявленные при картировании текущего состояния проблемы в рамках текущего проекта? </a:t>
            </a:r>
            <a:endParaRPr lang="ru-RU" dirty="0">
              <a:solidFill>
                <a:srgbClr val="414142"/>
              </a:solidFill>
            </a:endParaRPr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/>
        </p:nvGraphicFramePr>
        <p:xfrm>
          <a:off x="333579" y="1971725"/>
          <a:ext cx="8496945" cy="1654367"/>
        </p:xfrm>
        <a:graphic>
          <a:graphicData uri="http://schemas.openxmlformats.org/drawingml/2006/table">
            <a:tbl>
              <a:tblPr firstRow="1" bandRow="1">
                <a:tableStyleId>{D351654A-1C11-FF17-E579-7B5ADC0B8175}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68643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/>
                        <a:t>Проблема</a:t>
                      </a:r>
                      <a:endParaRPr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Решить полностью</a:t>
                      </a:r>
                      <a:endParaRPr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Решить частично </a:t>
                      </a:r>
                      <a:endParaRPr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Решение не планируется</a:t>
                      </a:r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/>
                        <a:t>Другое  </a:t>
                      </a:r>
                      <a:r>
                        <a:rPr lang="ru-RU" sz="900"/>
                        <a:t>(н-р: проблема перенесена на др. процесс)</a:t>
                      </a:r>
                      <a:endParaRPr lang="ru-RU" sz="1400"/>
                    </a:p>
                  </a:txBody>
                  <a:tcPr marT="34322" marB="34322"/>
                </a:tc>
              </a:tr>
              <a:tr h="2783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/>
                        <a:t>Проблема 1</a:t>
                      </a:r>
                      <a:endParaRPr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T="34322" marB="34322"/>
                </a:tc>
              </a:tr>
              <a:tr h="2783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/>
                        <a:t>Проблема 2</a:t>
                      </a:r>
                      <a:endParaRPr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 marT="34322" marB="34322"/>
                </a:tc>
              </a:tr>
              <a:tr h="27838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/>
                        <a:t>Проблема 3</a:t>
                      </a:r>
                      <a:endParaRPr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2" marB="34322"/>
                </a:tc>
              </a:tr>
            </a:tbl>
          </a:graphicData>
        </a:graphic>
      </p:graphicFrame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2696582" y="2687194"/>
            <a:ext cx="346719" cy="2614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486723" y="3065697"/>
            <a:ext cx="346719" cy="2614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4473927" y="3400494"/>
            <a:ext cx="346719" cy="261443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899271923" name="Рисунок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615738" y="327568"/>
            <a:ext cx="319072" cy="379431"/>
          </a:xfrm>
          <a:prstGeom prst="rect">
            <a:avLst/>
          </a:prstGeom>
        </p:spPr>
      </p:pic>
      <p:graphicFrame>
        <p:nvGraphicFramePr>
          <p:cNvPr id="9" name="Таблиц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2095901"/>
              </p:ext>
            </p:extLst>
          </p:nvPr>
        </p:nvGraphicFramePr>
        <p:xfrm>
          <a:off x="238252" y="875120"/>
          <a:ext cx="8582221" cy="3211179"/>
        </p:xfrm>
        <a:graphic>
          <a:graphicData uri="http://schemas.openxmlformats.org/drawingml/2006/table">
            <a:tbl>
              <a:tblPr firstRow="1" bandRow="1"/>
              <a:tblGrid>
                <a:gridCol w="2965596"/>
                <a:gridCol w="1512168"/>
                <a:gridCol w="1296144"/>
                <a:gridCol w="1440160"/>
                <a:gridCol w="1368153"/>
              </a:tblGrid>
              <a:tr h="6959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полностью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Решить частично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не планируется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Другое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8700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Сложный для понимания язык изложения нормативно-правовой базы</a:t>
                      </a:r>
                      <a:endParaRPr lang="ru-RU" sz="14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Сложность работы в СЭД Дело,</a:t>
                      </a:r>
                      <a:r>
                        <a:rPr lang="ru-RU" sz="14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ТОР КНД, ЕРКНМ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Сбой в работе систем СЭД Дело, ТОР КНД, ЕРКНМ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занимаются работой не в своей компетенции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321" marB="34321">
                    <a:lnL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ru-RU" sz="1400" dirty="0"/>
                    </a:p>
                  </a:txBody>
                  <a:tcPr marT="34321" marB="34321">
                    <a:lnL w="6349" cap="flat" cmpd="sng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R>
                    <a:lnT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T>
                    <a:lnB w="6349" algn="ctr">
                      <a:solidFill>
                        <a:schemeClr val="tx1">
                          <a:lumMod val="90000"/>
                          <a:lumOff val="5000"/>
                        </a:schemeClr>
                      </a:solidFill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78097" y="1766898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3779912" y="2556473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6546127" y="3065869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tretch/>
        </p:blipFill>
        <p:spPr bwMode="auto">
          <a:xfrm>
            <a:off x="5149961" y="3641258"/>
            <a:ext cx="346718" cy="261442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467"/>
            <a:ext cx="7000643" cy="491198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7544" y="213467"/>
            <a:ext cx="5642441" cy="458184"/>
          </a:xfrm>
        </p:spPr>
        <p:txBody>
          <a:bodyPr/>
          <a:lstStyle/>
          <a:p>
            <a:pPr>
              <a:defRPr/>
            </a:pPr>
            <a:r>
              <a:rPr lang="ru-RU" dirty="0">
                <a:latin typeface="+mj-lt"/>
                <a:cs typeface="Times New Roman"/>
              </a:rPr>
              <a:t>Целевая карта процесса</a:t>
            </a:r>
            <a:endParaRPr dirty="0"/>
          </a:p>
        </p:txBody>
      </p:sp>
      <p:pic>
        <p:nvPicPr>
          <p:cNvPr id="621157687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64836" y="313503"/>
            <a:ext cx="319072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301556" y="373946"/>
            <a:ext cx="6750997" cy="330200"/>
          </a:xfrm>
        </p:spPr>
        <p:txBody>
          <a:bodyPr/>
          <a:lstStyle/>
          <a:p>
            <a:pPr lvl="0">
              <a:defRPr/>
            </a:pPr>
            <a:r>
              <a:rPr lang="ru-RU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/>
              </a:rPr>
              <a:t>План мероприятий по реализации проекта</a:t>
            </a:r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28650" y="1531937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ru-RU"/>
          </a:p>
        </p:txBody>
      </p:sp>
      <p:pic>
        <p:nvPicPr>
          <p:cNvPr id="870439783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84475" y="349330"/>
            <a:ext cx="319072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34102"/>
            <a:ext cx="7848872" cy="39011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50" y="1778008"/>
            <a:ext cx="5508152" cy="1012910"/>
          </a:xfrm>
        </p:spPr>
        <p:txBody>
          <a:bodyPr/>
          <a:lstStyle/>
          <a:p>
            <a:pPr>
              <a:defRPr/>
            </a:pPr>
            <a:r>
              <a:rPr lang="ru-RU" sz="3200"/>
              <a:t>Реализация мероприятий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91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Реализация</a:t>
            </a:r>
            <a:r>
              <a:rPr dirty="0"/>
              <a:t> </a:t>
            </a:r>
            <a:r>
              <a:rPr dirty="0" err="1"/>
              <a:t>плана</a:t>
            </a:r>
            <a:r>
              <a:rPr dirty="0"/>
              <a:t> </a:t>
            </a:r>
            <a:r>
              <a:rPr dirty="0" err="1"/>
              <a:t>мероприятий</a:t>
            </a:r>
            <a:endParaRPr dirty="0"/>
          </a:p>
        </p:txBody>
      </p:sp>
      <p:sp>
        <p:nvSpPr>
          <p:cNvPr id="6" name="Заголовок 2"/>
          <p:cNvSpPr txBox="1"/>
          <p:nvPr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7" y="398515"/>
            <a:ext cx="283682" cy="338725"/>
          </a:xfrm>
          <a:prstGeom prst="rect">
            <a:avLst/>
          </a:prstGeom>
        </p:spPr>
      </p:pic>
      <p:sp>
        <p:nvSpPr>
          <p:cNvPr id="101850602" name="Text Placeholder 7"/>
          <p:cNvSpPr>
            <a:spLocks noGrp="1"/>
          </p:cNvSpPr>
          <p:nvPr/>
        </p:nvSpPr>
        <p:spPr bwMode="auto">
          <a:xfrm>
            <a:off x="5110217" y="4345780"/>
            <a:ext cx="2846754" cy="4023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193" y="1071581"/>
            <a:ext cx="1394280" cy="19369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9407" y="1987408"/>
            <a:ext cx="1717894" cy="23583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7301" y="2335407"/>
            <a:ext cx="1709562" cy="24126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3363" y="1645310"/>
            <a:ext cx="1477211" cy="2212042"/>
          </a:xfrm>
          <a:prstGeom prst="rect">
            <a:avLst/>
          </a:prstGeom>
        </p:spPr>
      </p:pic>
      <p:sp>
        <p:nvSpPr>
          <p:cNvPr id="20" name="Заголовок 2"/>
          <p:cNvSpPr txBox="1">
            <a:spLocks/>
          </p:cNvSpPr>
          <p:nvPr/>
        </p:nvSpPr>
        <p:spPr bwMode="auto">
          <a:xfrm>
            <a:off x="2696339" y="888300"/>
            <a:ext cx="3168352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r>
              <a:rPr lang="ru-RU" sz="1600" b="0" dirty="0" smtClean="0"/>
              <a:t>Ролик-знакомство с Инспекцией</a:t>
            </a:r>
            <a:endParaRPr lang="ru-RU" sz="1600" b="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7351" y="1303750"/>
            <a:ext cx="1486044" cy="215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10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601282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73352272" name="Заголовок 2"/>
          <p:cNvSpPr txBox="1"/>
          <p:nvPr/>
        </p:nvSpPr>
        <p:spPr bwMode="auto">
          <a:xfrm>
            <a:off x="539749" y="954086"/>
            <a:ext cx="6561137" cy="33019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1113487960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6" y="398514"/>
            <a:ext cx="283681" cy="338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795283"/>
            <a:ext cx="3888432" cy="29707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710035"/>
            <a:ext cx="4104456" cy="304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76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31601282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73352272" name="Заголовок 2"/>
          <p:cNvSpPr txBox="1"/>
          <p:nvPr/>
        </p:nvSpPr>
        <p:spPr bwMode="auto">
          <a:xfrm>
            <a:off x="539749" y="954086"/>
            <a:ext cx="6561137" cy="33019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1113487960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6" y="398514"/>
            <a:ext cx="283681" cy="338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49" y="954086"/>
            <a:ext cx="3747679" cy="284296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566019"/>
            <a:ext cx="3960440" cy="305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749" y="2298614"/>
            <a:ext cx="5508151" cy="2257673"/>
          </a:xfrm>
        </p:spPr>
        <p:txBody>
          <a:bodyPr/>
          <a:lstStyle/>
          <a:p>
            <a:pPr>
              <a:defRPr/>
            </a:pPr>
            <a:r>
              <a:rPr lang="ru-RU" dirty="0">
                <a:solidFill>
                  <a:srgbClr val="FF0000"/>
                </a:solidFill>
              </a:rPr>
              <a:t>Улучшение адаптации впервые и вновь принятых сотрудников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Проект: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480980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855533153" name="Заголовок 2"/>
          <p:cNvSpPr txBox="1"/>
          <p:nvPr/>
        </p:nvSpPr>
        <p:spPr bwMode="auto">
          <a:xfrm>
            <a:off x="539749" y="954086"/>
            <a:ext cx="6561137" cy="330199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666905370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6" y="398514"/>
            <a:ext cx="283681" cy="3387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54086"/>
            <a:ext cx="6912768" cy="36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95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7794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9593" y="4345781"/>
            <a:ext cx="2846755" cy="4023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" name="Заголовок 2"/>
          <p:cNvSpPr txBox="1"/>
          <p:nvPr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7" y="398515"/>
            <a:ext cx="283682" cy="338725"/>
          </a:xfrm>
          <a:prstGeom prst="rect">
            <a:avLst/>
          </a:prstGeom>
        </p:spPr>
      </p:pic>
      <p:sp>
        <p:nvSpPr>
          <p:cNvPr id="101850602" name="Text Placeholder 7"/>
          <p:cNvSpPr>
            <a:spLocks noGrp="1"/>
          </p:cNvSpPr>
          <p:nvPr/>
        </p:nvSpPr>
        <p:spPr bwMode="auto">
          <a:xfrm>
            <a:off x="5110217" y="4345780"/>
            <a:ext cx="2846754" cy="4023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15" y="954088"/>
            <a:ext cx="4665857" cy="198008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4076" y="2070075"/>
            <a:ext cx="5475541" cy="274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7794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9593" y="4345781"/>
            <a:ext cx="2846755" cy="4023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" name="Заголовок 2"/>
          <p:cNvSpPr txBox="1"/>
          <p:nvPr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7" y="398515"/>
            <a:ext cx="283682" cy="338725"/>
          </a:xfrm>
          <a:prstGeom prst="rect">
            <a:avLst/>
          </a:prstGeom>
        </p:spPr>
      </p:pic>
      <p:sp>
        <p:nvSpPr>
          <p:cNvPr id="101850602" name="Text Placeholder 7"/>
          <p:cNvSpPr>
            <a:spLocks noGrp="1"/>
          </p:cNvSpPr>
          <p:nvPr/>
        </p:nvSpPr>
        <p:spPr bwMode="auto">
          <a:xfrm>
            <a:off x="5110217" y="4345780"/>
            <a:ext cx="2846754" cy="4023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829213"/>
            <a:ext cx="3600202" cy="23564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1951944"/>
            <a:ext cx="4145398" cy="24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7794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9593" y="4345781"/>
            <a:ext cx="2846755" cy="4023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" name="Заголовок 2"/>
          <p:cNvSpPr txBox="1"/>
          <p:nvPr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7" y="398515"/>
            <a:ext cx="283682" cy="338725"/>
          </a:xfrm>
          <a:prstGeom prst="rect">
            <a:avLst/>
          </a:prstGeom>
        </p:spPr>
      </p:pic>
      <p:sp>
        <p:nvSpPr>
          <p:cNvPr id="101850602" name="Text Placeholder 7"/>
          <p:cNvSpPr>
            <a:spLocks noGrp="1"/>
          </p:cNvSpPr>
          <p:nvPr/>
        </p:nvSpPr>
        <p:spPr bwMode="auto">
          <a:xfrm>
            <a:off x="5110217" y="4345780"/>
            <a:ext cx="2846754" cy="4023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15" y="761999"/>
            <a:ext cx="3928477" cy="25438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897" y="2070075"/>
            <a:ext cx="4276182" cy="247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7779410" name="Text Placeholder 7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109593" y="4345781"/>
            <a:ext cx="2846755" cy="402316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 algn="ctr">
              <a:defRPr/>
            </a:pPr>
            <a:endParaRPr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Реализация плана мероприятий</a:t>
            </a:r>
          </a:p>
        </p:txBody>
      </p:sp>
      <p:sp>
        <p:nvSpPr>
          <p:cNvPr id="6" name="Заголовок 2"/>
          <p:cNvSpPr txBox="1"/>
          <p:nvPr/>
        </p:nvSpPr>
        <p:spPr bwMode="auto">
          <a:xfrm>
            <a:off x="539750" y="954087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83637" y="398515"/>
            <a:ext cx="283682" cy="338725"/>
          </a:xfrm>
          <a:prstGeom prst="rect">
            <a:avLst/>
          </a:prstGeom>
        </p:spPr>
      </p:pic>
      <p:sp>
        <p:nvSpPr>
          <p:cNvPr id="101850602" name="Text Placeholder 7"/>
          <p:cNvSpPr>
            <a:spLocks noGrp="1"/>
          </p:cNvSpPr>
          <p:nvPr/>
        </p:nvSpPr>
        <p:spPr bwMode="auto">
          <a:xfrm>
            <a:off x="5110217" y="4345780"/>
            <a:ext cx="2846754" cy="402315"/>
          </a:xfrm>
          <a:prstGeom prst="rect">
            <a:avLst/>
          </a:prstGeom>
        </p:spPr>
        <p:txBody>
          <a:bodyPr lIns="0" tIns="0" rIns="0" bIns="0" anchor="b"/>
          <a:lstStyle>
            <a:lvl1pPr marL="0" marR="0" indent="0" algn="l" defTabSz="914400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Tx/>
              <a:buSzTx/>
              <a:buFontTx/>
              <a:buNone/>
              <a:defRPr sz="700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1100195"/>
            <a:ext cx="3888432" cy="2375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856" y="2328663"/>
            <a:ext cx="5657420" cy="201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22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/>
          <p:nvPr/>
        </p:nvSpPr>
        <p:spPr bwMode="auto"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>
                <a:solidFill>
                  <a:prstClr val="black">
                    <a:lumMod val="65000"/>
                    <a:lumOff val="35000"/>
                  </a:prstClr>
                </a:solidFill>
              </a:rPr>
              <a:t>Мониторинг устойчивости</a:t>
            </a:r>
            <a:endParaRPr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709" y="395740"/>
            <a:ext cx="283682" cy="338725"/>
          </a:xfrm>
          <a:prstGeom prst="rect">
            <a:avLst/>
          </a:prstGeom>
        </p:spPr>
      </p:pic>
      <p:graphicFrame>
        <p:nvGraphicFramePr>
          <p:cNvPr id="1285325778" name="Таблица 128532577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06181"/>
              </p:ext>
            </p:extLst>
          </p:nvPr>
        </p:nvGraphicFramePr>
        <p:xfrm>
          <a:off x="230316" y="860856"/>
          <a:ext cx="8608027" cy="2745038"/>
        </p:xfrm>
        <a:graphic>
          <a:graphicData uri="http://schemas.openxmlformats.org/drawingml/2006/table">
            <a:tbl>
              <a:tblPr firstRow="1" bandRow="1"/>
              <a:tblGrid>
                <a:gridCol w="1749396"/>
                <a:gridCol w="1440160"/>
                <a:gridCol w="1580444"/>
                <a:gridCol w="1710000"/>
                <a:gridCol w="2128027"/>
              </a:tblGrid>
              <a:tr h="87352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Сотрудник</a:t>
                      </a:r>
                      <a:endParaRPr sz="1400" b="1" i="0" u="none" strike="noStrike" cap="none" spc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 i="0" u="none" strike="noStrike" cap="none" spc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r>
                        <a:rPr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приема на работу</a:t>
                      </a:r>
                      <a:endParaRPr sz="1400" b="1" i="0" u="none" strike="noStrike" cap="none" spc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 i="0" u="none" strike="noStrike" cap="none" spc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Контрольный</a:t>
                      </a:r>
                      <a:r>
                        <a:rPr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sz="1400" b="1" i="0" u="none" strike="noStrike" cap="none" spc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срок</a:t>
                      </a:r>
                      <a:r>
                        <a:rPr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адаптации</a:t>
                      </a:r>
                      <a:endParaRPr sz="1400" b="1" i="0" u="none" strike="noStrike" cap="none" spc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 i="0" u="none" strike="noStrike" cap="none" spc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Факт</a:t>
                      </a: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sz="1400" b="1" i="0" u="none" strike="noStrike" cap="none" spc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дата</a:t>
                      </a:r>
                      <a:r>
                        <a:rPr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адаптации</a:t>
                      </a:r>
                      <a:endParaRPr sz="1400" b="1" i="0" u="none" strike="noStrike" cap="none" spc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 b="1" i="0" u="none" strike="noStrike" cap="none" spc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Длительность</a:t>
                      </a:r>
                      <a:r>
                        <a:rPr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адаптации, кал. </a:t>
                      </a:r>
                      <a:r>
                        <a:rPr lang="ru-RU" sz="1400" b="1" i="0" u="none" strike="noStrike" cap="none" spc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дн</a:t>
                      </a: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sz="1400" b="1" i="0" u="none" strike="noStrike" cap="none" spc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47865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Зеликова</a:t>
                      </a:r>
                      <a:r>
                        <a:rPr lang="ru-RU" sz="1400" b="0" i="0" u="none" strike="noStrike" cap="none" spc="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Л.О.</a:t>
                      </a:r>
                      <a:endParaRPr sz="1400" b="0" i="0" u="none" strike="noStrike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18.09.2023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17.12.2023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01.11.2023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2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Золотарев К.А.</a:t>
                      </a:r>
                      <a:endParaRPr sz="1400" b="0" i="0" u="none" strike="noStrike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19.09.2023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18.12.2023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20.11.2023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214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Прохоров Г.А.</a:t>
                      </a:r>
                      <a:endParaRPr lang="ru-RU" sz="1400" b="0" i="0" u="none" strike="noStrike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10.10.2023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08.01.2024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15.12.2023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2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cap="none" spc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Кобзарев</a:t>
                      </a:r>
                      <a:r>
                        <a:rPr lang="ru-RU" sz="1400" b="0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А.Н.</a:t>
                      </a:r>
                      <a:endParaRPr sz="1400" b="0" i="0" u="none" strike="noStrike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08.11.2023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06.02.2024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15.01.2024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4821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cap="none" spc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Аленина Т.В.</a:t>
                      </a:r>
                      <a:endParaRPr sz="1400" b="0" i="0" u="none" strike="noStrike" cap="none" spc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16.11.2023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14.02.2024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09.01.2024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245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" name="Заголовок 2"/>
          <p:cNvSpPr txBox="1"/>
          <p:nvPr/>
        </p:nvSpPr>
        <p:spPr bwMode="auto">
          <a:xfrm>
            <a:off x="345253" y="404265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defPPr lvl="0">
              <a:defRPr lang="ru-RU"/>
            </a:defPPr>
            <a:lvl1pPr>
              <a:lnSpc>
                <a:spcPct val="90000"/>
              </a:lnSpc>
              <a:spcBef>
                <a:spcPts val="0"/>
              </a:spcBef>
              <a:buNone/>
              <a:defRPr sz="2300" b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/>
              <a:t>Достижение целевых показателей</a:t>
            </a:r>
            <a:endParaRPr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4557092" y="1191104"/>
            <a:ext cx="2539217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 dirty="0">
                <a:solidFill>
                  <a:schemeClr val="tx1"/>
                </a:solidFill>
              </a:rPr>
              <a:t>Эффективность</a:t>
            </a:r>
            <a:r>
              <a:rPr lang="ru-RU" sz="1000" b="1" dirty="0"/>
              <a:t> </a:t>
            </a:r>
            <a:r>
              <a:rPr lang="ru-RU" sz="1000" b="1" dirty="0">
                <a:solidFill>
                  <a:schemeClr val="tx1"/>
                </a:solidFill>
              </a:rPr>
              <a:t>по проекту – 100%</a:t>
            </a:r>
            <a:endParaRPr dirty="0"/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1769051" y="1191104"/>
            <a:ext cx="2523744" cy="4286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b="1">
                <a:solidFill>
                  <a:schemeClr val="tx1"/>
                </a:solidFill>
              </a:rPr>
              <a:t>Выполнение плана мероприятий составило 100%</a:t>
            </a:r>
            <a:endParaRPr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2709" y="395740"/>
            <a:ext cx="283682" cy="338725"/>
          </a:xfrm>
          <a:prstGeom prst="rect">
            <a:avLst/>
          </a:prstGeom>
        </p:spPr>
      </p:pic>
      <p:graphicFrame>
        <p:nvGraphicFramePr>
          <p:cNvPr id="8" name="Таблиц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952232"/>
              </p:ext>
            </p:extLst>
          </p:nvPr>
        </p:nvGraphicFramePr>
        <p:xfrm>
          <a:off x="345251" y="2286099"/>
          <a:ext cx="8423681" cy="2014487"/>
        </p:xfrm>
        <a:graphic>
          <a:graphicData uri="http://schemas.openxmlformats.org/drawingml/2006/table">
            <a:tbl>
              <a:tblPr firstRow="1" bandRow="1"/>
              <a:tblGrid>
                <a:gridCol w="2160000"/>
                <a:gridCol w="1209473"/>
                <a:gridCol w="1684736"/>
                <a:gridCol w="1684736"/>
                <a:gridCol w="1684736"/>
              </a:tblGrid>
              <a:tr h="5760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Текущий, </a:t>
                      </a:r>
                      <a:b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мес.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Целевой, </a:t>
                      </a:r>
                      <a:b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мес.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Фактический, </a:t>
                      </a:r>
                      <a:b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cap="none" spc="0" dirty="0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</a:rPr>
                        <a:t>мес.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Эффективность,</a:t>
                      </a:r>
                      <a:b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%</a:t>
                      </a:r>
                      <a:endParaRPr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154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b="0" dirty="0" smtClean="0"/>
                        <a:t>Срок адаптации вновь принятого сотрудника</a:t>
                      </a:r>
                      <a:endParaRPr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/>
                        <a:t>3</a:t>
                      </a:r>
                      <a:endParaRPr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dirty="0" smtClean="0"/>
                        <a:t>2</a:t>
                      </a:r>
                      <a:endParaRPr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b="0" smtClean="0"/>
                        <a:t>2</a:t>
                      </a:r>
                      <a:endParaRPr sz="120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200" b="0" dirty="0"/>
                        <a:t>100</a:t>
                      </a:r>
                      <a:endParaRPr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5463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200" dirty="0" smtClean="0"/>
                        <a:t>Количество сотрудников, задействованных для адаптации нового сотрудника</a:t>
                      </a:r>
                      <a:endParaRPr sz="1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/>
                        <a:t>5</a:t>
                      </a:r>
                      <a:endParaRPr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/>
                        <a:t>2</a:t>
                      </a:r>
                      <a:endParaRPr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/>
                        <a:t>2</a:t>
                      </a:r>
                      <a:endParaRPr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200" dirty="0" smtClean="0"/>
                        <a:t>100</a:t>
                      </a:r>
                      <a:endParaRPr sz="12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876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Спасибо</a:t>
            </a:r>
            <a:endParaRPr dirty="0"/>
          </a:p>
          <a:p>
            <a:pPr>
              <a:defRPr/>
            </a:pPr>
            <a:r>
              <a:rPr lang="ru-RU" dirty="0"/>
              <a:t>за внимание</a:t>
            </a:r>
            <a:endParaRPr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 smtClean="0"/>
              <a:t>30.11.2023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 bwMode="auto"/>
        <p:txBody>
          <a:bodyPr/>
          <a:lstStyle/>
          <a:p>
            <a:pPr>
              <a:defRPr/>
            </a:pPr>
            <a:endParaRPr lang="ru-RU" dirty="0"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ru-RU" dirty="0">
              <a:latin typeface="Arial"/>
              <a:ea typeface="Arial"/>
              <a:cs typeface="Arial"/>
            </a:endParaRPr>
          </a:p>
          <a:p>
            <a:pPr>
              <a:defRPr/>
            </a:pPr>
            <a:endParaRPr lang="ru-RU" dirty="0">
              <a:latin typeface="Arial"/>
              <a:ea typeface="Arial"/>
              <a:cs typeface="Arial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15738" y="342625"/>
            <a:ext cx="319072" cy="379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913145"/>
            <a:ext cx="2500469" cy="36518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780973"/>
            <a:ext cx="3118380" cy="4125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539750" y="283708"/>
            <a:ext cx="6561138" cy="330200"/>
          </a:xfrm>
        </p:spPr>
        <p:txBody>
          <a:bodyPr/>
          <a:lstStyle/>
          <a:p>
            <a:pPr>
              <a:defRPr/>
            </a:pPr>
            <a:r>
              <a:rPr lang="ru-RU" dirty="0"/>
              <a:t>Организационно-распорядительные документы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13102544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15738" y="342625"/>
            <a:ext cx="319072" cy="379431"/>
          </a:xfrm>
          <a:prstGeom prst="rect">
            <a:avLst/>
          </a:prstGeom>
        </p:spPr>
      </p:pic>
      <p:sp>
        <p:nvSpPr>
          <p:cNvPr id="8" name="Заголовок 2"/>
          <p:cNvSpPr txBox="1">
            <a:spLocks/>
          </p:cNvSpPr>
          <p:nvPr/>
        </p:nvSpPr>
        <p:spPr bwMode="auto">
          <a:xfrm>
            <a:off x="899592" y="2095839"/>
            <a:ext cx="6561138" cy="330200"/>
          </a:xfrm>
          <a:prstGeom prst="rect">
            <a:avLst/>
          </a:prstGeom>
        </p:spPr>
        <p:txBody>
          <a:bodyPr lIns="0" tIns="0" rIns="0" bIns="0"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300" b="1">
                <a:solidFill>
                  <a:srgbClr val="333333"/>
                </a:solidFill>
                <a:latin typeface="Arial"/>
                <a:ea typeface="Arial"/>
                <a:cs typeface="Arial"/>
              </a:defRPr>
            </a:lvl1pPr>
          </a:lstStyle>
          <a:p>
            <a:pPr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479" y="1100192"/>
            <a:ext cx="3175945" cy="35283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939332"/>
            <a:ext cx="2804565" cy="377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7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Команда проекта</a:t>
            </a:r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96281" y="370560"/>
            <a:ext cx="283682" cy="338725"/>
          </a:xfrm>
          <a:prstGeom prst="rect">
            <a:avLst/>
          </a:prstGeom>
        </p:spPr>
      </p:pic>
      <p:sp>
        <p:nvSpPr>
          <p:cNvPr id="651996661" name="TextBox 651996660"/>
          <p:cNvSpPr txBox="1"/>
          <p:nvPr/>
        </p:nvSpPr>
        <p:spPr bwMode="auto">
          <a:xfrm>
            <a:off x="459684" y="1142769"/>
            <a:ext cx="8005788" cy="38087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</a:rPr>
              <a:t>Владелец процесса: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- заместитель начальника Инспекции – </a:t>
            </a:r>
            <a:r>
              <a:rPr lang="ru-RU" sz="1400" u="sng" dirty="0">
                <a:solidFill>
                  <a:prstClr val="black"/>
                </a:solidFill>
              </a:rPr>
              <a:t>Владимир Васильевич </a:t>
            </a:r>
            <a:r>
              <a:rPr lang="ru-RU" sz="1400" u="sng" dirty="0" err="1">
                <a:solidFill>
                  <a:prstClr val="black"/>
                </a:solidFill>
              </a:rPr>
              <a:t>Илькив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Руководитель проекта: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- начальник отдела </a:t>
            </a:r>
            <a:r>
              <a:rPr lang="ru-RU" sz="1400" dirty="0" smtClean="0">
                <a:solidFill>
                  <a:prstClr val="black"/>
                </a:solidFill>
              </a:rPr>
              <a:t>организационного, документационного обеспечения и информатизации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u="sng" dirty="0" smtClean="0">
                <a:solidFill>
                  <a:prstClr val="black"/>
                </a:solidFill>
              </a:rPr>
              <a:t>Зеликова Людмила Олеговна</a:t>
            </a: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endParaRPr lang="en-US" sz="1400" dirty="0" smtClean="0">
              <a:solidFill>
                <a:prstClr val="black"/>
              </a:solidFill>
            </a:endParaRPr>
          </a:p>
          <a:p>
            <a:pPr>
              <a:defRPr/>
            </a:pPr>
            <a:r>
              <a:rPr lang="ru-RU" sz="1400" dirty="0" smtClean="0">
                <a:solidFill>
                  <a:prstClr val="black"/>
                </a:solidFill>
              </a:rPr>
              <a:t>Команда </a:t>
            </a:r>
            <a:r>
              <a:rPr lang="ru-RU" sz="1400" dirty="0">
                <a:solidFill>
                  <a:prstClr val="black"/>
                </a:solidFill>
              </a:rPr>
              <a:t>проекта: </a:t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- </a:t>
            </a:r>
            <a:r>
              <a:rPr lang="ru-RU" sz="1400" dirty="0"/>
              <a:t>старший </a:t>
            </a:r>
            <a:r>
              <a:rPr lang="ru-RU" sz="1400" dirty="0" smtClean="0"/>
              <a:t>государственный</a:t>
            </a:r>
            <a:r>
              <a:rPr lang="en-US" sz="1400" dirty="0" smtClean="0"/>
              <a:t> </a:t>
            </a:r>
            <a:r>
              <a:rPr lang="ru-RU" sz="1400" dirty="0" smtClean="0"/>
              <a:t>инспектор </a:t>
            </a:r>
            <a:r>
              <a:rPr lang="ru-RU" sz="1400" dirty="0"/>
              <a:t>отдела </a:t>
            </a:r>
            <a:r>
              <a:rPr lang="ru-RU" sz="1400" dirty="0" smtClean="0"/>
              <a:t>жилищного</a:t>
            </a:r>
            <a:r>
              <a:rPr lang="en-US" sz="1400" dirty="0" smtClean="0"/>
              <a:t> </a:t>
            </a:r>
            <a:r>
              <a:rPr lang="ru-RU" sz="1400" dirty="0" smtClean="0"/>
              <a:t>надзора </a:t>
            </a:r>
            <a:r>
              <a:rPr lang="ru-RU" sz="1400" dirty="0"/>
              <a:t>и </a:t>
            </a:r>
            <a:r>
              <a:rPr lang="ru-RU" sz="1400" dirty="0" smtClean="0"/>
              <a:t>лицензионного</a:t>
            </a:r>
            <a:r>
              <a:rPr lang="en-US" sz="1400" dirty="0" smtClean="0"/>
              <a:t> </a:t>
            </a:r>
            <a:r>
              <a:rPr lang="ru-RU" sz="1400" dirty="0" smtClean="0"/>
              <a:t>контроля</a:t>
            </a:r>
            <a:r>
              <a:rPr lang="en-US" sz="1400" dirty="0" smtClean="0"/>
              <a:t> </a:t>
            </a:r>
            <a:r>
              <a:rPr lang="ru-RU" sz="1400" u="sng" dirty="0" err="1" smtClean="0"/>
              <a:t>Просникова</a:t>
            </a:r>
            <a:r>
              <a:rPr lang="en-US" sz="1400" u="sng" dirty="0" smtClean="0"/>
              <a:t> </a:t>
            </a:r>
            <a:r>
              <a:rPr lang="ru-RU" sz="1400" u="sng" dirty="0" smtClean="0"/>
              <a:t>Александра</a:t>
            </a:r>
            <a:r>
              <a:rPr lang="en-US" sz="1400" u="sng" dirty="0" smtClean="0"/>
              <a:t> </a:t>
            </a:r>
            <a:r>
              <a:rPr lang="ru-RU" sz="1400" u="sng" dirty="0" smtClean="0"/>
              <a:t>Владиславовна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>
                <a:solidFill>
                  <a:prstClr val="black"/>
                </a:solidFill>
              </a:rPr>
              <a:t/>
            </a:r>
            <a:br>
              <a:rPr lang="ru-RU" sz="1400" dirty="0">
                <a:solidFill>
                  <a:prstClr val="black"/>
                </a:solidFill>
              </a:rPr>
            </a:br>
            <a:r>
              <a:rPr lang="ru-RU" sz="1400" dirty="0">
                <a:solidFill>
                  <a:prstClr val="black"/>
                </a:solidFill>
              </a:rPr>
              <a:t>- </a:t>
            </a:r>
            <a:r>
              <a:rPr lang="ru-RU" sz="1400" dirty="0"/>
              <a:t>начальник отдела контроля обоснованности платежей за жилищно-коммунальные услуги</a:t>
            </a:r>
            <a:r>
              <a:rPr lang="en-US" sz="1400" dirty="0"/>
              <a:t> </a:t>
            </a:r>
            <a:r>
              <a:rPr lang="ru-RU" sz="1400" u="sng" dirty="0"/>
              <a:t>Гулько Александр Валерьевич </a:t>
            </a:r>
            <a:endParaRPr lang="en-US" sz="1400" u="sng" dirty="0" smtClean="0"/>
          </a:p>
          <a:p>
            <a:pPr>
              <a:defRPr/>
            </a:pPr>
            <a:endParaRPr lang="en-US" sz="1400" u="sng" dirty="0"/>
          </a:p>
          <a:p>
            <a:pPr>
              <a:spcAft>
                <a:spcPts val="0"/>
              </a:spcAft>
              <a:defRPr/>
            </a:pPr>
            <a:r>
              <a:rPr lang="en-US" sz="1400" dirty="0"/>
              <a:t>- </a:t>
            </a:r>
            <a:r>
              <a:rPr lang="ru-RU" sz="1400" dirty="0"/>
              <a:t>заместитель начальника отдела лицензирования и капитального ремонта</a:t>
            </a:r>
            <a:r>
              <a:rPr lang="en-US" sz="1400" dirty="0"/>
              <a:t> </a:t>
            </a:r>
            <a:r>
              <a:rPr lang="ru-RU" sz="1400" u="sng" dirty="0" err="1"/>
              <a:t>Конюкова</a:t>
            </a:r>
            <a:r>
              <a:rPr lang="ru-RU" sz="1400" u="sng" dirty="0"/>
              <a:t> Анастасия</a:t>
            </a:r>
            <a:r>
              <a:rPr lang="en-US" sz="1400" u="sng" dirty="0"/>
              <a:t> </a:t>
            </a:r>
            <a:r>
              <a:rPr lang="ru-RU" sz="1400" u="sng" dirty="0"/>
              <a:t>Викторовна</a:t>
            </a:r>
            <a:r>
              <a:rPr lang="en-US" sz="1400" dirty="0"/>
              <a:t> </a:t>
            </a:r>
            <a:endParaRPr lang="ru-RU" sz="1400" dirty="0"/>
          </a:p>
          <a:p>
            <a:pPr>
              <a:defRPr/>
            </a:pPr>
            <a:endParaRPr lang="ru-RU" sz="1400" b="1" dirty="0"/>
          </a:p>
          <a:p>
            <a:pPr>
              <a:defRPr/>
            </a:pPr>
            <a:endParaRPr lang="ru-RU" sz="1400" u="sng" dirty="0"/>
          </a:p>
        </p:txBody>
      </p:sp>
    </p:spTree>
    <p:extLst>
      <p:ext uri="{BB962C8B-B14F-4D97-AF65-F5344CB8AC3E}">
        <p14:creationId xmlns:p14="http://schemas.microsoft.com/office/powerpoint/2010/main" val="21744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                       Паспорт проекта</a:t>
            </a:r>
            <a:endParaRPr lang="ru-RU">
              <a:solidFill>
                <a:srgbClr val="FF0000"/>
              </a:solidFill>
            </a:endParaRPr>
          </a:p>
        </p:txBody>
      </p:sp>
      <p:pic>
        <p:nvPicPr>
          <p:cNvPr id="1625942474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596099" y="323651"/>
            <a:ext cx="319072" cy="37943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811230"/>
            <a:ext cx="6061378" cy="42094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467544" y="209604"/>
            <a:ext cx="4680520" cy="330200"/>
          </a:xfrm>
        </p:spPr>
        <p:txBody>
          <a:bodyPr/>
          <a:lstStyle/>
          <a:p>
            <a:pPr>
              <a:defRPr/>
            </a:pPr>
            <a:r>
              <a:rPr lang="ru-RU" sz="2400" dirty="0">
                <a:latin typeface="+mn-lt"/>
                <a:cs typeface="Times New Roman"/>
              </a:rPr>
              <a:t>Текущая карта процесса</a:t>
            </a:r>
            <a:endParaRPr lang="ru-RU" dirty="0">
              <a:latin typeface="+mn-lt"/>
            </a:endParaRPr>
          </a:p>
        </p:txBody>
      </p:sp>
      <p:pic>
        <p:nvPicPr>
          <p:cNvPr id="1787179380" name="Рисунок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25558" y="382568"/>
            <a:ext cx="319072" cy="3794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135" y="1133971"/>
            <a:ext cx="8261655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 txBox="1">
            <a:spLocks/>
          </p:cNvSpPr>
          <p:nvPr/>
        </p:nvSpPr>
        <p:spPr bwMode="auto">
          <a:xfrm>
            <a:off x="539750" y="431799"/>
            <a:ext cx="6561138" cy="330200"/>
          </a:xfrm>
          <a:prstGeom prst="rect">
            <a:avLst/>
          </a:prstGeom>
        </p:spPr>
        <p:txBody>
          <a:bodyPr lIns="68598" tIns="34299" rIns="68598" bIns="34299" anchor="b"/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45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Текущие проблемы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1"/>
          <p:cNvSpPr txBox="1">
            <a:spLocks/>
          </p:cNvSpPr>
          <p:nvPr/>
        </p:nvSpPr>
        <p:spPr bwMode="auto">
          <a:xfrm>
            <a:off x="539749" y="761999"/>
            <a:ext cx="8118382" cy="4255886"/>
          </a:xfrm>
          <a:prstGeom prst="rect">
            <a:avLst/>
          </a:prstGeom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7792" indent="-217792" algn="just">
              <a:lnSpc>
                <a:spcPct val="114999"/>
              </a:lnSpc>
              <a:spcBef>
                <a:spcPts val="0"/>
              </a:spcBef>
              <a:buFont typeface="Arial"/>
              <a:buAutoNum type="arabicPeriod"/>
              <a:defRPr/>
            </a:pPr>
            <a:endParaRPr lang="ru-RU" sz="1600" dirty="0"/>
          </a:p>
        </p:txBody>
      </p:sp>
      <p:sp>
        <p:nvSpPr>
          <p:cNvPr id="6" name="Текст 1"/>
          <p:cNvSpPr txBox="1">
            <a:spLocks/>
          </p:cNvSpPr>
          <p:nvPr/>
        </p:nvSpPr>
        <p:spPr bwMode="auto">
          <a:xfrm>
            <a:off x="692149" y="914399"/>
            <a:ext cx="8118382" cy="4255886"/>
          </a:xfrm>
          <a:prstGeom prst="rect">
            <a:avLst/>
          </a:prstGeom>
        </p:spPr>
        <p:txBody>
          <a:bodyPr vertOverflow="overflow" horzOverflow="clip" vert="horz" wrap="square" lIns="0" tIns="0" rIns="0" bIns="0" numCol="1" spcCol="0" rtlCol="0" fromWordArt="0" anchor="ctr" anchorCtr="0" forceAA="0" compatLnSpc="0"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при знакомстве со всеми сотрудниками.</a:t>
            </a: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Неупорядоченные материалы по обучению,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устаревшие редакции документов (некоторые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законов приходится искать по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сайтам).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Хаотичное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рабочих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папок на персональном компьютере.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Неупорядоченные файлы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сетевом ресурсе.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СЭД Дело.</a:t>
            </a: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Перебои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программы ТОР КНД.</a:t>
            </a: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обучающих видеоматериалов по работе с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программой ТОР КНД.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инструкции по заполнению заявлений в программе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ЕРКНМ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Специфичность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процессов, множество путей решения поступающих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7792" indent="-217792" algn="just">
              <a:lnSpc>
                <a:spcPct val="114999"/>
              </a:lnSpc>
              <a:spcBef>
                <a:spcPts val="0"/>
              </a:spcBef>
              <a:buFont typeface="Arial"/>
              <a:buAutoNum type="arabicPeriod"/>
              <a:defRPr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3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99999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82882649" name="Диаграмма 582882648"/>
          <p:cNvGraphicFramePr>
            <a:graphicFrameLocks/>
          </p:cNvGraphicFramePr>
          <p:nvPr/>
        </p:nvGraphicFramePr>
        <p:xfrm>
          <a:off x="985557" y="972131"/>
          <a:ext cx="7569840" cy="3502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44993882" name="TextBox 444993881"/>
          <p:cNvSpPr txBox="1"/>
          <p:nvPr/>
        </p:nvSpPr>
        <p:spPr bwMode="auto">
          <a:xfrm>
            <a:off x="407570" y="303857"/>
            <a:ext cx="5339009" cy="44199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300" b="1"/>
              <a:t>Хронометраж процесса</a:t>
            </a:r>
            <a:endParaRPr sz="2300" b="1"/>
          </a:p>
        </p:txBody>
      </p:sp>
      <p:pic>
        <p:nvPicPr>
          <p:cNvPr id="1283933877" name="Рисунок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6625557" y="382567"/>
            <a:ext cx="319072" cy="3794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иту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еребивочный слайд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кст картинка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Заключительный слайд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Росатом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Пошаговое_составление_отчета_на_kick_off1 (1)</Template>
  <TotalTime>8890</TotalTime>
  <Words>479</Words>
  <Application>Microsoft Office PowerPoint</Application>
  <DocSecurity>0</DocSecurity>
  <PresentationFormat>Произвольный</PresentationFormat>
  <Paragraphs>143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Rosatom Light</vt:lpstr>
      <vt:lpstr>Times New Roman</vt:lpstr>
      <vt:lpstr>Титульный слайд</vt:lpstr>
      <vt:lpstr>Перебивочный слайд</vt:lpstr>
      <vt:lpstr>Текст картинка</vt:lpstr>
      <vt:lpstr>Заключительный слайд</vt:lpstr>
      <vt:lpstr>Государственная инспекция Забайкальского края</vt:lpstr>
      <vt:lpstr>Улучшение адаптации впервые и вновь принятых сотрудников</vt:lpstr>
      <vt:lpstr>Организационно-распорядительные документы</vt:lpstr>
      <vt:lpstr>Организационно-распорядительные документы</vt:lpstr>
      <vt:lpstr>Команда проекта</vt:lpstr>
      <vt:lpstr>                       Паспорт проекта</vt:lpstr>
      <vt:lpstr>Текущая карта процесса</vt:lpstr>
      <vt:lpstr>Презентация PowerPoint</vt:lpstr>
      <vt:lpstr>Презентация PowerPoint</vt:lpstr>
      <vt:lpstr>Идеальная карта процесса</vt:lpstr>
      <vt:lpstr>Пирамида проблем</vt:lpstr>
      <vt:lpstr>Презентация PowerPoint</vt:lpstr>
      <vt:lpstr>Презентация PowerPoint</vt:lpstr>
      <vt:lpstr>Целевая карта процесса</vt:lpstr>
      <vt:lpstr>План мероприятий по реализации проекта</vt:lpstr>
      <vt:lpstr>Реализация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Реализация плана мероприятий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Региональная служба по тарифам и ценообразованию Забайкальского края</dc:title>
  <dc:subject/>
  <dc:creator>Деревцова Ксения</dc:creator>
  <cp:keywords/>
  <dc:description/>
  <cp:lastModifiedBy>Людмила Олеговна Зеликова</cp:lastModifiedBy>
  <cp:revision>62</cp:revision>
  <cp:lastPrinted>2023-11-24T05:53:28Z</cp:lastPrinted>
  <dcterms:created xsi:type="dcterms:W3CDTF">2023-06-15T02:03:41Z</dcterms:created>
  <dcterms:modified xsi:type="dcterms:W3CDTF">2024-01-31T05:40:06Z</dcterms:modified>
  <cp:category/>
  <dc:identifier/>
  <cp:contentStatus/>
  <dc:language/>
  <cp:version/>
</cp:coreProperties>
</file>