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0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85" r:id="rId16"/>
    <p:sldId id="274" r:id="rId17"/>
    <p:sldId id="278" r:id="rId18"/>
    <p:sldId id="284" r:id="rId19"/>
    <p:sldId id="292" r:id="rId20"/>
    <p:sldId id="280" r:id="rId21"/>
    <p:sldId id="287" r:id="rId22"/>
    <p:sldId id="288" r:id="rId23"/>
    <p:sldId id="282" r:id="rId24"/>
    <p:sldId id="283" r:id="rId25"/>
    <p:sldId id="286" r:id="rId26"/>
    <p:sldId id="290" r:id="rId27"/>
    <p:sldId id="291" r:id="rId28"/>
    <p:sldId id="263" r:id="rId29"/>
  </p:sldIdLst>
  <p:sldSz cx="9144000" cy="5148263"/>
  <p:notesSz cx="6797675" cy="99282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9528" autoAdjust="0"/>
  </p:normalViewPr>
  <p:slideViewPr>
    <p:cSldViewPr snapToGrid="0">
      <p:cViewPr varScale="1">
        <p:scale>
          <a:sx n="96" d="100"/>
          <a:sy n="96" d="100"/>
        </p:scale>
        <p:origin x="108" y="9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просмотра обучающего ролика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C-4E43-9FB0-E5335009BA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C-4E43-9FB0-E5335009BA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0C-4E43-9FB0-E5335009BA54}"/>
              </c:ext>
            </c:extLst>
          </c:dPt>
          <c:cat>
            <c:strRef>
              <c:f>Лист1!$A$2:$A$4</c:f>
              <c:strCache>
                <c:ptCount val="3"/>
                <c:pt idx="0">
                  <c:v>Мониторинг</c:v>
                </c:pt>
                <c:pt idx="1">
                  <c:v>Работа с бумажными носителями</c:v>
                </c:pt>
                <c:pt idx="2">
                  <c:v>Основная работа по Пр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0C-4E43-9FB0-E5335009B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4523126039598651"/>
          <c:y val="0.28634596707837828"/>
          <c:w val="0.29590894457262434"/>
          <c:h val="0.389667911540585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просмотра обучающего ролика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F3-4C26-99C3-DCAA1AE1EF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F3-4C26-99C3-DCAA1AE1EF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F3-4C26-99C3-DCAA1AE1EFC5}"/>
              </c:ext>
            </c:extLst>
          </c:dPt>
          <c:cat>
            <c:strRef>
              <c:f>Лист1!$A$2:$A$4</c:f>
              <c:strCache>
                <c:ptCount val="3"/>
                <c:pt idx="0">
                  <c:v>Мониторинг</c:v>
                </c:pt>
                <c:pt idx="1">
                  <c:v>Работа с бумажными носителями</c:v>
                </c:pt>
                <c:pt idx="2">
                  <c:v>Основная работа по Пр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F3-4C26-99C3-DCAA1AE1E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 custLinFactNeighborY="707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6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5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5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22" r:id="rId2"/>
    <p:sldLayoutId id="2147483823" r:id="rId3"/>
    <p:sldLayoutId id="2147483824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Итоговая защита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Дашибалов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Баясхалан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Начальник Государственной Инспекции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674507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338439" y="4110746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>
            <a:off x="2689860" y="2755524"/>
            <a:ext cx="662138" cy="56586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592676" y="4237535"/>
            <a:ext cx="428157" cy="51190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3430658" y="1749718"/>
            <a:ext cx="656630" cy="5295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prstClr val="black"/>
                </a:solidFill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/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300">
                <a:solidFill>
                  <a:schemeClr val="bg2">
                    <a:lumMod val="25000"/>
                  </a:schemeClr>
                </a:solidFill>
              </a:rPr>
              <a:t>Подготовка к плану действий </a:t>
            </a:r>
            <a:endParaRPr/>
          </a:p>
        </p:txBody>
      </p:sp>
      <p:graphicFrame>
        <p:nvGraphicFramePr>
          <p:cNvPr id="82969699" name="Таблиц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805886"/>
              </p:ext>
            </p:extLst>
          </p:nvPr>
        </p:nvGraphicFramePr>
        <p:xfrm>
          <a:off x="335046" y="858370"/>
          <a:ext cx="8498112" cy="3258983"/>
        </p:xfrm>
        <a:graphic>
          <a:graphicData uri="http://schemas.openxmlformats.org/drawingml/2006/table">
            <a:tbl>
              <a:tblPr firstRow="1" bandRow="1"/>
              <a:tblGrid>
                <a:gridCol w="180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5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dirty="0"/>
                        <a:t>Проблема</a:t>
                      </a:r>
                      <a:endParaRPr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dirty="0"/>
                        <a:t>Решить полностью</a:t>
                      </a:r>
                      <a:endParaRPr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dirty="0"/>
                        <a:t>Решить частично </a:t>
                      </a:r>
                      <a:endParaRPr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dirty="0"/>
                        <a:t>Решение не планируется</a:t>
                      </a:r>
                      <a:endParaRPr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dirty="0"/>
                        <a:t>Другое</a:t>
                      </a:r>
                      <a:endParaRPr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Потеря времени при подготовке предостережения на бумажном носителе</a:t>
                      </a:r>
                      <a:endParaRPr lang="ru-RU"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dirty="0"/>
                        <a:t>Некорректная</a:t>
                      </a:r>
                      <a:r>
                        <a:rPr lang="ru-RU" sz="1050" baseline="0" dirty="0"/>
                        <a:t> работа систем ТОР КНД, ЕРКНМ</a:t>
                      </a:r>
                      <a:endParaRPr lang="ru-RU"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2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dirty="0"/>
                        <a:t>Длительный поиск информации при мониторинге ГИС ЖКХ</a:t>
                      </a: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4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dirty="0"/>
                        <a:t>Длительное</a:t>
                      </a:r>
                      <a:r>
                        <a:rPr lang="ru-RU" sz="1050" baseline="0" dirty="0"/>
                        <a:t> ожидание ответа на запрос-пояснений и неполучение ответа</a:t>
                      </a:r>
                      <a:endParaRPr lang="ru-RU" sz="105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0200296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09267" y="1561417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916186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72469" y="2285023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416272" y="2887391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72469" y="3489759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0897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E3CFFF3F-EAFA-40C3-89DE-38CE84AE3F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300" dirty="0"/>
              <a:t>Вклад в цель проекта</a:t>
            </a:r>
            <a:endParaRPr sz="23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3CA7A-2E0E-47B6-91D8-94C35209C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60BF0272-BA60-440F-89EA-B96671F1C9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48468"/>
              </p:ext>
            </p:extLst>
          </p:nvPr>
        </p:nvGraphicFramePr>
        <p:xfrm>
          <a:off x="348349" y="886669"/>
          <a:ext cx="8447301" cy="384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56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Предлагаемое</a:t>
                      </a:r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решение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 в достижение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456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времени</a:t>
                      </a:r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подготовке предостережения на бумажном носителе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было потребности введения предостережений в электронный документооборот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</a:t>
                      </a:r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шаблон для работы и последующего внедрения в СЭД-дело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ВВП</a:t>
                      </a:r>
                    </a:p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84">
                <a:tc rowSpan="2">
                  <a:txBody>
                    <a:bodyPr/>
                    <a:lstStyle/>
                    <a:p>
                      <a:r>
                        <a:rPr lang="ru-RU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времени при подписании предостережения на бумажном носителе у </a:t>
                      </a:r>
                      <a:r>
                        <a:rPr lang="ru-RU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зам.руководителя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28465"/>
                  </a:ext>
                </a:extLst>
              </a:tr>
              <a:tr h="929664">
                <a:tc vMerge="1"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времени при подписании предостережения на бумажном носителе у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зам.руководителя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</a:t>
                      </a:r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подписание предостережения через СЭД-дело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767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Длительный поиск информации при мониторинге ГИС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обучения/курсов/интенсивов для молодых специалистов</a:t>
                      </a:r>
                    </a:p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/Отсутствие понятного материала для работы при мониторинге ГИС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</a:t>
                      </a:r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видео-ролик по работе в ГИС ЖКХ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7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BE092B-B29D-4E83-AC37-9DEF6EBF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35" y="1262943"/>
            <a:ext cx="8855765" cy="2264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C195D-9569-4F57-9FA9-71B12C927E1B}"/>
              </a:ext>
            </a:extLst>
          </p:cNvPr>
          <p:cNvSpPr txBox="1"/>
          <p:nvPr/>
        </p:nvSpPr>
        <p:spPr>
          <a:xfrm>
            <a:off x="6591949" y="3998761"/>
            <a:ext cx="20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ВПП=1 ч 5 мин-3 часа 15 мин</a:t>
            </a:r>
          </a:p>
        </p:txBody>
      </p:sp>
    </p:spTree>
    <p:extLst>
      <p:ext uri="{BB962C8B-B14F-4D97-AF65-F5344CB8AC3E}">
        <p14:creationId xmlns:p14="http://schemas.microsoft.com/office/powerpoint/2010/main" val="293219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План мероприятий по реализации проекта 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D080FA4-D63F-4949-AE3B-68D98878F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60D1BE3-3ECC-4DAA-9495-668893AD13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761"/>
            <a:ext cx="9144000" cy="35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1778008"/>
            <a:ext cx="5508152" cy="101291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Реализация мероприятий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332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114713"/>
            <a:ext cx="3153551" cy="3601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9DE5C3-1E2B-4226-95C7-4777C473A50E}"/>
              </a:ext>
            </a:extLst>
          </p:cNvPr>
          <p:cNvSpPr txBox="1"/>
          <p:nvPr/>
        </p:nvSpPr>
        <p:spPr>
          <a:xfrm>
            <a:off x="5543108" y="1658679"/>
            <a:ext cx="280699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Издан приказ о переходе на электронный документооборот по подготовке предостережений контролируемым лицам, что сократило ВПП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75073F7-D334-423B-922D-4AA6DF5C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37997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" y="1102979"/>
            <a:ext cx="2093626" cy="2942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2" y="1936698"/>
            <a:ext cx="2081787" cy="2942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59" y="1003112"/>
            <a:ext cx="4483335" cy="387589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FD0027D-669D-4C4C-9908-0FE58A014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5D595E7E-B208-4CAE-95D8-BBE9CDB5D8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589464" y="3812842"/>
            <a:ext cx="2081788" cy="917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Создание и внедрение шаблона предостережения в СЭД-дело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3">
            <a:extLst>
              <a:ext uri="{FF2B5EF4-FFF2-40B4-BE49-F238E27FC236}">
                <a16:creationId xmlns:a16="http://schemas.microsoft.com/office/drawing/2014/main" id="{55C9AE35-5F31-4223-A4E5-4754BEBEA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431800"/>
            <a:ext cx="6561138" cy="330200"/>
          </a:xfrm>
        </p:spPr>
        <p:txBody>
          <a:bodyPr/>
          <a:lstStyle/>
          <a:p>
            <a:r>
              <a:rPr lang="ru-RU" dirty="0"/>
              <a:t>Реализация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64455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649433" y="1376494"/>
            <a:ext cx="2977149" cy="12887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Создание обучающего видео-ролика по работе в ГИС ЖКХ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kiryukov-smu.ru/upload/medialibrary/d5e/d5e88a4d1da40ae2f897c33de4775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5" y="1308627"/>
            <a:ext cx="3991972" cy="3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31AC3-07D0-4B99-B3FA-2992DD5AED87}"/>
              </a:ext>
            </a:extLst>
          </p:cNvPr>
          <p:cNvSpPr txBox="1"/>
          <p:nvPr/>
        </p:nvSpPr>
        <p:spPr>
          <a:xfrm>
            <a:off x="5649433" y="2946632"/>
            <a:ext cx="3048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Сокращение времени мониторинга 60 мин до 30 мин</a:t>
            </a:r>
          </a:p>
        </p:txBody>
      </p:sp>
      <p:sp>
        <p:nvSpPr>
          <p:cNvPr id="10" name="Заголовок 13">
            <a:extLst>
              <a:ext uri="{FF2B5EF4-FFF2-40B4-BE49-F238E27FC236}">
                <a16:creationId xmlns:a16="http://schemas.microsoft.com/office/drawing/2014/main" id="{4966CE36-92A2-4A92-B55C-244553C7C1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431800"/>
            <a:ext cx="6561138" cy="330200"/>
          </a:xfrm>
        </p:spPr>
        <p:txBody>
          <a:bodyPr/>
          <a:lstStyle/>
          <a:p>
            <a:r>
              <a:rPr lang="ru-RU" dirty="0"/>
              <a:t>Реализация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57599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11EF3B2A-D88A-4F57-9500-771762408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C682CB6-25E9-43DA-88EC-89C52B80D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D9E7EAB-8F59-4B57-962D-5C506579AD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5282424" y="3481005"/>
            <a:ext cx="312438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Размещение обучающего видео-ролика по работе в ГИС ЖКХ на общих ресурсах между отделами Инспекции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7" y="1472812"/>
            <a:ext cx="8431033" cy="1842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3" y="3641536"/>
            <a:ext cx="2031225" cy="1156267"/>
          </a:xfrm>
          <a:prstGeom prst="rect">
            <a:avLst/>
          </a:prstGeom>
        </p:spPr>
      </p:pic>
      <p:sp>
        <p:nvSpPr>
          <p:cNvPr id="10" name="Заголовок 13">
            <a:extLst>
              <a:ext uri="{FF2B5EF4-FFF2-40B4-BE49-F238E27FC236}">
                <a16:creationId xmlns:a16="http://schemas.microsoft.com/office/drawing/2014/main" id="{26E6309F-1824-4B74-9116-B9FC8B8E39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431800"/>
            <a:ext cx="6561138" cy="330200"/>
          </a:xfrm>
        </p:spPr>
        <p:txBody>
          <a:bodyPr/>
          <a:lstStyle/>
          <a:p>
            <a:r>
              <a:rPr lang="ru-RU" dirty="0"/>
              <a:t>Реализация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26992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36" y="2647271"/>
            <a:ext cx="7636902" cy="1385299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Оптимизация процесса подготовки предостережений контролируемым лицам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84836" y="1903563"/>
            <a:ext cx="5508152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Мониторинг целевого показателя</a:t>
            </a:r>
            <a:endParaRPr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87588664"/>
              </p:ext>
            </p:extLst>
          </p:nvPr>
        </p:nvGraphicFramePr>
        <p:xfrm>
          <a:off x="129379" y="1237535"/>
          <a:ext cx="3634333" cy="245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28871134"/>
              </p:ext>
            </p:extLst>
          </p:nvPr>
        </p:nvGraphicFramePr>
        <p:xfrm>
          <a:off x="3713442" y="1570232"/>
          <a:ext cx="3727400" cy="283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25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Достижение целевых показателей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154"/>
              </p:ext>
            </p:extLst>
          </p:nvPr>
        </p:nvGraphicFramePr>
        <p:xfrm>
          <a:off x="370432" y="1682695"/>
          <a:ext cx="8403135" cy="891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/>
                        <a:t>1. Сокращение</a:t>
                      </a:r>
                      <a:r>
                        <a:rPr lang="ru-RU" sz="900" b="1" baseline="0" dirty="0"/>
                        <a:t> сроков подготовки к объявлению предостережения, часы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26,67-72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1,08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1,08-3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2624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09434" y="4121490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Эффективность</a:t>
            </a:r>
            <a:r>
              <a:rPr lang="ru-RU" sz="1000" b="1" dirty="0">
                <a:solidFill>
                  <a:prstClr val="white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по проекту –100%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21393" y="4121490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Выполнение плана мероприятий составило 100%</a:t>
            </a:r>
          </a:p>
        </p:txBody>
      </p:sp>
    </p:spTree>
    <p:extLst>
      <p:ext uri="{BB962C8B-B14F-4D97-AF65-F5344CB8AC3E}">
        <p14:creationId xmlns:p14="http://schemas.microsoft.com/office/powerpoint/2010/main" val="269546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30</a:t>
            </a:r>
            <a:r>
              <a:rPr lang="en-US" dirty="0"/>
              <a:t>/</a:t>
            </a:r>
            <a:r>
              <a:rPr lang="ru-RU" dirty="0"/>
              <a:t>11</a:t>
            </a:r>
            <a:r>
              <a:rPr lang="en-US" dirty="0"/>
              <a:t>/2023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(3022) 28-26-89,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(914) 479 06 45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vavakina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gosins.e-zab.ru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39748" y="2689111"/>
            <a:ext cx="4860925" cy="227920"/>
          </a:xfrm>
        </p:spPr>
        <p:txBody>
          <a:bodyPr/>
          <a:lstStyle/>
          <a:p>
            <a:r>
              <a:rPr lang="ru-RU" dirty="0" err="1"/>
              <a:t>Вавакина</a:t>
            </a:r>
            <a:r>
              <a:rPr lang="ru-RU" dirty="0"/>
              <a:t> Диана Александровна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48" y="2917031"/>
            <a:ext cx="4860925" cy="227920"/>
          </a:xfrm>
        </p:spPr>
        <p:txBody>
          <a:bodyPr/>
          <a:lstStyle/>
          <a:p>
            <a:r>
              <a:rPr lang="ru-RU" dirty="0"/>
              <a:t>инженер отдела контроля обоснованности платежей</a:t>
            </a:r>
            <a:br>
              <a:rPr lang="ru-RU" dirty="0"/>
            </a:br>
            <a:r>
              <a:rPr lang="ru-RU" dirty="0"/>
              <a:t>за жилищно-коммунальные услуги Государственной Инспекции </a:t>
            </a:r>
            <a:r>
              <a:rPr lang="ru-RU" dirty="0" err="1"/>
              <a:t>Забайкалького</a:t>
            </a:r>
            <a:r>
              <a:rPr lang="ru-RU" dirty="0"/>
              <a:t> края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" y="1062778"/>
            <a:ext cx="2900239" cy="371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9" y="1335419"/>
            <a:ext cx="3267907" cy="3439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51" y="1401202"/>
            <a:ext cx="2923098" cy="32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597752" cy="548384"/>
          </a:xfrm>
        </p:spPr>
        <p:txBody>
          <a:bodyPr/>
          <a:lstStyle/>
          <a:p>
            <a:r>
              <a:rPr lang="ru-RU" dirty="0"/>
              <a:t>Команда проекта:</a:t>
            </a:r>
            <a:br>
              <a:rPr lang="ru-RU" dirty="0"/>
            </a:br>
            <a:br>
              <a:rPr lang="ru-RU" dirty="0"/>
            </a:br>
            <a:r>
              <a:rPr lang="ru-RU" sz="1600" dirty="0"/>
              <a:t>Владелец процесса: </a:t>
            </a:r>
            <a:br>
              <a:rPr lang="ru-RU" sz="1600" dirty="0"/>
            </a:br>
            <a:r>
              <a:rPr lang="ru-RU" sz="1600" dirty="0"/>
              <a:t>- заместитель начальника инспекции – Владимир Васильевич </a:t>
            </a:r>
            <a:r>
              <a:rPr lang="ru-RU" sz="1600" dirty="0" err="1"/>
              <a:t>Илькив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Руководитель проекта: </a:t>
            </a:r>
            <a:br>
              <a:rPr lang="ru-RU" sz="1600" dirty="0"/>
            </a:br>
            <a:r>
              <a:rPr lang="ru-RU" sz="1600" dirty="0"/>
              <a:t>- заместитель начальника отдела жилищного надзора и лицензионного контроля Татьяна Алексеевна </a:t>
            </a:r>
            <a:r>
              <a:rPr lang="ru-RU" sz="1600" dirty="0" err="1"/>
              <a:t>Шерстянкина</a:t>
            </a:r>
            <a:r>
              <a:rPr lang="ru-RU" sz="1600" dirty="0"/>
              <a:t> (Орлова)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Команда проекта: </a:t>
            </a:r>
            <a:br>
              <a:rPr lang="ru-RU" sz="1600" dirty="0"/>
            </a:br>
            <a:r>
              <a:rPr lang="ru-RU" sz="1600" dirty="0"/>
              <a:t>- главный государственный инспектор отдела жилищного надзора и лицензионного контроля Ксения Михайловна </a:t>
            </a:r>
            <a:r>
              <a:rPr lang="ru-RU" sz="1600" dirty="0" err="1"/>
              <a:t>Брюзгина</a:t>
            </a:r>
            <a:br>
              <a:rPr lang="ru-RU" sz="1600" dirty="0"/>
            </a:br>
            <a:r>
              <a:rPr lang="ru-RU" sz="1600" dirty="0"/>
              <a:t>- инженер государственный жилищный инспектор отдела контроля обоснованности платежей за жилищно-коммунальные услуги Диана Александровна Вавакина</a:t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382569"/>
            <a:ext cx="6561138" cy="330200"/>
          </a:xfrm>
        </p:spPr>
        <p:txBody>
          <a:bodyPr/>
          <a:lstStyle/>
          <a:p>
            <a:r>
              <a:rPr lang="ru-RU" dirty="0"/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8698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6" y="825440"/>
            <a:ext cx="5884488" cy="41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FB73C2-691F-45C5-B07F-43E694988B3C}"/>
              </a:ext>
            </a:extLst>
          </p:cNvPr>
          <p:cNvSpPr/>
          <p:nvPr/>
        </p:nvSpPr>
        <p:spPr>
          <a:xfrm>
            <a:off x="1531088" y="2675861"/>
            <a:ext cx="219739" cy="18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8E27D3-9A20-49FD-B583-32122DA5AC68}"/>
              </a:ext>
            </a:extLst>
          </p:cNvPr>
          <p:cNvSpPr/>
          <p:nvPr/>
        </p:nvSpPr>
        <p:spPr>
          <a:xfrm>
            <a:off x="2363972" y="2612068"/>
            <a:ext cx="294168" cy="244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A97CD7-A218-46AF-B667-4E25B5A7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2" y="1467627"/>
            <a:ext cx="8517835" cy="1735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67610-C1D8-4615-9C84-496226435561}"/>
              </a:ext>
            </a:extLst>
          </p:cNvPr>
          <p:cNvSpPr txBox="1"/>
          <p:nvPr/>
        </p:nvSpPr>
        <p:spPr>
          <a:xfrm>
            <a:off x="6591949" y="3998761"/>
            <a:ext cx="20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ВПП=26 ч 40 мин-72 часа</a:t>
            </a:r>
          </a:p>
        </p:txBody>
      </p:sp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50" y="1061211"/>
            <a:ext cx="7709585" cy="216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времени при подготовке предостережения на бумажном носителе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Некорректная работа систем ТОР КНД, ЕРКНМ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Длительный поиск информации при мониторинге ГИС ЖКХ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Длительное ожидание ответа на запрос-пояснений или не получение ответа.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98773"/>
            <a:ext cx="6875954" cy="374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3123" y="4741069"/>
            <a:ext cx="119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ч 5 мин</a:t>
            </a:r>
          </a:p>
        </p:txBody>
      </p:sp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760674" y="71653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1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000919" y="1493683"/>
            <a:ext cx="1689101" cy="2106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040799" y="2994473"/>
            <a:ext cx="160933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325446" y="1995622"/>
            <a:ext cx="3040054" cy="3947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шаблона предостережения для работы в СЭД-дело</a:t>
            </a:r>
          </a:p>
        </p:txBody>
      </p:sp>
      <p:sp>
        <p:nvSpPr>
          <p:cNvPr id="39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25447" y="1056118"/>
            <a:ext cx="3040053" cy="377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подготовке предостережения на бумажном носителе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5453992" y="76375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2</a:t>
            </a:r>
          </a:p>
        </p:txBody>
      </p:sp>
      <p:sp>
        <p:nvSpPr>
          <p:cNvPr id="42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5297936" y="1048938"/>
            <a:ext cx="2590412" cy="384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поиск информации при мониторинге ГИС ЖКХ</a:t>
            </a:r>
          </a:p>
        </p:txBody>
      </p:sp>
      <p:sp>
        <p:nvSpPr>
          <p:cNvPr id="43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 rot="664899">
            <a:off x="4562040" y="1512128"/>
            <a:ext cx="1721040" cy="2847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4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4033177" y="1863341"/>
            <a:ext cx="2579778" cy="420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опыта у молодых специалистов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7166480" y="3181827"/>
            <a:ext cx="1534281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47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6482808" y="3528333"/>
            <a:ext cx="2673349" cy="714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понятного материала для работы при мониторинге ГИС ЖКХ</a:t>
            </a:r>
          </a:p>
        </p:txBody>
      </p:sp>
      <p:sp>
        <p:nvSpPr>
          <p:cNvPr id="33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325446" y="3350735"/>
            <a:ext cx="3040054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потребности введения предостережений в электронный документооборот</a:t>
            </a:r>
          </a:p>
        </p:txBody>
      </p:sp>
      <p:sp>
        <p:nvSpPr>
          <p:cNvPr id="25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034553" y="2681739"/>
            <a:ext cx="1689101" cy="2106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5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 rot="20875565">
            <a:off x="6905624" y="1482008"/>
            <a:ext cx="1785099" cy="2847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6684331" y="1870426"/>
            <a:ext cx="2423710" cy="420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инструкции по работе в системе и обучающих материалов</a:t>
            </a:r>
          </a:p>
        </p:txBody>
      </p:sp>
      <p:sp>
        <p:nvSpPr>
          <p:cNvPr id="49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 rot="236050">
            <a:off x="6947079" y="2355325"/>
            <a:ext cx="1785099" cy="2847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7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 rot="21320577">
            <a:off x="4601452" y="2373736"/>
            <a:ext cx="1785099" cy="2847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3909749" y="2700936"/>
            <a:ext cx="5115588" cy="420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анализа ситуации, выявления коренной проблемы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4427441" y="3181827"/>
            <a:ext cx="1534281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0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3724485" y="3528332"/>
            <a:ext cx="2673349" cy="714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обучения/курсов/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интенсивов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молодых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075706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584</Words>
  <Application>Microsoft Office PowerPoint</Application>
  <PresentationFormat>Произвольный</PresentationFormat>
  <Paragraphs>115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Государственная Инспекция Забайкальского края</vt:lpstr>
      <vt:lpstr>Оптимизация процесса подготовки предостережений контролируемым лицам</vt:lpstr>
      <vt:lpstr>Организационно-распорядительные документы</vt:lpstr>
      <vt:lpstr>Команда проекта:  Владелец процесса:  - заместитель начальника инспекции – Владимир Васильевич Илькив  Руководитель проекта:  - заместитель начальника отдела жилищного надзора и лицензионного контроля Татьяна Алексеевна Шерстянкина (Орлова)  Команда проекта:  - главный государственный инспектор отдела жилищного надзора и лицензионного контроля Ксения Михайловна Брюзгина - инженер государственный жилищный инспектор отдела контроля обоснованности платежей за жилищно-коммунальные услуги Диана Александровна Вавакина </vt:lpstr>
      <vt:lpstr>Паспорт проекта</vt:lpstr>
      <vt:lpstr>Текущая карта процесса</vt:lpstr>
      <vt:lpstr>Текущие проблемы 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 </vt:lpstr>
      <vt:lpstr>Реализация мероприятий</vt:lpstr>
      <vt:lpstr>Реализация мероприятий</vt:lpstr>
      <vt:lpstr>Реализация мероприятий</vt:lpstr>
      <vt:lpstr>Реализация мероприятий</vt:lpstr>
      <vt:lpstr>Реализация мероприятий</vt:lpstr>
      <vt:lpstr>Мониторинг целевого показателя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cp:lastModifiedBy>Сазанова Евгения Руслановна</cp:lastModifiedBy>
  <cp:revision>69</cp:revision>
  <cp:lastPrinted>2024-01-19T05:44:10Z</cp:lastPrinted>
  <dcterms:modified xsi:type="dcterms:W3CDTF">2024-01-23T01:00:53Z</dcterms:modified>
</cp:coreProperties>
</file>