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50" r:id="rId2"/>
    <p:sldMasterId id="2147483652" r:id="rId3"/>
    <p:sldMasterId id="2147483655" r:id="rId4"/>
  </p:sldMasterIdLst>
  <p:notesMasterIdLst>
    <p:notesMasterId r:id="rId2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9" r:id="rId15"/>
    <p:sldId id="270" r:id="rId16"/>
    <p:sldId id="266" r:id="rId17"/>
    <p:sldId id="267" r:id="rId18"/>
    <p:sldId id="272" r:id="rId19"/>
    <p:sldId id="273" r:id="rId20"/>
    <p:sldId id="274" r:id="rId21"/>
    <p:sldId id="276" r:id="rId22"/>
    <p:sldId id="268" r:id="rId23"/>
  </p:sldIdLst>
  <p:sldSz cx="9144000" cy="5148263"/>
  <p:notesSz cx="9144000" cy="5148263"/>
  <p:defaultTextStyle>
    <a:defPPr lvl="0">
      <a:defRPr lang="ru-RU"/>
    </a:defPPr>
    <a:lvl1pPr marL="0" lv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>
      <p:cViewPr varScale="1">
        <p:scale>
          <a:sx n="142" d="100"/>
          <a:sy n="142" d="100"/>
        </p:scale>
        <p:origin x="69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ba93a91c2d6a13b0" providerId="LiveId" clId="{9A214E5E-1FD5-4DE7-901B-82F17535206F}"/>
    <pc:docChg chg="custSel modSld">
      <pc:chgData name="" userId="ba93a91c2d6a13b0" providerId="LiveId" clId="{9A214E5E-1FD5-4DE7-901B-82F17535206F}" dt="2023-11-29T18:25:23.253" v="29" actId="1076"/>
      <pc:docMkLst>
        <pc:docMk/>
      </pc:docMkLst>
      <pc:sldChg chg="modSp mod">
        <pc:chgData name="" userId="ba93a91c2d6a13b0" providerId="LiveId" clId="{9A214E5E-1FD5-4DE7-901B-82F17535206F}" dt="2023-11-29T18:13:50.348" v="20" actId="20577"/>
        <pc:sldMkLst>
          <pc:docMk/>
          <pc:sldMk cId="0" sldId="262"/>
        </pc:sldMkLst>
        <pc:spChg chg="mod">
          <ac:chgData name="" userId="ba93a91c2d6a13b0" providerId="LiveId" clId="{9A214E5E-1FD5-4DE7-901B-82F17535206F}" dt="2023-11-29T18:13:50.348" v="20" actId="20577"/>
          <ac:spMkLst>
            <pc:docMk/>
            <pc:sldMk cId="0" sldId="262"/>
            <ac:spMk id="5" creationId="{00000000-0000-0000-0000-000000000000}"/>
          </ac:spMkLst>
        </pc:spChg>
      </pc:sldChg>
      <pc:sldChg chg="addSp delSp modSp mod">
        <pc:chgData name="" userId="ba93a91c2d6a13b0" providerId="LiveId" clId="{9A214E5E-1FD5-4DE7-901B-82F17535206F}" dt="2023-11-29T18:25:23.253" v="29" actId="1076"/>
        <pc:sldMkLst>
          <pc:docMk/>
          <pc:sldMk cId="0" sldId="266"/>
        </pc:sldMkLst>
        <pc:picChg chg="del">
          <ac:chgData name="" userId="ba93a91c2d6a13b0" providerId="LiveId" clId="{9A214E5E-1FD5-4DE7-901B-82F17535206F}" dt="2023-11-29T18:24:49.270" v="21" actId="478"/>
          <ac:picMkLst>
            <pc:docMk/>
            <pc:sldMk cId="0" sldId="266"/>
            <ac:picMk id="4" creationId="{00000000-0000-0000-0000-000000000000}"/>
          </ac:picMkLst>
        </pc:picChg>
        <pc:picChg chg="add mod modCrop">
          <ac:chgData name="" userId="ba93a91c2d6a13b0" providerId="LiveId" clId="{9A214E5E-1FD5-4DE7-901B-82F17535206F}" dt="2023-11-29T18:25:23.253" v="29" actId="1076"/>
          <ac:picMkLst>
            <pc:docMk/>
            <pc:sldMk cId="0" sldId="266"/>
            <ac:picMk id="5" creationId="{52F99711-1745-4AC6-BD15-DD006F7AEF1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DBD1B-A33E-41C9-ABFB-EF64134AE54F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30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2444750"/>
            <a:ext cx="7315200" cy="2317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88950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488950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DF2D0-7416-4843-9DE1-BBE97F5DC4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311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2F07F-1F4E-4C79-9CD9-4054A165DE59}" type="slidenum">
              <a:rPr lang="ru-RU" altLang="ru-RU" smtClean="0">
                <a:solidFill>
                  <a:prstClr val="black"/>
                </a:solidFill>
              </a:rPr>
              <a:pPr/>
              <a:t>11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888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700" b="1" i="0" u="none" strike="noStrike" cap="none" spc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/>
              </a:rPr>
              <a:t>Тема презентации</a:t>
            </a:r>
            <a:endParaRPr lang="en-US" sz="2700" b="1" i="0" u="none" strike="noStrike" cap="none" spc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>
                <a:latin typeface="Arial"/>
                <a:cs typeface="Arial"/>
              </a:rPr>
              <a:t>Наименование мероприятия </a:t>
            </a:r>
            <a:r>
              <a:rPr lang="en-US">
                <a:latin typeface="Arial"/>
                <a:cs typeface="Arial"/>
              </a:rPr>
              <a:t>/</a:t>
            </a:r>
            <a:r>
              <a:rPr lang="ru-RU">
                <a:latin typeface="Arial"/>
                <a:cs typeface="Arial"/>
              </a:rPr>
              <a:t> название площадки</a:t>
            </a:r>
            <a:endParaRPr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1">
                <a:solidFill>
                  <a:srgbClr val="333333"/>
                </a:solidFill>
                <a:latin typeface="Arial"/>
                <a:ea typeface="Rosatom Light"/>
                <a:cs typeface="Arial"/>
              </a:rPr>
              <a:t>ФИО</a:t>
            </a:r>
            <a:endParaRPr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>
                <a:solidFill>
                  <a:srgbClr val="333333"/>
                </a:solidFill>
                <a:latin typeface="Arial"/>
                <a:ea typeface="Rosatom Light"/>
                <a:cs typeface="Arial"/>
              </a:rPr>
              <a:t>Должность</a:t>
            </a:r>
            <a:endParaRPr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Перебивоч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9750" y="2298615"/>
            <a:ext cx="5508152" cy="101291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4100" b="1">
                <a:solidFill>
                  <a:srgbClr val="404040"/>
                </a:solidFill>
                <a:latin typeface="Arial"/>
                <a:ea typeface="Rosatom Light"/>
                <a:cs typeface="Arial"/>
              </a:defRPr>
            </a:lvl1pPr>
          </a:lstStyle>
          <a:p>
            <a:pPr>
              <a:defRPr/>
            </a:pPr>
            <a:r>
              <a:rPr lang="ru-RU"/>
              <a:t>Перебивочный слайд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39750" y="1239143"/>
            <a:ext cx="550815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/>
              <a:buNone/>
              <a:defRPr lang="en-US" sz="4100" b="1">
                <a:solidFill>
                  <a:srgbClr val="404040"/>
                </a:solidFill>
                <a:latin typeface="Arial"/>
                <a:ea typeface="Rosatom Light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Нумерация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екст картинк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7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Место для указания источников и сносок</a:t>
            </a:r>
            <a:endParaRPr lang="en-US"/>
          </a:p>
        </p:txBody>
      </p:sp>
      <p:sp>
        <p:nvSpPr>
          <p:cNvPr id="13" name="Slide Number Placeholder 5"/>
          <p:cNvSpPr txBox="1"/>
          <p:nvPr userDrawn="1"/>
        </p:nvSpPr>
        <p:spPr bwMode="auto"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DF24603-9A1B-F342-92E0-89DE32840F75}" type="slidenum">
              <a:rPr lang="en-US" sz="700">
                <a:latin typeface="Arial"/>
                <a:ea typeface="Arial"/>
                <a:cs typeface="Arial"/>
              </a:rPr>
              <a:pPr algn="r">
                <a:defRPr/>
              </a:pPr>
              <a:t>‹#›</a:t>
            </a:fld>
            <a:endParaRPr lang="en-US" sz="700">
              <a:latin typeface="Arial"/>
              <a:ea typeface="Arial"/>
              <a:cs typeface="Arial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9750" y="431799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Заголовок</a:t>
            </a:r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/>
              <a:buNone/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lvl="0">
              <a:spcBef>
                <a:spcPts val="0"/>
              </a:spcBef>
              <a:defRPr/>
            </a:pPr>
            <a:r>
              <a:rPr lang="ru-RU" sz="1200">
                <a:solidFill>
                  <a:srgbClr val="333333"/>
                </a:solidFill>
                <a:latin typeface="Arial"/>
                <a:ea typeface="Arial"/>
                <a:cs typeface="Arial"/>
              </a:rPr>
              <a:t>Текст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 bwMode="auto"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143000" y="842552"/>
            <a:ext cx="6858000" cy="1792358"/>
          </a:xfrm>
          <a:prstGeom prst="rect">
            <a:avLst/>
          </a:prstGeom>
        </p:spPr>
        <p:txBody>
          <a:bodyPr lIns="68598" tIns="34299" rIns="68598" bIns="34299" anchor="b"/>
          <a:lstStyle>
            <a:lvl1pPr algn="ctr">
              <a:defRPr sz="45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143000" y="2704030"/>
            <a:ext cx="6858000" cy="1242971"/>
          </a:xfrm>
          <a:prstGeom prst="rect">
            <a:avLst/>
          </a:prstGeom>
        </p:spPr>
        <p:txBody>
          <a:bodyPr lIns="68598" tIns="34299" rIns="68598" bIns="34299"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40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6286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pPr>
              <a:defRPr/>
            </a:pPr>
            <a:fld id="{2DB00539-76DD-4291-9C68-45997AB8432E}" type="datetimeFigureOut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71678"/>
            <a:ext cx="30861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pPr>
              <a:defRPr/>
            </a:pPr>
            <a:fld id="{1DB53087-2C50-47AC-ACD0-434C56EF5E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63" y="4840798"/>
            <a:ext cx="627062" cy="28363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66048B4-E1F6-4B7C-B5CF-B726961A650C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54237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Заключите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39749" y="1476375"/>
            <a:ext cx="4860925" cy="12740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780"/>
              </a:lnSpc>
              <a:spcBef>
                <a:spcPts val="0"/>
              </a:spcBef>
              <a:buFontTx/>
              <a:buNone/>
              <a:defRPr sz="4100" b="1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39750" y="4488543"/>
            <a:ext cx="4860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Дата</a:t>
            </a:r>
            <a:endParaRPr/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39750" y="3537857"/>
            <a:ext cx="4860925" cy="94637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Основная информация</a:t>
            </a:r>
            <a:endParaRPr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39750" y="308360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ФИО</a:t>
            </a:r>
            <a:endParaRPr/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539750" y="3311524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Должность</a:t>
            </a:r>
            <a:endParaRPr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" y="0"/>
            <a:ext cx="9138037" cy="5152838"/>
          </a:xfrm>
          <a:prstGeom prst="rect">
            <a:avLst/>
          </a:prstGeom>
        </p:spPr>
      </p:pic>
      <p:pic>
        <p:nvPicPr>
          <p:cNvPr id="6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4"/>
          <a:srcRect b="5262"/>
          <a:stretch/>
        </p:blipFill>
        <p:spPr bwMode="auto">
          <a:xfrm>
            <a:off x="3706801" y="434365"/>
            <a:ext cx="1137342" cy="816041"/>
          </a:xfrm>
          <a:prstGeom prst="rect">
            <a:avLst/>
          </a:prstGeom>
          <a:noFill/>
        </p:spPr>
      </p:pic>
      <p:pic>
        <p:nvPicPr>
          <p:cNvPr id="8" name="Рисунок 9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537352" y="425269"/>
            <a:ext cx="2344312" cy="8251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2980" y="0"/>
            <a:ext cx="9138037" cy="51528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5"/>
          <a:stretch/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/>
          <a:stretch/>
        </p:blipFill>
        <p:spPr bwMode="auto">
          <a:xfrm>
            <a:off x="7073244" y="359203"/>
            <a:ext cx="926594" cy="3261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7" r:id="rId3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2980" y="0"/>
            <a:ext cx="9138039" cy="5152838"/>
          </a:xfrm>
          <a:prstGeom prst="rect">
            <a:avLst/>
          </a:prstGeom>
        </p:spPr>
      </p:pic>
      <p:pic>
        <p:nvPicPr>
          <p:cNvPr id="4" name="Picture 6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1" y="0"/>
            <a:ext cx="9138037" cy="51528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hf hdr="0" ftr="0" dt="0"/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>
                <a:solidFill>
                  <a:srgbClr val="FF0000"/>
                </a:solidFill>
                <a:latin typeface="Arial"/>
                <a:cs typeface="Arial"/>
              </a:rPr>
              <a:t>Государственная инспекция Забайкальского края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 smtClean="0">
                <a:latin typeface="Arial"/>
                <a:cs typeface="Arial"/>
              </a:rPr>
              <a:t>Защита проекта</a:t>
            </a:r>
            <a:endParaRPr lang="ru-RU" dirty="0">
              <a:latin typeface="Arial"/>
              <a:cs typeface="Arial"/>
            </a:endParaRP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1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b="1" dirty="0" err="1">
                <a:solidFill>
                  <a:srgbClr val="FF0000"/>
                </a:solidFill>
                <a:latin typeface="Arial"/>
                <a:cs typeface="Arial"/>
              </a:rPr>
              <a:t>Дашибалов</a:t>
            </a:r>
            <a:r>
              <a:rPr lang="ru-RU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Arial"/>
                <a:cs typeface="Arial"/>
              </a:rPr>
              <a:t>Баясхалан</a:t>
            </a:r>
            <a:r>
              <a:rPr lang="ru-RU" b="1" dirty="0">
                <a:solidFill>
                  <a:srgbClr val="FF0000"/>
                </a:solidFill>
                <a:latin typeface="Arial"/>
                <a:cs typeface="Arial"/>
              </a:rPr>
              <a:t> Александрович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1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>
                <a:solidFill>
                  <a:srgbClr val="FF0000"/>
                </a:solidFill>
                <a:latin typeface="Arial"/>
                <a:cs typeface="Arial"/>
              </a:rPr>
              <a:t>Начальник Государственной инспекции Забайкальского края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543640" y="424070"/>
            <a:ext cx="707934" cy="8418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533171" y="373946"/>
            <a:ext cx="6561138" cy="330200"/>
          </a:xfrm>
        </p:spPr>
        <p:txBody>
          <a:bodyPr/>
          <a:lstStyle/>
          <a:p>
            <a:pPr>
              <a:defRPr/>
            </a:pPr>
            <a:r>
              <a:rPr lang="ru-RU">
                <a:latin typeface="+mn-lt"/>
              </a:rPr>
              <a:t>Пирамида проблем</a:t>
            </a:r>
            <a:endParaRPr/>
          </a:p>
        </p:txBody>
      </p:sp>
      <p:grpSp>
        <p:nvGrpSpPr>
          <p:cNvPr id="6" name="Схема 5"/>
          <p:cNvGrpSpPr/>
          <p:nvPr/>
        </p:nvGrpSpPr>
        <p:grpSpPr bwMode="auto">
          <a:xfrm>
            <a:off x="1160359" y="1149787"/>
            <a:ext cx="5590960" cy="3720451"/>
            <a:chOff x="1214955" y="898208"/>
            <a:chExt cx="5590960" cy="3720451"/>
          </a:xfrm>
        </p:grpSpPr>
        <p:sp>
          <p:nvSpPr>
            <p:cNvPr id="2" name="Равнобедренный треугольник 4294967295"/>
            <p:cNvSpPr/>
            <p:nvPr/>
          </p:nvSpPr>
          <p:spPr bwMode="auto">
            <a:xfrm>
              <a:off x="1214955" y="898208"/>
              <a:ext cx="4640072" cy="3720451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0">
              <a:srgbClr val="000000"/>
            </a:lnRef>
            <a:fillRef idx="3">
              <a:srgbClr val="000000"/>
            </a:fillRef>
            <a:effectRef idx="2">
              <a:srgbClr val="000000"/>
            </a:effectRef>
            <a:fontRef idx="minor">
              <a:schemeClr val="lt1"/>
            </a:fontRef>
          </p:style>
        </p:sp>
        <p:sp>
          <p:nvSpPr>
            <p:cNvPr id="4" name="Скругленный прямоугольник 4294967295"/>
            <p:cNvSpPr/>
            <p:nvPr/>
          </p:nvSpPr>
          <p:spPr bwMode="auto">
            <a:xfrm>
              <a:off x="4346096" y="1101224"/>
              <a:ext cx="2418293" cy="880700"/>
            </a:xfrm>
            <a:prstGeom prst="roundRect">
              <a:avLst>
                <a:gd name="adj" fmla="val 16667"/>
              </a:avLst>
            </a:prstGeom>
            <a:solidFill>
              <a:schemeClr val="lt1">
                <a:hueOff val="0"/>
                <a:satOff val="0"/>
                <a:lumOff val="0"/>
                <a:alphaOff val="0"/>
                <a:alpha val="90000"/>
              </a:schemeClr>
            </a:solidFill>
            <a:ln w="635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1">
              <a:srgbClr val="000000"/>
            </a:lnRef>
            <a:fillRef idx="1">
              <a:srgbClr val="000000"/>
            </a:fillRef>
            <a:effectRef idx="2">
              <a:srgbClr val="000000"/>
            </a:effectRef>
            <a:fontRef idx="minor"/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300"/>
                <a:t>Федеральный уровень</a:t>
              </a:r>
              <a:endParaRPr/>
            </a:p>
          </p:txBody>
        </p:sp>
        <p:sp>
          <p:nvSpPr>
            <p:cNvPr id="5" name="Скругленный прямоугольник 4294967295"/>
            <p:cNvSpPr/>
            <p:nvPr/>
          </p:nvSpPr>
          <p:spPr bwMode="auto">
            <a:xfrm>
              <a:off x="4357234" y="2209907"/>
              <a:ext cx="2418293" cy="880700"/>
            </a:xfrm>
            <a:prstGeom prst="roundRect">
              <a:avLst>
                <a:gd name="adj" fmla="val 16667"/>
              </a:avLst>
            </a:prstGeom>
            <a:solidFill>
              <a:schemeClr val="lt1">
                <a:hueOff val="0"/>
                <a:satOff val="0"/>
                <a:lumOff val="0"/>
                <a:alphaOff val="0"/>
                <a:alpha val="90000"/>
              </a:schemeClr>
            </a:solidFill>
            <a:ln w="635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1">
              <a:srgbClr val="000000"/>
            </a:lnRef>
            <a:fillRef idx="1">
              <a:srgbClr val="000000"/>
            </a:fillRef>
            <a:effectRef idx="2">
              <a:srgbClr val="000000"/>
            </a:effectRef>
            <a:fontRef idx="minor"/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300"/>
                <a:t>Региональный уровень</a:t>
              </a:r>
              <a:endParaRPr/>
            </a:p>
          </p:txBody>
        </p:sp>
        <p:sp>
          <p:nvSpPr>
            <p:cNvPr id="20" name="Скругленный прямоугольник 4294967295"/>
            <p:cNvSpPr/>
            <p:nvPr/>
          </p:nvSpPr>
          <p:spPr bwMode="auto">
            <a:xfrm>
              <a:off x="4387622" y="3261524"/>
              <a:ext cx="2418293" cy="880700"/>
            </a:xfrm>
            <a:prstGeom prst="roundRect">
              <a:avLst>
                <a:gd name="adj" fmla="val 16667"/>
              </a:avLst>
            </a:prstGeom>
            <a:solidFill>
              <a:schemeClr val="lt1">
                <a:hueOff val="0"/>
                <a:satOff val="0"/>
                <a:lumOff val="0"/>
                <a:alphaOff val="0"/>
                <a:alpha val="90000"/>
              </a:schemeClr>
            </a:solidFill>
            <a:ln w="635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1">
              <a:srgbClr val="000000"/>
            </a:lnRef>
            <a:fillRef idx="1">
              <a:srgbClr val="000000"/>
            </a:fillRef>
            <a:effectRef idx="2">
              <a:srgbClr val="000000"/>
            </a:effectRef>
            <a:fontRef idx="minor"/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300"/>
                <a:t>Уровень организации</a:t>
              </a:r>
              <a:endParaRPr/>
            </a:p>
          </p:txBody>
        </p:sp>
      </p:grpSp>
      <p:cxnSp>
        <p:nvCxnSpPr>
          <p:cNvPr id="7" name="Прямая соединительная линия 6"/>
          <p:cNvCxnSpPr>
            <a:cxnSpLocks/>
          </p:cNvCxnSpPr>
          <p:nvPr/>
        </p:nvCxnSpPr>
        <p:spPr bwMode="auto">
          <a:xfrm>
            <a:off x="2689860" y="2430780"/>
            <a:ext cx="1571653" cy="76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cxnSpLocks/>
          </p:cNvCxnSpPr>
          <p:nvPr/>
        </p:nvCxnSpPr>
        <p:spPr bwMode="auto">
          <a:xfrm>
            <a:off x="2004060" y="3547083"/>
            <a:ext cx="295220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Пятно 1 10"/>
          <p:cNvSpPr/>
          <p:nvPr/>
        </p:nvSpPr>
        <p:spPr bwMode="auto">
          <a:xfrm>
            <a:off x="3340612" y="1959972"/>
            <a:ext cx="443765" cy="41354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1" dirty="0">
                <a:solidFill>
                  <a:prstClr val="black"/>
                </a:solidFill>
              </a:rPr>
              <a:t>1</a:t>
            </a:r>
            <a:endParaRPr lang="ru-RU" sz="18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10" name="Пятно 1 9"/>
          <p:cNvSpPr/>
          <p:nvPr/>
        </p:nvSpPr>
        <p:spPr bwMode="auto">
          <a:xfrm>
            <a:off x="2833926" y="4171743"/>
            <a:ext cx="647409" cy="56767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1" dirty="0">
                <a:solidFill>
                  <a:prstClr val="black"/>
                </a:solidFill>
              </a:rPr>
              <a:t>2</a:t>
            </a:r>
            <a:endParaRPr lang="ru-RU" sz="18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12" name="Пятно 1 11"/>
          <p:cNvSpPr/>
          <p:nvPr/>
        </p:nvSpPr>
        <p:spPr bwMode="auto">
          <a:xfrm>
            <a:off x="2058532" y="3727109"/>
            <a:ext cx="486975" cy="444634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1" dirty="0">
                <a:solidFill>
                  <a:prstClr val="black"/>
                </a:solidFill>
              </a:rPr>
              <a:t>3</a:t>
            </a:r>
            <a:endParaRPr lang="ru-RU" sz="18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591783" y="324715"/>
            <a:ext cx="319073" cy="379431"/>
          </a:xfrm>
          <a:prstGeom prst="rect">
            <a:avLst/>
          </a:prstGeom>
        </p:spPr>
      </p:pic>
      <p:sp>
        <p:nvSpPr>
          <p:cNvPr id="15" name="Пятно 1 14"/>
          <p:cNvSpPr/>
          <p:nvPr/>
        </p:nvSpPr>
        <p:spPr bwMode="auto">
          <a:xfrm>
            <a:off x="2968635" y="2958355"/>
            <a:ext cx="486975" cy="444634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1" dirty="0">
                <a:solidFill>
                  <a:prstClr val="black"/>
                </a:solidFill>
              </a:rPr>
              <a:t>4</a:t>
            </a:r>
            <a:endParaRPr lang="ru-RU" sz="18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16" name="Пятно 1 15"/>
          <p:cNvSpPr/>
          <p:nvPr/>
        </p:nvSpPr>
        <p:spPr bwMode="auto">
          <a:xfrm>
            <a:off x="3802538" y="4088043"/>
            <a:ext cx="443765" cy="41354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1" dirty="0">
                <a:solidFill>
                  <a:prstClr val="black"/>
                </a:solidFill>
              </a:rPr>
              <a:t>5</a:t>
            </a:r>
            <a:endParaRPr lang="ru-RU" sz="18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/>
          <p:cNvSpPr txBox="1">
            <a:spLocks/>
          </p:cNvSpPr>
          <p:nvPr/>
        </p:nvSpPr>
        <p:spPr bwMode="auto">
          <a:xfrm>
            <a:off x="573197" y="176197"/>
            <a:ext cx="7714908" cy="682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300" dirty="0">
                <a:solidFill>
                  <a:schemeClr val="bg2">
                    <a:lumMod val="25000"/>
                  </a:schemeClr>
                </a:solidFill>
              </a:rPr>
              <a:t>Подготовка к плану действий</a:t>
            </a:r>
          </a:p>
        </p:txBody>
      </p:sp>
      <p:sp>
        <p:nvSpPr>
          <p:cNvPr id="49" name="Объект 2"/>
          <p:cNvSpPr txBox="1">
            <a:spLocks/>
          </p:cNvSpPr>
          <p:nvPr/>
        </p:nvSpPr>
        <p:spPr>
          <a:xfrm>
            <a:off x="1051013" y="654872"/>
            <a:ext cx="7227285" cy="540560"/>
          </a:xfrm>
          <a:prstGeom prst="rect">
            <a:avLst/>
          </a:prstGeom>
        </p:spPr>
        <p:txBody>
          <a:bodyPr/>
          <a:lstStyle>
            <a:lvl1pPr marL="180975" indent="-180975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778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62050" indent="-2682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652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73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30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Bef>
                <a:spcPct val="20000"/>
              </a:spcBef>
              <a:buFontTx/>
              <a:buNone/>
            </a:pPr>
            <a:r>
              <a:rPr lang="ru-RU" kern="0" dirty="0">
                <a:solidFill>
                  <a:prstClr val="black"/>
                </a:solidFill>
              </a:rPr>
              <a:t>Как мы хотим повлиять на выявленные при картировании текущего состояния проблемы в рамках текущего проекта? </a:t>
            </a:r>
            <a:endParaRPr lang="ru-RU" kern="0" dirty="0">
              <a:solidFill>
                <a:srgbClr val="414142"/>
              </a:solidFill>
            </a:endParaRPr>
          </a:p>
        </p:txBody>
      </p:sp>
      <p:graphicFrame>
        <p:nvGraphicFramePr>
          <p:cNvPr id="50" name="Таблица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495471"/>
              </p:ext>
            </p:extLst>
          </p:nvPr>
        </p:nvGraphicFramePr>
        <p:xfrm>
          <a:off x="179512" y="1185449"/>
          <a:ext cx="8600964" cy="3899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16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87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01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201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201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309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Проблема</a:t>
                      </a: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Решить полностью</a:t>
                      </a: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Решить частично </a:t>
                      </a: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Решение</a:t>
                      </a:r>
                      <a:r>
                        <a:rPr lang="ru-RU" sz="1400" baseline="0" dirty="0"/>
                        <a:t> не планируется</a:t>
                      </a:r>
                      <a:endParaRPr lang="ru-RU" sz="1400" dirty="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Другое</a:t>
                      </a:r>
                    </a:p>
                  </a:txBody>
                  <a:tcPr marT="34322" marB="34322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972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Перебои с техническим оборудованием </a:t>
                      </a:r>
                    </a:p>
                    <a:p>
                      <a:endParaRPr lang="ru-RU" sz="1100" dirty="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Проблема находится на федеральном</a:t>
                      </a:r>
                      <a:r>
                        <a:rPr lang="ru-RU" sz="1050" baseline="0" dirty="0" smtClean="0"/>
                        <a:t> уровне</a:t>
                      </a:r>
                      <a:endParaRPr lang="ru-RU" sz="1050" dirty="0"/>
                    </a:p>
                  </a:txBody>
                  <a:tcPr marT="34322" marB="34322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629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Затраты времени на перемещение и согласование</a:t>
                      </a:r>
                    </a:p>
                    <a:p>
                      <a:endParaRPr lang="ru-RU" sz="11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322" marB="34322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965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Брак (трата бумаги, время на правки)</a:t>
                      </a:r>
                    </a:p>
                    <a:p>
                      <a:endParaRPr lang="ru-RU" sz="1100" dirty="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4322" marB="34322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3283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Перебои в предоставлении транспортного обеспечения</a:t>
                      </a:r>
                    </a:p>
                    <a:p>
                      <a:endParaRPr lang="ru-RU" sz="1100" dirty="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 данном проекте решение не планируется</a:t>
                      </a:r>
                      <a:endParaRPr lang="ru-RU" sz="1100" dirty="0"/>
                    </a:p>
                  </a:txBody>
                  <a:tcPr marT="34322" marB="34322"/>
                </a:tc>
              </a:tr>
              <a:tr h="615171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+mj-lt"/>
                          <a:cs typeface="Times New Roman"/>
                        </a:rPr>
                        <a:t>Длительный срок подготовки документов</a:t>
                      </a:r>
                      <a:endParaRPr lang="ru-RU" sz="1100" dirty="0" smtClean="0">
                        <a:latin typeface="+mj-lt"/>
                      </a:endParaRPr>
                    </a:p>
                    <a:p>
                      <a:endParaRPr lang="ru-RU" sz="1100" dirty="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322" marB="34322"/>
                </a:tc>
              </a:tr>
            </a:tbl>
          </a:graphicData>
        </a:graphic>
      </p:graphicFrame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926059"/>
            <a:ext cx="224510" cy="16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22203"/>
            <a:ext cx="251225" cy="189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574131"/>
            <a:ext cx="251225" cy="189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6638333" y="327568"/>
            <a:ext cx="319073" cy="37943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9006" y="4014291"/>
            <a:ext cx="269672" cy="2034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1345" y="4734371"/>
            <a:ext cx="269672" cy="20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79415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827584" y="699779"/>
            <a:ext cx="6561138" cy="330200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Вклад в цель проекта</a:t>
            </a:r>
            <a:endParaRPr lang="ru-RU" dirty="0"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51586" y="382569"/>
            <a:ext cx="319073" cy="379431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990178"/>
              </p:ext>
            </p:extLst>
          </p:nvPr>
        </p:nvGraphicFramePr>
        <p:xfrm>
          <a:off x="546646" y="1133971"/>
          <a:ext cx="7884845" cy="3303635"/>
        </p:xfrm>
        <a:graphic>
          <a:graphicData uri="http://schemas.openxmlformats.org/drawingml/2006/table">
            <a:tbl>
              <a:tblPr/>
              <a:tblGrid>
                <a:gridCol w="3728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603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9925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889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  <a:endParaRPr lang="ru-RU" sz="12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Проблема</a:t>
                      </a:r>
                      <a:endParaRPr lang="ru-RU" sz="12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Коренная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 причина</a:t>
                      </a:r>
                      <a:endParaRPr lang="ru-RU" sz="12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Решение</a:t>
                      </a:r>
                      <a:endParaRPr lang="ru-RU" sz="12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Вклад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 в цель</a:t>
                      </a:r>
                      <a:endParaRPr lang="ru-RU" sz="12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3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Брак</a:t>
                      </a:r>
                      <a:endParaRPr lang="ru-RU" sz="12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3277" marR="3277" marT="32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Большой объем неструктурированной информации</a:t>
                      </a:r>
                      <a:endParaRPr lang="ru-RU" sz="12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Разработка чек-листов проверок</a:t>
                      </a:r>
                      <a:endParaRPr lang="ru-RU" sz="12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Сокращение 40% </a:t>
                      </a:r>
                      <a:r>
                        <a:rPr lang="ru-RU" sz="1100" dirty="0" smtClean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брака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Сокращение сроков подготовки к мероприятию до 4-8 часов</a:t>
                      </a:r>
                      <a:endParaRPr lang="ru-RU" sz="11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8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Затраты времени на согласование документов</a:t>
                      </a:r>
                      <a:endParaRPr lang="ru-RU" sz="12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Согласование на бумажном носителе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Оцифровка согласования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СЭД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сроков подготовки документов к КНМ до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часа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3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Перебои в техническом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оборудовании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Устаревшее оборудование</a:t>
                      </a:r>
                      <a:endParaRPr lang="ru-RU" sz="1200" baseline="0" dirty="0" smtClean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aseline="0" dirty="0" smtClean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9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Перебои в предоставлении транспорта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Недостаточность автопарка</a:t>
                      </a: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9610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2400">
                <a:cs typeface="Times New Roman"/>
              </a:rPr>
              <a:t>Целевая карта процесса</a:t>
            </a:r>
            <a:endParaRPr lang="ru-RU"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51586" y="382569"/>
            <a:ext cx="319073" cy="3794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5753"/>
            <a:ext cx="9144000" cy="341675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144730" y="734362"/>
            <a:ext cx="6561138" cy="330200"/>
          </a:xfrm>
        </p:spPr>
        <p:txBody>
          <a:bodyPr/>
          <a:lstStyle/>
          <a:p>
            <a:pPr algn="ctr"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План мероприятий по реализации проекта</a:t>
            </a:r>
            <a:endParaRPr lang="ru-RU" dirty="0"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51586" y="382569"/>
            <a:ext cx="319073" cy="379431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91256"/>
              </p:ext>
            </p:extLst>
          </p:nvPr>
        </p:nvGraphicFramePr>
        <p:xfrm>
          <a:off x="537072" y="1282989"/>
          <a:ext cx="7884845" cy="3614698"/>
        </p:xfrm>
        <a:graphic>
          <a:graphicData uri="http://schemas.openxmlformats.org/drawingml/2006/table">
            <a:tbl>
              <a:tblPr/>
              <a:tblGrid>
                <a:gridCol w="3728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960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996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51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0116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889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  <a:endParaRPr lang="ru-RU" sz="12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Мероприятия</a:t>
                      </a:r>
                      <a:endParaRPr lang="ru-RU" sz="12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Ожидаемый результат</a:t>
                      </a:r>
                      <a:endParaRPr lang="ru-RU" sz="12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Ответственные </a:t>
                      </a:r>
                      <a:endParaRPr lang="ru-RU" sz="12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Срок</a:t>
                      </a:r>
                      <a:endParaRPr lang="ru-RU" sz="12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3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Актуализировать НПА</a:t>
                      </a:r>
                      <a:endParaRPr lang="ru-RU" sz="12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3277" marR="3277" marT="32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Сокращение времени поиска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Сокращение брака</a:t>
                      </a:r>
                      <a:endParaRPr lang="ru-RU" sz="12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Шерстянкина Т.А.</a:t>
                      </a:r>
                      <a:endParaRPr lang="ru-RU" sz="12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26.07.2023</a:t>
                      </a:r>
                      <a:endParaRPr lang="ru-RU" sz="12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8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Разработать чек-листы для КНМ</a:t>
                      </a:r>
                      <a:endParaRPr lang="ru-RU" sz="12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времени проведения проверок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брака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Просникова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А.В.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16.08.2023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3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Перевести документооборот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 электронный вид (создать шаблон документа для СЭД-дело и согласовать)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Сокращение времени на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 передвижение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aseline="0" dirty="0" smtClean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Бурыкина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О.Н.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26.07.2023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9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Внедрить и провести анализ проведенных мероприятий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aseline="0" dirty="0" smtClean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Шерстянкина Т.А.</a:t>
                      </a:r>
                    </a:p>
                    <a:p>
                      <a:pPr algn="ctr"/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Просникова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А.В</a:t>
                      </a:r>
                    </a:p>
                    <a:p>
                      <a:pPr algn="ctr"/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Бурыкина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О.Н.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26.07.2023-27.11.2023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84836" y="2160469"/>
            <a:ext cx="7636902" cy="1385299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 bwMode="auto">
          <a:xfrm>
            <a:off x="827584" y="1584405"/>
            <a:ext cx="5508152" cy="576064"/>
          </a:xfrm>
        </p:spPr>
        <p:txBody>
          <a:bodyPr/>
          <a:lstStyle/>
          <a:p>
            <a:pPr>
              <a:defRPr/>
            </a:pPr>
            <a:r>
              <a:rPr lang="ru-RU" dirty="0"/>
              <a:t>Реализация проекта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3887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8363" y="1494011"/>
            <a:ext cx="4499992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329865"/>
            <a:ext cx="3901153" cy="3342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475656" y="413891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Было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372200" y="450766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Стало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2025091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14140"/>
            <a:ext cx="4518654" cy="35678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1998067"/>
            <a:ext cx="5347263" cy="29799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36096" y="1061963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Стало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5066641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/>
          <p:nvPr/>
        </p:nvSpPr>
        <p:spPr bwMode="auto">
          <a:xfrm>
            <a:off x="345253" y="404265"/>
            <a:ext cx="6561138" cy="330200"/>
          </a:xfrm>
          <a:prstGeom prst="rect">
            <a:avLst/>
          </a:prstGeom>
        </p:spPr>
        <p:txBody>
          <a:bodyPr lIns="68598" tIns="34299" rIns="68598" bIns="34299" anchor="b"/>
          <a:lstStyle>
            <a:defPPr lvl="0">
              <a:defRPr lang="ru-RU"/>
            </a:defPPr>
            <a:lvl1pPr>
              <a:lnSpc>
                <a:spcPct val="90000"/>
              </a:lnSpc>
              <a:spcBef>
                <a:spcPts val="0"/>
              </a:spcBef>
              <a:buNone/>
              <a:defRPr sz="23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b="1"/>
              <a:t>Достижение целевых показателей</a:t>
            </a:r>
            <a:endParaRPr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4557092" y="1191104"/>
            <a:ext cx="2539217" cy="4286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b="1">
                <a:solidFill>
                  <a:schemeClr val="tx1"/>
                </a:solidFill>
              </a:rPr>
              <a:t>Эффективность</a:t>
            </a:r>
            <a:r>
              <a:rPr lang="ru-RU" sz="1000" b="1"/>
              <a:t> </a:t>
            </a:r>
            <a:r>
              <a:rPr lang="ru-RU" sz="1000" b="1">
                <a:solidFill>
                  <a:schemeClr val="tx1"/>
                </a:solidFill>
              </a:rPr>
              <a:t>по проекту – 100%</a:t>
            </a:r>
            <a:endParaRPr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769051" y="1191104"/>
            <a:ext cx="2523744" cy="4286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b="1">
                <a:solidFill>
                  <a:schemeClr val="tx1"/>
                </a:solidFill>
              </a:rPr>
              <a:t>Выполнение плана мероприятий составило 100%</a:t>
            </a:r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22709" y="395740"/>
            <a:ext cx="283682" cy="338725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8966874"/>
              </p:ext>
            </p:extLst>
          </p:nvPr>
        </p:nvGraphicFramePr>
        <p:xfrm>
          <a:off x="345252" y="2142083"/>
          <a:ext cx="8423681" cy="1851039"/>
        </p:xfrm>
        <a:graphic>
          <a:graphicData uri="http://schemas.openxmlformats.org/drawingml/2006/table">
            <a:tbl>
              <a:tblPr firstRow="1" bandRow="1"/>
              <a:tblGrid>
                <a:gridCol w="2160000"/>
                <a:gridCol w="1209473"/>
                <a:gridCol w="1684736"/>
                <a:gridCol w="1684736"/>
                <a:gridCol w="1684736"/>
              </a:tblGrid>
              <a:tr h="50405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i="0" u="none" strike="noStrike" cap="none" spc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показателя</a:t>
                      </a:r>
                      <a:endParaRPr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i="0" u="none" strike="noStrike" cap="none" spc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Текущий </a:t>
                      </a:r>
                      <a:r>
                        <a:rPr lang="ru-RU" sz="1200" b="1" i="0" u="none" strike="noStrike" cap="none" spc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200" b="1" i="0" u="none" strike="noStrike" cap="none" spc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i="0" u="none" strike="noStrike" cap="none" spc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Целевой </a:t>
                      </a:r>
                      <a:r>
                        <a:rPr lang="ru-RU" sz="1200" b="1" i="0" u="none" strike="noStrike" cap="none" spc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200" b="1" i="0" u="none" strike="noStrike" cap="none" spc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i="0" u="none" strike="noStrike" cap="none" spc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Фактический </a:t>
                      </a:r>
                      <a:r>
                        <a:rPr lang="ru-RU" sz="1200" b="1" i="0" u="none" strike="noStrike" cap="none" spc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200" b="1" i="0" u="none" strike="noStrike" cap="none" spc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i="0" u="none" strike="noStrike" cap="none" spc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Эффективность,</a:t>
                      </a:r>
                      <a:br>
                        <a:rPr lang="ru-RU" sz="1200" b="1" i="0" u="none" strike="noStrike" cap="none" spc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1" i="0" u="none" strike="noStrike" cap="none" spc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%</a:t>
                      </a:r>
                      <a:endParaRPr sz="1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15463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Сокращение 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брака, % 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60-70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20-30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400" b="0" dirty="0">
                          <a:solidFill>
                            <a:schemeClr val="tx1"/>
                          </a:solidFill>
                        </a:rPr>
                        <a:t>100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15463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Сокращение сроков подготовки к проведению КНМ, мин</a:t>
                      </a:r>
                      <a:endParaRPr sz="14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480-2260</a:t>
                      </a:r>
                      <a:endParaRPr sz="14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240-850</a:t>
                      </a:r>
                      <a:endParaRPr sz="14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240-600</a:t>
                      </a:r>
                      <a:endParaRPr sz="14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sz="14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732835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Спасибо</a:t>
            </a:r>
            <a:endParaRPr/>
          </a:p>
          <a:p>
            <a:pPr>
              <a:defRPr/>
            </a:pPr>
            <a:r>
              <a:rPr lang="ru-RU"/>
              <a:t>за внимание!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 smtClean="0"/>
              <a:t>30</a:t>
            </a:r>
            <a:r>
              <a:rPr lang="en-US" dirty="0" smtClean="0"/>
              <a:t>/</a:t>
            </a:r>
            <a:r>
              <a:rPr lang="ru-RU" dirty="0" smtClean="0"/>
              <a:t>11</a:t>
            </a:r>
            <a:r>
              <a:rPr lang="en-US" dirty="0" smtClean="0"/>
              <a:t>/2023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 bwMode="auto">
          <a:xfrm>
            <a:off x="539750" y="3537857"/>
            <a:ext cx="2124509" cy="218419"/>
          </a:xfrm>
        </p:spPr>
        <p:txBody>
          <a:bodyPr/>
          <a:lstStyle/>
          <a:p>
            <a:pPr>
              <a:defRPr/>
            </a:pPr>
            <a:r>
              <a:rPr lang="ru-RU" dirty="0">
                <a:latin typeface="Arial"/>
                <a:ea typeface="Arial"/>
                <a:cs typeface="Arial"/>
              </a:rPr>
              <a:t>8 (3022) 28-26-37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 bwMode="auto">
          <a:xfrm>
            <a:off x="539748" y="2689111"/>
            <a:ext cx="4860925" cy="227920"/>
          </a:xfrm>
        </p:spPr>
        <p:txBody>
          <a:bodyPr/>
          <a:lstStyle/>
          <a:p>
            <a:pPr>
              <a:defRPr/>
            </a:pPr>
            <a:r>
              <a:rPr lang="ru-RU" dirty="0"/>
              <a:t>Просникова Александра Владиславовна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 bwMode="auto">
          <a:xfrm>
            <a:off x="539748" y="2917031"/>
            <a:ext cx="4860925" cy="227920"/>
          </a:xfrm>
        </p:spPr>
        <p:txBody>
          <a:bodyPr/>
          <a:lstStyle/>
          <a:p>
            <a:pPr>
              <a:defRPr/>
            </a:pPr>
            <a:r>
              <a:rPr lang="ru-RU" dirty="0"/>
              <a:t>Старший государственный инспектор  отдела жилищного надзора и лицензионного контроля Государственной инспекции Забайкальского края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84836" y="2160469"/>
            <a:ext cx="7636902" cy="1385299"/>
          </a:xfrm>
        </p:spPr>
        <p:txBody>
          <a:bodyPr/>
          <a:lstStyle/>
          <a:p>
            <a:pPr>
              <a:defRPr/>
            </a:pPr>
            <a:r>
              <a:rPr lang="ru-RU" sz="4000" dirty="0">
                <a:solidFill>
                  <a:srgbClr val="FF0000"/>
                </a:solidFill>
              </a:rPr>
              <a:t>Оптимизация процесса осуществления </a:t>
            </a:r>
            <a:r>
              <a:rPr lang="ru-RU" sz="4000" dirty="0" smtClean="0">
                <a:solidFill>
                  <a:srgbClr val="FF0000"/>
                </a:solidFill>
              </a:rPr>
              <a:t>контрольно-надзорных мероприятий</a:t>
            </a:r>
            <a:endParaRPr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 bwMode="auto">
          <a:xfrm>
            <a:off x="184836" y="1429918"/>
            <a:ext cx="5508152" cy="576064"/>
          </a:xfrm>
        </p:spPr>
        <p:txBody>
          <a:bodyPr/>
          <a:lstStyle/>
          <a:p>
            <a:pPr>
              <a:defRPr/>
            </a:pPr>
            <a:r>
              <a:rPr lang="ru-RU" dirty="0"/>
              <a:t>Проект: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/>
              <a:t>Организационно-распорядительные документы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05202" y="382569"/>
            <a:ext cx="319073" cy="37943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3074" t="11900" r="34434" b="7803"/>
          <a:stretch/>
        </p:blipFill>
        <p:spPr>
          <a:xfrm>
            <a:off x="827584" y="1205979"/>
            <a:ext cx="2590019" cy="3600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33759" t="15004" r="34358" b="6642"/>
          <a:stretch/>
        </p:blipFill>
        <p:spPr>
          <a:xfrm>
            <a:off x="3923928" y="1133971"/>
            <a:ext cx="2448272" cy="33843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539750" y="431799"/>
            <a:ext cx="7597752" cy="548384"/>
          </a:xfrm>
        </p:spPr>
        <p:txBody>
          <a:bodyPr/>
          <a:lstStyle/>
          <a:p>
            <a:pPr>
              <a:defRPr/>
            </a:pPr>
            <a:r>
              <a:rPr lang="ru-RU" dirty="0"/>
              <a:t>Команда проекта: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1600" dirty="0"/>
              <a:t>Владелец процесса: </a:t>
            </a:r>
            <a:br>
              <a:rPr lang="ru-RU" sz="1600" dirty="0"/>
            </a:br>
            <a:r>
              <a:rPr lang="ru-RU" sz="1600" dirty="0"/>
              <a:t>- заместитель начальника Инспекции – Владимир Васильевич </a:t>
            </a:r>
            <a:r>
              <a:rPr lang="ru-RU" sz="1600" dirty="0" err="1"/>
              <a:t>Илькив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Руководитель проекта: </a:t>
            </a:r>
            <a:br>
              <a:rPr lang="ru-RU" sz="1600" dirty="0"/>
            </a:br>
            <a:r>
              <a:rPr lang="ru-RU" sz="1600" dirty="0"/>
              <a:t>- заместитель начальника отдела жилищного надзора и лицензионного контроля </a:t>
            </a:r>
            <a:r>
              <a:rPr lang="ru-RU" sz="1600" dirty="0" smtClean="0"/>
              <a:t>Шерстянкина </a:t>
            </a:r>
            <a:r>
              <a:rPr lang="ru-RU" sz="1600" dirty="0"/>
              <a:t>(Орлова) Татьяна Алексеевна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Команда проекта: </a:t>
            </a:r>
            <a:br>
              <a:rPr lang="ru-RU" sz="1600" dirty="0"/>
            </a:br>
            <a:r>
              <a:rPr lang="ru-RU" sz="1600" dirty="0"/>
              <a:t>- главный государственный инспектор  отдела контроля обоснованности платежей </a:t>
            </a:r>
            <a:r>
              <a:rPr lang="ru-RU" sz="1600" dirty="0" err="1"/>
              <a:t>Бурыкина</a:t>
            </a:r>
            <a:r>
              <a:rPr lang="ru-RU" sz="1600" dirty="0"/>
              <a:t> Оксана Николаевна</a:t>
            </a:r>
            <a:br>
              <a:rPr lang="ru-RU" sz="1600" dirty="0"/>
            </a:br>
            <a:r>
              <a:rPr lang="ru-RU" sz="1600" dirty="0"/>
              <a:t>- старший государственный инспектор отдела жилищного надзора и лицензионного контроля Просникова Александра Владиславовна</a:t>
            </a:r>
            <a:br>
              <a:rPr lang="ru-RU" sz="1600" dirty="0"/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84716" y="382569"/>
            <a:ext cx="319073" cy="37943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Паспорт проекта</a:t>
            </a:r>
            <a:endParaRPr lang="ru-RU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578697" y="382569"/>
            <a:ext cx="319073" cy="37943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171" y="761999"/>
            <a:ext cx="6402599" cy="43593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2400">
                <a:latin typeface="+mn-lt"/>
                <a:cs typeface="Times New Roman"/>
              </a:rPr>
              <a:t>Карта текущего состояния процесса</a:t>
            </a:r>
            <a:endParaRPr lang="ru-RU"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51586" y="382569"/>
            <a:ext cx="319073" cy="3794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7588"/>
            <a:ext cx="9144000" cy="267308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Текущие проблемы</a:t>
            </a:r>
            <a:br>
              <a:rPr lang="ru-RU"/>
            </a:b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38333" y="382569"/>
            <a:ext cx="319073" cy="3794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302605" y="811230"/>
            <a:ext cx="8341575" cy="3432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defRPr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Перечень проблем, выявленных в ходе составления карты текущего состояния процесса принятия решений о внесении изменений в реестр лицензий Забайкальского края</a:t>
            </a:r>
            <a:endParaRPr lang="ru-RU" dirty="0">
              <a:latin typeface="Calibri"/>
              <a:ea typeface="Times New Roman"/>
              <a:cs typeface="Times New Roman"/>
            </a:endParaRPr>
          </a:p>
          <a:p>
            <a:pPr marL="217793" indent="-217793" algn="just">
              <a:lnSpc>
                <a:spcPct val="200000"/>
              </a:lnSpc>
              <a:spcAft>
                <a:spcPts val="0"/>
              </a:spcAft>
              <a:buFont typeface="Arial"/>
              <a:buAutoNum type="arabicPeriod"/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Перебои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 техническим оборудованием </a:t>
            </a:r>
            <a:endParaRPr lang="ru-RU" sz="14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217793" indent="-217793" algn="just">
              <a:lnSpc>
                <a:spcPct val="200000"/>
              </a:lnSpc>
              <a:spcAft>
                <a:spcPts val="0"/>
              </a:spcAft>
              <a:buFont typeface="Arial"/>
              <a:buAutoNum type="arabicPeriod"/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Затраты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времени на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перемещение и согласование</a:t>
            </a:r>
            <a:endParaRPr lang="ru-RU" sz="140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217793" indent="-217793" algn="just">
              <a:lnSpc>
                <a:spcPct val="200000"/>
              </a:lnSpc>
              <a:spcAft>
                <a:spcPts val="0"/>
              </a:spcAft>
              <a:buFont typeface="Arial"/>
              <a:buAutoNum type="arabicPeriod"/>
              <a:defRPr/>
            </a:pPr>
            <a:r>
              <a:rPr lang="ru-RU" sz="1400" dirty="0">
                <a:solidFill>
                  <a:srgbClr val="000000"/>
                </a:solidFill>
                <a:latin typeface="Times New Roman"/>
                <a:cs typeface="Times New Roman"/>
              </a:rPr>
              <a:t>Брак (трата бумаги, время на правки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</a:p>
          <a:p>
            <a:pPr marL="217793" indent="-217793" algn="just">
              <a:lnSpc>
                <a:spcPct val="200000"/>
              </a:lnSpc>
              <a:spcAft>
                <a:spcPts val="0"/>
              </a:spcAft>
              <a:buFont typeface="Arial"/>
              <a:buAutoNum type="arabicPeriod"/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Перебои в предоставлении транспортного обеспечения</a:t>
            </a:r>
          </a:p>
          <a:p>
            <a:pPr marL="217793" indent="-217793" algn="just">
              <a:lnSpc>
                <a:spcPct val="200000"/>
              </a:lnSpc>
              <a:spcAft>
                <a:spcPts val="0"/>
              </a:spcAft>
              <a:buFont typeface="Arial"/>
              <a:buAutoNum type="arabicPeriod"/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Длительный срок подготовки документов</a:t>
            </a:r>
            <a:endParaRPr sz="2000" dirty="0"/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/>
              <a:buChar char="•"/>
              <a:defRPr/>
            </a:pPr>
            <a:endParaRPr lang="ru-RU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513716" y="333510"/>
            <a:ext cx="5642441" cy="458184"/>
          </a:xfrm>
        </p:spPr>
        <p:txBody>
          <a:bodyPr/>
          <a:lstStyle/>
          <a:p>
            <a:pPr>
              <a:defRPr/>
            </a:pPr>
            <a:r>
              <a:rPr lang="ru-RU">
                <a:latin typeface="+mj-lt"/>
                <a:cs typeface="Times New Roman"/>
              </a:rPr>
              <a:t>Идеальная карта процесса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591950" y="333510"/>
            <a:ext cx="319073" cy="37943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5" y="981503"/>
            <a:ext cx="8915934" cy="33208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178717" y="332501"/>
            <a:ext cx="6871944" cy="377044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>
              <a:defRPr/>
            </a:pPr>
            <a:r>
              <a:rPr lang="ru-RU" sz="2000" b="1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Times New Roman"/>
              </a:rPr>
              <a:t>Выявление коренных причин методом «5 Почему?»</a:t>
            </a:r>
            <a:endParaRPr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2445182" y="693864"/>
            <a:ext cx="2099667" cy="28471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>
              <a:defRPr/>
            </a:pPr>
            <a:r>
              <a:rPr lang="ru-RU" sz="1400" b="1" dirty="0">
                <a:ln w="0"/>
                <a:solidFill>
                  <a:srgbClr val="FF0000"/>
                </a:solidFill>
                <a:latin typeface="Times New Roman"/>
                <a:cs typeface="Times New Roman"/>
              </a:rPr>
              <a:t>Проблема</a:t>
            </a:r>
            <a:endParaRPr sz="2000"/>
          </a:p>
        </p:txBody>
      </p:sp>
      <p:sp>
        <p:nvSpPr>
          <p:cNvPr id="9" name="Прямоугольник: скругленные углы 8"/>
          <p:cNvSpPr/>
          <p:nvPr/>
        </p:nvSpPr>
        <p:spPr bwMode="auto">
          <a:xfrm>
            <a:off x="252662" y="931661"/>
            <a:ext cx="8457499" cy="398481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/>
                <a:cs typeface="Times New Roman"/>
              </a:rPr>
              <a:t>Длительный срок подготовки к </a:t>
            </a:r>
            <a:r>
              <a:rPr lang="ru-RU" sz="16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КНМ</a:t>
            </a:r>
            <a:endParaRPr lang="ru-RU" sz="16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3" name="Стрелка: вниз 12"/>
          <p:cNvSpPr/>
          <p:nvPr/>
        </p:nvSpPr>
        <p:spPr bwMode="auto">
          <a:xfrm>
            <a:off x="148848" y="1443859"/>
            <a:ext cx="2099667" cy="43898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b="1">
                <a:solidFill>
                  <a:srgbClr val="0070C0"/>
                </a:solidFill>
                <a:latin typeface="Times New Roman"/>
                <a:cs typeface="Times New Roman"/>
              </a:rPr>
              <a:t>Почему?</a:t>
            </a:r>
            <a:endParaRPr/>
          </a:p>
        </p:txBody>
      </p:sp>
      <p:sp>
        <p:nvSpPr>
          <p:cNvPr id="14" name="Стрелка: вниз 13"/>
          <p:cNvSpPr/>
          <p:nvPr/>
        </p:nvSpPr>
        <p:spPr bwMode="auto">
          <a:xfrm>
            <a:off x="6795546" y="1446501"/>
            <a:ext cx="2099667" cy="43898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 defTabSz="685983">
              <a:defRPr/>
            </a:pPr>
            <a:r>
              <a:rPr lang="ru-RU" sz="1400" b="1">
                <a:solidFill>
                  <a:srgbClr val="0070C0"/>
                </a:solidFill>
                <a:latin typeface="Times New Roman"/>
                <a:cs typeface="Times New Roman"/>
              </a:rPr>
              <a:t>Почему?</a:t>
            </a:r>
            <a:endParaRPr/>
          </a:p>
        </p:txBody>
      </p:sp>
      <p:sp>
        <p:nvSpPr>
          <p:cNvPr id="17" name="Прямоугольник: скругленные углы 16"/>
          <p:cNvSpPr/>
          <p:nvPr/>
        </p:nvSpPr>
        <p:spPr bwMode="auto">
          <a:xfrm>
            <a:off x="71406" y="1974365"/>
            <a:ext cx="1973180" cy="742642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1050" b="1" dirty="0">
                <a:solidFill>
                  <a:schemeClr val="tx1"/>
                </a:solidFill>
                <a:latin typeface="Times New Roman"/>
                <a:cs typeface="Times New Roman"/>
              </a:rPr>
              <a:t>Большой </a:t>
            </a:r>
            <a:r>
              <a:rPr lang="ru-RU" sz="105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процент брака</a:t>
            </a:r>
            <a:endParaRPr lang="ru-RU" sz="105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20" name="Прямоугольник: скругленные углы 19"/>
          <p:cNvSpPr/>
          <p:nvPr/>
        </p:nvSpPr>
        <p:spPr bwMode="auto">
          <a:xfrm>
            <a:off x="6923937" y="1946893"/>
            <a:ext cx="1842884" cy="553754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/>
                <a:cs typeface="Times New Roman"/>
              </a:rPr>
              <a:t>Длительный срок согласования и подписания решения</a:t>
            </a:r>
          </a:p>
        </p:txBody>
      </p:sp>
      <p:sp>
        <p:nvSpPr>
          <p:cNvPr id="21" name="Стрелка: вниз 20"/>
          <p:cNvSpPr/>
          <p:nvPr/>
        </p:nvSpPr>
        <p:spPr bwMode="auto">
          <a:xfrm rot="3726286">
            <a:off x="2958502" y="2406538"/>
            <a:ext cx="669567" cy="131700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endParaRPr lang="ru-RU" b="1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4360070" y="3889664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>
              <a:defRPr/>
            </a:pPr>
            <a:r>
              <a:rPr lang="ru-RU" sz="1200" b="1" dirty="0">
                <a:ln w="0"/>
                <a:solidFill>
                  <a:srgbClr val="00B050"/>
                </a:solidFill>
                <a:latin typeface="Times New Roman"/>
                <a:cs typeface="Times New Roman"/>
              </a:rPr>
              <a:t>Коренная причина</a:t>
            </a:r>
            <a:endParaRPr dirty="0"/>
          </a:p>
        </p:txBody>
      </p:sp>
      <p:sp>
        <p:nvSpPr>
          <p:cNvPr id="32" name="Прямоугольник: скругленные углы 31"/>
          <p:cNvSpPr/>
          <p:nvPr/>
        </p:nvSpPr>
        <p:spPr bwMode="auto">
          <a:xfrm>
            <a:off x="1020378" y="3500545"/>
            <a:ext cx="1995853" cy="569106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Неопытность сотрудников</a:t>
            </a:r>
            <a:endParaRPr lang="ru-RU" sz="105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34" name="Прямоугольник: скругленные углы 33"/>
          <p:cNvSpPr/>
          <p:nvPr/>
        </p:nvSpPr>
        <p:spPr bwMode="auto">
          <a:xfrm>
            <a:off x="6963475" y="2828317"/>
            <a:ext cx="1861127" cy="39523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1050" b="1" dirty="0">
                <a:solidFill>
                  <a:schemeClr val="tx1"/>
                </a:solidFill>
                <a:latin typeface="Times New Roman"/>
                <a:cs typeface="Times New Roman"/>
              </a:rPr>
              <a:t>Подготовка документов на бумажном носителе</a:t>
            </a:r>
          </a:p>
        </p:txBody>
      </p:sp>
      <p:sp>
        <p:nvSpPr>
          <p:cNvPr id="35" name="Прямоугольник: скругленные углы 31"/>
          <p:cNvSpPr/>
          <p:nvPr/>
        </p:nvSpPr>
        <p:spPr bwMode="auto">
          <a:xfrm>
            <a:off x="3938690" y="2100689"/>
            <a:ext cx="1995853" cy="372227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Пропускаются пункты обязательных требований</a:t>
            </a:r>
            <a:endParaRPr lang="ru-RU" sz="105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40" name="Прямоугольник: скругленные углы 39"/>
          <p:cNvSpPr/>
          <p:nvPr/>
        </p:nvSpPr>
        <p:spPr bwMode="auto">
          <a:xfrm>
            <a:off x="4177393" y="4261494"/>
            <a:ext cx="2786082" cy="588905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Большой объем неструктурированной информации</a:t>
            </a:r>
            <a:endParaRPr lang="ru-RU" sz="10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46" name="Прямоугольник 45"/>
          <p:cNvSpPr/>
          <p:nvPr/>
        </p:nvSpPr>
        <p:spPr bwMode="auto">
          <a:xfrm>
            <a:off x="6914817" y="2513002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>
              <a:defRPr/>
            </a:pPr>
            <a:r>
              <a:rPr lang="ru-RU" sz="1200" b="1">
                <a:ln w="0"/>
                <a:solidFill>
                  <a:srgbClr val="00B050"/>
                </a:solidFill>
                <a:latin typeface="Times New Roman"/>
                <a:cs typeface="Times New Roman"/>
              </a:rPr>
              <a:t>Коренная причина</a:t>
            </a:r>
            <a:endParaRPr/>
          </a:p>
        </p:txBody>
      </p:sp>
      <p:sp>
        <p:nvSpPr>
          <p:cNvPr id="22" name="Стрелка: вниз 20"/>
          <p:cNvSpPr/>
          <p:nvPr/>
        </p:nvSpPr>
        <p:spPr bwMode="auto">
          <a:xfrm rot="16200000">
            <a:off x="2690280" y="1736351"/>
            <a:ext cx="703964" cy="1140644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endParaRPr lang="ru-RU" b="1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23" name="Стрелка: вниз 20"/>
          <p:cNvSpPr/>
          <p:nvPr/>
        </p:nvSpPr>
        <p:spPr bwMode="auto">
          <a:xfrm>
            <a:off x="4680485" y="2767153"/>
            <a:ext cx="669567" cy="101935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endParaRPr lang="ru-RU" b="1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2151</TotalTime>
  <Words>444</Words>
  <Application>Microsoft Office PowerPoint</Application>
  <DocSecurity>0</DocSecurity>
  <PresentationFormat>Произвольный</PresentationFormat>
  <Paragraphs>145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Rosatom Light</vt:lpstr>
      <vt:lpstr>Times New Roman</vt:lpstr>
      <vt:lpstr>Титульный слайд</vt:lpstr>
      <vt:lpstr>Перебивочный слайд</vt:lpstr>
      <vt:lpstr>Текст картинка</vt:lpstr>
      <vt:lpstr>Заключительный слайд</vt:lpstr>
      <vt:lpstr>Государственная инспекция Забайкальского края</vt:lpstr>
      <vt:lpstr>Оптимизация процесса осуществления контрольно-надзорных мероприятий</vt:lpstr>
      <vt:lpstr>Организационно-распорядительные документы</vt:lpstr>
      <vt:lpstr>Команда проекта:  Владелец процесса:  - заместитель начальника Инспекции – Владимир Васильевич Илькив  Руководитель проекта:  - заместитель начальника отдела жилищного надзора и лицензионного контроля Шерстянкина (Орлова) Татьяна Алексеевна  Команда проекта:  - главный государственный инспектор  отдела контроля обоснованности платежей Бурыкина Оксана Николаевна - старший государственный инспектор отдела жилищного надзора и лицензионного контроля Просникова Александра Владиславовна </vt:lpstr>
      <vt:lpstr>Паспорт проекта</vt:lpstr>
      <vt:lpstr>Карта текущего состояния процесса</vt:lpstr>
      <vt:lpstr>Текущие проблемы </vt:lpstr>
      <vt:lpstr>Идеальная карта процесса</vt:lpstr>
      <vt:lpstr>Презентация PowerPoint</vt:lpstr>
      <vt:lpstr>Пирамида проблем</vt:lpstr>
      <vt:lpstr>Презентация PowerPoint</vt:lpstr>
      <vt:lpstr>Вклад в цель проекта</vt:lpstr>
      <vt:lpstr>Целевая карта процесса</vt:lpstr>
      <vt:lpstr>План мероприятий по реализации проекта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</dc:title>
  <dc:subject/>
  <dc:creator>Просникова Александра Владиславовна</dc:creator>
  <cp:keywords/>
  <dc:description/>
  <cp:lastModifiedBy>Людмила Олеговна Зеликова</cp:lastModifiedBy>
  <cp:revision>103</cp:revision>
  <dcterms:modified xsi:type="dcterms:W3CDTF">2024-01-24T03:30:49Z</dcterms:modified>
  <cp:category/>
  <dc:identifier/>
  <cp:contentStatus/>
  <dc:language/>
  <cp:version/>
</cp:coreProperties>
</file>