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AB51C-C770-EBD6-1F4F-9C9C1B9BD804}">
  <a:tblStyle styleId="{1B5AB51C-C770-EBD6-1F4F-9C9C1B9BD804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E01ED14-538B-A4C2-5848-33EDD43FD231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8B4-E1F6-4B7C-B5CF-B726961A650C}" type="slidenum">
              <a:rPr lang="ru-RU">
                <a:solidFill>
                  <a:srgbClr val="003274"/>
                </a:solidFill>
              </a:r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  <a:latin typeface="Arial"/>
                <a:cs typeface="Arial"/>
              </a:rPr>
              <a:t>Государственная инспекция Забайкальского края</a:t>
            </a:r>
            <a:endParaRPr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Arial"/>
                <a:cs typeface="Arial"/>
              </a:rPr>
              <a:t>Итоговое совещание</a:t>
            </a:r>
            <a:endParaRPr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u="none">
                <a:solidFill>
                  <a:srgbClr val="FF0000"/>
                </a:solidFill>
                <a:latin typeface="Arial"/>
                <a:cs typeface="Arial"/>
              </a:rPr>
              <a:t>Дашибалов Баясхалан Александрович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  <a:latin typeface="Arial"/>
                <a:cs typeface="Arial"/>
              </a:rPr>
              <a:t>Начальник Государственной инспекции Забайкальского края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85532" y="416943"/>
            <a:ext cx="731563" cy="873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2000" b="1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/>
              </a:rPr>
              <a:t>Выявление коренных причин методом «5 Почему?»</a:t>
            </a:r>
            <a:endParaRPr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37251" y="98729"/>
            <a:ext cx="283682" cy="338725"/>
          </a:xfrm>
          <a:prstGeom prst="rect">
            <a:avLst/>
          </a:prstGeom>
        </p:spPr>
      </p:pic>
      <p:sp>
        <p:nvSpPr>
          <p:cNvPr id="991497654" name="Прямоугольник 5"/>
          <p:cNvSpPr/>
          <p:nvPr/>
        </p:nvSpPr>
        <p:spPr bwMode="auto">
          <a:xfrm>
            <a:off x="3120370" y="693862"/>
            <a:ext cx="2434655" cy="281993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 sz="2000"/>
          </a:p>
        </p:txBody>
      </p:sp>
      <p:sp>
        <p:nvSpPr>
          <p:cNvPr id="1754086747" name="Прямоугольник: скругленные углы 8"/>
          <p:cNvSpPr/>
          <p:nvPr/>
        </p:nvSpPr>
        <p:spPr bwMode="auto">
          <a:xfrm>
            <a:off x="252661" y="931660"/>
            <a:ext cx="8457498" cy="3984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"/>
                <a:cs typeface="Times New Roman"/>
              </a:rPr>
              <a:t>Длительный срок рассмотрения заявлений</a:t>
            </a:r>
            <a:endParaRPr/>
          </a:p>
        </p:txBody>
      </p:sp>
      <p:sp>
        <p:nvSpPr>
          <p:cNvPr id="1913710328" name="Стрелка: вниз 12"/>
          <p:cNvSpPr/>
          <p:nvPr/>
        </p:nvSpPr>
        <p:spPr bwMode="auto">
          <a:xfrm>
            <a:off x="148847" y="1443858"/>
            <a:ext cx="2099666" cy="438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sp>
        <p:nvSpPr>
          <p:cNvPr id="469568804" name="Стрелка: вниз 13"/>
          <p:cNvSpPr/>
          <p:nvPr/>
        </p:nvSpPr>
        <p:spPr bwMode="auto">
          <a:xfrm>
            <a:off x="6795545" y="1446500"/>
            <a:ext cx="2099666" cy="438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2">
              <a:defRPr/>
            </a:pPr>
            <a:r>
              <a:rPr lang="ru-RU" sz="1400" b="1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sp>
        <p:nvSpPr>
          <p:cNvPr id="1243525422" name="Стрелка: вниз 15"/>
          <p:cNvSpPr/>
          <p:nvPr/>
        </p:nvSpPr>
        <p:spPr bwMode="auto">
          <a:xfrm>
            <a:off x="3428991" y="1432183"/>
            <a:ext cx="2099666" cy="4389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sp>
        <p:nvSpPr>
          <p:cNvPr id="363498166" name="Прямоугольник: скругленные углы 16"/>
          <p:cNvSpPr/>
          <p:nvPr/>
        </p:nvSpPr>
        <p:spPr bwMode="auto">
          <a:xfrm>
            <a:off x="71406" y="1974364"/>
            <a:ext cx="1973179" cy="74264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Большой срок проверки представленных документов и оформления результатов проверки</a:t>
            </a:r>
            <a:endParaRPr/>
          </a:p>
        </p:txBody>
      </p:sp>
      <p:sp>
        <p:nvSpPr>
          <p:cNvPr id="267327654" name="Прямоугольник: скругленные углы 19"/>
          <p:cNvSpPr/>
          <p:nvPr/>
        </p:nvSpPr>
        <p:spPr bwMode="auto">
          <a:xfrm>
            <a:off x="6923936" y="1946892"/>
            <a:ext cx="1842883" cy="55375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Times New Roman"/>
                <a:cs typeface="Times New Roman"/>
              </a:rPr>
              <a:t>Длительный срок согласования и подписания решения</a:t>
            </a:r>
            <a:endParaRPr/>
          </a:p>
        </p:txBody>
      </p:sp>
      <p:sp>
        <p:nvSpPr>
          <p:cNvPr id="1716737946" name="Стрелка: вниз 20"/>
          <p:cNvSpPr/>
          <p:nvPr/>
        </p:nvSpPr>
        <p:spPr bwMode="auto">
          <a:xfrm>
            <a:off x="687722" y="2840261"/>
            <a:ext cx="669566" cy="662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41965857" name="Прямоугольник 25"/>
          <p:cNvSpPr/>
          <p:nvPr/>
        </p:nvSpPr>
        <p:spPr bwMode="auto">
          <a:xfrm>
            <a:off x="5115538" y="3359948"/>
            <a:ext cx="2099702" cy="25151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/>
          </a:p>
        </p:txBody>
      </p:sp>
      <p:sp>
        <p:nvSpPr>
          <p:cNvPr id="1005972633" name="Прямоугольник 30"/>
          <p:cNvSpPr/>
          <p:nvPr/>
        </p:nvSpPr>
        <p:spPr bwMode="auto">
          <a:xfrm>
            <a:off x="1257886" y="4248805"/>
            <a:ext cx="2099702" cy="25151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/>
          </a:p>
        </p:txBody>
      </p:sp>
      <p:sp>
        <p:nvSpPr>
          <p:cNvPr id="1142734528" name="Прямоугольник: скругленные углы 31"/>
          <p:cNvSpPr/>
          <p:nvPr/>
        </p:nvSpPr>
        <p:spPr bwMode="auto">
          <a:xfrm>
            <a:off x="75816" y="3576660"/>
            <a:ext cx="1995852" cy="56910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Допущение ошибок при составлении заключения</a:t>
            </a:r>
            <a:endParaRPr/>
          </a:p>
        </p:txBody>
      </p:sp>
      <p:sp>
        <p:nvSpPr>
          <p:cNvPr id="1393058717" name="Прямоугольник: скругленные углы 33"/>
          <p:cNvSpPr/>
          <p:nvPr/>
        </p:nvSpPr>
        <p:spPr bwMode="auto">
          <a:xfrm>
            <a:off x="6963474" y="2828316"/>
            <a:ext cx="1861126" cy="39522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Подготовка документов на бумажном носителе</a:t>
            </a:r>
            <a:endParaRPr/>
          </a:p>
        </p:txBody>
      </p:sp>
      <p:sp>
        <p:nvSpPr>
          <p:cNvPr id="2077695400" name="Прямоугольник: скругленные углы 31"/>
          <p:cNvSpPr/>
          <p:nvPr/>
        </p:nvSpPr>
        <p:spPr bwMode="auto">
          <a:xfrm>
            <a:off x="3428991" y="1924246"/>
            <a:ext cx="2251071" cy="37222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Допущение ошибок при проведении подсчета кворума</a:t>
            </a:r>
            <a:endParaRPr/>
          </a:p>
        </p:txBody>
      </p:sp>
      <p:sp>
        <p:nvSpPr>
          <p:cNvPr id="961876421" name="Прямоугольник: скругленные углы 39"/>
          <p:cNvSpPr/>
          <p:nvPr/>
        </p:nvSpPr>
        <p:spPr bwMode="auto">
          <a:xfrm>
            <a:off x="928661" y="4485555"/>
            <a:ext cx="2786081" cy="58890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  <a:latin typeface="Times New Roman"/>
                <a:cs typeface="Times New Roman"/>
              </a:rPr>
              <a:t>Отсутствие типовых формулировок, необходимых для описания оснований для непринятия к учету бюллетеней</a:t>
            </a:r>
            <a:endParaRPr/>
          </a:p>
        </p:txBody>
      </p:sp>
      <p:sp>
        <p:nvSpPr>
          <p:cNvPr id="1951763821" name="Прямоугольник: скругленные углы 40"/>
          <p:cNvSpPr/>
          <p:nvPr/>
        </p:nvSpPr>
        <p:spPr bwMode="auto">
          <a:xfrm>
            <a:off x="2357421" y="2859883"/>
            <a:ext cx="2357453" cy="1428759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Законодателем не определен порядок проведения проверки представленных документов, критерии ничтожности не определены, не описаны условия, при которых бюллетени проголосовавших собственников не учитываются при подсчете голосов</a:t>
            </a:r>
            <a:endParaRPr/>
          </a:p>
        </p:txBody>
      </p:sp>
      <p:sp>
        <p:nvSpPr>
          <p:cNvPr id="394033854" name="Стрелка: вниз 20"/>
          <p:cNvSpPr/>
          <p:nvPr/>
        </p:nvSpPr>
        <p:spPr bwMode="auto">
          <a:xfrm rot="1015269">
            <a:off x="3339891" y="2380560"/>
            <a:ext cx="703963" cy="47422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24724489" name="Стрелка: вниз 20"/>
          <p:cNvSpPr/>
          <p:nvPr/>
        </p:nvSpPr>
        <p:spPr bwMode="auto">
          <a:xfrm rot="20067399">
            <a:off x="5084190" y="2466516"/>
            <a:ext cx="693513" cy="8761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92027957" name="Прямоугольник: скругленные углы 40"/>
          <p:cNvSpPr/>
          <p:nvPr/>
        </p:nvSpPr>
        <p:spPr bwMode="auto">
          <a:xfrm>
            <a:off x="5010786" y="3717138"/>
            <a:ext cx="2204419" cy="43953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/>
                <a:cs typeface="Times New Roman"/>
              </a:rPr>
              <a:t>Проведение подсчётов традиционными способами</a:t>
            </a:r>
            <a:endParaRPr/>
          </a:p>
        </p:txBody>
      </p:sp>
      <p:sp>
        <p:nvSpPr>
          <p:cNvPr id="725123868" name="Прямоугольник 45"/>
          <p:cNvSpPr/>
          <p:nvPr/>
        </p:nvSpPr>
        <p:spPr bwMode="auto">
          <a:xfrm>
            <a:off x="6914817" y="2513001"/>
            <a:ext cx="2099702" cy="25151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/>
          </a:p>
        </p:txBody>
      </p:sp>
      <p:sp>
        <p:nvSpPr>
          <p:cNvPr id="1216442650" name="Стрелка: вниз 20"/>
          <p:cNvSpPr/>
          <p:nvPr/>
        </p:nvSpPr>
        <p:spPr bwMode="auto">
          <a:xfrm rot="18055870">
            <a:off x="2169393" y="2268489"/>
            <a:ext cx="527212" cy="6514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/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300">
                <a:solidFill>
                  <a:schemeClr val="bg2">
                    <a:lumMod val="25000"/>
                  </a:schemeClr>
                </a:solidFill>
              </a:rPr>
              <a:t>Подготовка к плану действий 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8" y="351904"/>
            <a:ext cx="283682" cy="338725"/>
          </a:xfrm>
          <a:prstGeom prst="rect">
            <a:avLst/>
          </a:prstGeom>
        </p:spPr>
      </p:pic>
      <p:graphicFrame>
        <p:nvGraphicFramePr>
          <p:cNvPr id="82969699" name="Таблица 49"/>
          <p:cNvGraphicFramePr>
            <a:graphicFrameLocks/>
          </p:cNvGraphicFramePr>
          <p:nvPr/>
        </p:nvGraphicFramePr>
        <p:xfrm>
          <a:off x="357156" y="1620749"/>
          <a:ext cx="8496942" cy="3269409"/>
        </p:xfrm>
        <a:graphic>
          <a:graphicData uri="http://schemas.openxmlformats.org/drawingml/2006/table">
            <a:tbl>
              <a:tblPr firstRow="1" bandRow="1"/>
              <a:tblGrid>
                <a:gridCol w="1800000"/>
                <a:gridCol w="1598776"/>
                <a:gridCol w="1699388"/>
                <a:gridCol w="1699389"/>
                <a:gridCol w="1699389"/>
              </a:tblGrid>
              <a:tr h="5896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Проблема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Решить полностью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Решить частично 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Решение не планируется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Другое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563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Отсутствие типовых формулировок</a:t>
                      </a: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563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Проведение подсчетов традиционными способами</a:t>
                      </a:r>
                      <a:endParaRPr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563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Длительный срок подписания и согласования документов</a:t>
                      </a: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0200296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29123" y="2359815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9161863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786049" y="4170074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68998873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39593" y="3288510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3715" y="372421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  <a:cs typeface="Times New Roman"/>
              </a:rPr>
              <a:t>Целевая карта процесса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30628" y="372421"/>
            <a:ext cx="283682" cy="338725"/>
          </a:xfrm>
          <a:prstGeom prst="rect">
            <a:avLst/>
          </a:prstGeom>
        </p:spPr>
      </p:pic>
      <p:pic>
        <p:nvPicPr>
          <p:cNvPr id="614042781" name="Рисунок 61404278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8776" y="711145"/>
            <a:ext cx="8766447" cy="433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01556" y="373946"/>
            <a:ext cx="6750997" cy="330200"/>
          </a:xfrm>
        </p:spPr>
        <p:txBody>
          <a:bodyPr/>
          <a:lstStyle/>
          <a:p>
            <a:pPr lvl="0"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План мероприятий по реализации проекта </a:t>
            </a:r>
            <a:endParaRPr lang="ru-RU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7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43272" y="317552"/>
            <a:ext cx="283682" cy="338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751992"/>
            <a:ext cx="9144000" cy="3644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1778008"/>
            <a:ext cx="5508152" cy="1012910"/>
          </a:xfrm>
        </p:spPr>
        <p:txBody>
          <a:bodyPr/>
          <a:lstStyle/>
          <a:p>
            <a:pPr>
              <a:defRPr/>
            </a:pPr>
            <a:r>
              <a:rPr lang="ru-RU" sz="3200"/>
              <a:t>Реализация мероприятий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779410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9851" y="3983470"/>
            <a:ext cx="1610406" cy="31541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БЫЛО</a:t>
            </a:r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6" name="Заголовок 2"/>
          <p:cNvSpPr txBox="1"/>
          <p:nvPr/>
        </p:nvSpPr>
        <p:spPr bwMode="auto">
          <a:xfrm>
            <a:off x="539750" y="954087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7" y="398515"/>
            <a:ext cx="283682" cy="338725"/>
          </a:xfrm>
          <a:prstGeom prst="rect">
            <a:avLst/>
          </a:prstGeom>
        </p:spPr>
      </p:pic>
      <p:pic>
        <p:nvPicPr>
          <p:cNvPr id="1035352905" name="Рисунок 103535290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2788" y="828234"/>
            <a:ext cx="2723559" cy="3145989"/>
          </a:xfrm>
          <a:prstGeom prst="rect">
            <a:avLst/>
          </a:prstGeom>
        </p:spPr>
      </p:pic>
      <p:pic>
        <p:nvPicPr>
          <p:cNvPr id="833132285" name="Рисунок 83313228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98016" y="866552"/>
            <a:ext cx="5966808" cy="3069351"/>
          </a:xfrm>
          <a:prstGeom prst="rect">
            <a:avLst/>
          </a:prstGeom>
        </p:spPr>
      </p:pic>
      <p:sp>
        <p:nvSpPr>
          <p:cNvPr id="101850602" name="Text Placeholder 7"/>
          <p:cNvSpPr>
            <a:spLocks noGrp="1"/>
          </p:cNvSpPr>
          <p:nvPr/>
        </p:nvSpPr>
        <p:spPr bwMode="auto">
          <a:xfrm>
            <a:off x="5443941" y="3983470"/>
            <a:ext cx="2846754" cy="2880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СТАЛО</a:t>
            </a:r>
            <a:endParaRPr/>
          </a:p>
        </p:txBody>
      </p:sp>
      <p:sp>
        <p:nvSpPr>
          <p:cNvPr id="398732143" name="TextBox 398732142"/>
          <p:cNvSpPr txBox="1"/>
          <p:nvPr/>
        </p:nvSpPr>
        <p:spPr bwMode="auto">
          <a:xfrm>
            <a:off x="904473" y="4388872"/>
            <a:ext cx="7856162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/>
              <a:t>За счет реализации данного мероприятия ВПП сократилось </a:t>
            </a:r>
            <a:br>
              <a:rPr/>
            </a:br>
            <a:r>
              <a:rPr/>
              <a:t>на </a:t>
            </a:r>
            <a:r>
              <a:rPr lang="en-US"/>
              <a:t>~ </a:t>
            </a:r>
            <a:r>
              <a:rPr/>
              <a:t>1 день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80980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855533153" name="Заголовок 2"/>
          <p:cNvSpPr txBox="1"/>
          <p:nvPr/>
        </p:nvSpPr>
        <p:spPr bwMode="auto">
          <a:xfrm>
            <a:off x="539749" y="954086"/>
            <a:ext cx="6561137" cy="33019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66905370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6" y="398514"/>
            <a:ext cx="283681" cy="3387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101" y="737237"/>
            <a:ext cx="3159439" cy="43633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80541" y="761998"/>
            <a:ext cx="3159439" cy="3537390"/>
          </a:xfrm>
          <a:prstGeom prst="rect">
            <a:avLst/>
          </a:prstGeom>
        </p:spPr>
      </p:pic>
      <p:sp>
        <p:nvSpPr>
          <p:cNvPr id="1767289584" name="TextBox 1767289583"/>
          <p:cNvSpPr txBox="1"/>
          <p:nvPr/>
        </p:nvSpPr>
        <p:spPr bwMode="auto">
          <a:xfrm>
            <a:off x="6583635" y="1638717"/>
            <a:ext cx="2472520" cy="2011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/>
              <a:t>За счет создания 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скрипт с описанием оснований для непринятия бюллетеней к учету</a:t>
            </a:r>
            <a:r>
              <a:rPr/>
              <a:t> ВПП сократилось</a:t>
            </a:r>
            <a:r>
              <a:rPr lang="en-US"/>
              <a:t> </a:t>
            </a:r>
            <a:r>
              <a:rPr lang="ru-RU"/>
              <a:t/>
            </a:r>
            <a:br>
              <a:rPr lang="ru-RU"/>
            </a:br>
            <a:r>
              <a:rPr lang="ru-RU"/>
              <a:t>на </a:t>
            </a:r>
            <a:r>
              <a:rPr lang="en-US"/>
              <a:t>~</a:t>
            </a:r>
            <a:r>
              <a:rPr lang="ru-RU"/>
              <a:t> 1,</a:t>
            </a:r>
            <a:r>
              <a:rPr lang="en-US"/>
              <a:t>5</a:t>
            </a:r>
            <a:r>
              <a:rPr lang="ru-RU"/>
              <a:t> часа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1601282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673352272" name="Заголовок 2"/>
          <p:cNvSpPr txBox="1"/>
          <p:nvPr/>
        </p:nvSpPr>
        <p:spPr bwMode="auto">
          <a:xfrm>
            <a:off x="539749" y="954086"/>
            <a:ext cx="6561137" cy="33019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1113487960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6" y="398514"/>
            <a:ext cx="283681" cy="338724"/>
          </a:xfrm>
          <a:prstGeom prst="rect">
            <a:avLst/>
          </a:prstGeom>
        </p:spPr>
      </p:pic>
      <p:pic>
        <p:nvPicPr>
          <p:cNvPr id="1613931714" name="Рисунок 16139317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42123" y="811950"/>
            <a:ext cx="5607843" cy="3464719"/>
          </a:xfrm>
          <a:prstGeom prst="rect">
            <a:avLst/>
          </a:prstGeom>
        </p:spPr>
      </p:pic>
      <p:pic>
        <p:nvPicPr>
          <p:cNvPr id="922257835" name="Рисунок 92225783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796" y="761998"/>
            <a:ext cx="3033555" cy="4194175"/>
          </a:xfrm>
          <a:prstGeom prst="rect">
            <a:avLst/>
          </a:prstGeom>
        </p:spPr>
      </p:pic>
      <p:sp>
        <p:nvSpPr>
          <p:cNvPr id="1365090908" name="TextBox 1365090907"/>
          <p:cNvSpPr txBox="1"/>
          <p:nvPr/>
        </p:nvSpPr>
        <p:spPr bwMode="auto">
          <a:xfrm>
            <a:off x="406030" y="4221937"/>
            <a:ext cx="8038589" cy="9144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/>
              <a:t> Создание, согласование, подписание и регистрации решений о внесении изменений в реестр лицензий с использованием системы электронного документооборота позволило сократить ВПП на </a:t>
            </a:r>
            <a:r>
              <a:rPr lang="en-US"/>
              <a:t>~</a:t>
            </a:r>
            <a:r>
              <a:rPr/>
              <a:t> 1 день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/>
          <p:nvPr/>
        </p:nvSpPr>
        <p:spPr bwMode="auto"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/>
              <a:t>Мониторинг устойчивости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2709" y="395740"/>
            <a:ext cx="283682" cy="338725"/>
          </a:xfrm>
          <a:prstGeom prst="rect">
            <a:avLst/>
          </a:prstGeom>
        </p:spPr>
      </p:pic>
      <p:graphicFrame>
        <p:nvGraphicFramePr>
          <p:cNvPr id="1285325778" name="Таблица 1285325777"/>
          <p:cNvGraphicFramePr>
            <a:graphicFrameLocks/>
          </p:cNvGraphicFramePr>
          <p:nvPr/>
        </p:nvGraphicFramePr>
        <p:xfrm>
          <a:off x="230316" y="860855"/>
          <a:ext cx="5799398" cy="4358639"/>
        </p:xfrm>
        <a:graphic>
          <a:graphicData uri="http://schemas.openxmlformats.org/drawingml/2006/table">
            <a:tbl>
              <a:tblPr firstRow="1" bandRow="1">
                <a:tableStyleId>{1B5AB51C-C770-EBD6-1F4F-9C9C1B9BD804}</a:tableStyleId>
              </a:tblPr>
              <a:tblGrid>
                <a:gridCol w="1170000"/>
                <a:gridCol w="1440000"/>
                <a:gridCol w="2160000"/>
                <a:gridCol w="1710000"/>
                <a:gridCol w="2128027"/>
              </a:tblGrid>
              <a:tr h="9475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/>
                        <a:t>Заявление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/>
                        <a:t>Дата поступления заявления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/>
                        <a:t>Контрольный </a:t>
                      </a:r>
                      <a:br>
                        <a:rPr sz="1200"/>
                      </a:br>
                      <a:r>
                        <a:rPr sz="1200"/>
                        <a:t>срок рассмотрения заявления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/>
                        <a:t>Факт. дата рассмотрения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/>
                        <a:t>Длительность рассмотрения</a:t>
                      </a:r>
                    </a:p>
                  </a:txBody>
                  <a:tcPr anchor="ctr"/>
                </a:tc>
              </a:tr>
              <a:tr h="5192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20.09.2023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04.10.2023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27.09.2023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7 календ. дней</a:t>
                      </a:r>
                    </a:p>
                  </a:txBody>
                  <a:tcPr anchor="ctr"/>
                </a:tc>
              </a:tr>
              <a:tr h="3473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21.09.2023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04.10.2023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29.09.2023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9 календ. дней</a:t>
                      </a:r>
                    </a:p>
                  </a:txBody>
                  <a:tcPr anchor="ctr"/>
                </a:tc>
              </a:tr>
              <a:tr h="3473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27.09.2023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10.10.2023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06.10.2023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календ. дней</a:t>
                      </a:r>
                      <a:endParaRPr sz="1600"/>
                    </a:p>
                  </a:txBody>
                  <a:tcPr anchor="ctr"/>
                </a:tc>
              </a:tr>
              <a:tr h="3473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03.10.2023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16.10.2023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04.10.2023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 календ. дня</a:t>
                      </a:r>
                    </a:p>
                  </a:txBody>
                  <a:tcPr anchor="ctr"/>
                </a:tc>
              </a:tr>
              <a:tr h="3473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06.10.2023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19.10.2023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16.10.2023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11 календ. дней</a:t>
                      </a:r>
                    </a:p>
                  </a:txBody>
                  <a:tcPr anchor="ctr"/>
                </a:tc>
              </a:tr>
              <a:tr h="3473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09.10.2023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20.10.2023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18.10.2023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10 календ. дней</a:t>
                      </a:r>
                    </a:p>
                  </a:txBody>
                  <a:tcPr anchor="ctr"/>
                </a:tc>
              </a:tr>
              <a:tr h="3473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10.10.2023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23.10.2023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23.10.2023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14 календ. дней</a:t>
                      </a:r>
                    </a:p>
                  </a:txBody>
                  <a:tcPr anchor="ctr"/>
                </a:tc>
              </a:tr>
              <a:tr h="3473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12.10.2023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25.10.2023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23.10.2023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/>
                        <a:t>12 календ. дней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055400" name="Заголовок 2"/>
          <p:cNvSpPr txBox="1"/>
          <p:nvPr/>
        </p:nvSpPr>
        <p:spPr bwMode="auto">
          <a:xfrm>
            <a:off x="345252" y="404264"/>
            <a:ext cx="6561137" cy="330199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/>
              <a:t>Мониторинг устойчивости</a:t>
            </a:r>
            <a:endParaRPr/>
          </a:p>
        </p:txBody>
      </p:sp>
      <p:pic>
        <p:nvPicPr>
          <p:cNvPr id="378942799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2708" y="395739"/>
            <a:ext cx="283681" cy="338724"/>
          </a:xfrm>
          <a:prstGeom prst="rect">
            <a:avLst/>
          </a:prstGeom>
        </p:spPr>
      </p:pic>
      <p:pic>
        <p:nvPicPr>
          <p:cNvPr id="800793512" name="Рисунок 8007935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010695"/>
            <a:ext cx="9144000" cy="1872947"/>
          </a:xfrm>
          <a:prstGeom prst="rect">
            <a:avLst/>
          </a:prstGeom>
        </p:spPr>
      </p:pic>
      <p:pic>
        <p:nvPicPr>
          <p:cNvPr id="1630933786" name="Рисунок 163093378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3098244"/>
            <a:ext cx="9143999" cy="191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9464" y="1671652"/>
            <a:ext cx="7419079" cy="1012909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Оптимизация процесса принятия решений о внесении изменений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в реестр лицензий Забайкальского края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539749" y="910934"/>
            <a:ext cx="5508151" cy="576063"/>
          </a:xfrm>
        </p:spPr>
        <p:txBody>
          <a:bodyPr/>
          <a:lstStyle/>
          <a:p>
            <a:pPr>
              <a:defRPr/>
            </a:pPr>
            <a:r>
              <a:rPr lang="ru-RU"/>
              <a:t>Проект: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603266" name="Заголовок 2"/>
          <p:cNvSpPr txBox="1"/>
          <p:nvPr/>
        </p:nvSpPr>
        <p:spPr bwMode="auto">
          <a:xfrm>
            <a:off x="345252" y="404264"/>
            <a:ext cx="6561137" cy="330199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/>
              <a:t>Достижение целевых показателей</a:t>
            </a:r>
            <a:endParaRPr/>
          </a:p>
        </p:txBody>
      </p:sp>
      <p:sp>
        <p:nvSpPr>
          <p:cNvPr id="1485517838" name="Прямоугольник 9"/>
          <p:cNvSpPr/>
          <p:nvPr/>
        </p:nvSpPr>
        <p:spPr bwMode="auto">
          <a:xfrm>
            <a:off x="4557091" y="1191103"/>
            <a:ext cx="2539216" cy="428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Эффективность</a:t>
            </a:r>
            <a:r>
              <a:rPr lang="ru-RU" sz="1000" b="1"/>
              <a:t> </a:t>
            </a:r>
            <a:r>
              <a:rPr lang="ru-RU" sz="1000" b="1">
                <a:solidFill>
                  <a:schemeClr val="tx1"/>
                </a:solidFill>
              </a:rPr>
              <a:t>по проекту – 100%</a:t>
            </a:r>
            <a:endParaRPr/>
          </a:p>
        </p:txBody>
      </p:sp>
      <p:sp>
        <p:nvSpPr>
          <p:cNvPr id="1216216149" name="Прямоугольник 21"/>
          <p:cNvSpPr/>
          <p:nvPr/>
        </p:nvSpPr>
        <p:spPr bwMode="auto">
          <a:xfrm>
            <a:off x="1769050" y="1191103"/>
            <a:ext cx="2523744" cy="428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Выполнение плана мероприятий составило 100%</a:t>
            </a:r>
            <a:endParaRPr/>
          </a:p>
        </p:txBody>
      </p:sp>
      <p:pic>
        <p:nvPicPr>
          <p:cNvPr id="1941555879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2708" y="395738"/>
            <a:ext cx="283681" cy="338724"/>
          </a:xfrm>
          <a:prstGeom prst="rect">
            <a:avLst/>
          </a:prstGeom>
        </p:spPr>
      </p:pic>
      <p:graphicFrame>
        <p:nvGraphicFramePr>
          <p:cNvPr id="1398948965" name="Таблица 1525647074"/>
          <p:cNvGraphicFramePr>
            <a:graphicFrameLocks/>
          </p:cNvGraphicFramePr>
          <p:nvPr/>
        </p:nvGraphicFramePr>
        <p:xfrm>
          <a:off x="345251" y="2142082"/>
          <a:ext cx="8423680" cy="1815075"/>
        </p:xfrm>
        <a:graphic>
          <a:graphicData uri="http://schemas.openxmlformats.org/drawingml/2006/table">
            <a:tbl>
              <a:tblPr firstRow="1" bandRow="1">
                <a:tableStyleId>{DE01ED14-538B-A4C2-5848-33EDD43FD231}</a:tableStyleId>
              </a:tblPr>
              <a:tblGrid>
                <a:gridCol w="2160000"/>
                <a:gridCol w="1209472"/>
                <a:gridCol w="1684735"/>
                <a:gridCol w="1684735"/>
                <a:gridCol w="1684735"/>
              </a:tblGrid>
              <a:tr h="6568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Наименование показателя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Текущий, </a:t>
                      </a:r>
                      <a:b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календ. дн.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Целевой, </a:t>
                      </a:r>
                      <a:b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календ. дн.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Фактический, </a:t>
                      </a:r>
                      <a:b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календ. дн.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Эффективность,</a:t>
                      </a:r>
                      <a:b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ru-RU" sz="1200" b="1" i="0" u="none" strike="noStrike" cap="none" spc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</a:rPr>
                        <a:t> %</a:t>
                      </a:r>
                      <a:endParaRPr sz="1200"/>
                    </a:p>
                  </a:txBody>
                  <a:tcPr/>
                </a:tc>
              </a:tr>
              <a:tr h="6154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0"/>
                        <a:t>Срок рассмотрения заявления и </a:t>
                      </a:r>
                      <a:br>
                        <a:rPr sz="1400" b="0"/>
                      </a:br>
                      <a:r>
                        <a:rPr sz="1400" b="0"/>
                        <a:t>срок проверки представляемых документов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/>
                        <a:t>12-14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/>
                        <a:t>9-11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/>
                        <a:t>9-11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/>
                        <a:t>100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Спасибо</a:t>
            </a:r>
            <a:endParaRPr/>
          </a:p>
          <a:p>
            <a:pPr>
              <a:defRPr/>
            </a:pPr>
            <a:r>
              <a:rPr lang="ru-RU"/>
              <a:t>за внимание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31.10.2023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Arial"/>
                <a:ea typeface="Arial"/>
                <a:cs typeface="Arial"/>
              </a:rPr>
              <a:t>Тел.: +7 (3022) 28 27 02</a:t>
            </a:r>
            <a:br>
              <a:rPr lang="ru-RU">
                <a:latin typeface="Arial"/>
                <a:ea typeface="Arial"/>
                <a:cs typeface="Arial"/>
              </a:rPr>
            </a:br>
            <a:r>
              <a:rPr lang="ru-RU" sz="1100" b="0" i="0" u="none" strike="noStrike" cap="none" spc="0">
                <a:solidFill>
                  <a:srgbClr val="333333"/>
                </a:solidFill>
                <a:latin typeface="Arial"/>
                <a:ea typeface="Arial"/>
                <a:cs typeface="Arial"/>
              </a:rPr>
              <a:t>E-mail: </a:t>
            </a:r>
            <a:r>
              <a:rPr lang="en-US" sz="1100" b="0" i="0" u="none" strike="noStrike" cap="none" spc="0">
                <a:solidFill>
                  <a:srgbClr val="333333"/>
                </a:solidFill>
                <a:latin typeface="Arial"/>
                <a:ea typeface="Arial"/>
                <a:cs typeface="Arial"/>
              </a:rPr>
              <a:t>hrustov@gosins.e-zab.ru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Хрустов Ярослав Андреевич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Главный государственный инспектор </a:t>
            </a:r>
            <a:br>
              <a:rPr lang="ru-RU"/>
            </a:br>
            <a:r>
              <a:rPr lang="ru-RU"/>
              <a:t>отдела лицензирования и капитального ремонта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Организационно-распорядительные документы 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9777" y="363935"/>
            <a:ext cx="283682" cy="338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99992" y="1010610"/>
            <a:ext cx="3096344" cy="3935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7166" y="1100774"/>
            <a:ext cx="2922746" cy="413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Команда проекта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96281" y="370560"/>
            <a:ext cx="283682" cy="338725"/>
          </a:xfrm>
          <a:prstGeom prst="rect">
            <a:avLst/>
          </a:prstGeom>
        </p:spPr>
      </p:pic>
      <p:sp>
        <p:nvSpPr>
          <p:cNvPr id="651996661" name="TextBox 651996660"/>
          <p:cNvSpPr txBox="1"/>
          <p:nvPr/>
        </p:nvSpPr>
        <p:spPr bwMode="auto">
          <a:xfrm>
            <a:off x="459684" y="1142769"/>
            <a:ext cx="8005788" cy="3383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/>
              <a:t>Владелец процесса: </a:t>
            </a:r>
            <a:br>
              <a:rPr lang="ru-RU"/>
            </a:br>
            <a:r>
              <a:rPr lang="ru-RU"/>
              <a:t>- заместитель начальника Инспекции – </a:t>
            </a:r>
            <a:r>
              <a:rPr lang="ru-RU" u="sng"/>
              <a:t>Владимир Васильевич Илькив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Руководитель проекта: </a:t>
            </a:r>
            <a:br>
              <a:rPr lang="ru-RU"/>
            </a:br>
            <a:r>
              <a:rPr lang="ru-RU"/>
              <a:t>- начальник отдела лицензирования и капитального ремонта </a:t>
            </a:r>
            <a:br>
              <a:rPr lang="ru-RU"/>
            </a:br>
            <a:r>
              <a:rPr lang="ru-RU" u="sng"/>
              <a:t>Маргарита Владимировна Прокушева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Команда проекта: </a:t>
            </a:r>
            <a:br>
              <a:rPr lang="ru-RU"/>
            </a:br>
            <a:r>
              <a:rPr lang="ru-RU"/>
              <a:t>- заместитель начальника отдела лицензирования и капитального ремонта </a:t>
            </a:r>
            <a:r>
              <a:rPr lang="ru-RU" u="sng"/>
              <a:t>Анастасия Викторовна Конюкова</a:t>
            </a:r>
            <a:r>
              <a:rPr lang="ru-RU"/>
              <a:t/>
            </a:r>
            <a:br>
              <a:rPr lang="ru-RU"/>
            </a:br>
            <a:r>
              <a:rPr lang="ru-RU"/>
              <a:t>- главный государственный инспектор  отдела лицензирования и капитального ремонта </a:t>
            </a:r>
            <a:r>
              <a:rPr lang="ru-RU" u="sng"/>
              <a:t>Ярослав Андреевич Хрустов</a:t>
            </a:r>
            <a:endParaRPr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Паспорт проекта 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3029" y="363933"/>
            <a:ext cx="283682" cy="338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750" y="824193"/>
            <a:ext cx="6176707" cy="4192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>
                <a:latin typeface="+mn-lt"/>
                <a:cs typeface="Times New Roman"/>
              </a:rPr>
              <a:t>Текущая карта процесса</a:t>
            </a:r>
            <a:endParaRPr lang="ru-RU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10142" y="357308"/>
            <a:ext cx="283682" cy="338725"/>
          </a:xfrm>
          <a:prstGeom prst="rect">
            <a:avLst/>
          </a:prstGeom>
        </p:spPr>
      </p:pic>
      <p:pic>
        <p:nvPicPr>
          <p:cNvPr id="1327195589" name="Рисунок 13271955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463" y="761998"/>
            <a:ext cx="9146801" cy="4386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>
          <a:xfrm>
            <a:off x="539749" y="761999"/>
            <a:ext cx="8118382" cy="4255886"/>
          </a:xfrm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/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Некорректное заполнение секретарем РК в СЭД «Дело».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Несвоевременное размещение документов секретарем в накопитель профильного отдела.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Необходимость постоянной проверки накопителя отдела, в связи с чем – потеря времени, связанного с подъемом с этажа на этаж.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Перебои в работе ГИС ЖКХ.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Длительность проверки документов (подсчет кворума и т.д.).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Ошибки при проведении подсчета.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Законодателем не определен порядок проведения проверки представленных документов, критерии ничтожности не определены, не описаны условия, при которых бюллетени проголосовавших собственников не учитываются при подсчете голосов.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Отсутствие типовых формулировок, необходимых для описания оснований для непринятия к учету бюллетеней.</a:t>
            </a:r>
            <a:endParaRPr sz="1600"/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Ошибки при составлении решения и заключения.</a:t>
            </a:r>
            <a:endParaRPr sz="1600" b="0" i="0" u="none" strike="noStrike" cap="none" spc="0">
              <a:solidFill>
                <a:srgbClr val="333333"/>
              </a:solidFill>
              <a:latin typeface="Arial"/>
              <a:ea typeface="Arial"/>
              <a:cs typeface="Arial"/>
            </a:endParaRPr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Длительный срок подписания и согласования документов.</a:t>
            </a:r>
            <a:endParaRPr sz="16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Текущие проблемы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3394" y="423275"/>
            <a:ext cx="283682" cy="33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3716" y="333510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  <a:cs typeface="Times New Roman"/>
              </a:rPr>
              <a:t>Идеальная карта процесса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02907" y="393239"/>
            <a:ext cx="283682" cy="338725"/>
          </a:xfrm>
          <a:prstGeom prst="rect">
            <a:avLst/>
          </a:prstGeom>
        </p:spPr>
      </p:pic>
      <p:pic>
        <p:nvPicPr>
          <p:cNvPr id="620768474" name="Рисунок 62076847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901448"/>
            <a:ext cx="9144000" cy="3345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3171" y="373946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n-lt"/>
              </a:rPr>
              <a:t>Пирамида проблем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3150" y="365421"/>
            <a:ext cx="283682" cy="338725"/>
          </a:xfrm>
          <a:prstGeom prst="rect">
            <a:avLst/>
          </a:prstGeom>
        </p:spPr>
      </p:pic>
      <p:grpSp>
        <p:nvGrpSpPr>
          <p:cNvPr id="1840415365" name="Схема 5"/>
          <p:cNvGrpSpPr/>
          <p:nvPr/>
        </p:nvGrpSpPr>
        <p:grpSpPr bwMode="auto">
          <a:xfrm>
            <a:off x="380999" y="1147762"/>
            <a:ext cx="6370319" cy="3720450"/>
            <a:chOff x="0" y="0"/>
            <a:chExt cx="0" cy="0"/>
          </a:xfrm>
        </p:grpSpPr>
        <p:sp>
          <p:nvSpPr>
            <p:cNvPr id="902633402" name="Равнобедренный треугольник 4294967295"/>
            <p:cNvSpPr/>
            <p:nvPr/>
          </p:nvSpPr>
          <p:spPr bwMode="auto">
            <a:xfrm>
              <a:off x="780984" y="0"/>
              <a:ext cx="4640071" cy="372045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1178919" name="Скругленный прямоугольник 4294967295"/>
            <p:cNvSpPr/>
            <p:nvPr/>
          </p:nvSpPr>
          <p:spPr bwMode="auto">
            <a:xfrm>
              <a:off x="3952026" y="267248"/>
              <a:ext cx="2418292" cy="880699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29" tIns="87629" rIns="87629" bIns="87629" numCol="1" spcCol="1268" anchor="ctr" anchorCtr="0">
              <a:noAutofit/>
            </a:bodyPr>
            <a:lstStyle/>
            <a:p>
              <a:pPr lvl="0" algn="ctr" defTabSz="10223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/>
                <a:t>Федеральный уровень</a:t>
              </a:r>
              <a:endParaRPr/>
            </a:p>
          </p:txBody>
        </p:sp>
        <p:sp>
          <p:nvSpPr>
            <p:cNvPr id="446656518" name="Скругленный прямоугольник 4294967295"/>
            <p:cNvSpPr/>
            <p:nvPr/>
          </p:nvSpPr>
          <p:spPr bwMode="auto">
            <a:xfrm>
              <a:off x="3952026" y="1302775"/>
              <a:ext cx="2418292" cy="880699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29" tIns="87629" rIns="87629" bIns="87629" numCol="1" spcCol="1268" anchor="ctr" anchorCtr="0">
              <a:noAutofit/>
            </a:bodyPr>
            <a:lstStyle/>
            <a:p>
              <a:pPr lvl="0" algn="ctr" defTabSz="10223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/>
                <a:t>Региональный уровень</a:t>
              </a:r>
              <a:endParaRPr/>
            </a:p>
          </p:txBody>
        </p:sp>
        <p:sp>
          <p:nvSpPr>
            <p:cNvPr id="244654297" name="Скругленный прямоугольник 4294967295"/>
            <p:cNvSpPr/>
            <p:nvPr/>
          </p:nvSpPr>
          <p:spPr bwMode="auto">
            <a:xfrm>
              <a:off x="3952026" y="2314342"/>
              <a:ext cx="2418292" cy="880699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29" tIns="87629" rIns="87629" bIns="87629" numCol="1" spcCol="1268" anchor="ctr" anchorCtr="0">
              <a:noAutofit/>
            </a:bodyPr>
            <a:lstStyle/>
            <a:p>
              <a:pPr lvl="0" algn="ctr" defTabSz="10223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/>
                <a:t>Уровень организации</a:t>
              </a:r>
              <a:endParaRPr/>
            </a:p>
          </p:txBody>
        </p:sp>
      </p:grpSp>
      <p:cxnSp>
        <p:nvCxnSpPr>
          <p:cNvPr id="327512915" name="Прямая соединительная линия 6"/>
          <p:cNvCxnSpPr>
            <a:cxnSpLocks/>
          </p:cNvCxnSpPr>
          <p:nvPr/>
        </p:nvCxnSpPr>
        <p:spPr bwMode="auto">
          <a:xfrm>
            <a:off x="2689859" y="2430779"/>
            <a:ext cx="1571651" cy="7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324218" name="Прямая соединительная линия 7"/>
          <p:cNvCxnSpPr>
            <a:cxnSpLocks/>
          </p:cNvCxnSpPr>
          <p:nvPr/>
        </p:nvCxnSpPr>
        <p:spPr bwMode="auto">
          <a:xfrm>
            <a:off x="2004059" y="3547081"/>
            <a:ext cx="29522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0395288" name="Пятно 1 8"/>
          <p:cNvSpPr/>
          <p:nvPr/>
        </p:nvSpPr>
        <p:spPr bwMode="auto">
          <a:xfrm>
            <a:off x="2075040" y="3601144"/>
            <a:ext cx="809029" cy="71151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1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105361394" name="Пятно 1 10"/>
          <p:cNvSpPr/>
          <p:nvPr/>
        </p:nvSpPr>
        <p:spPr bwMode="auto">
          <a:xfrm>
            <a:off x="3586538" y="3678419"/>
            <a:ext cx="766306" cy="66244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2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719022278" name="Пятно 1 9"/>
          <p:cNvSpPr/>
          <p:nvPr/>
        </p:nvSpPr>
        <p:spPr bwMode="auto">
          <a:xfrm>
            <a:off x="2570370" y="4184213"/>
            <a:ext cx="647408" cy="5676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3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92348850" name="Пятно 1 11"/>
          <p:cNvSpPr/>
          <p:nvPr/>
        </p:nvSpPr>
        <p:spPr bwMode="auto">
          <a:xfrm>
            <a:off x="3586538" y="1940521"/>
            <a:ext cx="553553" cy="49025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4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338209720" name="Пятно 1 13"/>
          <p:cNvSpPr/>
          <p:nvPr/>
        </p:nvSpPr>
        <p:spPr bwMode="auto">
          <a:xfrm>
            <a:off x="2955395" y="3462103"/>
            <a:ext cx="631141" cy="731322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chemeClr val="tx1"/>
                </a:solidFill>
                <a:ea typeface="Arial"/>
                <a:cs typeface="Arial"/>
              </a:rPr>
              <a:t>5</a:t>
            </a:r>
            <a:endParaRPr/>
          </a:p>
        </p:txBody>
      </p:sp>
      <p:sp>
        <p:nvSpPr>
          <p:cNvPr id="1612281686" name="Пятно 1 14"/>
          <p:cNvSpPr/>
          <p:nvPr/>
        </p:nvSpPr>
        <p:spPr bwMode="auto">
          <a:xfrm>
            <a:off x="1652339" y="4193427"/>
            <a:ext cx="656319" cy="61040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prstClr val="black"/>
                </a:solidFill>
                <a:ea typeface="Arial"/>
                <a:cs typeface="Arial"/>
              </a:rPr>
              <a:t>6</a:t>
            </a:r>
            <a:endParaRPr lang="ru-RU" sz="14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64090386" name="Пятно 1 15"/>
          <p:cNvSpPr/>
          <p:nvPr/>
        </p:nvSpPr>
        <p:spPr bwMode="auto">
          <a:xfrm>
            <a:off x="2955395" y="1944422"/>
            <a:ext cx="651885" cy="4971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>
                <a:solidFill>
                  <a:prstClr val="black"/>
                </a:solidFill>
              </a:rPr>
              <a:t>7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894930042" name="Пятно 1 16"/>
          <p:cNvSpPr/>
          <p:nvPr/>
        </p:nvSpPr>
        <p:spPr bwMode="auto">
          <a:xfrm>
            <a:off x="4956264" y="4372457"/>
            <a:ext cx="758693" cy="54206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>
                <a:solidFill>
                  <a:prstClr val="black"/>
                </a:solidFill>
              </a:rPr>
              <a:t>8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645142946" name="Пятно 1 17"/>
          <p:cNvSpPr/>
          <p:nvPr/>
        </p:nvSpPr>
        <p:spPr bwMode="auto">
          <a:xfrm>
            <a:off x="3296880" y="4301316"/>
            <a:ext cx="758693" cy="54206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>
                <a:solidFill>
                  <a:prstClr val="black"/>
                </a:solidFill>
              </a:rPr>
              <a:t>9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  <p:sp>
        <p:nvSpPr>
          <p:cNvPr id="1045591762" name="Пятно 1 18"/>
          <p:cNvSpPr/>
          <p:nvPr/>
        </p:nvSpPr>
        <p:spPr bwMode="auto">
          <a:xfrm>
            <a:off x="4083865" y="4343053"/>
            <a:ext cx="872398" cy="50032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>
                <a:solidFill>
                  <a:prstClr val="black"/>
                </a:solidFill>
              </a:rPr>
              <a:t>10</a:t>
            </a:r>
            <a:endParaRPr lang="ru-RU" sz="1800" b="1" i="0" u="none" strike="noStrike" cap="none" spc="0">
              <a:ln>
                <a:noFill/>
              </a:ln>
              <a:solidFill>
                <a:srgbClr val="FF0000"/>
              </a:solidFill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DocSecurity>0</DocSecurity>
  <PresentationFormat>Произвольный</PresentationFormat>
  <Paragraphs>140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Оптимизация процесса принятия решений о внесении изменений  в реестр лицензий Забайкальского края</vt:lpstr>
      <vt:lpstr>Организационно-распорядительные документы </vt:lpstr>
      <vt:lpstr>Команда проекта</vt:lpstr>
      <vt:lpstr>Паспорт проекта </vt:lpstr>
      <vt:lpstr>Текущая карта процесса</vt:lpstr>
      <vt:lpstr>Текущие проблемы</vt:lpstr>
      <vt:lpstr>Идеальная карта процесса</vt:lpstr>
      <vt:lpstr>Пирамида проблем</vt:lpstr>
      <vt:lpstr>Презентация PowerPoint</vt:lpstr>
      <vt:lpstr>Презентация PowerPoint</vt:lpstr>
      <vt:lpstr>Целевая карта процесса</vt:lpstr>
      <vt:lpstr>План мероприятий по реализации проекта </vt:lpstr>
      <vt:lpstr>Реализация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subject/>
  <dc:creator>Сычев А.В.</dc:creator>
  <cp:keywords/>
  <dc:description/>
  <cp:lastModifiedBy>Людмила Олеговна Зеликова</cp:lastModifiedBy>
  <cp:revision>43</cp:revision>
  <dcterms:modified xsi:type="dcterms:W3CDTF">2024-01-26T07:11:16Z</dcterms:modified>
  <cp:category/>
  <dc:identifier/>
  <cp:contentStatus/>
  <dc:language/>
  <cp:version/>
</cp:coreProperties>
</file>