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70" r:id="rId18"/>
    <p:sldId id="268" r:id="rId19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Arial"/>
                <a:cs typeface="Arial"/>
              </a:rPr>
              <a:t>Промежуточное совещание/</a:t>
            </a:r>
            <a:r>
              <a:rPr lang="en-US" dirty="0">
                <a:latin typeface="Arial"/>
                <a:cs typeface="Arial"/>
              </a:rPr>
              <a:t> Kick-off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  <a:latin typeface="Arial"/>
                <a:cs typeface="Arial"/>
              </a:rPr>
              <a:t>Дашибалов</a:t>
            </a:r>
            <a:r>
              <a:rPr lang="ru-RU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/>
                <a:cs typeface="Arial"/>
              </a:rPr>
              <a:t>Баясхалан</a:t>
            </a:r>
            <a:r>
              <a:rPr lang="ru-RU" b="1" dirty="0">
                <a:solidFill>
                  <a:schemeClr val="tx1"/>
                </a:solidFill>
                <a:latin typeface="Arial"/>
                <a:cs typeface="Arial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3171" y="373946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Пирамида проблем</a:t>
            </a:r>
            <a:endParaRPr dirty="0"/>
          </a:p>
        </p:txBody>
      </p:sp>
      <p:grpSp>
        <p:nvGrpSpPr>
          <p:cNvPr id="6" name="Схема 5"/>
          <p:cNvGrpSpPr/>
          <p:nvPr/>
        </p:nvGrpSpPr>
        <p:grpSpPr bwMode="auto">
          <a:xfrm>
            <a:off x="1208644" y="1133671"/>
            <a:ext cx="5590960" cy="3720451"/>
            <a:chOff x="1214955" y="898208"/>
            <a:chExt cx="5590960" cy="3720451"/>
          </a:xfrm>
        </p:grpSpPr>
        <p:sp>
          <p:nvSpPr>
            <p:cNvPr id="2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/>
                <a:t>Федеральный уровень</a:t>
              </a:r>
              <a:endParaRPr dirty="0"/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/>
                <a:t>Региональный уровень</a:t>
              </a:r>
              <a:endParaRPr dirty="0"/>
            </a:p>
          </p:txBody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/>
                <a:t>Уровень организации</a:t>
              </a:r>
              <a:endParaRPr dirty="0"/>
            </a:p>
          </p:txBody>
        </p:sp>
      </p:grp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014476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 bwMode="auto">
          <a:xfrm>
            <a:off x="1691680" y="4158307"/>
            <a:ext cx="792088" cy="63523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 bwMode="auto">
          <a:xfrm>
            <a:off x="3131840" y="1710035"/>
            <a:ext cx="743508" cy="65374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7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1" name="Пятно 1 20"/>
          <p:cNvSpPr/>
          <p:nvPr/>
        </p:nvSpPr>
        <p:spPr bwMode="auto">
          <a:xfrm>
            <a:off x="2631393" y="4218885"/>
            <a:ext cx="722329" cy="683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2" name="Пятно 1 21"/>
          <p:cNvSpPr/>
          <p:nvPr/>
        </p:nvSpPr>
        <p:spPr bwMode="auto">
          <a:xfrm>
            <a:off x="3059086" y="3654251"/>
            <a:ext cx="648818" cy="64216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15" name="Пятно 1 14"/>
          <p:cNvSpPr/>
          <p:nvPr/>
        </p:nvSpPr>
        <p:spPr bwMode="auto">
          <a:xfrm>
            <a:off x="3527823" y="4248542"/>
            <a:ext cx="686664" cy="6425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prstClr val="black"/>
                </a:solidFill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3733611" y="3554783"/>
            <a:ext cx="725133" cy="69375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 smtClean="0">
                <a:solidFill>
                  <a:prstClr val="black"/>
                </a:solidFill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2195736" y="3576387"/>
            <a:ext cx="726429" cy="72189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действий</a:t>
            </a:r>
            <a:endParaRPr lang="ru-RU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827427"/>
              </p:ext>
            </p:extLst>
          </p:nvPr>
        </p:nvGraphicFramePr>
        <p:xfrm>
          <a:off x="395536" y="1147708"/>
          <a:ext cx="8424937" cy="375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Решение</a:t>
                      </a:r>
                      <a:r>
                        <a:rPr lang="ru-RU" sz="1200" baseline="0" dirty="0">
                          <a:latin typeface="+mn-lt"/>
                        </a:rPr>
                        <a:t> не планируется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Другое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Ошибки возникающие при ручном ведении реестра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Человеческий фактор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2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Дублирование информации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Отсутствие информации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Человеческий фактор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</a:tr>
              <a:tr h="39632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Длительный процесс подсчета данных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</a:tr>
              <a:tr h="396322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Длительный процесс формирования отчета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</a:tr>
              <a:tr h="4757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Ошибки при формировании отчета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Человеческий фактор</a:t>
                      </a: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17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Длительный срок проверки отчета в Минстрое РФ</a:t>
                      </a:r>
                    </a:p>
                    <a:p>
                      <a:endParaRPr lang="ru-RU" sz="1200" dirty="0" smtClean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</a:endParaRPr>
                    </a:p>
                  </a:txBody>
                  <a:tcPr marT="34322" marB="34322"/>
                </a:tc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7" y="176470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60" y="300617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60" y="2272804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7" y="264613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60" y="3453337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7" y="3897568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33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089" y="65585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14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dirty="0">
                <a:cs typeface="Times New Roman"/>
              </a:rPr>
              <a:t>Целевая карта процесса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331640" y="898484"/>
            <a:ext cx="5878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реестра выданных разрешений на строительство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27" name="Текст 1"/>
          <p:cNvSpPr>
            <a:spLocks noGrp="1"/>
          </p:cNvSpPr>
          <p:nvPr>
            <p:ph type="body" sz="quarter" idx="14"/>
          </p:nvPr>
        </p:nvSpPr>
        <p:spPr bwMode="auto">
          <a:xfrm>
            <a:off x="538858" y="4930293"/>
            <a:ext cx="4014788" cy="14809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604431" y="3151094"/>
            <a:ext cx="936554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отчетной информации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586159" y="1137924"/>
            <a:ext cx="1535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551733" y="2937113"/>
            <a:ext cx="1483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минут 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10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372200" y="1422003"/>
            <a:ext cx="2258052" cy="648072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ВПП=10 минут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855874" y="1388068"/>
            <a:ext cx="941321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Занесение информации об объекте строительства в реестр</a:t>
            </a:r>
          </a:p>
        </p:txBody>
      </p:sp>
      <p:cxnSp>
        <p:nvCxnSpPr>
          <p:cNvPr id="34" name="Прямая со стрелкой 33"/>
          <p:cNvCxnSpPr/>
          <p:nvPr/>
        </p:nvCxnSpPr>
        <p:spPr bwMode="auto">
          <a:xfrm>
            <a:off x="4540985" y="3880550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 bwMode="auto">
          <a:xfrm>
            <a:off x="4848953" y="3151094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5727254" y="3872699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 bwMode="auto">
          <a:xfrm>
            <a:off x="6035222" y="3143243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отчетной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4677740" y="2915779"/>
            <a:ext cx="1321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 -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5934375" y="2915898"/>
            <a:ext cx="126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ятно 1 40"/>
          <p:cNvSpPr/>
          <p:nvPr/>
        </p:nvSpPr>
        <p:spPr bwMode="auto">
          <a:xfrm>
            <a:off x="1691680" y="2611935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43" name="Пятно 1 42"/>
          <p:cNvSpPr/>
          <p:nvPr/>
        </p:nvSpPr>
        <p:spPr bwMode="auto">
          <a:xfrm>
            <a:off x="3415556" y="4421515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59796" y="1275893"/>
            <a:ext cx="1409700" cy="1524000"/>
            <a:chOff x="760360" y="2653258"/>
            <a:chExt cx="1409700" cy="152400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54855" y="3275188"/>
              <a:ext cx="11851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информации об объекте строительства в Инспекцию</a:t>
              </a:r>
            </a:p>
            <a:p>
              <a:pPr algn="ctr"/>
              <a:endParaRPr lang="ru-RU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236765" y="3016140"/>
            <a:ext cx="1409700" cy="1524000"/>
            <a:chOff x="760360" y="2653258"/>
            <a:chExt cx="1409700" cy="1524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72648" y="3421847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Минстрой России принял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информацию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1" name="Прямая со стрелкой 70"/>
          <p:cNvCxnSpPr>
            <a:endCxn id="33" idx="1"/>
          </p:cNvCxnSpPr>
          <p:nvPr/>
        </p:nvCxnSpPr>
        <p:spPr bwMode="auto">
          <a:xfrm flipV="1">
            <a:off x="1433203" y="2108148"/>
            <a:ext cx="422671" cy="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 bwMode="auto">
          <a:xfrm>
            <a:off x="6913523" y="3866234"/>
            <a:ext cx="4355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160132" y="3022120"/>
            <a:ext cx="1409700" cy="1524000"/>
            <a:chOff x="666201" y="2715503"/>
            <a:chExt cx="1409700" cy="1524000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01" y="2715503"/>
              <a:ext cx="1409700" cy="15240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22603" y="3421176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Запрос отчета (Минстрой России)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3499585" y="1235037"/>
            <a:ext cx="1409700" cy="1524000"/>
            <a:chOff x="760360" y="2653258"/>
            <a:chExt cx="1409700" cy="1524000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872648" y="3421847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объектов строительства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0" name="Прямая со стрелкой 79"/>
          <p:cNvCxnSpPr/>
          <p:nvPr/>
        </p:nvCxnSpPr>
        <p:spPr bwMode="auto">
          <a:xfrm flipV="1">
            <a:off x="2798780" y="2111781"/>
            <a:ext cx="81309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 bwMode="auto">
          <a:xfrm>
            <a:off x="1926936" y="3160570"/>
            <a:ext cx="119481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и подсчет данных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 bwMode="auto">
          <a:xfrm flipV="1">
            <a:off x="1389058" y="2358107"/>
            <a:ext cx="2222815" cy="1520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 bwMode="auto">
          <a:xfrm flipH="1">
            <a:off x="2991294" y="2648021"/>
            <a:ext cx="620579" cy="511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 bwMode="auto">
          <a:xfrm>
            <a:off x="6964334" y="4480696"/>
            <a:ext cx="2189494" cy="581084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ВПП=25 часов 20 минут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3229644" y="2922780"/>
            <a:ext cx="1527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минуты -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 стрелкой 86"/>
          <p:cNvCxnSpPr>
            <a:stCxn id="81" idx="3"/>
          </p:cNvCxnSpPr>
          <p:nvPr/>
        </p:nvCxnSpPr>
        <p:spPr bwMode="auto">
          <a:xfrm flipV="1">
            <a:off x="3121747" y="3872413"/>
            <a:ext cx="490126" cy="8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ятно 1 89"/>
          <p:cNvSpPr/>
          <p:nvPr/>
        </p:nvSpPr>
        <p:spPr bwMode="auto">
          <a:xfrm>
            <a:off x="1866121" y="4366905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49" name="Пятно 1 48"/>
          <p:cNvSpPr/>
          <p:nvPr/>
        </p:nvSpPr>
        <p:spPr bwMode="auto">
          <a:xfrm>
            <a:off x="2524341" y="2620678"/>
            <a:ext cx="392634" cy="3584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0" name="Пятно 1 49"/>
          <p:cNvSpPr/>
          <p:nvPr/>
        </p:nvSpPr>
        <p:spPr bwMode="auto">
          <a:xfrm>
            <a:off x="2091134" y="2647750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1" name="Пятно 1 50"/>
          <p:cNvSpPr/>
          <p:nvPr/>
        </p:nvSpPr>
        <p:spPr bwMode="auto">
          <a:xfrm>
            <a:off x="2837010" y="4366905"/>
            <a:ext cx="392634" cy="3584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3" name="Пятно 1 52"/>
          <p:cNvSpPr/>
          <p:nvPr/>
        </p:nvSpPr>
        <p:spPr bwMode="auto">
          <a:xfrm>
            <a:off x="4269350" y="4366905"/>
            <a:ext cx="392634" cy="35842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4" name="Пятно 1 53"/>
          <p:cNvSpPr/>
          <p:nvPr/>
        </p:nvSpPr>
        <p:spPr bwMode="auto">
          <a:xfrm>
            <a:off x="5998899" y="4366905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7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4730" y="734362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План мероприятий по реализации проекта</a:t>
            </a:r>
            <a:endParaRPr lang="ru-RU" dirty="0"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47526"/>
              </p:ext>
            </p:extLst>
          </p:nvPr>
        </p:nvGraphicFramePr>
        <p:xfrm>
          <a:off x="357158" y="1216809"/>
          <a:ext cx="8643997" cy="3429024"/>
        </p:xfrm>
        <a:graphic>
          <a:graphicData uri="http://schemas.openxmlformats.org/drawingml/2006/table">
            <a:tbl>
              <a:tblPr/>
              <a:tblGrid>
                <a:gridCol w="372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9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11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8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цифрового решения для ведения реестра в электронном виде</a:t>
                      </a:r>
                      <a:endParaRPr lang="ru-RU" sz="12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ВПП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Зеликова Л.О.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Скобяева</a:t>
                      </a: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М.В.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Емельянова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Я.Е.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15.01.2024 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работе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Хранение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данных с ограничением прав на удаление, проверку на дубли</a:t>
                      </a:r>
                      <a:endParaRPr lang="ru-RU" sz="12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15.02.2024 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Обучение сотрудников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ведению реестра в электронном виде, формировани отчета, мониторинг внедрения изменений в процесс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20.03.2024</a:t>
                      </a:r>
                      <a:endParaRPr lang="ru-RU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467544" y="26987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 smtClean="0"/>
              <a:t>Вклад в цель проекта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26594"/>
              </p:ext>
            </p:extLst>
          </p:nvPr>
        </p:nvGraphicFramePr>
        <p:xfrm>
          <a:off x="323528" y="773931"/>
          <a:ext cx="8424936" cy="3142046"/>
        </p:xfrm>
        <a:graphic>
          <a:graphicData uri="http://schemas.openxmlformats.org/drawingml/2006/table">
            <a:tbl>
              <a:tblPr/>
              <a:tblGrid>
                <a:gridCol w="309562"/>
                <a:gridCol w="2066702"/>
                <a:gridCol w="2160240"/>
                <a:gridCol w="2016224"/>
                <a:gridCol w="1872208"/>
              </a:tblGrid>
              <a:tr h="2816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5697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Ошибки возникающие при ручном ведении реестра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  <a:endParaRPr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за вводом данных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4447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Дублирование информации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Написание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программного средства для ведения реестра, установка проверок для внесения дублей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5-10 мин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Отсутствие информации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за вводом данных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Длительный процесс подсчета данных</a:t>
                      </a: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Невнимательность, большой объем информации</a:t>
                      </a: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Написание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программного средства для подсчета данных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2-10 мин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Длительный процесс формирования отчета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Ошибки при формировании отчета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Длительный срок проверки отчета в Минстрое РФ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184750" marR="0" lvl="0" indent="-18475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3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внимание!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21</a:t>
            </a:r>
            <a:r>
              <a:rPr lang="en-US" dirty="0" smtClean="0"/>
              <a:t>/</a:t>
            </a:r>
            <a:r>
              <a:rPr lang="ru-RU" dirty="0" smtClean="0"/>
              <a:t>12</a:t>
            </a:r>
            <a:r>
              <a:rPr lang="en-US" dirty="0" smtClean="0"/>
              <a:t>/2023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>
          <a:xfrm>
            <a:off x="539748" y="3771266"/>
            <a:ext cx="2124509" cy="21841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Arial"/>
                <a:ea typeface="Arial"/>
                <a:cs typeface="Arial"/>
              </a:rPr>
              <a:t>+7 </a:t>
            </a:r>
            <a:r>
              <a:rPr lang="ru-RU" dirty="0">
                <a:latin typeface="Arial"/>
                <a:ea typeface="Arial"/>
                <a:cs typeface="Arial"/>
              </a:rPr>
              <a:t>(3022) </a:t>
            </a:r>
            <a:r>
              <a:rPr lang="ru-RU" dirty="0" smtClean="0">
                <a:latin typeface="Arial"/>
                <a:ea typeface="Arial"/>
                <a:cs typeface="Arial"/>
              </a:rPr>
              <a:t>28-26-90</a:t>
            </a:r>
            <a:endParaRPr lang="ru-RU" dirty="0">
              <a:latin typeface="Arial"/>
              <a:ea typeface="Arial"/>
              <a:cs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Скобяева</a:t>
            </a:r>
            <a:r>
              <a:rPr lang="ru-RU" dirty="0" smtClean="0"/>
              <a:t> Мария Владимировна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748" y="3074933"/>
            <a:ext cx="5400404" cy="243135"/>
          </a:xfrm>
        </p:spPr>
        <p:txBody>
          <a:bodyPr/>
          <a:lstStyle/>
          <a:p>
            <a:pPr>
              <a:defRPr/>
            </a:pPr>
            <a:r>
              <a:rPr lang="ru-RU" dirty="0"/>
              <a:t>Консультант отдела организационного, </a:t>
            </a:r>
            <a:r>
              <a:rPr lang="ru-RU" dirty="0" smtClean="0"/>
              <a:t>документационного обеспечения и информатизации </a:t>
            </a:r>
          </a:p>
          <a:p>
            <a:pPr>
              <a:defRPr/>
            </a:pPr>
            <a:r>
              <a:rPr lang="ru-RU" dirty="0" smtClean="0"/>
              <a:t>Государственной инспекции Забайкальского края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4836" y="2160469"/>
            <a:ext cx="7636902" cy="1385299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Оптимизация процесса ведения реестра выданных разрешений на строительство и формирования отчета о состоянии строительства объектов нежилого назначения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184836" y="1429918"/>
            <a:ext cx="5508152" cy="576064"/>
          </a:xfrm>
        </p:spPr>
        <p:txBody>
          <a:bodyPr/>
          <a:lstStyle/>
          <a:p>
            <a:pPr>
              <a:defRPr/>
            </a:pPr>
            <a:r>
              <a:rPr lang="ru-RU"/>
              <a:t>Проект: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88" y="1178894"/>
            <a:ext cx="2541894" cy="3468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86" y="1279234"/>
            <a:ext cx="2499406" cy="3542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>
              <a:defRPr/>
            </a:pPr>
            <a:r>
              <a:rPr lang="ru-RU" dirty="0"/>
              <a:t>Команда проекта: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Владелец процесса: 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smtClean="0"/>
              <a:t>Заместитель </a:t>
            </a:r>
            <a:r>
              <a:rPr lang="ru-RU" sz="1600" dirty="0"/>
              <a:t>начальника Инспекции – </a:t>
            </a:r>
            <a:r>
              <a:rPr lang="ru-RU" sz="1600" dirty="0" err="1" smtClean="0"/>
              <a:t>Илькив</a:t>
            </a:r>
            <a:r>
              <a:rPr lang="ru-RU" sz="1600" dirty="0" smtClean="0"/>
              <a:t> Владимир </a:t>
            </a:r>
            <a:r>
              <a:rPr lang="ru-RU" sz="1600" dirty="0"/>
              <a:t>Васильевич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Руководитель проекта: 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smtClean="0"/>
              <a:t>Начальник отдела </a:t>
            </a:r>
            <a:r>
              <a:rPr lang="ru-RU" sz="1600" dirty="0"/>
              <a:t>организационного, документационного обеспечения и информатизации Зеликова Людмила </a:t>
            </a:r>
            <a:r>
              <a:rPr lang="ru-RU" sz="1600" dirty="0" smtClean="0"/>
              <a:t>Олеговна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Команда проекта: </a:t>
            </a:r>
            <a:br>
              <a:rPr lang="ru-RU" sz="1600" dirty="0"/>
            </a:br>
            <a:r>
              <a:rPr lang="ru-RU" sz="1600" dirty="0" smtClean="0"/>
              <a:t>- </a:t>
            </a:r>
            <a:r>
              <a:rPr lang="ru-RU" sz="1600" dirty="0"/>
              <a:t>Консультант отдела организационного, документационного обеспечения и информатизации </a:t>
            </a:r>
            <a:r>
              <a:rPr lang="ru-RU" sz="1600" dirty="0" err="1" smtClean="0"/>
              <a:t>Скобяева</a:t>
            </a:r>
            <a:r>
              <a:rPr lang="ru-RU" sz="1600" dirty="0" smtClean="0"/>
              <a:t> Мария Владимировна</a:t>
            </a:r>
            <a:br>
              <a:rPr lang="ru-RU" sz="1600" dirty="0" smtClean="0"/>
            </a:br>
            <a:r>
              <a:rPr lang="ru-RU" sz="1600" dirty="0" smtClean="0"/>
              <a:t>- Главный инженер -старший государственный инспектор отдела </a:t>
            </a:r>
            <a:r>
              <a:rPr lang="ru-RU" sz="1600" dirty="0"/>
              <a:t>по строительному </a:t>
            </a:r>
            <a:r>
              <a:rPr lang="ru-RU" sz="1600" dirty="0" smtClean="0"/>
              <a:t>надзору </a:t>
            </a:r>
            <a:r>
              <a:rPr lang="ru-RU" sz="1600" dirty="0"/>
              <a:t>Емельянова Яна Евгеньевна</a:t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Паспорт проекта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3" y="830611"/>
            <a:ext cx="6005276" cy="425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latin typeface="+mn-lt"/>
                <a:cs typeface="Times New Roman"/>
              </a:rPr>
              <a:t>Карта текущего состояния процесса</a:t>
            </a:r>
            <a:endParaRPr lang="ru-RU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3605323" y="2789172"/>
            <a:ext cx="936554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отчетной информации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87051" y="776002"/>
            <a:ext cx="1535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10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46759" y="2582567"/>
            <a:ext cx="1379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часов-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10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373092" y="1060081"/>
            <a:ext cx="2258052" cy="648072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ВПП=30 минут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1856766" y="1026146"/>
            <a:ext cx="941321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Занесение информации об объекте строительства в реестр</a:t>
            </a: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4541877" y="3518628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 bwMode="auto">
          <a:xfrm>
            <a:off x="4849845" y="2789172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>
            <a:off x="5728146" y="3510777"/>
            <a:ext cx="2965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 bwMode="auto">
          <a:xfrm>
            <a:off x="6036114" y="2781321"/>
            <a:ext cx="87830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отчетной информации в Минстрой России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4678632" y="2553857"/>
            <a:ext cx="1321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 -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1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5935267" y="2553976"/>
            <a:ext cx="126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Соединительная линия уступом 46"/>
          <p:cNvCxnSpPr>
            <a:stCxn id="41" idx="2"/>
            <a:endCxn id="9" idx="2"/>
          </p:cNvCxnSpPr>
          <p:nvPr/>
        </p:nvCxnSpPr>
        <p:spPr>
          <a:xfrm rot="5400000">
            <a:off x="5270865" y="3024574"/>
            <a:ext cx="7137" cy="2401665"/>
          </a:xfrm>
          <a:prstGeom prst="bentConnector3">
            <a:avLst>
              <a:gd name="adj1" fmla="val 30117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ятно 1 51"/>
          <p:cNvSpPr/>
          <p:nvPr/>
        </p:nvSpPr>
        <p:spPr bwMode="auto">
          <a:xfrm>
            <a:off x="1867013" y="2250013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3" name="Пятно 1 52"/>
          <p:cNvSpPr/>
          <p:nvPr/>
        </p:nvSpPr>
        <p:spPr bwMode="auto">
          <a:xfrm>
            <a:off x="2276310" y="2250012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4" name="Пятно 1 53"/>
          <p:cNvSpPr/>
          <p:nvPr/>
        </p:nvSpPr>
        <p:spPr bwMode="auto">
          <a:xfrm>
            <a:off x="4102725" y="3847329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5" name="Пятно 1 54"/>
          <p:cNvSpPr/>
          <p:nvPr/>
        </p:nvSpPr>
        <p:spPr bwMode="auto">
          <a:xfrm>
            <a:off x="3608435" y="3894724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dirty="0">
                <a:solidFill>
                  <a:prstClr val="black"/>
                </a:solidFill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0688" y="913971"/>
            <a:ext cx="1409700" cy="1524000"/>
            <a:chOff x="760360" y="2653258"/>
            <a:chExt cx="1409700" cy="1524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54855" y="3275188"/>
              <a:ext cx="11851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информации об объекте строительства в Инспекцию</a:t>
              </a:r>
            </a:p>
            <a:p>
              <a:pPr algn="ctr"/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237657" y="2654218"/>
            <a:ext cx="1409700" cy="1524000"/>
            <a:chOff x="760360" y="2653258"/>
            <a:chExt cx="1409700" cy="1524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872648" y="3421847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Минстрой России принял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информацию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Прямая со стрелкой 31"/>
          <p:cNvCxnSpPr>
            <a:endCxn id="34" idx="1"/>
          </p:cNvCxnSpPr>
          <p:nvPr/>
        </p:nvCxnSpPr>
        <p:spPr bwMode="auto">
          <a:xfrm flipV="1">
            <a:off x="1434095" y="1746226"/>
            <a:ext cx="422671" cy="3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 bwMode="auto">
          <a:xfrm>
            <a:off x="6914415" y="3504312"/>
            <a:ext cx="4355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161024" y="2660198"/>
            <a:ext cx="1409700" cy="1524000"/>
            <a:chOff x="666201" y="2715503"/>
            <a:chExt cx="1409700" cy="1524000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01" y="2715503"/>
              <a:ext cx="1409700" cy="1524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22603" y="3421176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Запрос отчета (Минстрой России)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00477" y="873115"/>
            <a:ext cx="1409700" cy="1524000"/>
            <a:chOff x="760360" y="2653258"/>
            <a:chExt cx="1409700" cy="1524000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872648" y="3421847"/>
              <a:ext cx="1185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объектов строительства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9" name="Прямая со стрелкой 58"/>
          <p:cNvCxnSpPr/>
          <p:nvPr/>
        </p:nvCxnSpPr>
        <p:spPr bwMode="auto">
          <a:xfrm flipV="1">
            <a:off x="2799672" y="1749859"/>
            <a:ext cx="81309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 bwMode="auto">
          <a:xfrm>
            <a:off x="1927828" y="2798648"/>
            <a:ext cx="1194811" cy="1440160"/>
          </a:xfrm>
          <a:prstGeom prst="roundRect">
            <a:avLst/>
          </a:prstGeom>
          <a:solidFill>
            <a:srgbClr val="DEEBF7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и подсчет данных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 bwMode="auto">
          <a:xfrm flipV="1">
            <a:off x="1306731" y="1980258"/>
            <a:ext cx="2306034" cy="1555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992186" y="2286099"/>
            <a:ext cx="620579" cy="511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 bwMode="auto">
          <a:xfrm>
            <a:off x="6441650" y="4287419"/>
            <a:ext cx="2189494" cy="648072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ВПП=72 часа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4707770" y="4451173"/>
            <a:ext cx="1262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3378610" y="2560858"/>
            <a:ext cx="13790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часов-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часов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>
            <a:stCxn id="61" idx="3"/>
          </p:cNvCxnSpPr>
          <p:nvPr/>
        </p:nvCxnSpPr>
        <p:spPr bwMode="auto">
          <a:xfrm flipV="1">
            <a:off x="3122639" y="3510491"/>
            <a:ext cx="490126" cy="8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ятно 1 67"/>
          <p:cNvSpPr/>
          <p:nvPr/>
        </p:nvSpPr>
        <p:spPr bwMode="auto">
          <a:xfrm>
            <a:off x="2685649" y="3846799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9" name="Пятно 1 68"/>
          <p:cNvSpPr/>
          <p:nvPr/>
        </p:nvSpPr>
        <p:spPr bwMode="auto">
          <a:xfrm>
            <a:off x="2294531" y="3832307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0" name="Пятно 1 69"/>
          <p:cNvSpPr/>
          <p:nvPr/>
        </p:nvSpPr>
        <p:spPr bwMode="auto">
          <a:xfrm>
            <a:off x="1961842" y="3756837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1" name="Пятно 1 70"/>
          <p:cNvSpPr/>
          <p:nvPr/>
        </p:nvSpPr>
        <p:spPr bwMode="auto">
          <a:xfrm>
            <a:off x="2535322" y="1970355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51" name="Пятно 1 50"/>
          <p:cNvSpPr/>
          <p:nvPr/>
        </p:nvSpPr>
        <p:spPr bwMode="auto">
          <a:xfrm>
            <a:off x="5900826" y="3939776"/>
            <a:ext cx="392634" cy="35842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7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Текущие проблемы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02605" y="811230"/>
            <a:ext cx="8341575" cy="2661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Перечень проблем, выявленных в ходе составления карты текущего состояния процесса принятия решений о внесении изменений в реестр лицензий Забайкальского края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217793" indent="-217793" algn="just">
              <a:lnSpc>
                <a:spcPct val="107000"/>
              </a:lnSpc>
              <a:buFont typeface="Arial"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Ошибки возникающие при ручном ведении реестра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Дублирование записей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Отсутствие информации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Длительный процесс подсчета данных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Длительный процесс формирования отчета</a:t>
            </a:r>
            <a:endParaRPr lang="ru-RU"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Ошибки при формировании отчета</a:t>
            </a:r>
          </a:p>
          <a:p>
            <a:pPr marL="217793" indent="-217793" algn="just">
              <a:lnSpc>
                <a:spcPct val="107000"/>
              </a:lnSpc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Длительный срок проверки отчета в Минстрое РФ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17793" indent="-217793" algn="just">
              <a:lnSpc>
                <a:spcPct val="107000"/>
              </a:lnSpc>
              <a:buFont typeface="Arial"/>
              <a:buAutoNum type="arabicPeriod"/>
              <a:defRPr/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3716" y="333510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j-lt"/>
                <a:cs typeface="Times New Roman"/>
              </a:rPr>
              <a:t>Идеальная карта процесса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971071"/>
            <a:ext cx="5878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реестра выданных разрешений на строительство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009592" y="1689938"/>
            <a:ext cx="1152128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информации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0526" y="1473916"/>
            <a:ext cx="1417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мин.-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6920" y="4158307"/>
            <a:ext cx="2664296" cy="648072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ВПП=20 мин.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085571" y="1606097"/>
            <a:ext cx="1409700" cy="1606815"/>
            <a:chOff x="760360" y="2653258"/>
            <a:chExt cx="1409700" cy="160681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60" y="2653258"/>
              <a:ext cx="1409700" cy="15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4855" y="3275188"/>
              <a:ext cx="118512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информации об объекте строительства в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Инспекцию/ Запрос отчета (Минстрой)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59827" y="1552958"/>
            <a:ext cx="1409700" cy="1577139"/>
            <a:chOff x="696059" y="2263646"/>
            <a:chExt cx="1409700" cy="157713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59" y="2263646"/>
              <a:ext cx="1409700" cy="157713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27152" y="2892019"/>
              <a:ext cx="1185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Реестр объектов строительства/</a:t>
              </a:r>
            </a:p>
            <a:p>
              <a:pPr algn="ctr"/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Принял отчет Минстрой России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 bwMode="auto">
          <a:xfrm>
            <a:off x="5151790" y="2430115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61520" y="241001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Стрелка: вниз 20"/>
          <p:cNvSpPr/>
          <p:nvPr/>
        </p:nvSpPr>
        <p:spPr bwMode="auto">
          <a:xfrm>
            <a:off x="2292359" y="2650903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7" name="Стрелка: вниз 20"/>
          <p:cNvSpPr/>
          <p:nvPr/>
        </p:nvSpPr>
        <p:spPr bwMode="auto">
          <a:xfrm>
            <a:off x="527290" y="2658584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8717" y="332501"/>
            <a:ext cx="6121475" cy="77715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3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Выявление коренных </a:t>
            </a:r>
            <a:r>
              <a:rPr lang="ru-RU" sz="23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причин</a:t>
            </a:r>
          </a:p>
          <a:p>
            <a:pPr algn="r">
              <a:defRPr/>
            </a:pPr>
            <a:r>
              <a:rPr lang="ru-RU" sz="23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методом «</a:t>
            </a:r>
            <a:r>
              <a:rPr lang="ru-RU" sz="23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5 Почему?»</a:t>
            </a:r>
            <a:endParaRPr sz="230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80353" y="850491"/>
            <a:ext cx="2099667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sz="2000" dirty="0"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178716" y="1120845"/>
            <a:ext cx="8497739" cy="25400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подготовки отчетной информации</a:t>
            </a:r>
            <a:endParaRPr lang="ru-RU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78717" y="1490701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16" name="Стрелка: вниз 15"/>
          <p:cNvSpPr/>
          <p:nvPr/>
        </p:nvSpPr>
        <p:spPr bwMode="auto">
          <a:xfrm>
            <a:off x="2787438" y="1490700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316715" y="2065483"/>
            <a:ext cx="2515795" cy="57594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Некорректные данные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025573" y="4128309"/>
            <a:ext cx="1875288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dirty="0"/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3707904" y="4425468"/>
            <a:ext cx="2861271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Человеческий фактор</a:t>
            </a:r>
            <a:endParaRPr lang="ru-RU" sz="1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" name="Прямоугольник: скругленные углы 31"/>
          <p:cNvSpPr/>
          <p:nvPr/>
        </p:nvSpPr>
        <p:spPr bwMode="auto">
          <a:xfrm>
            <a:off x="3037630" y="2052513"/>
            <a:ext cx="214093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Длительный поиск  и подсчет данных по таблице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3361044" y="3345217"/>
            <a:ext cx="4930502" cy="41876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Опечатки в ходе ручного ввода информации в таблицу или отсутствуют критерии отбора.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20" name="Стрелка: вниз 20"/>
          <p:cNvSpPr/>
          <p:nvPr/>
        </p:nvSpPr>
        <p:spPr bwMode="auto">
          <a:xfrm>
            <a:off x="4920317" y="3781720"/>
            <a:ext cx="371763" cy="6318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2" name="Прямоугольник: скругленные углы 31"/>
          <p:cNvSpPr/>
          <p:nvPr/>
        </p:nvSpPr>
        <p:spPr bwMode="auto">
          <a:xfrm>
            <a:off x="1102436" y="3076287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Ошибки/Опечатки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4" name="Прямоугольник: скругленные углы 31"/>
          <p:cNvSpPr/>
          <p:nvPr/>
        </p:nvSpPr>
        <p:spPr bwMode="auto">
          <a:xfrm>
            <a:off x="2026221" y="3089166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Невнесение данных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5" name="Прямоугольник: скругленные углы 31"/>
          <p:cNvSpPr/>
          <p:nvPr/>
        </p:nvSpPr>
        <p:spPr bwMode="auto">
          <a:xfrm>
            <a:off x="301212" y="3074203"/>
            <a:ext cx="733260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Дублирование  данных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Стрелка: вниз 20"/>
          <p:cNvSpPr/>
          <p:nvPr/>
        </p:nvSpPr>
        <p:spPr bwMode="auto">
          <a:xfrm>
            <a:off x="1358486" y="2641089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трелка: вниз 15"/>
          <p:cNvSpPr/>
          <p:nvPr/>
        </p:nvSpPr>
        <p:spPr bwMode="auto">
          <a:xfrm>
            <a:off x="5494439" y="1489827"/>
            <a:ext cx="254059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30" name="Прямоугольник: скругленные углы 31"/>
          <p:cNvSpPr/>
          <p:nvPr/>
        </p:nvSpPr>
        <p:spPr bwMode="auto">
          <a:xfrm>
            <a:off x="5716784" y="2030547"/>
            <a:ext cx="2414982" cy="59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Длительный процесс формирования отчета</a:t>
            </a:r>
            <a:endParaRPr lang="ru-RU" sz="10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3" name="Стрелка: вниз 20"/>
          <p:cNvSpPr/>
          <p:nvPr/>
        </p:nvSpPr>
        <p:spPr bwMode="auto">
          <a:xfrm>
            <a:off x="6660232" y="2658615"/>
            <a:ext cx="388949" cy="661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8" name="Стрелка: вниз 20"/>
          <p:cNvSpPr/>
          <p:nvPr/>
        </p:nvSpPr>
        <p:spPr bwMode="auto">
          <a:xfrm>
            <a:off x="3967027" y="2665515"/>
            <a:ext cx="388949" cy="661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4" name="Стрелка: вниз 20"/>
          <p:cNvSpPr/>
          <p:nvPr/>
        </p:nvSpPr>
        <p:spPr bwMode="auto">
          <a:xfrm>
            <a:off x="2274107" y="3705251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6" name="Прямоугольник: скругленные углы 31"/>
          <p:cNvSpPr/>
          <p:nvPr/>
        </p:nvSpPr>
        <p:spPr bwMode="auto">
          <a:xfrm>
            <a:off x="153433" y="4273068"/>
            <a:ext cx="949003" cy="67732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Отсутвие проверок</a:t>
            </a:r>
            <a:endParaRPr lang="ru-RU" sz="1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7" name="Прямоугольник: скругленные углы 31"/>
          <p:cNvSpPr/>
          <p:nvPr/>
        </p:nvSpPr>
        <p:spPr bwMode="auto">
          <a:xfrm>
            <a:off x="1219884" y="4382460"/>
            <a:ext cx="1486666" cy="4369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невнимательность</a:t>
            </a:r>
            <a:endParaRPr lang="ru-RU" sz="1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8" name="Стрелка: вниз 20"/>
          <p:cNvSpPr/>
          <p:nvPr/>
        </p:nvSpPr>
        <p:spPr bwMode="auto">
          <a:xfrm>
            <a:off x="422831" y="3708065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9" name="Стрелка: вниз 20"/>
          <p:cNvSpPr/>
          <p:nvPr/>
        </p:nvSpPr>
        <p:spPr bwMode="auto">
          <a:xfrm>
            <a:off x="1382183" y="3701590"/>
            <a:ext cx="237489" cy="4295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1" name="Стрелка: вниз 20"/>
          <p:cNvSpPr/>
          <p:nvPr/>
        </p:nvSpPr>
        <p:spPr bwMode="auto">
          <a:xfrm rot="16200000">
            <a:off x="3111523" y="4206102"/>
            <a:ext cx="237489" cy="8112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676</Words>
  <Application>Microsoft Office PowerPoint</Application>
  <DocSecurity>0</DocSecurity>
  <PresentationFormat>Произвольный</PresentationFormat>
  <Paragraphs>187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процесса ведения реестра выданных разрешений на строительство и формирования отчета о состоянии строительства объектов нежилого назначения</vt:lpstr>
      <vt:lpstr>Организационно-распорядительные документы</vt:lpstr>
      <vt:lpstr>Команда проекта:  Владелец процесса:  - Заместитель начальника Инспекции – Илькив Владимир Васильевич  Руководитель проекта:  - Начальник отдела организационного, документационного обеспечения и информатизации Зеликова Людмила Олеговна  Команда проекта:  - Консультант отдела организационного, документационного обеспечения и информатизации Скобяева Мария Владимировна - Главный инженер -старший государственный инспектор отдела по строительному надзору Емельянова Яна Евгеньевна </vt:lpstr>
      <vt:lpstr>Паспорт проекта</vt:lpstr>
      <vt:lpstr>Карта текущего состояния процесса</vt:lpstr>
      <vt:lpstr>Текущие проблемы 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Целевая карта процесса</vt:lpstr>
      <vt:lpstr>План мероприятий по реализации проекта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133</cp:revision>
  <dcterms:modified xsi:type="dcterms:W3CDTF">2024-01-23T08:02:14Z</dcterms:modified>
  <dc:identifier/>
  <dc:language/>
  <cp:version/>
</cp:coreProperties>
</file>