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sldIdLst>
    <p:sldId id="279" r:id="rId2"/>
  </p:sldIdLst>
  <p:sldSz cx="12801600" cy="9601200" type="A3"/>
  <p:notesSz cx="6797675" cy="9926638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9CF"/>
    <a:srgbClr val="9FE09C"/>
    <a:srgbClr val="B5DE99"/>
    <a:srgbClr val="D9D9D9"/>
    <a:srgbClr val="990101"/>
    <a:srgbClr val="FDBBBD"/>
    <a:srgbClr val="FFC1C1"/>
    <a:srgbClr val="E69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96" autoAdjust="0"/>
  </p:normalViewPr>
  <p:slideViewPr>
    <p:cSldViewPr snapToGrid="0">
      <p:cViewPr varScale="1">
        <p:scale>
          <a:sx n="78" d="100"/>
          <a:sy n="78" d="100"/>
        </p:scale>
        <p:origin x="1686" y="9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xmlns="" id="{3E5183F6-3C7E-44B3-B6D9-562EABFC4BC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076153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xmlns="" id="{3E5183F6-3C7E-44B3-B6D9-562EABFC4B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605" y="137016"/>
            <a:ext cx="10181297" cy="1106685"/>
          </a:xfrm>
        </p:spPr>
        <p:txBody>
          <a:bodyPr>
            <a:normAutofit/>
          </a:bodyPr>
          <a:lstStyle>
            <a:lvl1pPr>
              <a:defRPr sz="2584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322036" y="1913405"/>
            <a:ext cx="5157453" cy="3841338"/>
          </a:xfrm>
        </p:spPr>
        <p:txBody>
          <a:bodyPr>
            <a:normAutofit/>
          </a:bodyPr>
          <a:lstStyle>
            <a:lvl1pPr marL="231830" indent="-231830">
              <a:buClr>
                <a:srgbClr val="830051"/>
              </a:buClr>
              <a:defRPr sz="1292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982647"/>
            <a:ext cx="2880360" cy="5111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40533" y="8982647"/>
            <a:ext cx="4320540" cy="5111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18858" y="9040391"/>
            <a:ext cx="660631" cy="395676"/>
          </a:xfrm>
        </p:spPr>
        <p:txBody>
          <a:bodyPr/>
          <a:lstStyle/>
          <a:p>
            <a:fld id="{6748A8BB-B201-495E-AE28-3EB55DFDA6C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7322037" y="1391044"/>
            <a:ext cx="5157454" cy="483204"/>
          </a:xfrm>
        </p:spPr>
        <p:txBody>
          <a:bodyPr tIns="90000" anchor="ctr">
            <a:noAutofit/>
          </a:bodyPr>
          <a:lstStyle>
            <a:lvl1pPr marL="0" indent="0" algn="l">
              <a:buNone/>
              <a:defRPr sz="1809" b="1" spc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90857" indent="0" algn="ctr">
              <a:buNone/>
              <a:defRPr sz="2584"/>
            </a:lvl2pPr>
            <a:lvl3pPr marL="1181716" indent="0" algn="ctr">
              <a:buNone/>
              <a:defRPr sz="2327"/>
            </a:lvl3pPr>
            <a:lvl4pPr marL="1772574" indent="0" algn="ctr">
              <a:buNone/>
              <a:defRPr sz="2068"/>
            </a:lvl4pPr>
            <a:lvl5pPr marL="2363431" indent="0" algn="ctr">
              <a:buNone/>
              <a:defRPr sz="2068"/>
            </a:lvl5pPr>
            <a:lvl6pPr marL="2954290" indent="0" algn="ctr">
              <a:buNone/>
              <a:defRPr sz="2068"/>
            </a:lvl6pPr>
            <a:lvl7pPr marL="3545147" indent="0" algn="ctr">
              <a:buNone/>
              <a:defRPr sz="2068"/>
            </a:lvl7pPr>
            <a:lvl8pPr marL="4136005" indent="0" algn="ctr">
              <a:buNone/>
              <a:defRPr sz="2068"/>
            </a:lvl8pPr>
            <a:lvl9pPr marL="4726863" indent="0" algn="ctr">
              <a:buNone/>
              <a:defRPr sz="2068"/>
            </a:lvl9pPr>
          </a:lstStyle>
          <a:p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541149" y="1391046"/>
            <a:ext cx="6480810" cy="7166694"/>
          </a:xfrm>
        </p:spPr>
        <p:txBody>
          <a:bodyPr>
            <a:normAutofit/>
          </a:bodyPr>
          <a:lstStyle>
            <a:lvl1pPr marL="0" indent="0">
              <a:buNone/>
              <a:defRPr sz="1551"/>
            </a:lvl1pPr>
            <a:lvl2pPr>
              <a:defRPr sz="3619"/>
            </a:lvl2pPr>
            <a:lvl3pPr>
              <a:defRPr sz="3101"/>
            </a:lvl3pPr>
            <a:lvl4pPr>
              <a:defRPr sz="2584"/>
            </a:lvl4pPr>
            <a:lvl5pPr>
              <a:defRPr sz="2584"/>
            </a:lvl5pPr>
            <a:lvl6pPr>
              <a:defRPr sz="2584"/>
            </a:lvl6pPr>
            <a:lvl7pPr>
              <a:defRPr sz="2584"/>
            </a:lvl7pPr>
            <a:lvl8pPr>
              <a:defRPr sz="2584"/>
            </a:lvl8pPr>
            <a:lvl9pPr>
              <a:defRPr sz="25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7331357" y="5970098"/>
            <a:ext cx="2497624" cy="2587640"/>
          </a:xfrm>
        </p:spPr>
        <p:txBody>
          <a:bodyPr>
            <a:normAutofit/>
          </a:bodyPr>
          <a:lstStyle>
            <a:lvl1pPr marL="0" indent="0">
              <a:buNone/>
              <a:defRPr sz="1292"/>
            </a:lvl1pPr>
            <a:lvl2pPr>
              <a:defRPr sz="3619"/>
            </a:lvl2pPr>
            <a:lvl3pPr>
              <a:defRPr sz="3101"/>
            </a:lvl3pPr>
            <a:lvl4pPr>
              <a:defRPr sz="2584"/>
            </a:lvl4pPr>
            <a:lvl5pPr>
              <a:defRPr sz="2584"/>
            </a:lvl5pPr>
            <a:lvl6pPr>
              <a:defRPr sz="2584"/>
            </a:lvl6pPr>
            <a:lvl7pPr>
              <a:defRPr sz="2584"/>
            </a:lvl7pPr>
            <a:lvl8pPr>
              <a:defRPr sz="2584"/>
            </a:lvl8pPr>
            <a:lvl9pPr>
              <a:defRPr sz="25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9981869" y="5970098"/>
            <a:ext cx="2497624" cy="2587640"/>
          </a:xfrm>
        </p:spPr>
        <p:txBody>
          <a:bodyPr>
            <a:normAutofit/>
          </a:bodyPr>
          <a:lstStyle>
            <a:lvl1pPr marL="0" indent="0">
              <a:buNone/>
              <a:defRPr sz="1292"/>
            </a:lvl1pPr>
            <a:lvl2pPr>
              <a:defRPr sz="3619"/>
            </a:lvl2pPr>
            <a:lvl3pPr>
              <a:defRPr sz="3101"/>
            </a:lvl3pPr>
            <a:lvl4pPr>
              <a:defRPr sz="2584"/>
            </a:lvl4pPr>
            <a:lvl5pPr>
              <a:defRPr sz="2584"/>
            </a:lvl5pPr>
            <a:lvl6pPr>
              <a:defRPr sz="2584"/>
            </a:lvl6pPr>
            <a:lvl7pPr>
              <a:defRPr sz="2584"/>
            </a:lvl7pPr>
            <a:lvl8pPr>
              <a:defRPr sz="2584"/>
            </a:lvl8pPr>
            <a:lvl9pPr>
              <a:defRPr sz="25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 flipH="1">
            <a:off x="552189" y="1292124"/>
            <a:ext cx="11927300" cy="0"/>
          </a:xfrm>
          <a:prstGeom prst="line">
            <a:avLst/>
          </a:prstGeom>
          <a:ln>
            <a:solidFill>
              <a:srgbClr val="83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7" descr="ÐÐ°ÑÑÐ¸Ð½ÐºÐ¸ Ð¿Ð¾ Ð·Ð°Ð¿ÑÐ¾ÑÑ Ð³ÐµÑÐ± Ð·Ð°Ð±Ð°Ð¹ÐºÐ°Ð»ÑÑÐºÐ¾Ð³Ð¾ ÐºÑÐ°Ñ">
            <a:extLst>
              <a:ext uri="{FF2B5EF4-FFF2-40B4-BE49-F238E27FC236}">
                <a16:creationId xmlns:a16="http://schemas.microsoft.com/office/drawing/2014/main" xmlns="" id="{33F1CC9C-143B-4356-8795-BC71F3F608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5727" y="161409"/>
            <a:ext cx="882000" cy="104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98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xmlns="" id="{3590EA2D-5BB2-461D-A7BC-35F89E83A5D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47014307"/>
              </p:ext>
            </p:extLst>
          </p:nvPr>
        </p:nvGraphicFramePr>
        <p:xfrm>
          <a:off x="2223" y="2223"/>
          <a:ext cx="2223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xmlns="" id="{3590EA2D-5BB2-461D-A7BC-35F89E83A5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" y="2223"/>
                        <a:ext cx="2223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xmlns="" id="{BAD41EC6-78D9-4512-B2AB-FBB941FA054C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hf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176358" y="2231371"/>
            <a:ext cx="6060821" cy="3650445"/>
          </a:xfrm>
          <a:prstGeom prst="roundRect">
            <a:avLst/>
          </a:prstGeom>
          <a:gradFill flip="none" rotWithShape="1">
            <a:gsLst>
              <a:gs pos="0">
                <a:srgbClr val="9FE09C">
                  <a:tint val="66000"/>
                  <a:satMod val="160000"/>
                </a:srgbClr>
              </a:gs>
              <a:gs pos="50000">
                <a:srgbClr val="9FE09C">
                  <a:tint val="44500"/>
                  <a:satMod val="160000"/>
                </a:srgbClr>
              </a:gs>
              <a:gs pos="100000">
                <a:srgbClr val="9FE09C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655265" y="6339079"/>
            <a:ext cx="6000188" cy="2594535"/>
          </a:xfrm>
          <a:prstGeom prst="roundRect">
            <a:avLst/>
          </a:prstGeom>
          <a:solidFill>
            <a:srgbClr val="D1F9C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0180" y="6339079"/>
            <a:ext cx="6027000" cy="2594535"/>
          </a:xfrm>
          <a:prstGeom prst="roundRect">
            <a:avLst/>
          </a:prstGeom>
          <a:solidFill>
            <a:srgbClr val="D1F9CF">
              <a:alpha val="78000"/>
            </a:srgb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94613" y="2477896"/>
            <a:ext cx="6060840" cy="2861685"/>
          </a:xfrm>
          <a:prstGeom prst="roundRect">
            <a:avLst/>
          </a:prstGeom>
          <a:gradFill flip="none" rotWithShape="1">
            <a:gsLst>
              <a:gs pos="0">
                <a:srgbClr val="9FE09C">
                  <a:tint val="66000"/>
                  <a:satMod val="160000"/>
                </a:srgbClr>
              </a:gs>
              <a:gs pos="50000">
                <a:srgbClr val="9FE09C">
                  <a:tint val="44500"/>
                  <a:satMod val="160000"/>
                </a:srgbClr>
              </a:gs>
              <a:gs pos="100000">
                <a:srgbClr val="9FE09C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269356" y="266649"/>
            <a:ext cx="10181297" cy="756127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инспекция Забайкальского края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отчет о проделанной работе с 12.02.2024 по 16.02.2024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A8BB-B201-495E-AE28-3EB55DFDA6C9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0" name="Подзаголовок 9"/>
          <p:cNvSpPr txBox="1">
            <a:spLocks noGrp="1"/>
          </p:cNvSpPr>
          <p:nvPr>
            <p:ph type="subTitle" idx="13"/>
          </p:nvPr>
        </p:nvSpPr>
        <p:spPr>
          <a:xfrm>
            <a:off x="628265" y="1202994"/>
            <a:ext cx="5157454" cy="1368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Стройнадзор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4"/>
          </p:nvPr>
        </p:nvSpPr>
        <p:spPr>
          <a:xfrm>
            <a:off x="8232360" y="3663811"/>
            <a:ext cx="1251875" cy="85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ru-RU" sz="4300" b="1" dirty="0">
              <a:solidFill>
                <a:srgbClr val="FF000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КНМ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одзаголовок 9"/>
          <p:cNvSpPr txBox="1">
            <a:spLocks/>
          </p:cNvSpPr>
          <p:nvPr/>
        </p:nvSpPr>
        <p:spPr>
          <a:xfrm>
            <a:off x="7275480" y="6592866"/>
            <a:ext cx="5157454" cy="427894"/>
          </a:xfrm>
          <a:prstGeom prst="rect">
            <a:avLst/>
          </a:prstGeom>
          <a:noFill/>
        </p:spPr>
        <p:txBody>
          <a:bodyPr vert="horz" wrap="square" lIns="91440" tIns="90000" rIns="91440" bIns="45720" rtlCol="0" anchor="ctr">
            <a:sp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809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85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716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3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2574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63431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429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4514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36005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26863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Гостехнадзор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одзаголовок 9"/>
          <p:cNvSpPr txBox="1">
            <a:spLocks/>
          </p:cNvSpPr>
          <p:nvPr/>
        </p:nvSpPr>
        <p:spPr>
          <a:xfrm>
            <a:off x="7097699" y="2809825"/>
            <a:ext cx="5051474" cy="898279"/>
          </a:xfrm>
          <a:prstGeom prst="rect">
            <a:avLst/>
          </a:prstGeom>
          <a:noFill/>
        </p:spPr>
        <p:txBody>
          <a:bodyPr vert="horz" wrap="square" lIns="91440" tIns="90000" rIns="91440" bIns="45720" rtlCol="0" anchor="ctr">
            <a:sp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809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85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716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3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2574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63431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429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4514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36005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26863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Жилнадзор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одзаголовок 9"/>
          <p:cNvSpPr txBox="1">
            <a:spLocks/>
          </p:cNvSpPr>
          <p:nvPr/>
        </p:nvSpPr>
        <p:spPr>
          <a:xfrm>
            <a:off x="887481" y="6603874"/>
            <a:ext cx="5157454" cy="898279"/>
          </a:xfrm>
          <a:prstGeom prst="rect">
            <a:avLst/>
          </a:prstGeom>
          <a:noFill/>
        </p:spPr>
        <p:txBody>
          <a:bodyPr vert="horz" wrap="square" lIns="91440" tIns="90000" rIns="91440" bIns="45720" rtlCol="0" anchor="ctr">
            <a:sp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809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85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716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3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2574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63431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429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4514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36005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26863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долевого строительства</a:t>
            </a:r>
          </a:p>
          <a:p>
            <a:pPr algn="ctr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бъект 13"/>
          <p:cNvSpPr txBox="1">
            <a:spLocks/>
          </p:cNvSpPr>
          <p:nvPr/>
        </p:nvSpPr>
        <p:spPr>
          <a:xfrm>
            <a:off x="985252" y="2805807"/>
            <a:ext cx="4641955" cy="790574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в надзоре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 ч с бюджетным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ассигнованием - 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коммерческих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Объект 13"/>
          <p:cNvSpPr txBox="1">
            <a:spLocks/>
          </p:cNvSpPr>
          <p:nvPr/>
        </p:nvSpPr>
        <p:spPr>
          <a:xfrm>
            <a:off x="11158079" y="3675303"/>
            <a:ext cx="1411810" cy="84282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предписаний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Объект 13"/>
          <p:cNvSpPr txBox="1">
            <a:spLocks/>
          </p:cNvSpPr>
          <p:nvPr/>
        </p:nvSpPr>
        <p:spPr>
          <a:xfrm>
            <a:off x="9572192" y="3688260"/>
            <a:ext cx="1467455" cy="84857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700" dirty="0"/>
          </a:p>
          <a:p>
            <a:pPr algn="ctr"/>
            <a:endParaRPr lang="ru-RU" sz="1700" dirty="0"/>
          </a:p>
          <a:p>
            <a:pPr algn="ctr"/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предостережений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3600" dirty="0"/>
          </a:p>
          <a:p>
            <a:pPr algn="ctr"/>
            <a:endParaRPr lang="ru-RU" sz="3600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Объект 13"/>
          <p:cNvSpPr txBox="1">
            <a:spLocks/>
          </p:cNvSpPr>
          <p:nvPr/>
        </p:nvSpPr>
        <p:spPr>
          <a:xfrm>
            <a:off x="6955216" y="7201767"/>
            <a:ext cx="1675930" cy="103023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Выдано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тракториста-машиниста</a:t>
            </a:r>
          </a:p>
        </p:txBody>
      </p:sp>
      <p:sp>
        <p:nvSpPr>
          <p:cNvPr id="33" name="Объект 13"/>
          <p:cNvSpPr txBox="1">
            <a:spLocks/>
          </p:cNvSpPr>
          <p:nvPr/>
        </p:nvSpPr>
        <p:spPr>
          <a:xfrm>
            <a:off x="8762345" y="7189185"/>
            <a:ext cx="1722181" cy="1055394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технических осмотров</a:t>
            </a:r>
          </a:p>
        </p:txBody>
      </p:sp>
      <p:sp>
        <p:nvSpPr>
          <p:cNvPr id="34" name="Объект 13"/>
          <p:cNvSpPr txBox="1">
            <a:spLocks/>
          </p:cNvSpPr>
          <p:nvPr/>
        </p:nvSpPr>
        <p:spPr>
          <a:xfrm>
            <a:off x="10710753" y="7204328"/>
            <a:ext cx="1722181" cy="1025107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Зарегистрировано самоходных машин</a:t>
            </a:r>
          </a:p>
        </p:txBody>
      </p:sp>
      <p:sp>
        <p:nvSpPr>
          <p:cNvPr id="35" name="Подзаголовок 9"/>
          <p:cNvSpPr txBox="1">
            <a:spLocks/>
          </p:cNvSpPr>
          <p:nvPr/>
        </p:nvSpPr>
        <p:spPr>
          <a:xfrm>
            <a:off x="985252" y="8461492"/>
            <a:ext cx="5157454" cy="358645"/>
          </a:xfrm>
          <a:prstGeom prst="rect">
            <a:avLst/>
          </a:prstGeom>
          <a:noFill/>
        </p:spPr>
        <p:txBody>
          <a:bodyPr vert="horz" wrap="square" lIns="91440" tIns="90000" rIns="91440" bIns="45720" rtlCol="0" anchor="ctr">
            <a:sp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809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85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716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3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2574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63431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429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4514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36005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26863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информации о застройщиках в ЕИСЖС</a:t>
            </a:r>
          </a:p>
        </p:txBody>
      </p:sp>
      <p:sp>
        <p:nvSpPr>
          <p:cNvPr id="36" name="Объект 13"/>
          <p:cNvSpPr txBox="1">
            <a:spLocks/>
          </p:cNvSpPr>
          <p:nvPr/>
        </p:nvSpPr>
        <p:spPr>
          <a:xfrm>
            <a:off x="2408792" y="7282302"/>
            <a:ext cx="1595951" cy="86915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4300" b="1" dirty="0">
              <a:solidFill>
                <a:srgbClr val="FF000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КНМ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Объект 13"/>
          <p:cNvSpPr txBox="1">
            <a:spLocks/>
          </p:cNvSpPr>
          <p:nvPr/>
        </p:nvSpPr>
        <p:spPr>
          <a:xfrm>
            <a:off x="6717861" y="3663811"/>
            <a:ext cx="1426542" cy="85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разрешенных обращений граждан</a:t>
            </a:r>
          </a:p>
        </p:txBody>
      </p:sp>
      <p:sp>
        <p:nvSpPr>
          <p:cNvPr id="39" name="Объект 13"/>
          <p:cNvSpPr txBox="1">
            <a:spLocks/>
          </p:cNvSpPr>
          <p:nvPr/>
        </p:nvSpPr>
        <p:spPr>
          <a:xfrm>
            <a:off x="985252" y="4112549"/>
            <a:ext cx="4641955" cy="1278382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проверки</a:t>
            </a:r>
          </a:p>
          <a:p>
            <a:pPr algn="ctr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в г. Петровск-Забайкальске- выдано ЗОС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24-кв.жилой дом в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с.п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Красночикойское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-выдано ЗОС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170-кв.жилой дом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мкр.Молодежный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Чита ( 2 этап)-проверка </a:t>
            </a:r>
            <a:r>
              <a:rPr lang="ru-RU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завершена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15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fdlZIhTjCLPMIw58mFm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3119</TotalTime>
  <Words>90</Words>
  <Application>Microsoft Office PowerPoint</Application>
  <PresentationFormat>A3 (297x420 мм)</PresentationFormat>
  <Paragraphs>43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think-cell Slide</vt:lpstr>
      <vt:lpstr> Государственная инспекция Забайкальского края  отчет о проделанной работе с 12.02.2024 по 16.02.2024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ПРОГРАММЫ «ДАЛЬНЕВОСТОЧНАЯ ИПОТЕКА» НА ТЕРРИТОРИИ ЗАБАЙКАЛЬСКОГО КРАЯ</dc:title>
  <dc:creator>аупеупеу</dc:creator>
  <cp:lastModifiedBy>Людмила Олеговна Зеликова</cp:lastModifiedBy>
  <cp:revision>221</cp:revision>
  <cp:lastPrinted>2023-07-07T05:26:12Z</cp:lastPrinted>
  <dcterms:modified xsi:type="dcterms:W3CDTF">2024-02-22T02:21:23Z</dcterms:modified>
</cp:coreProperties>
</file>