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52" r:id="rId3"/>
    <p:sldMasterId id="2147483655" r:id="rId4"/>
  </p:sldMasterIdLst>
  <p:notesMasterIdLst>
    <p:notesMasterId r:id="rId30"/>
  </p:notesMasterIdLst>
  <p:sldIdLst>
    <p:sldId id="256" r:id="rId5"/>
    <p:sldId id="257" r:id="rId6"/>
    <p:sldId id="258" r:id="rId7"/>
    <p:sldId id="259" r:id="rId8"/>
    <p:sldId id="260" r:id="rId9"/>
    <p:sldId id="275" r:id="rId10"/>
    <p:sldId id="262" r:id="rId11"/>
    <p:sldId id="276" r:id="rId12"/>
    <p:sldId id="274" r:id="rId13"/>
    <p:sldId id="278" r:id="rId14"/>
    <p:sldId id="279" r:id="rId15"/>
    <p:sldId id="265" r:id="rId16"/>
    <p:sldId id="269" r:id="rId17"/>
    <p:sldId id="270" r:id="rId18"/>
    <p:sldId id="277" r:id="rId19"/>
    <p:sldId id="267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68" r:id="rId29"/>
  </p:sldIdLst>
  <p:sldSz cx="9144000" cy="5148263"/>
  <p:notesSz cx="9144000" cy="5148263"/>
  <p:defaultTextStyle>
    <a:defPPr lvl="0">
      <a:defRPr lang="ru-RU"/>
    </a:defPPr>
    <a:lvl1pPr marL="0" lv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45552203601309"/>
          <c:y val="0.14081366614899274"/>
          <c:w val="0.87040435678087047"/>
          <c:h val="0.66838035538093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текущее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177</c:v>
                </c:pt>
                <c:pt idx="1">
                  <c:v>390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16-4267-B081-972D3F3D29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130</c:v>
                </c:pt>
                <c:pt idx="1">
                  <c:v>267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16-4267-B081-972D3F3D291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фактическое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min</c:v>
                </c:pt>
                <c:pt idx="1">
                  <c:v>max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816-4267-B081-972D3F3D2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658968"/>
        <c:axId val="120965736"/>
      </c:barChart>
      <c:catAx>
        <c:axId val="158658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965736"/>
        <c:crosses val="autoZero"/>
        <c:auto val="1"/>
        <c:lblAlgn val="ctr"/>
        <c:lblOffset val="100"/>
        <c:noMultiLvlLbl val="0"/>
      </c:catAx>
      <c:valAx>
        <c:axId val="120965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658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DBD1B-A33E-41C9-ABFB-EF64134AE54F}" type="datetimeFigureOut">
              <a:rPr lang="ru-RU" smtClean="0"/>
              <a:pPr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30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44750"/>
            <a:ext cx="7315200" cy="2317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950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950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DF2D0-7416-4843-9DE1-BBE97F5DC4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31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2F07F-1F4E-4C79-9CD9-4054A165DE59}" type="slidenum">
              <a:rPr lang="ru-RU" altLang="ru-RU" smtClean="0">
                <a:solidFill>
                  <a:prstClr val="black"/>
                </a:solidFill>
              </a:rPr>
              <a:pPr/>
              <a:t>13</a:t>
            </a:fld>
            <a:endParaRPr lang="ru-RU" alt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88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Перебивочный слайд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Нумерация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pPr algn="r">
                <a:defRPr/>
              </a:p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2DB00539-76DD-4291-9C68-45997AB8432E}" type="datetimeFigureOut">
              <a:rPr lang="ru-RU"/>
              <a:pPr>
                <a:defRPr/>
              </a:pPr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1DB53087-2C50-47AC-ACD0-434C56EF5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4237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Дата</a:t>
            </a:r>
            <a:endParaRPr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Основная информация</a:t>
            </a:r>
            <a:endParaRPr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/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5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7" r:id="rId3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 bwMode="auto">
          <a:xfrm>
            <a:off x="539552" y="2142083"/>
            <a:ext cx="6480523" cy="1189037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Государственная инспекция Забайкальского края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539552" y="3798267"/>
            <a:ext cx="5711825" cy="284683"/>
          </a:xfrm>
        </p:spPr>
        <p:txBody>
          <a:bodyPr/>
          <a:lstStyle/>
          <a:p>
            <a:pPr>
              <a:defRPr/>
            </a:pPr>
            <a:r>
              <a:rPr lang="ru-RU" sz="1600" dirty="0" smtClean="0">
                <a:latin typeface="Bahnschrift SemiBold Condensed" pitchFamily="34" charset="0"/>
                <a:cs typeface="Arial"/>
              </a:rPr>
              <a:t>Итоговая защита</a:t>
            </a:r>
            <a:endParaRPr lang="ru-RU" sz="1600" dirty="0">
              <a:latin typeface="Bahnschrift SemiBold Condensed" pitchFamily="34" charset="0"/>
              <a:cs typeface="Arial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b="1" dirty="0" err="1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Дашибалов</a:t>
            </a:r>
            <a:r>
              <a:rPr lang="ru-RU" b="1" dirty="0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Баясхалан</a:t>
            </a:r>
            <a:r>
              <a:rPr lang="ru-RU" b="1" dirty="0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 Александрович</a:t>
            </a: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Bahnschrift SemiBold Condensed" pitchFamily="34" charset="0"/>
                <a:cs typeface="Arial"/>
              </a:rPr>
              <a:t>Начальник Государственной инспекции Забайкальского края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52120" y="439113"/>
            <a:ext cx="707934" cy="841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5859"/>
            <a:ext cx="6858000" cy="1080119"/>
          </a:xfrm>
        </p:spPr>
        <p:txBody>
          <a:bodyPr/>
          <a:lstStyle/>
          <a:p>
            <a:r>
              <a:rPr lang="ru-RU" sz="2000" dirty="0">
                <a:latin typeface="Bahnschrift SemiBold Condensed" pitchFamily="34" charset="0"/>
              </a:rPr>
              <a:t>Примеры </a:t>
            </a:r>
            <a:r>
              <a:rPr lang="ru-RU" sz="2000" dirty="0" smtClean="0">
                <a:latin typeface="Bahnschrift SemiBold Condensed" pitchFamily="34" charset="0"/>
              </a:rPr>
              <a:t>нарушения </a:t>
            </a:r>
            <a:r>
              <a:rPr lang="ru-RU" sz="2000" dirty="0" smtClean="0">
                <a:latin typeface="Bahnschrift SemiBold Condensed" pitchFamily="34" charset="0"/>
              </a:rPr>
              <a:t>сроков </a:t>
            </a:r>
            <a:r>
              <a:rPr lang="ru-RU" sz="2000" dirty="0">
                <a:latin typeface="Bahnschrift SemiBold Condensed" pitchFamily="34" charset="0"/>
              </a:rPr>
              <a:t>рассмотрения </a:t>
            </a:r>
            <a:r>
              <a:rPr lang="ru-RU" sz="2000" dirty="0">
                <a:latin typeface="Bahnschrift SemiBold Condensed" pitchFamily="34" charset="0"/>
              </a:rPr>
              <a:t>сообщений (от  10 минут до 1 часа) </a:t>
            </a:r>
            <a:r>
              <a:rPr lang="ru-RU" sz="2000" dirty="0">
                <a:latin typeface="Bahnschrift SemiBold Condensed" pitchFamily="34" charset="0"/>
              </a:rPr>
              <a:t/>
            </a:r>
            <a:br>
              <a:rPr lang="ru-RU" sz="2000" dirty="0">
                <a:latin typeface="Bahnschrift SemiBold Condensed" pitchFamily="34" charset="0"/>
              </a:rPr>
            </a:br>
            <a:endParaRPr lang="ru-RU" sz="2000" dirty="0">
              <a:latin typeface="Bahnschrift SemiBold Condense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04011"/>
            <a:ext cx="3168352" cy="7920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86682"/>
            <a:ext cx="3168352" cy="7200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98267"/>
            <a:ext cx="3168352" cy="87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7867"/>
            <a:ext cx="6858000" cy="435435"/>
          </a:xfrm>
        </p:spPr>
        <p:txBody>
          <a:bodyPr/>
          <a:lstStyle/>
          <a:p>
            <a:r>
              <a:rPr lang="ru-RU" sz="1800" dirty="0" smtClean="0">
                <a:latin typeface="Bahnschrift SemiBold Condensed" pitchFamily="34" charset="0"/>
              </a:rPr>
              <a:t>Пример длительного согласования ответа</a:t>
            </a:r>
            <a:endParaRPr lang="ru-RU" sz="1800" dirty="0">
              <a:latin typeface="Bahnschrift SemiBold Condensed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38227"/>
            <a:ext cx="5904656" cy="1295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03923"/>
            <a:ext cx="7059901" cy="11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0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552" y="217469"/>
            <a:ext cx="6561138" cy="330200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latin typeface="Bahnschrift SemiBold Condensed" pitchFamily="34" charset="0"/>
              </a:rPr>
              <a:t>Пирамида проблем</a:t>
            </a:r>
            <a:endParaRPr dirty="0">
              <a:latin typeface="Bahnschrift SemiBold Condensed" pitchFamily="34" charset="0"/>
            </a:endParaRPr>
          </a:p>
        </p:txBody>
      </p:sp>
      <p:grpSp>
        <p:nvGrpSpPr>
          <p:cNvPr id="6" name="Схема 5"/>
          <p:cNvGrpSpPr/>
          <p:nvPr/>
        </p:nvGrpSpPr>
        <p:grpSpPr bwMode="auto">
          <a:xfrm>
            <a:off x="1253436" y="650635"/>
            <a:ext cx="5590960" cy="4102448"/>
            <a:chOff x="1214955" y="898208"/>
            <a:chExt cx="5590960" cy="3720451"/>
          </a:xfrm>
          <a:solidFill>
            <a:schemeClr val="accent5">
              <a:lumMod val="60000"/>
              <a:lumOff val="40000"/>
              <a:alpha val="59000"/>
            </a:schemeClr>
          </a:solidFill>
        </p:grpSpPr>
        <p:sp>
          <p:nvSpPr>
            <p:cNvPr id="2" name="Равнобедренный треугольник 4294967295"/>
            <p:cNvSpPr/>
            <p:nvPr/>
          </p:nvSpPr>
          <p:spPr bwMode="auto">
            <a:xfrm>
              <a:off x="1214955" y="898208"/>
              <a:ext cx="4640072" cy="3720451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ffectLst/>
          </p:spPr>
          <p:style>
            <a:lnRef idx="0">
              <a:srgbClr val="000000"/>
            </a:lnRef>
            <a:fillRef idx="3">
              <a:srgbClr val="000000"/>
            </a:fillRef>
            <a:effectRef idx="2">
              <a:srgbClr val="00000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" name="Скругленный прямоугольник 4294967295"/>
            <p:cNvSpPr/>
            <p:nvPr/>
          </p:nvSpPr>
          <p:spPr bwMode="auto">
            <a:xfrm>
              <a:off x="4346096" y="1101224"/>
              <a:ext cx="2418293" cy="880700"/>
            </a:xfrm>
            <a:prstGeom prst="roundRect">
              <a:avLst>
                <a:gd name="adj" fmla="val 16667"/>
              </a:avLst>
            </a:prstGeom>
            <a:grpFill/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>
                  <a:latin typeface="Bahnschrift SemiBold Condensed" pitchFamily="34" charset="0"/>
                </a:rPr>
                <a:t>Федеральный уровень</a:t>
              </a:r>
              <a:endParaRPr dirty="0">
                <a:latin typeface="Bahnschrift SemiBold Condensed" pitchFamily="34" charset="0"/>
              </a:endParaRPr>
            </a:p>
          </p:txBody>
        </p:sp>
        <p:sp>
          <p:nvSpPr>
            <p:cNvPr id="5" name="Скругленный прямоугольник 4294967295"/>
            <p:cNvSpPr/>
            <p:nvPr/>
          </p:nvSpPr>
          <p:spPr bwMode="auto">
            <a:xfrm>
              <a:off x="4357234" y="2209907"/>
              <a:ext cx="2418293" cy="880700"/>
            </a:xfrm>
            <a:prstGeom prst="roundRect">
              <a:avLst>
                <a:gd name="adj" fmla="val 16667"/>
              </a:avLst>
            </a:prstGeom>
            <a:grpFill/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>
                  <a:latin typeface="Bahnschrift SemiBold Condensed" pitchFamily="34" charset="0"/>
                </a:rPr>
                <a:t>Региональный уровень</a:t>
              </a:r>
              <a:endParaRPr dirty="0">
                <a:latin typeface="Bahnschrift SemiBold Condensed" pitchFamily="34" charset="0"/>
              </a:endParaRPr>
            </a:p>
          </p:txBody>
        </p:sp>
        <p:sp>
          <p:nvSpPr>
            <p:cNvPr id="20" name="Скругленный прямоугольник 4294967295"/>
            <p:cNvSpPr/>
            <p:nvPr/>
          </p:nvSpPr>
          <p:spPr bwMode="auto">
            <a:xfrm>
              <a:off x="4387622" y="3261524"/>
              <a:ext cx="2418293" cy="880700"/>
            </a:xfrm>
            <a:prstGeom prst="roundRect">
              <a:avLst>
                <a:gd name="adj" fmla="val 16667"/>
              </a:avLst>
            </a:prstGeom>
            <a:grpFill/>
            <a:ln w="6350" cap="flat" cmpd="sng" algn="ctr">
              <a:solidFill>
                <a:schemeClr val="accen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1">
              <a:srgbClr val="000000"/>
            </a:lnRef>
            <a:fillRef idx="1">
              <a:srgbClr val="000000"/>
            </a:fillRef>
            <a:effectRef idx="2">
              <a:srgbClr val="000000"/>
            </a:effectRef>
            <a:fontRef idx="minor"/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dirty="0">
                  <a:latin typeface="Bahnschrift SemiBold Condensed" pitchFamily="34" charset="0"/>
                </a:rPr>
                <a:t>Уровень организации</a:t>
              </a:r>
              <a:endParaRPr dirty="0">
                <a:latin typeface="Bahnschrift SemiBold Condensed" pitchFamily="34" charset="0"/>
              </a:endParaRPr>
            </a:p>
          </p:txBody>
        </p:sp>
      </p:grpSp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2689860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2014476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sp>
        <p:nvSpPr>
          <p:cNvPr id="17" name="Шестиугольник 16"/>
          <p:cNvSpPr/>
          <p:nvPr/>
        </p:nvSpPr>
        <p:spPr>
          <a:xfrm>
            <a:off x="3107568" y="4199973"/>
            <a:ext cx="540282" cy="445731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sp>
        <p:nvSpPr>
          <p:cNvPr id="19" name="Шестиугольник 18"/>
          <p:cNvSpPr/>
          <p:nvPr/>
        </p:nvSpPr>
        <p:spPr>
          <a:xfrm>
            <a:off x="2543617" y="3587176"/>
            <a:ext cx="563951" cy="4307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2</a:t>
            </a:r>
          </a:p>
        </p:txBody>
      </p:sp>
      <p:sp>
        <p:nvSpPr>
          <p:cNvPr id="22" name="Шестиугольник 21"/>
          <p:cNvSpPr/>
          <p:nvPr/>
        </p:nvSpPr>
        <p:spPr>
          <a:xfrm>
            <a:off x="3658259" y="3643681"/>
            <a:ext cx="525294" cy="431139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3</a:t>
            </a:r>
          </a:p>
        </p:txBody>
      </p:sp>
      <p:sp>
        <p:nvSpPr>
          <p:cNvPr id="23" name="Шестиугольник 22"/>
          <p:cNvSpPr/>
          <p:nvPr/>
        </p:nvSpPr>
        <p:spPr>
          <a:xfrm>
            <a:off x="1923867" y="4227730"/>
            <a:ext cx="542760" cy="44547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558818" y="176199"/>
            <a:ext cx="7714908" cy="6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300" dirty="0">
                <a:solidFill>
                  <a:schemeClr val="bg2">
                    <a:lumMod val="25000"/>
                  </a:schemeClr>
                </a:solidFill>
                <a:latin typeface="Bahnschrift SemiBold Condensed" pitchFamily="34" charset="0"/>
              </a:rPr>
              <a:t>Подготовка к плану действий</a:t>
            </a: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260238"/>
              </p:ext>
            </p:extLst>
          </p:nvPr>
        </p:nvGraphicFramePr>
        <p:xfrm>
          <a:off x="571178" y="1266987"/>
          <a:ext cx="7776864" cy="3321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77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304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SemiBold Condensed" pitchFamily="34" charset="0"/>
                        </a:rPr>
                        <a:t>Проблема</a:t>
                      </a: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SemiBold Condensed" pitchFamily="34" charset="0"/>
                        </a:rPr>
                        <a:t>Решить полностью</a:t>
                      </a: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SemiBold Condensed" pitchFamily="34" charset="0"/>
                        </a:rPr>
                        <a:t>Решить частично </a:t>
                      </a: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SemiBold Condensed" pitchFamily="34" charset="0"/>
                        </a:rPr>
                        <a:t>Решение</a:t>
                      </a:r>
                      <a:r>
                        <a:rPr lang="ru-RU" sz="1200" baseline="0" dirty="0">
                          <a:latin typeface="Bahnschrift SemiBold Condensed" pitchFamily="34" charset="0"/>
                        </a:rPr>
                        <a:t> не планируется</a:t>
                      </a:r>
                      <a:endParaRPr lang="ru-RU" sz="1200" dirty="0">
                        <a:latin typeface="Bahnschrift SemiBold Condensed" pitchFamily="34" charset="0"/>
                      </a:endParaRP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Bahnschrift SemiBold Condensed" pitchFamily="34" charset="0"/>
                        </a:rPr>
                        <a:t>Другое</a:t>
                      </a:r>
                    </a:p>
                  </a:txBody>
                  <a:tcPr marT="34322" marB="3432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Bahnschrift SemiBold Condensed" pitchFamily="34" charset="0"/>
                        </a:rPr>
                        <a:t>Потеря времени при оповещении  регистратора</a:t>
                      </a:r>
                      <a:endParaRPr lang="ru-RU" sz="1200" dirty="0">
                        <a:latin typeface="Bahnschrift SemiBold Condensed" pitchFamily="34" charset="0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9692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Bahnschrift SemiBold Condensed" pitchFamily="34" charset="0"/>
                        </a:rPr>
                        <a:t>Нарушение </a:t>
                      </a:r>
                      <a:r>
                        <a:rPr lang="ru-RU" sz="1200" b="1" dirty="0" smtClean="0">
                          <a:latin typeface="Bahnschrift SemiBold Condensed" pitchFamily="34" charset="0"/>
                        </a:rPr>
                        <a:t>сроков </a:t>
                      </a:r>
                      <a:r>
                        <a:rPr lang="ru-RU" sz="1200" b="1" dirty="0" smtClean="0">
                          <a:latin typeface="Bahnschrift SemiBold Condensed" pitchFamily="34" charset="0"/>
                        </a:rPr>
                        <a:t>рассмотрения </a:t>
                      </a:r>
                      <a:r>
                        <a:rPr lang="ru-RU" sz="1200" b="1" dirty="0" smtClean="0">
                          <a:latin typeface="Bahnschrift SemiBold Condensed" pitchFamily="34" charset="0"/>
                        </a:rPr>
                        <a:t>сообщений (от  10 минут до 1 часа)</a:t>
                      </a:r>
                      <a:endParaRPr lang="ru-RU" sz="1200" b="1" dirty="0" smtClean="0">
                        <a:latin typeface="Bahnschrift SemiBold Condensed" pitchFamily="34" charset="0"/>
                      </a:endParaRPr>
                    </a:p>
                    <a:p>
                      <a:endParaRPr lang="ru-RU" sz="1200" dirty="0">
                        <a:solidFill>
                          <a:schemeClr val="dk1"/>
                        </a:solidFill>
                        <a:latin typeface="Bahnschrift SemiBold Condensed" pitchFamily="34" charset="0"/>
                        <a:ea typeface="+mn-ea"/>
                        <a:cs typeface="+mn-cs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567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Bahnschrift SemiBold Condensed" pitchFamily="34" charset="0"/>
                        </a:rPr>
                        <a:t>Длительное</a:t>
                      </a:r>
                      <a:r>
                        <a:rPr lang="ru-RU" sz="1200" baseline="0" dirty="0">
                          <a:latin typeface="Bahnschrift SemiBold Condensed" pitchFamily="34" charset="0"/>
                        </a:rPr>
                        <a:t> </a:t>
                      </a:r>
                      <a:r>
                        <a:rPr lang="ru-RU" sz="1200" dirty="0">
                          <a:latin typeface="Bahnschrift SemiBold Condensed" pitchFamily="34" charset="0"/>
                        </a:rPr>
                        <a:t>согласование ответов руководителями разных отделов, курирующими заместителями, начальником Инспекции.</a:t>
                      </a:r>
                    </a:p>
                    <a:p>
                      <a:endParaRPr lang="ru-RU" sz="1200" dirty="0">
                        <a:latin typeface="Bahnschrift SemiBold Condensed" pitchFamily="34" charset="0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8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03349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200" b="1" dirty="0" smtClean="0">
                          <a:latin typeface="Bahnschrift SemiBold Condensed" pitchFamily="34" charset="0"/>
                        </a:rPr>
                        <a:t>Потери времени при нарочной обработке </a:t>
                      </a:r>
                      <a:endParaRPr lang="ru-RU" sz="1200" b="1" dirty="0">
                        <a:latin typeface="Bahnschrift SemiBold Condensed" pitchFamily="34" charset="0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 marT="34322" marB="3432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8089" y="655855"/>
            <a:ext cx="8280920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endParaRPr lang="ru-RU" sz="1400" dirty="0">
              <a:solidFill>
                <a:prstClr val="black"/>
              </a:solidFill>
              <a:latin typeface="Bahnschrift SemiBold Condensed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sz="1400" dirty="0">
                <a:solidFill>
                  <a:prstClr val="black"/>
                </a:solidFill>
                <a:latin typeface="Bahnschrift SemiBold Condensed" pitchFamily="34" charset="0"/>
              </a:rPr>
              <a:t>Как мы хотим повлиять на выявленные при картировании текущего состояния проблемы в рамках текущего проекта? </a:t>
            </a:r>
            <a:endParaRPr lang="ru-RU" sz="1400" dirty="0">
              <a:solidFill>
                <a:srgbClr val="414142"/>
              </a:solidFill>
              <a:latin typeface="Bahnschrift SemiBold Condense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799" y="178204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45" y="336621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35" y="4194343"/>
            <a:ext cx="2857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5810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794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467544" y="269875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dirty="0">
                <a:latin typeface="Bahnschrift SemiBold Condensed" pitchFamily="34" charset="0"/>
              </a:rPr>
              <a:t>Вклад в цель проекта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95391"/>
              </p:ext>
            </p:extLst>
          </p:nvPr>
        </p:nvGraphicFramePr>
        <p:xfrm>
          <a:off x="323528" y="773931"/>
          <a:ext cx="8136904" cy="317463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09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53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85359">
                  <a:extLst>
                    <a:ext uri="{9D8B030D-6E8A-4147-A177-3AD203B41FA5}">
                      <a16:colId xmlns="" xmlns:a16="http://schemas.microsoft.com/office/drawing/2014/main" val="3423097419"/>
                    </a:ext>
                  </a:extLst>
                </a:gridCol>
                <a:gridCol w="20562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89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u="none" strike="noStrike" dirty="0">
                          <a:latin typeface="Bahnschrift SemiBold Condensed" pitchFamily="34" charset="0"/>
                          <a:cs typeface="Times New Roman" pitchFamily="18" charset="0"/>
                        </a:rPr>
                        <a:t>ПРОБЛЕМА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Коренная причина</a:t>
                      </a: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u="none" strike="noStrike" dirty="0">
                          <a:latin typeface="Bahnschrift SemiBold Condensed" pitchFamily="34" charset="0"/>
                          <a:cs typeface="Times New Roman" pitchFamily="18" charset="0"/>
                        </a:rPr>
                        <a:t>ПРЕДЛАГАЕМОЕ РЕШЕНИЕ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ВКЛАД В ДОСТИЖЕНИЕ ЦЕЛИ</a:t>
                      </a:r>
                      <a:endParaRPr sz="18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141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buFont typeface="Arial"/>
                        <a:buNone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Потеря времени при оповещении  регистратора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(ограничение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buFont typeface="Arial"/>
                        <a:buNone/>
                        <a:defRPr/>
                      </a:pPr>
                      <a:endParaRPr lang="ru-RU" sz="1200" dirty="0">
                        <a:solidFill>
                          <a:srgbClr val="000000"/>
                        </a:solidFill>
                        <a:latin typeface="Bahnschrift SemiBold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buFont typeface="Arial"/>
                        <a:buNone/>
                        <a:defRPr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Доступ к системам ограничен и сконцентрирован на одном сотруднике</a:t>
                      </a: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Bahnschrift SemiBold Condensed" pitchFamily="34" charset="0"/>
                          <a:cs typeface="Times New Roman" pitchFamily="18" charset="0"/>
                        </a:rPr>
                        <a:t>Добавление еще одного регистратора в группу </a:t>
                      </a: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/>
                        </a:rPr>
                        <a:t>Сокращение ВПП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Bahnschrift SemiBold Condensed" pitchFamily="34" charset="0"/>
                        <a:ea typeface="Times New Roman"/>
                        <a:cs typeface="Times New Roman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687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defRPr/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200" b="1" dirty="0" smtClean="0">
                          <a:latin typeface="Bahnschrift SemiBold Condensed" pitchFamily="34" charset="0"/>
                        </a:rPr>
                        <a:t>       Нарушение </a:t>
                      </a:r>
                      <a:r>
                        <a:rPr lang="ru-RU" sz="1200" b="1" dirty="0" smtClean="0">
                          <a:latin typeface="Bahnschrift SemiBold Condensed" pitchFamily="34" charset="0"/>
                        </a:rPr>
                        <a:t>сроков </a:t>
                      </a:r>
                      <a:r>
                        <a:rPr lang="ru-RU" sz="1200" b="1" dirty="0" smtClean="0">
                          <a:latin typeface="Bahnschrift SemiBold Condensed" pitchFamily="34" charset="0"/>
                        </a:rPr>
                        <a:t>рассмотрения </a:t>
                      </a:r>
                      <a:r>
                        <a:rPr lang="ru-RU" sz="1200" b="1" dirty="0" smtClean="0">
                          <a:latin typeface="Bahnschrift SemiBold Condensed" pitchFamily="34" charset="0"/>
                        </a:rPr>
                        <a:t>сообщений (от  10 минут до 1 часа) </a:t>
                      </a:r>
                      <a:endParaRPr lang="ru-RU" sz="1200" b="1" dirty="0">
                        <a:latin typeface="Bahnschrift SemiBold Condensed" pitchFamily="34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Отсутствие 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внутриведомственной 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электронной системы связи для передачи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обращения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(сообщения)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в работу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отделов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Bahnschrift SemiBold Condensed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lvl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Bahnschrift SemiBold Condensed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Bahnschrift SemiBold Condensed" pitchFamily="34" charset="0"/>
                          <a:cs typeface="Times New Roman" pitchFamily="18" charset="0"/>
                        </a:rPr>
                        <a:t>Создание телеграмм-канала для обработки поступивших сообщений </a:t>
                      </a:r>
                      <a:r>
                        <a:rPr lang="ru-RU" sz="1200" dirty="0" smtClean="0">
                          <a:latin typeface="Bahnschrift SemiBold Condensed" pitchFamily="34" charset="0"/>
                          <a:cs typeface="Times New Roman" pitchFamily="18" charset="0"/>
                        </a:rPr>
                        <a:t>(согласование </a:t>
                      </a:r>
                      <a:r>
                        <a:rPr lang="ru-RU" sz="1200" dirty="0">
                          <a:latin typeface="Bahnschrift SemiBold Condensed" pitchFamily="34" charset="0"/>
                          <a:cs typeface="Times New Roman" pitchFamily="18" charset="0"/>
                        </a:rPr>
                        <a:t>в режиме «онлайн</a:t>
                      </a:r>
                      <a:r>
                        <a:rPr lang="ru-RU" sz="1200" dirty="0" smtClean="0">
                          <a:latin typeface="Bahnschrift SemiBold Condensed" pitchFamily="34" charset="0"/>
                          <a:cs typeface="Times New Roman" pitchFamily="18" charset="0"/>
                        </a:rPr>
                        <a:t>») </a:t>
                      </a: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latin typeface="Bahnschrift SemiBold Condensed" pitchFamily="34" charset="0"/>
                          <a:cs typeface="Times New Roman" pitchFamily="18" charset="0"/>
                        </a:rPr>
                        <a:t>Сокращение ВПП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76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Длительное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 согласование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ответов руководителями разных отделов, курирующими заместителями, начальником Инспекции.</a:t>
                      </a: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Bahnschrift SemiBold Condensed" pitchFamily="34" charset="0"/>
                          <a:cs typeface="Times New Roman" pitchFamily="18" charset="0"/>
                        </a:rPr>
                        <a:t>Создание телеграмм-канала для обработки поступивших сообщений ( согласование в режиме «онлайн» )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dirty="0">
                          <a:latin typeface="Bahnschrift SemiBold Condensed" pitchFamily="34" charset="0"/>
                          <a:cs typeface="Times New Roman" pitchFamily="18" charset="0"/>
                        </a:rPr>
                        <a:t>Сокращение ВПП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76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060" marR="5060" marT="506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Потери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 времени при нарочной обработке 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Bahnschrift SemiBold Condensed" pitchFamily="34" charset="0"/>
                          <a:cs typeface="Times New Roman" pitchFamily="18" charset="0"/>
                        </a:rPr>
                        <a:t>Необходимость получения визы на бумажном носителе</a:t>
                      </a: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sz="1200" dirty="0">
                        <a:latin typeface="Bahnschrift SemiBold Condensed" pitchFamily="34" charset="0"/>
                        <a:cs typeface="Times New Roman" pitchFamily="18" charset="0"/>
                      </a:endParaRPr>
                    </a:p>
                  </a:txBody>
                  <a:tcPr marL="5060" marR="5060" marT="5060" marB="0" anchor="ctr"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03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4"/>
          <p:cNvSpPr/>
          <p:nvPr/>
        </p:nvSpPr>
        <p:spPr>
          <a:xfrm>
            <a:off x="395536" y="629915"/>
            <a:ext cx="568525" cy="10697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800" kern="1200" dirty="0">
              <a:solidFill>
                <a:prstClr val="black"/>
              </a:solidFill>
              <a:latin typeface="Bahnschrift SemiBold Condens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91056" y="951794"/>
            <a:ext cx="79979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Bahnschrift SemiBold Condensed" pitchFamily="34" charset="0"/>
              </a:rPr>
              <a:t>Поступление уведомления на телефон  регистратора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9623" y="3149018"/>
            <a:ext cx="955831" cy="861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Bahnschrift SemiBold Condensed" pitchFamily="34" charset="0"/>
              </a:rPr>
              <a:t>Согласование ответа с руководителем отдела, виза в режиме «онлайн»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39019" y="3278295"/>
            <a:ext cx="839124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Bahnschrift SemiBold Condensed" pitchFamily="34" charset="0"/>
              </a:rPr>
              <a:t>Занесение ответа в систему</a:t>
            </a:r>
          </a:p>
        </p:txBody>
      </p:sp>
      <p:grpSp>
        <p:nvGrpSpPr>
          <p:cNvPr id="29" name="Группа 28"/>
          <p:cNvGrpSpPr/>
          <p:nvPr/>
        </p:nvGrpSpPr>
        <p:grpSpPr>
          <a:xfrm rot="20486586">
            <a:off x="1419544" y="1346224"/>
            <a:ext cx="451384" cy="179138"/>
            <a:chOff x="957534" y="760390"/>
            <a:chExt cx="271065" cy="149767"/>
          </a:xfrm>
        </p:grpSpPr>
        <p:sp>
          <p:nvSpPr>
            <p:cNvPr id="30" name="Стрелка вправо 29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 rot="21414210">
            <a:off x="2929828" y="1056364"/>
            <a:ext cx="372840" cy="159947"/>
            <a:chOff x="957534" y="760390"/>
            <a:chExt cx="271065" cy="149767"/>
          </a:xfrm>
        </p:grpSpPr>
        <p:sp>
          <p:nvSpPr>
            <p:cNvPr id="33" name="Стрелка вправо 32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 rot="21414210">
            <a:off x="4485148" y="1047136"/>
            <a:ext cx="464338" cy="160849"/>
            <a:chOff x="957534" y="760390"/>
            <a:chExt cx="271065" cy="149767"/>
          </a:xfrm>
        </p:grpSpPr>
        <p:sp>
          <p:nvSpPr>
            <p:cNvPr id="36" name="Стрелка вправо 35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 rot="21330254">
            <a:off x="6197687" y="1072231"/>
            <a:ext cx="515244" cy="171325"/>
            <a:chOff x="957534" y="760390"/>
            <a:chExt cx="271065" cy="149767"/>
          </a:xfrm>
        </p:grpSpPr>
        <p:sp>
          <p:nvSpPr>
            <p:cNvPr id="42" name="Стрелка вправо 41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 rot="863681">
            <a:off x="7884367" y="1273898"/>
            <a:ext cx="462361" cy="157311"/>
            <a:chOff x="957534" y="760390"/>
            <a:chExt cx="271065" cy="149767"/>
          </a:xfrm>
        </p:grpSpPr>
        <p:sp>
          <p:nvSpPr>
            <p:cNvPr id="45" name="Стрелка вправо 44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 rot="21411757">
            <a:off x="3558451" y="3423165"/>
            <a:ext cx="511816" cy="178961"/>
            <a:chOff x="957534" y="760390"/>
            <a:chExt cx="271065" cy="149767"/>
          </a:xfrm>
        </p:grpSpPr>
        <p:sp>
          <p:nvSpPr>
            <p:cNvPr id="48" name="Стрелка вправо 47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>
                <a:solidFill>
                  <a:prstClr val="white"/>
                </a:solidFill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2071200" y="1739144"/>
            <a:ext cx="581509" cy="307777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 1 мин.</a:t>
            </a:r>
          </a:p>
          <a:p>
            <a:pPr algn="ctr"/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</a:t>
            </a:r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10 мин</a:t>
            </a:r>
            <a:r>
              <a:rPr lang="ru-RU" sz="700" dirty="0" smtClean="0">
                <a:solidFill>
                  <a:prstClr val="black"/>
                </a:solidFill>
                <a:latin typeface="Bahnschrift SemiBold Condensed" pitchFamily="34" charset="0"/>
              </a:rPr>
              <a:t>.</a:t>
            </a:r>
            <a:endParaRPr lang="ru-RU" sz="700" dirty="0">
              <a:solidFill>
                <a:prstClr val="black"/>
              </a:solidFill>
              <a:latin typeface="Bahnschrift SemiBold Condensed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16274" y="4111191"/>
            <a:ext cx="680353" cy="338554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800" b="1" dirty="0">
                <a:solidFill>
                  <a:prstClr val="black"/>
                </a:solidFill>
                <a:latin typeface="Bahnschrift SemiBold Condensed" pitchFamily="34" charset="0"/>
              </a:rPr>
              <a:t>  2  мин. </a:t>
            </a:r>
            <a:r>
              <a:rPr lang="en-US" sz="800" b="1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800" b="1" dirty="0">
                <a:solidFill>
                  <a:prstClr val="black"/>
                </a:solidFill>
                <a:latin typeface="Bahnschrift SemiBold Condensed" pitchFamily="34" charset="0"/>
              </a:rPr>
              <a:t> 1  час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618404" y="4010792"/>
            <a:ext cx="622876" cy="338554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800" b="1" dirty="0">
                <a:solidFill>
                  <a:prstClr val="black"/>
                </a:solidFill>
                <a:latin typeface="Bahnschrift SemiBold Condensed" pitchFamily="34" charset="0"/>
              </a:rPr>
              <a:t>  5 </a:t>
            </a:r>
            <a:r>
              <a:rPr lang="ru-RU" sz="800" b="1" dirty="0" smtClean="0">
                <a:solidFill>
                  <a:prstClr val="black"/>
                </a:solidFill>
                <a:latin typeface="Bahnschrift SemiBold Condensed" pitchFamily="34" charset="0"/>
              </a:rPr>
              <a:t> мин. </a:t>
            </a:r>
          </a:p>
          <a:p>
            <a:r>
              <a:rPr lang="en-US" sz="800" b="1" dirty="0" smtClean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800" b="1" dirty="0" smtClean="0">
                <a:solidFill>
                  <a:prstClr val="black"/>
                </a:solidFill>
                <a:latin typeface="Bahnschrift SemiBold Condensed" pitchFamily="34" charset="0"/>
              </a:rPr>
              <a:t> </a:t>
            </a:r>
            <a:r>
              <a:rPr lang="ru-RU" sz="800" b="1" dirty="0" smtClean="0">
                <a:solidFill>
                  <a:prstClr val="black"/>
                </a:solidFill>
                <a:latin typeface="Bahnschrift SemiBold Condensed" pitchFamily="34" charset="0"/>
              </a:rPr>
              <a:t>10 </a:t>
            </a:r>
            <a:r>
              <a:rPr lang="ru-RU" sz="800" b="1" dirty="0">
                <a:solidFill>
                  <a:prstClr val="black"/>
                </a:solidFill>
                <a:latin typeface="Bahnschrift SemiBold Condensed" pitchFamily="34" charset="0"/>
              </a:rPr>
              <a:t>мин.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842011" y="1109557"/>
            <a:ext cx="79986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Bahnschrift SemiBold Condensed" pitchFamily="34" charset="0"/>
              </a:rPr>
              <a:t>Подготовка ответа </a:t>
            </a:r>
          </a:p>
        </p:txBody>
      </p:sp>
      <p:sp>
        <p:nvSpPr>
          <p:cNvPr id="90" name="Прямоугольник 89"/>
          <p:cNvSpPr/>
          <p:nvPr/>
        </p:nvSpPr>
        <p:spPr bwMode="auto">
          <a:xfrm>
            <a:off x="7315227" y="3665988"/>
            <a:ext cx="1138281" cy="917210"/>
          </a:xfrm>
          <a:prstGeom prst="rect">
            <a:avLst/>
          </a:prstGeom>
          <a:solidFill>
            <a:schemeClr val="bg2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prstClr val="black"/>
              </a:solidFill>
              <a:latin typeface="Bahnschrift SemiBold Condens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ВПП </a:t>
            </a:r>
            <a:endParaRPr lang="ru-RU" sz="1600" b="1" dirty="0">
              <a:solidFill>
                <a:prstClr val="black"/>
              </a:solidFill>
              <a:latin typeface="Bahnschrift SemiBold Condensed" pitchFamily="34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М</a:t>
            </a:r>
            <a:r>
              <a:rPr lang="en-US" sz="1000" b="1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in</a:t>
            </a:r>
            <a:r>
              <a:rPr lang="ru-RU" sz="1000" b="1" dirty="0">
                <a:solidFill>
                  <a:prstClr val="black"/>
                </a:solidFill>
                <a:latin typeface="Bahnschrift SemiBold Condensed" pitchFamily="34" charset="0"/>
              </a:rPr>
              <a:t> – 2 час  10 минут </a:t>
            </a:r>
          </a:p>
          <a:p>
            <a:r>
              <a:rPr lang="en-US" sz="1000" b="1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1000" b="1" dirty="0">
                <a:solidFill>
                  <a:prstClr val="black"/>
                </a:solidFill>
                <a:latin typeface="Bahnschrift SemiBold Condensed" pitchFamily="34" charset="0"/>
              </a:rPr>
              <a:t> – 4 часа  27 минут </a:t>
            </a:r>
          </a:p>
          <a:p>
            <a:r>
              <a:rPr lang="ru-RU" sz="1000" b="1" dirty="0">
                <a:solidFill>
                  <a:prstClr val="black"/>
                </a:solidFill>
                <a:latin typeface="Bahnschrift SemiBold Condensed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95" y="125859"/>
            <a:ext cx="4355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prstClr val="black"/>
                </a:solidFill>
                <a:latin typeface="Bahnschrift SemiBold Condensed" pitchFamily="34" charset="0"/>
              </a:rPr>
              <a:t>Целевая карта процесса</a:t>
            </a:r>
          </a:p>
        </p:txBody>
      </p:sp>
      <p:sp>
        <p:nvSpPr>
          <p:cNvPr id="54" name="Шестиугольник 53"/>
          <p:cNvSpPr/>
          <p:nvPr/>
        </p:nvSpPr>
        <p:spPr>
          <a:xfrm>
            <a:off x="2075753" y="744546"/>
            <a:ext cx="307338" cy="25225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sp>
        <p:nvSpPr>
          <p:cNvPr id="56" name="Шестиугольник 55"/>
          <p:cNvSpPr/>
          <p:nvPr/>
        </p:nvSpPr>
        <p:spPr>
          <a:xfrm>
            <a:off x="2839217" y="3098896"/>
            <a:ext cx="307338" cy="25225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sp>
        <p:nvSpPr>
          <p:cNvPr id="59" name="Шестиугольник 58"/>
          <p:cNvSpPr/>
          <p:nvPr/>
        </p:nvSpPr>
        <p:spPr>
          <a:xfrm>
            <a:off x="1421402" y="3057254"/>
            <a:ext cx="307338" cy="25225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97774" y="742394"/>
            <a:ext cx="79208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Занесение сообщения в телеграмм -канал</a:t>
            </a:r>
          </a:p>
          <a:p>
            <a:r>
              <a:rPr lang="ru-RU" sz="800" dirty="0">
                <a:latin typeface="Bahnschrift SemiBold Condensed" pitchFamily="34" charset="0"/>
              </a:rPr>
              <a:t>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098881" y="862392"/>
            <a:ext cx="799863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Отметка исполнителя </a:t>
            </a:r>
            <a:r>
              <a:rPr lang="en-US" sz="1000" dirty="0">
                <a:latin typeface="Bahnschrift SemiBold Condensed" pitchFamily="34" charset="0"/>
              </a:rPr>
              <a:t>@</a:t>
            </a:r>
            <a:endParaRPr lang="ru-RU" sz="1000" dirty="0">
              <a:latin typeface="Bahnschrift SemiBold Condensed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608724" y="1659680"/>
            <a:ext cx="581508" cy="307777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 1 мин.</a:t>
            </a:r>
          </a:p>
          <a:p>
            <a:pPr algn="ctr"/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</a:t>
            </a:r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5 мин</a:t>
            </a:r>
            <a:r>
              <a:rPr lang="ru-RU" sz="700" dirty="0" smtClean="0">
                <a:solidFill>
                  <a:prstClr val="black"/>
                </a:solidFill>
                <a:latin typeface="Bahnschrift SemiBold Condensed" pitchFamily="34" charset="0"/>
              </a:rPr>
              <a:t>.</a:t>
            </a:r>
            <a:endParaRPr lang="ru-RU" sz="700" dirty="0">
              <a:solidFill>
                <a:prstClr val="black"/>
              </a:solidFill>
              <a:latin typeface="Bahnschrift SemiBold Condensed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207736" y="1523700"/>
            <a:ext cx="652867" cy="307777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 1 мин.</a:t>
            </a:r>
          </a:p>
          <a:p>
            <a:pPr algn="ctr"/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</a:t>
            </a:r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2 мин</a:t>
            </a:r>
            <a:r>
              <a:rPr lang="ru-RU" sz="700" dirty="0" smtClean="0">
                <a:solidFill>
                  <a:prstClr val="black"/>
                </a:solidFill>
                <a:latin typeface="Bahnschrift SemiBold Condensed" pitchFamily="34" charset="0"/>
              </a:rPr>
              <a:t>.</a:t>
            </a:r>
            <a:endParaRPr lang="ru-RU" sz="700" dirty="0">
              <a:solidFill>
                <a:prstClr val="black"/>
              </a:solidFill>
              <a:latin typeface="Bahnschrift SemiBold Condensed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70021" y="1574903"/>
            <a:ext cx="581507" cy="307777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700" b="1" dirty="0">
                <a:latin typeface="Bahnschrift SemiBold Condensed" pitchFamily="34" charset="0"/>
              </a:rPr>
              <a:t>«</a:t>
            </a:r>
            <a:r>
              <a:rPr lang="en-US" sz="700" b="1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b="1" dirty="0">
                <a:latin typeface="Bahnschrift SemiBold Condensed" pitchFamily="34" charset="0"/>
              </a:rPr>
              <a:t>  2 час </a:t>
            </a:r>
            <a:endParaRPr lang="ru-RU" sz="700" b="1" dirty="0">
              <a:latin typeface="Bahnschrift SemiBold Condensed" pitchFamily="34" charset="0"/>
              <a:cs typeface="Times New Roman" panose="02020603050405020304" pitchFamily="18" charset="0"/>
            </a:endParaRPr>
          </a:p>
          <a:p>
            <a:r>
              <a:rPr lang="en-US" sz="700" b="1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b="1" dirty="0">
                <a:latin typeface="Bahnschrift SemiBold Condensed" pitchFamily="34" charset="0"/>
              </a:rPr>
              <a:t> 3 </a:t>
            </a:r>
            <a:r>
              <a:rPr lang="ru-RU" sz="700" b="1" dirty="0" smtClean="0">
                <a:latin typeface="Bahnschrift SemiBold Condensed" pitchFamily="34" charset="0"/>
              </a:rPr>
              <a:t>часа</a:t>
            </a:r>
            <a:endParaRPr lang="ru-RU" sz="700" b="1" dirty="0">
              <a:latin typeface="Bahnschrift SemiBold Condensed" pitchFamily="34" charset="0"/>
            </a:endParaRPr>
          </a:p>
        </p:txBody>
      </p:sp>
      <p:sp>
        <p:nvSpPr>
          <p:cNvPr id="60" name="Шестиугольник 59"/>
          <p:cNvSpPr/>
          <p:nvPr/>
        </p:nvSpPr>
        <p:spPr>
          <a:xfrm>
            <a:off x="4088393" y="618421"/>
            <a:ext cx="307338" cy="25225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4</a:t>
            </a:r>
          </a:p>
        </p:txBody>
      </p:sp>
      <p:sp>
        <p:nvSpPr>
          <p:cNvPr id="57" name="Шестиугольник 56"/>
          <p:cNvSpPr/>
          <p:nvPr/>
        </p:nvSpPr>
        <p:spPr>
          <a:xfrm>
            <a:off x="5673129" y="699544"/>
            <a:ext cx="307338" cy="25225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4E568577-B4A3-4407-9C17-A3DD7D3ADCB1}"/>
              </a:ext>
            </a:extLst>
          </p:cNvPr>
          <p:cNvSpPr txBox="1"/>
          <p:nvPr/>
        </p:nvSpPr>
        <p:spPr>
          <a:xfrm>
            <a:off x="447987" y="1461569"/>
            <a:ext cx="906445" cy="11695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Поступление сообщений и </a:t>
            </a:r>
            <a:r>
              <a:rPr lang="ru-RU" sz="1000" dirty="0" smtClean="0">
                <a:latin typeface="Bahnschrift SemiBold Condensed" pitchFamily="34" charset="0"/>
              </a:rPr>
              <a:t>обращений </a:t>
            </a:r>
            <a:r>
              <a:rPr lang="ru-RU" sz="1000" dirty="0">
                <a:latin typeface="Bahnschrift SemiBold Condensed" pitchFamily="34" charset="0"/>
              </a:rPr>
              <a:t>гражданина на портал «Инцидент- Менеджмент» </a:t>
            </a:r>
          </a:p>
        </p:txBody>
      </p:sp>
      <p:sp>
        <p:nvSpPr>
          <p:cNvPr id="53" name="Шестиугольник 52"/>
          <p:cNvSpPr/>
          <p:nvPr/>
        </p:nvSpPr>
        <p:spPr>
          <a:xfrm>
            <a:off x="318032" y="2569532"/>
            <a:ext cx="307338" cy="25225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="" xmlns:a16="http://schemas.microsoft.com/office/drawing/2014/main" id="{BD81F63C-81B0-418F-8111-0516D0FD3EF4}"/>
              </a:ext>
            </a:extLst>
          </p:cNvPr>
          <p:cNvGrpSpPr/>
          <p:nvPr/>
        </p:nvGrpSpPr>
        <p:grpSpPr>
          <a:xfrm rot="21389593">
            <a:off x="175350" y="3466913"/>
            <a:ext cx="462361" cy="157311"/>
            <a:chOff x="957534" y="760390"/>
            <a:chExt cx="271065" cy="149767"/>
          </a:xfrm>
        </p:grpSpPr>
        <p:sp>
          <p:nvSpPr>
            <p:cNvPr id="63" name="Стрелка вправо 44">
              <a:extLst>
                <a:ext uri="{FF2B5EF4-FFF2-40B4-BE49-F238E27FC236}">
                  <a16:creationId xmlns="" xmlns:a16="http://schemas.microsoft.com/office/drawing/2014/main" id="{66E93762-C0F5-46D3-B547-F166381C3D31}"/>
                </a:ext>
              </a:extLst>
            </p:cNvPr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4" name="Стрелка вправо 4">
              <a:extLst>
                <a:ext uri="{FF2B5EF4-FFF2-40B4-BE49-F238E27FC236}">
                  <a16:creationId xmlns="" xmlns:a16="http://schemas.microsoft.com/office/drawing/2014/main" id="{1DAEF62A-A65B-4D88-913A-6E4DC32CFDA4}"/>
                </a:ext>
              </a:extLst>
            </p:cNvPr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>
                <a:solidFill>
                  <a:prstClr val="white"/>
                </a:solidFill>
              </a:endParaRPr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7EE57162-C5A2-4C54-BC03-6F99041A9342}"/>
              </a:ext>
            </a:extLst>
          </p:cNvPr>
          <p:cNvGrpSpPr/>
          <p:nvPr/>
        </p:nvGrpSpPr>
        <p:grpSpPr>
          <a:xfrm rot="21399882">
            <a:off x="1891056" y="3455803"/>
            <a:ext cx="462361" cy="157311"/>
            <a:chOff x="957534" y="760390"/>
            <a:chExt cx="271065" cy="149767"/>
          </a:xfrm>
        </p:grpSpPr>
        <p:sp>
          <p:nvSpPr>
            <p:cNvPr id="67" name="Стрелка вправо 44">
              <a:extLst>
                <a:ext uri="{FF2B5EF4-FFF2-40B4-BE49-F238E27FC236}">
                  <a16:creationId xmlns="" xmlns:a16="http://schemas.microsoft.com/office/drawing/2014/main" id="{33515AA4-8F9B-46D3-A862-A66555BE2844}"/>
                </a:ext>
              </a:extLst>
            </p:cNvPr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0" name="Стрелка вправо 4">
              <a:extLst>
                <a:ext uri="{FF2B5EF4-FFF2-40B4-BE49-F238E27FC236}">
                  <a16:creationId xmlns="" xmlns:a16="http://schemas.microsoft.com/office/drawing/2014/main" id="{700EE4B5-1033-4248-8E24-1EB77BA025DA}"/>
                </a:ext>
              </a:extLst>
            </p:cNvPr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>
                <a:solidFill>
                  <a:prstClr val="white"/>
                </a:solidFill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8873E767-35D0-49C8-8047-2B9DE3745485}"/>
              </a:ext>
            </a:extLst>
          </p:cNvPr>
          <p:cNvSpPr txBox="1"/>
          <p:nvPr/>
        </p:nvSpPr>
        <p:spPr>
          <a:xfrm>
            <a:off x="4209465" y="3399192"/>
            <a:ext cx="83912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Ответ опубликован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88" y="1017288"/>
            <a:ext cx="993775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32" y="2963583"/>
            <a:ext cx="911628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504" y="833566"/>
            <a:ext cx="432048" cy="32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2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44730" y="734362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ahnschrift SemiBold Condensed" pitchFamily="34" charset="0"/>
              </a:rPr>
              <a:t>План мероприятий по реализации проекта</a:t>
            </a:r>
            <a:endParaRPr lang="ru-RU" sz="2000" dirty="0">
              <a:latin typeface="Bahnschrift SemiBold Condensed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7753"/>
              </p:ext>
            </p:extLst>
          </p:nvPr>
        </p:nvGraphicFramePr>
        <p:xfrm>
          <a:off x="323528" y="1349995"/>
          <a:ext cx="7632848" cy="3175934"/>
        </p:xfrm>
        <a:graphic>
          <a:graphicData uri="http://schemas.openxmlformats.org/drawingml/2006/table">
            <a:tbl>
              <a:tblPr/>
              <a:tblGrid>
                <a:gridCol w="2880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741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00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2381"/>
                <a:gridCol w="1152128"/>
                <a:gridCol w="12961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7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</a:t>
                      </a:r>
                      <a:endParaRPr lang="ru-RU" sz="10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Мероприятия</a:t>
                      </a: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Ожидаемый результат</a:t>
                      </a: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Ответственные </a:t>
                      </a:r>
                      <a:endParaRPr lang="ru-RU" sz="1000" dirty="0" smtClean="0">
                        <a:latin typeface="Bahnschrift SemiBold Condensed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Срок</a:t>
                      </a:r>
                      <a:endParaRPr lang="ru-RU" sz="1000" dirty="0" smtClean="0">
                        <a:latin typeface="Bahnschrift SemiBold Condensed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Исполнение</a:t>
                      </a: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9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Создать  телеграмм-канал для обработки поступивших сообщений</a:t>
                      </a:r>
                      <a:endParaRPr lang="ru-RU" sz="1000" dirty="0">
                        <a:latin typeface="Bahnschrift SemiBold Condensed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Сокращение ВПП, сокращение</a:t>
                      </a:r>
                      <a:r>
                        <a:rPr lang="ru-RU" sz="1000" baseline="0" dirty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 расхода бумаги</a:t>
                      </a: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Кузьмина Д.В.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09.01.2024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sz="1000" dirty="0"/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93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Назначить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 приказом еще одного ответственного за ведение портала «Инцидент- менеджмент» </a:t>
                      </a:r>
                      <a:endParaRPr lang="ru-RU" sz="1000" dirty="0">
                        <a:latin typeface="Bahnschrift SemiBold Condensed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Дашибалов</a:t>
                      </a:r>
                      <a:r>
                        <a:rPr lang="ru-RU" sz="1000" dirty="0" smtClean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 Б.А.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27.02.2024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12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Разработать систему  нумерации</a:t>
                      </a:r>
                      <a:r>
                        <a:rPr lang="ru-RU" sz="1000" baseline="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 поступивших инцидентов, порядка 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 их отработки</a:t>
                      </a:r>
                      <a:r>
                        <a:rPr lang="ru-RU" sz="1000" baseline="0" dirty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, согласования </a:t>
                      </a:r>
                      <a:endParaRPr lang="ru-RU" sz="1000" dirty="0">
                        <a:latin typeface="Bahnschrift SemiBold Condensed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Bahnschrift SemiBold Condensed" pitchFamily="34" charset="0"/>
                          <a:ea typeface="+mn-ea"/>
                          <a:cs typeface="Times New Roman" pitchFamily="18" charset="0"/>
                        </a:rPr>
                        <a:t>Кузьмина Д.В.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27.01.2024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Bahnschrift SemiBold Condense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638" marR="1638" marT="16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74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1926059"/>
            <a:ext cx="4896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ahnschrift SemiBold Condensed" pitchFamily="34" charset="0"/>
              </a:rPr>
              <a:t>Реализация проекта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31760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773931"/>
            <a:ext cx="2808312" cy="374441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188658"/>
              </p:ext>
            </p:extLst>
          </p:nvPr>
        </p:nvGraphicFramePr>
        <p:xfrm>
          <a:off x="179512" y="786860"/>
          <a:ext cx="3096344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122413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Franklin Gothic Medium Cond" pitchFamily="34" charset="0"/>
                        </a:rPr>
                        <a:t>Проблема: </a:t>
                      </a:r>
                      <a:endParaRPr lang="ru-RU" sz="1000" dirty="0">
                        <a:latin typeface="Franklin Gothic Medium Con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Franklin Gothic Medium Cond" pitchFamily="34" charset="0"/>
                        </a:rPr>
                        <a:t>Решение</a:t>
                      </a:r>
                      <a:endParaRPr lang="ru-RU" sz="1000" dirty="0">
                        <a:latin typeface="Franklin Gothic Medium Cond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Franklin Gothic Medium Cond" pitchFamily="34" charset="0"/>
                        </a:rPr>
                        <a:t>Эффект</a:t>
                      </a:r>
                      <a:endParaRPr lang="ru-RU" sz="1000" dirty="0">
                        <a:latin typeface="Franklin Gothic Medium Cond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4033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Длительные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 сроки ответов на поступившие сообщения</a:t>
                      </a:r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Создан телеграмм-канал для обработки поступивших сообщений</a:t>
                      </a:r>
                    </a:p>
                    <a:p>
                      <a:pPr algn="ctr"/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Сократился срок рассмотрения сообщений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Минимальный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 срок на </a:t>
                      </a:r>
                      <a:r>
                        <a:rPr lang="ru-RU" sz="1000" dirty="0" smtClean="0">
                          <a:latin typeface="Bahnschrift SemiBold Condensed" pitchFamily="34" charset="0"/>
                        </a:rPr>
                        <a:t>21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 минуту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 </a:t>
                      </a:r>
                      <a:r>
                        <a:rPr lang="ru-RU" sz="1000" dirty="0" err="1" smtClean="0">
                          <a:latin typeface="Bahnschrift SemiBold Condensed" pitchFamily="34" charset="0"/>
                        </a:rPr>
                        <a:t>Maксимальный</a:t>
                      </a:r>
                      <a:r>
                        <a:rPr lang="ru-RU" sz="1000" dirty="0" smtClean="0">
                          <a:latin typeface="Bahnschrift SemiBold Condensed" pitchFamily="34" charset="0"/>
                        </a:rPr>
                        <a:t> на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Bahnschrift SemiBold Condensed" pitchFamily="34" charset="0"/>
                        </a:rPr>
                        <a:t>2 часа 8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 минут </a:t>
                      </a:r>
                      <a:endParaRPr lang="ru-RU" sz="1000" dirty="0" smtClean="0">
                        <a:latin typeface="Bahnschrift SemiBold Condensed" pitchFamily="34" charset="0"/>
                      </a:endParaRPr>
                    </a:p>
                    <a:p>
                      <a:pPr algn="ctr"/>
                      <a:endParaRPr lang="ru-RU" sz="1000" dirty="0" smtClean="0">
                        <a:latin typeface="Bahnschrift SemiBold Condensed" pitchFamily="34" charset="0"/>
                      </a:endParaRPr>
                    </a:p>
                    <a:p>
                      <a:pPr algn="ctr"/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27784" y="125859"/>
            <a:ext cx="2303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Bahnschrift SemiBold Condensed" pitchFamily="34" charset="0"/>
              </a:rPr>
              <a:t>Реализация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862741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33971"/>
            <a:ext cx="2547753" cy="358224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247338"/>
              </p:ext>
            </p:extLst>
          </p:nvPr>
        </p:nvGraphicFramePr>
        <p:xfrm>
          <a:off x="251520" y="1494011"/>
          <a:ext cx="3096344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936104"/>
                <a:gridCol w="108012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Franklin Gothic Medium Cond" pitchFamily="34" charset="0"/>
                        </a:rPr>
                        <a:t>Проблема: </a:t>
                      </a:r>
                      <a:endParaRPr lang="ru-RU" sz="1000" dirty="0">
                        <a:latin typeface="Franklin Gothic Medium Con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Franklin Gothic Medium Cond" pitchFamily="34" charset="0"/>
                        </a:rPr>
                        <a:t>Решение</a:t>
                      </a:r>
                      <a:endParaRPr lang="ru-RU" sz="1000" dirty="0">
                        <a:latin typeface="Franklin Gothic Medium Cond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Franklin Gothic Medium Cond" pitchFamily="34" charset="0"/>
                        </a:rPr>
                        <a:t>Эффект</a:t>
                      </a:r>
                      <a:endParaRPr lang="ru-RU" sz="1000" dirty="0">
                        <a:latin typeface="Franklin Gothic Medium Cond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4033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Bahnschrift SemiBold Condensed" pitchFamily="34" charset="0"/>
                        </a:rPr>
                        <a:t>Потери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 времени при оповещении регистратора из-за того, что доступ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latin typeface="Bahnschrift SemiBold Condensed" pitchFamily="34" charset="0"/>
                          <a:ea typeface="Times New Roman"/>
                          <a:cs typeface="Times New Roman" pitchFamily="18" charset="0"/>
                        </a:rPr>
                        <a:t> к системам ограничен и сконцентрирован на одном сотруднике</a:t>
                      </a:r>
                    </a:p>
                    <a:p>
                      <a:pPr algn="ctr"/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 </a:t>
                      </a:r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Приказом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 назначен </a:t>
                      </a:r>
                      <a:r>
                        <a:rPr lang="ru-RU" sz="1000" dirty="0" smtClean="0">
                          <a:latin typeface="Bahnschrift SemiBold Condensed" pitchFamily="34" charset="0"/>
                        </a:rPr>
                        <a:t>еще один ответственный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 сотрудник </a:t>
                      </a:r>
                      <a:r>
                        <a:rPr lang="ru-RU" sz="1000" dirty="0" smtClean="0">
                          <a:latin typeface="Bahnschrift SemiBold Condensed" pitchFamily="34" charset="0"/>
                        </a:rPr>
                        <a:t> за ведение портала «Инцидент- менеджмент» </a:t>
                      </a:r>
                    </a:p>
                    <a:p>
                      <a:pPr algn="ctr"/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Bahnschrift SemiBold Condensed" pitchFamily="34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Сократилось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 время при занесении сообщения в телеграмм – канал до 1 минуты</a:t>
                      </a:r>
                    </a:p>
                    <a:p>
                      <a:pPr algn="ctr"/>
                      <a:endParaRPr lang="ru-RU" sz="1000" baseline="0" dirty="0" smtClean="0">
                        <a:latin typeface="Bahnschrift SemiBold Condensed" pitchFamily="34" charset="0"/>
                      </a:endParaRPr>
                    </a:p>
                    <a:p>
                      <a:pPr algn="ctr"/>
                      <a:endParaRPr lang="ru-RU" sz="1000" dirty="0" smtClean="0">
                        <a:latin typeface="Bahnschrift SemiBold Condensed" pitchFamily="34" charset="0"/>
                      </a:endParaRPr>
                    </a:p>
                    <a:p>
                      <a:pPr algn="ctr"/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27784" y="125859"/>
            <a:ext cx="2303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Bahnschrift SemiBold Condensed" pitchFamily="34" charset="0"/>
              </a:rPr>
              <a:t>Реализация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066168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2862163"/>
            <a:ext cx="6805130" cy="1565790"/>
          </a:xfrm>
        </p:spPr>
        <p:txBody>
          <a:bodyPr/>
          <a:lstStyle/>
          <a:p>
            <a:pPr>
              <a:defRPr/>
            </a:pPr>
            <a:r>
              <a:rPr lang="ru-RU" sz="3200" b="0" dirty="0">
                <a:latin typeface="Bahnschrift SemiBold Condensed" pitchFamily="34" charset="0"/>
              </a:rPr>
              <a:t>Оптимизация процесса рассмотрения сообщений граждан, поступивших через портал «Инцидент-менеджмент» </a:t>
            </a:r>
            <a:endParaRPr sz="3200" b="0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395536" y="845939"/>
            <a:ext cx="5508152" cy="576064"/>
          </a:xfrm>
        </p:spPr>
        <p:txBody>
          <a:bodyPr/>
          <a:lstStyle/>
          <a:p>
            <a:pPr>
              <a:defRPr/>
            </a:pPr>
            <a:endParaRPr lang="ru-RU" dirty="0">
              <a:latin typeface="Bahnschrift SemiBold Condensed" pitchFamily="34" charset="0"/>
            </a:endParaRPr>
          </a:p>
          <a:p>
            <a:pPr>
              <a:defRPr/>
            </a:pPr>
            <a:r>
              <a:rPr lang="ru-RU" sz="4800" dirty="0">
                <a:latin typeface="Bahnschrift SemiBold Condensed" pitchFamily="34" charset="0"/>
              </a:rPr>
              <a:t>Проект:</a:t>
            </a:r>
            <a:endParaRPr sz="4800" dirty="0">
              <a:latin typeface="Bahnschrift SemiBold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359443"/>
            <a:ext cx="3759625" cy="2893468"/>
          </a:xfrm>
          <a:prstGeom prst="rect">
            <a:avLst/>
          </a:prstGeom>
        </p:spPr>
      </p:pic>
      <p:sp>
        <p:nvSpPr>
          <p:cNvPr id="6" name="Рамка 5"/>
          <p:cNvSpPr/>
          <p:nvPr/>
        </p:nvSpPr>
        <p:spPr>
          <a:xfrm>
            <a:off x="6372200" y="1618328"/>
            <a:ext cx="183758" cy="17532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3503" y="1562815"/>
            <a:ext cx="88464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Bahnschrift SemiBold Condensed" pitchFamily="34" charset="0"/>
              </a:rPr>
              <a:t>Номер сообщения</a:t>
            </a:r>
            <a:endParaRPr lang="ru-RU" sz="1200" dirty="0">
              <a:latin typeface="Bahnschrift SemiBold Condensed" pitchFamily="34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868144" y="1714737"/>
            <a:ext cx="482320" cy="108010"/>
          </a:xfrm>
          <a:prstGeom prst="straightConnector1">
            <a:avLst/>
          </a:prstGeom>
          <a:ln w="190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4342310"/>
              </p:ext>
            </p:extLst>
          </p:nvPr>
        </p:nvGraphicFramePr>
        <p:xfrm>
          <a:off x="467544" y="1494011"/>
          <a:ext cx="3096344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152128"/>
                <a:gridCol w="86409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Franklin Gothic Medium Cond" pitchFamily="34" charset="0"/>
                        </a:rPr>
                        <a:t>Проблема: </a:t>
                      </a:r>
                      <a:endParaRPr lang="ru-RU" sz="1000" dirty="0">
                        <a:latin typeface="Franklin Gothic Medium Con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Franklin Gothic Medium Cond" pitchFamily="34" charset="0"/>
                        </a:rPr>
                        <a:t>Решение</a:t>
                      </a:r>
                      <a:endParaRPr lang="ru-RU" sz="1000" dirty="0">
                        <a:latin typeface="Franklin Gothic Medium Cond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Franklin Gothic Medium Cond" pitchFamily="34" charset="0"/>
                        </a:rPr>
                        <a:t>Эффект</a:t>
                      </a:r>
                      <a:endParaRPr lang="ru-RU" sz="1000" dirty="0">
                        <a:latin typeface="Franklin Gothic Medium Cond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4033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Bahnschrift SemiBold Condensed" pitchFamily="34" charset="0"/>
                        </a:rPr>
                        <a:t>Потери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 времени при поиске нужного сообщения, возникновение путаницы при ответе сразу на несколько сообщений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Разработана система  нумерации поступивших </a:t>
                      </a:r>
                      <a:r>
                        <a:rPr lang="ru-RU" sz="1000" dirty="0" smtClean="0">
                          <a:latin typeface="Bahnschrift SemiBold Condensed" pitchFamily="34" charset="0"/>
                        </a:rPr>
                        <a:t>инцидентов</a:t>
                      </a:r>
                      <a:endParaRPr lang="ru-RU" sz="1000" dirty="0" smtClean="0">
                        <a:latin typeface="Bahnschrift SemiBold Condensed" pitchFamily="34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latin typeface="Bahnschrift SemiBold Condensed" pitchFamily="34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Bahnschrift SemiBold Condensed" pitchFamily="34" charset="0"/>
                        </a:rPr>
                        <a:t>Сократилось время поиска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Bahnschrift SemiBold Condensed" pitchFamily="34" charset="0"/>
                        </a:rPr>
                        <a:t>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aseline="0" dirty="0" smtClean="0">
                        <a:latin typeface="Bahnschrift SemiBold Condensed" pitchFamily="34" charset="0"/>
                      </a:endParaRPr>
                    </a:p>
                    <a:p>
                      <a:pPr algn="ctr"/>
                      <a:endParaRPr lang="ru-RU" sz="1000" dirty="0" smtClean="0">
                        <a:latin typeface="Bahnschrift SemiBold Condensed" pitchFamily="34" charset="0"/>
                      </a:endParaRPr>
                    </a:p>
                    <a:p>
                      <a:pPr algn="ctr"/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627784" y="125859"/>
            <a:ext cx="2303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Bahnschrift SemiBold Condensed" pitchFamily="34" charset="0"/>
              </a:rPr>
              <a:t>Реализация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317945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71" y="1061963"/>
            <a:ext cx="3374983" cy="677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26059"/>
            <a:ext cx="3027144" cy="2923651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84698"/>
              </p:ext>
            </p:extLst>
          </p:nvPr>
        </p:nvGraphicFramePr>
        <p:xfrm>
          <a:off x="467544" y="1061963"/>
          <a:ext cx="4032448" cy="2693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512168"/>
                <a:gridCol w="1296144"/>
              </a:tblGrid>
              <a:tr h="3158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Franklin Gothic Medium Cond" pitchFamily="34" charset="0"/>
                        </a:rPr>
                        <a:t>Проблема: </a:t>
                      </a:r>
                      <a:endParaRPr lang="ru-RU" sz="1000" dirty="0">
                        <a:latin typeface="Franklin Gothic Medium Con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Franklin Gothic Medium Cond" pitchFamily="34" charset="0"/>
                        </a:rPr>
                        <a:t>Решение</a:t>
                      </a:r>
                      <a:endParaRPr lang="ru-RU" sz="1000" dirty="0">
                        <a:latin typeface="Franklin Gothic Medium Cond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Franklin Gothic Medium Cond" pitchFamily="34" charset="0"/>
                        </a:rPr>
                        <a:t>Эффект</a:t>
                      </a:r>
                      <a:endParaRPr lang="ru-RU" sz="1000" dirty="0">
                        <a:latin typeface="Franklin Gothic Medium Cond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4033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Длительное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 </a:t>
                      </a:r>
                      <a:r>
                        <a:rPr lang="ru-RU" sz="1000" dirty="0" smtClean="0">
                          <a:latin typeface="Bahnschrift SemiBold Condensed" pitchFamily="34" charset="0"/>
                        </a:rPr>
                        <a:t>согласование ответов руководителями разных отделов, курирующими заместителями, начальником Инспекции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Направление сообщения для исполнения и согласования в отделы и курирующим заместителям  c помощью символа </a:t>
                      </a:r>
                      <a:r>
                        <a:rPr lang="en-US" sz="1000" baseline="0" dirty="0" smtClean="0">
                          <a:latin typeface="Bahnschrift SemiBold Condensed" pitchFamily="34" charset="0"/>
                        </a:rPr>
                        <a:t>@</a:t>
                      </a:r>
                      <a:endParaRPr lang="ru-RU" sz="1000" baseline="0" dirty="0" smtClean="0">
                        <a:latin typeface="Bahnschrift SemiBold Condensed" pitchFamily="34" charset="0"/>
                      </a:endParaRPr>
                    </a:p>
                    <a:p>
                      <a:pPr algn="ctr"/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  </a:t>
                      </a:r>
                      <a:endParaRPr lang="ru-RU" sz="1000" dirty="0" smtClean="0">
                        <a:latin typeface="Bahnschrift SemiBold Condensed" pitchFamily="34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Bahnschrift SemiBold Condensed" pitchFamily="34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Bahnschrift SemiBold Condensed" pitchFamily="34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Bahnschrift SemiBold Condensed" pitchFamily="34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Bahnschrift SemiBold Condensed" pitchFamily="34" charset="0"/>
                        </a:rPr>
                        <a:t>Сократился срок рассмотрения сообщений за счет того, что исполнитель (курирующий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 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заместитель</a:t>
                      </a:r>
                      <a:r>
                        <a:rPr lang="ru-RU" sz="1000" dirty="0" smtClean="0">
                          <a:latin typeface="Bahnschrift SemiBold Condensed" pitchFamily="34" charset="0"/>
                        </a:rPr>
                        <a:t>) </a:t>
                      </a:r>
                      <a:r>
                        <a:rPr lang="ru-RU" sz="1000" dirty="0" smtClean="0">
                          <a:latin typeface="Bahnschrift SemiBold Condensed" pitchFamily="34" charset="0"/>
                        </a:rPr>
                        <a:t>видит, что его отметили, даже не заходя в группу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Bahnschrift SemiBold Condensed" pitchFamily="34" charset="0"/>
                        </a:rPr>
                        <a:t> </a:t>
                      </a: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aseline="0" dirty="0" smtClean="0">
                        <a:latin typeface="Bahnschrift SemiBold Condensed" pitchFamily="34" charset="0"/>
                      </a:endParaRPr>
                    </a:p>
                    <a:p>
                      <a:pPr algn="ctr"/>
                      <a:endParaRPr lang="ru-RU" sz="1000" dirty="0" smtClean="0">
                        <a:latin typeface="Bahnschrift SemiBold Condensed" pitchFamily="34" charset="0"/>
                      </a:endParaRPr>
                    </a:p>
                    <a:p>
                      <a:pPr algn="ctr"/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627784" y="125859"/>
            <a:ext cx="2303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Bahnschrift SemiBold Condensed" pitchFamily="34" charset="0"/>
              </a:rPr>
              <a:t>Реализация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352184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48459"/>
            <a:ext cx="4104456" cy="24627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78604"/>
            <a:ext cx="4320480" cy="1224136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533433"/>
              </p:ext>
            </p:extLst>
          </p:nvPr>
        </p:nvGraphicFramePr>
        <p:xfrm>
          <a:off x="251520" y="1061963"/>
          <a:ext cx="4032448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512168"/>
                <a:gridCol w="1296144"/>
              </a:tblGrid>
              <a:tr h="3158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Franklin Gothic Medium Cond" pitchFamily="34" charset="0"/>
                        </a:rPr>
                        <a:t>Проблема: </a:t>
                      </a:r>
                      <a:endParaRPr lang="ru-RU" sz="1000" dirty="0">
                        <a:latin typeface="Franklin Gothic Medium Cond" pitchFamily="3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Franklin Gothic Medium Cond" pitchFamily="34" charset="0"/>
                        </a:rPr>
                        <a:t>Решение</a:t>
                      </a:r>
                      <a:endParaRPr lang="ru-RU" sz="1000" dirty="0">
                        <a:latin typeface="Franklin Gothic Medium Cond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Franklin Gothic Medium Cond" pitchFamily="34" charset="0"/>
                        </a:rPr>
                        <a:t>Эффект</a:t>
                      </a:r>
                      <a:endParaRPr lang="ru-RU" sz="1000" dirty="0">
                        <a:latin typeface="Franklin Gothic Medium Cond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34033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000" b="1" dirty="0" smtClean="0">
                          <a:latin typeface="Bahnschrift SemiBold Condensed" pitchFamily="34" charset="0"/>
                        </a:rPr>
                        <a:t>Нарушение </a:t>
                      </a:r>
                      <a:r>
                        <a:rPr lang="ru-RU" sz="1000" b="1" dirty="0" smtClean="0">
                          <a:latin typeface="Bahnschrift SemiBold Condensed" pitchFamily="34" charset="0"/>
                        </a:rPr>
                        <a:t>сроков </a:t>
                      </a:r>
                      <a:r>
                        <a:rPr lang="ru-RU" sz="1000" b="1" dirty="0" smtClean="0">
                          <a:latin typeface="Bahnschrift SemiBold Condensed" pitchFamily="34" charset="0"/>
                        </a:rPr>
                        <a:t>рассмотрения </a:t>
                      </a:r>
                      <a:r>
                        <a:rPr lang="ru-RU" sz="1000" b="1" dirty="0" smtClean="0">
                          <a:latin typeface="Bahnschrift SemiBold Condensed" pitchFamily="34" charset="0"/>
                        </a:rPr>
                        <a:t>сообщений (от  10 минут до 1 часа)</a:t>
                      </a:r>
                      <a:endParaRPr lang="ru-RU" sz="1000" b="1" dirty="0" smtClean="0">
                        <a:latin typeface="Bahnschrift SemiBold Condensed" pitchFamily="34" charset="0"/>
                      </a:endParaRPr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latin typeface="Bahnschrift SemiBold Condensed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Регистратор напоминает исполнителям о сроках ответа</a:t>
                      </a:r>
                      <a:endParaRPr lang="ru-RU" sz="1000" dirty="0" smtClean="0">
                        <a:latin typeface="Bahnschrift SemiBold Condensed" pitchFamily="34" charset="0"/>
                      </a:endParaRPr>
                    </a:p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 </a:t>
                      </a:r>
                    </a:p>
                    <a:p>
                      <a:pPr algn="ctr"/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Bahnschrift SemiBold Condensed" pitchFamily="34" charset="0"/>
                        </a:rPr>
                        <a:t>Отсутствие</a:t>
                      </a:r>
                      <a:r>
                        <a:rPr lang="ru-RU" sz="1000" baseline="0" dirty="0" smtClean="0">
                          <a:latin typeface="Bahnschrift SemiBold Condensed" pitchFamily="34" charset="0"/>
                        </a:rPr>
                        <a:t> «просрочек» </a:t>
                      </a:r>
                      <a:endParaRPr lang="ru-RU" sz="1000" dirty="0" smtClean="0">
                        <a:latin typeface="Bahnschrift SemiBold Condensed" pitchFamily="34" charset="0"/>
                      </a:endParaRPr>
                    </a:p>
                    <a:p>
                      <a:pPr algn="ctr"/>
                      <a:endParaRPr lang="ru-RU" sz="1000" dirty="0">
                        <a:latin typeface="Bahnschrift SemiBold Condensed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627784" y="125859"/>
            <a:ext cx="2303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Bahnschrift SemiBold Condensed" pitchFamily="34" charset="0"/>
              </a:rPr>
              <a:t>Реализация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709352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91880" y="197867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ahnschrift SemiBold Condensed" pitchFamily="34" charset="0"/>
              </a:rPr>
              <a:t>Мониторинг устойчивости</a:t>
            </a:r>
            <a:endParaRPr lang="ru-RU" sz="2400" dirty="0">
              <a:latin typeface="Bahnschrift SemiBold Condensed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756875"/>
              </p:ext>
            </p:extLst>
          </p:nvPr>
        </p:nvGraphicFramePr>
        <p:xfrm>
          <a:off x="467544" y="197867"/>
          <a:ext cx="2161728" cy="4852407"/>
        </p:xfrm>
        <a:graphic>
          <a:graphicData uri="http://schemas.openxmlformats.org/drawingml/2006/table">
            <a:tbl>
              <a:tblPr firstCol="1"/>
              <a:tblGrid>
                <a:gridCol w="574372"/>
                <a:gridCol w="649764"/>
                <a:gridCol w="937592"/>
              </a:tblGrid>
              <a:tr h="1766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№ инцидента ( сообщения)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Срок ответа </a:t>
                      </a:r>
                    </a:p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( мин.)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Расход бумаги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 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10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10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36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36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7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30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42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42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42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40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7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199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20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24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3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127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180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77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246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перенаправлен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 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перенаправлен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181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0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 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МИН: 2 минуты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Средний срок ответа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 </a:t>
                      </a: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 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Расход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 бумаги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89367"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МАКС: 4 часа 6 минут 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 SemiBold SemiConden" pitchFamily="34" charset="0"/>
                        </a:rPr>
                        <a:t>48,9</a:t>
                      </a: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ahnschrift SemiBold SemiConden" pitchFamily="34" charset="0"/>
                        </a:rPr>
                        <a:t>Сокращен на 26 листов ( формат А4) 100 % </a:t>
                      </a:r>
                    </a:p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367"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Bahnschrift SemiBold SemiConden" pitchFamily="34" charset="0"/>
                      </a:endParaRPr>
                    </a:p>
                  </a:txBody>
                  <a:tcPr marL="4794" marR="4794" marT="47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A3A2C4CF-1099-4C48-8ADA-C99FAD2CA1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762314"/>
              </p:ext>
            </p:extLst>
          </p:nvPr>
        </p:nvGraphicFramePr>
        <p:xfrm>
          <a:off x="3707904" y="917947"/>
          <a:ext cx="4680520" cy="361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9159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6987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Bahnschrift SemiBold Condensed" pitchFamily="34" charset="0"/>
              </a:rPr>
              <a:t>Достижение показателей</a:t>
            </a:r>
            <a:endParaRPr lang="ru-RU" u="sng" dirty="0">
              <a:latin typeface="Bahnschrift SemiBold Condensed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235684"/>
              </p:ext>
            </p:extLst>
          </p:nvPr>
        </p:nvGraphicFramePr>
        <p:xfrm>
          <a:off x="251520" y="989955"/>
          <a:ext cx="8403135" cy="8914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76804">
                  <a:extLst>
                    <a:ext uri="{9D8B030D-6E8A-4147-A177-3AD203B41FA5}">
                      <a16:colId xmlns="" xmlns:a16="http://schemas.microsoft.com/office/drawing/2014/main" val="3483521618"/>
                    </a:ext>
                  </a:extLst>
                </a:gridCol>
                <a:gridCol w="1394961">
                  <a:extLst>
                    <a:ext uri="{9D8B030D-6E8A-4147-A177-3AD203B41FA5}">
                      <a16:colId xmlns="" xmlns:a16="http://schemas.microsoft.com/office/drawing/2014/main" val="3494378248"/>
                    </a:ext>
                  </a:extLst>
                </a:gridCol>
                <a:gridCol w="1314867">
                  <a:extLst>
                    <a:ext uri="{9D8B030D-6E8A-4147-A177-3AD203B41FA5}">
                      <a16:colId xmlns="" xmlns:a16="http://schemas.microsoft.com/office/drawing/2014/main" val="3156165601"/>
                    </a:ext>
                  </a:extLst>
                </a:gridCol>
                <a:gridCol w="1348240">
                  <a:extLst>
                    <a:ext uri="{9D8B030D-6E8A-4147-A177-3AD203B41FA5}">
                      <a16:colId xmlns="" xmlns:a16="http://schemas.microsoft.com/office/drawing/2014/main" val="3549743522"/>
                    </a:ext>
                  </a:extLst>
                </a:gridCol>
                <a:gridCol w="1368263">
                  <a:extLst>
                    <a:ext uri="{9D8B030D-6E8A-4147-A177-3AD203B41FA5}">
                      <a16:colId xmlns="" xmlns:a16="http://schemas.microsoft.com/office/drawing/2014/main" val="1737774298"/>
                    </a:ext>
                  </a:extLst>
                </a:gridCol>
              </a:tblGrid>
              <a:tr h="33451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Bahnschrift SemiBold Condensed" pitchFamily="34" charset="0"/>
                        </a:rPr>
                        <a:t>Наименование показателя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Bahnschrift SemiBold Condensed" pitchFamily="34" charset="0"/>
                        </a:rPr>
                        <a:t>Текущий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Bahnschrift SemiBold Condensed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Bahnschrift SemiBold Condensed" pitchFamily="34" charset="0"/>
                        </a:rPr>
                        <a:t>Целевой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Bahnschrift SemiBold Condensed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Bahnschrift SemiBold Condensed" pitchFamily="34" charset="0"/>
                        </a:rPr>
                        <a:t>Фактический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Bahnschrift SemiBold Condensed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lt1"/>
                          </a:solidFill>
                          <a:latin typeface="Bahnschrift SemiBold Condensed" pitchFamily="34" charset="0"/>
                        </a:rPr>
                        <a:t>Эффективность, %</a:t>
                      </a:r>
                      <a:endParaRPr lang="ru-RU" sz="900" b="1" kern="1200" dirty="0">
                        <a:solidFill>
                          <a:schemeClr val="lt1"/>
                        </a:solidFill>
                        <a:latin typeface="Bahnschrift SemiBold Condensed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6226847"/>
                  </a:ext>
                </a:extLst>
              </a:tr>
              <a:tr h="556926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>
                          <a:latin typeface="Bahnschrift SemiBold Condensed" pitchFamily="34" charset="0"/>
                          <a:cs typeface="Times New Roman" panose="02020603050405020304" pitchFamily="18" charset="0"/>
                        </a:rPr>
                        <a:t>ВПП (часы)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latin typeface="Bahnschrift SemiBold Condensed" pitchFamily="34" charset="0"/>
                          <a:cs typeface="Times New Roman" panose="02020603050405020304" pitchFamily="18" charset="0"/>
                        </a:rPr>
                        <a:t>2,95-6,5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2,16-4,45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0,03-4,1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chemeClr val="dk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234,8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672624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24128" y="4086299"/>
            <a:ext cx="2539217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lvl="0">
              <a:defRPr lang="ru-RU"/>
            </a:defPPr>
            <a:lvl1pPr marL="0" lv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Эффективность</a:t>
            </a:r>
            <a:r>
              <a:rPr lang="ru-RU" sz="1000" b="1" dirty="0">
                <a:latin typeface="Bahnschrift SemiBold Condensed" pitchFamily="34" charset="0"/>
              </a:rPr>
              <a:t> </a:t>
            </a:r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по проекту – 234,8%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63" y="4014291"/>
            <a:ext cx="2523744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lvl="0">
              <a:defRPr lang="ru-RU"/>
            </a:defPPr>
            <a:lvl1pPr marL="0" lv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Выполнение плана мероприятий составило 100 %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937269"/>
              </p:ext>
            </p:extLst>
          </p:nvPr>
        </p:nvGraphicFramePr>
        <p:xfrm>
          <a:off x="179512" y="2214091"/>
          <a:ext cx="8403135" cy="10598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76804"/>
                <a:gridCol w="1394961"/>
                <a:gridCol w="1314867"/>
                <a:gridCol w="1348240"/>
                <a:gridCol w="1368263"/>
              </a:tblGrid>
              <a:tr h="120637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cs typeface="Times New Roman" panose="02020603050405020304" pitchFamily="18" charset="0"/>
                        </a:rPr>
                        <a:t>Сокращение р</a:t>
                      </a:r>
                      <a:r>
                        <a:rPr lang="ru-RU" sz="9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Bahnschrift SemiBold Condensed" pitchFamily="34" charset="0"/>
                          <a:cs typeface="+mn-cs"/>
                        </a:rPr>
                        <a:t>асходов</a:t>
                      </a:r>
                      <a:r>
                        <a:rPr lang="ru-RU" sz="9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Bahnschrift SemiBold Condensed" pitchFamily="34" charset="0"/>
                          <a:cs typeface="+mn-cs"/>
                        </a:rPr>
                        <a:t> бумаги </a:t>
                      </a:r>
                      <a:endParaRPr lang="ru-RU" sz="900" b="0" i="0" u="none" strike="noStrike" dirty="0" smtClean="0">
                        <a:solidFill>
                          <a:schemeClr val="bg1"/>
                        </a:solidFill>
                        <a:effectLst/>
                        <a:latin typeface="Bahnschrift SemiBold Condensed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cs typeface="Times New Roman" panose="02020603050405020304" pitchFamily="18" charset="0"/>
                        </a:rPr>
                        <a:t> сообщений в месяц ( среднее значение) 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Bahnschrift SemiBold Condense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Количество сообщени</a:t>
                      </a:r>
                      <a:r>
                        <a:rPr lang="ru-RU" sz="900" b="1" kern="1200" baseline="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й 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за</a:t>
                      </a:r>
                      <a:r>
                        <a:rPr lang="ru-RU" sz="900" b="1" kern="1200" baseline="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 год </a:t>
                      </a:r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( среднее значение) </a:t>
                      </a:r>
                    </a:p>
                    <a:p>
                      <a:pPr marL="0" algn="ctr" defTabSz="914400" rtl="0" eaLnBrk="1" latinLnBrk="0" hangingPunct="1"/>
                      <a:endParaRPr lang="ru-RU" sz="900" b="1" kern="1200" dirty="0">
                        <a:solidFill>
                          <a:schemeClr val="bg1"/>
                        </a:solidFill>
                        <a:latin typeface="Bahnschrift SemiBold Condensed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Стоимость</a:t>
                      </a:r>
                      <a:r>
                        <a:rPr lang="ru-RU" sz="900" b="1" kern="1200" baseline="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 1 листа  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Bahnschrift SemiBold Condensed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bg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Экономия за год</a:t>
                      </a:r>
                      <a:endParaRPr lang="ru-RU" sz="900" b="1" kern="1200" dirty="0">
                        <a:solidFill>
                          <a:schemeClr val="bg1"/>
                        </a:solidFill>
                        <a:latin typeface="Bahnschrift SemiBold Condensed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56926">
                <a:tc>
                  <a:txBody>
                    <a:bodyPr/>
                    <a:lstStyle/>
                    <a:p>
                      <a:pPr algn="l"/>
                      <a:endParaRPr lang="ru-RU" sz="900" b="1" dirty="0">
                        <a:latin typeface="Bahnschrift SemiBold Condense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Bahnschrift SemiBold Condensed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900" b="1" dirty="0">
                        <a:latin typeface="Bahnschrift SemiBold Condensed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540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Bahnschrift SemiBold Condensed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0,54</a:t>
                      </a:r>
                      <a:r>
                        <a:rPr lang="ru-RU" sz="900" b="1" kern="1200" baseline="0" dirty="0" smtClean="0">
                          <a:solidFill>
                            <a:schemeClr val="dk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 руб. 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Bahnschrift SemiBold Condensed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291,</a:t>
                      </a:r>
                      <a:r>
                        <a:rPr lang="ru-RU" sz="900" b="1" kern="1200" baseline="0" dirty="0" smtClean="0">
                          <a:solidFill>
                            <a:schemeClr val="dk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 6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 руб.</a:t>
                      </a:r>
                      <a:r>
                        <a:rPr lang="ru-RU" sz="900" b="1" kern="1200" baseline="0" dirty="0" smtClean="0">
                          <a:solidFill>
                            <a:schemeClr val="dk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Bahnschrift SemiBold Condensed" pitchFamily="34" charset="0"/>
                          <a:ea typeface="+mn-ea"/>
                          <a:cs typeface="Times New Roman" panose="02020603050405020304" pitchFamily="18" charset="0"/>
                        </a:rPr>
                        <a:t> 100 % 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Bahnschrift SemiBold Condensed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819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Спасибо</a:t>
            </a:r>
            <a:endParaRPr dirty="0">
              <a:latin typeface="Bahnschrift SemiBold Condensed" pitchFamily="34" charset="0"/>
            </a:endParaRPr>
          </a:p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за внимание!</a:t>
            </a:r>
            <a:endParaRPr dirty="0">
              <a:latin typeface="Bahnschrift SemiBold Condensed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 smtClean="0">
                <a:latin typeface="Bahnschrift SemiBold SemiConden" pitchFamily="34" charset="0"/>
              </a:rPr>
              <a:t>28.02.2024</a:t>
            </a:r>
            <a:endParaRPr lang="ru-RU" dirty="0">
              <a:latin typeface="Bahnschrift SemiBold SemiConden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 bwMode="auto">
          <a:xfrm>
            <a:off x="539748" y="2689111"/>
            <a:ext cx="4860925" cy="227920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Кузьмина Дарья Викторовна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 bwMode="auto">
          <a:xfrm>
            <a:off x="539552" y="3074933"/>
            <a:ext cx="5400600" cy="243135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Главный специалист-эксперт отдела организационного, документационного обеспечения и информатизации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1547664" y="382569"/>
            <a:ext cx="6561138" cy="486148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Организационно-распорядительные документы</a:t>
            </a:r>
            <a:endParaRPr lang="ru-RU" dirty="0">
              <a:solidFill>
                <a:srgbClr val="FF0000"/>
              </a:solidFill>
              <a:latin typeface="Bahnschrift SemiBold Condensed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205979"/>
            <a:ext cx="2448272" cy="3268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1205979"/>
            <a:ext cx="2304257" cy="32683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431799"/>
            <a:ext cx="7597752" cy="548384"/>
          </a:xfrm>
        </p:spPr>
        <p:txBody>
          <a:bodyPr/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ru-RU" dirty="0">
                <a:latin typeface="Bahnschrift SemiBold Condensed" pitchFamily="34" charset="0"/>
              </a:rPr>
              <a:t>Команда проекта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1600" dirty="0">
                <a:latin typeface="Bahnschrift SemiBold Condensed" pitchFamily="34" charset="0"/>
              </a:rPr>
              <a:t>Владелец процесса: </a:t>
            </a:r>
            <a:br>
              <a:rPr lang="ru-RU" sz="1600" dirty="0">
                <a:latin typeface="Bahnschrift SemiBold Condensed" pitchFamily="34" charset="0"/>
              </a:rPr>
            </a:br>
            <a:r>
              <a:rPr lang="ru-RU" sz="1600" dirty="0">
                <a:latin typeface="Bahnschrift SemiBold Condensed" pitchFamily="34" charset="0"/>
              </a:rPr>
              <a:t> </a:t>
            </a:r>
            <a:r>
              <a:rPr lang="ru-RU" sz="1600" b="0" dirty="0">
                <a:latin typeface="Bahnschrift SemiBold Condensed" pitchFamily="34" charset="0"/>
              </a:rPr>
              <a:t>Заместитель начальника Инспекции – </a:t>
            </a:r>
            <a:r>
              <a:rPr lang="ru-RU" sz="1600" b="0" dirty="0" err="1">
                <a:latin typeface="Bahnschrift SemiBold Condensed" pitchFamily="34" charset="0"/>
              </a:rPr>
              <a:t>Илькив</a:t>
            </a:r>
            <a:r>
              <a:rPr lang="ru-RU" sz="1600" b="0" dirty="0">
                <a:latin typeface="Bahnschrift SemiBold Condensed" pitchFamily="34" charset="0"/>
              </a:rPr>
              <a:t> Владимир Васильевич</a:t>
            </a:r>
            <a:br>
              <a:rPr lang="ru-RU" sz="1600" b="0" dirty="0">
                <a:latin typeface="Bahnschrift SemiBold Condensed" pitchFamily="34" charset="0"/>
              </a:rPr>
            </a:br>
            <a:r>
              <a:rPr lang="ru-RU" sz="1600" b="0" dirty="0">
                <a:latin typeface="Bahnschrift SemiBold Condensed" pitchFamily="34" charset="0"/>
              </a:rPr>
              <a:t/>
            </a:r>
            <a:br>
              <a:rPr lang="ru-RU" sz="1600" b="0" dirty="0">
                <a:latin typeface="Bahnschrift SemiBold Condensed" pitchFamily="34" charset="0"/>
              </a:rPr>
            </a:br>
            <a:r>
              <a:rPr lang="ru-RU" sz="1600" dirty="0">
                <a:latin typeface="Bahnschrift SemiBold Condensed" pitchFamily="34" charset="0"/>
              </a:rPr>
              <a:t>Руководитель проекта: </a:t>
            </a:r>
            <a:br>
              <a:rPr lang="ru-RU" sz="1600" dirty="0">
                <a:latin typeface="Bahnschrift SemiBold Condensed" pitchFamily="34" charset="0"/>
              </a:rPr>
            </a:br>
            <a:r>
              <a:rPr lang="ru-RU" sz="1600" dirty="0">
                <a:latin typeface="Bahnschrift SemiBold Condensed" pitchFamily="34" charset="0"/>
              </a:rPr>
              <a:t>Начальник отдела организационного, документационного обеспечения и информатизации Зеликова Людмила Олеговна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latin typeface="Bahnschrift SemiBold Condensed" pitchFamily="34" charset="0"/>
              </a:rPr>
              <a:t>Команда проекта: </a:t>
            </a:r>
            <a:br>
              <a:rPr lang="ru-RU" sz="1600" dirty="0">
                <a:latin typeface="Bahnschrift SemiBold Condensed" pitchFamily="34" charset="0"/>
              </a:rPr>
            </a:br>
            <a:r>
              <a:rPr lang="ru-RU" sz="1600" dirty="0">
                <a:latin typeface="Bahnschrift SemiBold Condensed" pitchFamily="34" charset="0"/>
              </a:rPr>
              <a:t>Главный специалист-эксперт отдела организационного, документационного обеспечения и информатизации Кузьмина Дарья Викторовна</a:t>
            </a:r>
            <a:br>
              <a:rPr lang="ru-RU" sz="1600" dirty="0">
                <a:latin typeface="Bahnschrift SemiBold Condensed" pitchFamily="34" charset="0"/>
              </a:rPr>
            </a:br>
            <a:r>
              <a:rPr lang="ru-RU" sz="1600" dirty="0">
                <a:latin typeface="Bahnschrift SemiBold Condensed" pitchFamily="34" charset="0"/>
              </a:rPr>
              <a:t>Инженер отдела организационного, документационного обеспечения и информатизации  Архипова Екатерина Максимовна </a:t>
            </a:r>
            <a:r>
              <a:rPr lang="ru-RU" sz="1600" dirty="0"/>
              <a:t/>
            </a:r>
            <a:br>
              <a:rPr lang="ru-RU" sz="1600" dirty="0"/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0" y="1422003"/>
            <a:ext cx="238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0" y="2070075"/>
            <a:ext cx="238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10" y="2934171"/>
            <a:ext cx="2381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>
                <a:latin typeface="Bahnschrift SemiBold Condensed" pitchFamily="34" charset="0"/>
              </a:rPr>
              <a:t>Паспорт проекта</a:t>
            </a:r>
            <a:endParaRPr lang="ru-RU" dirty="0">
              <a:solidFill>
                <a:srgbClr val="FF0000"/>
              </a:solidFill>
              <a:latin typeface="Bahnschrift SemiBold Condensed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1560" y="843090"/>
            <a:ext cx="6912768" cy="4053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4"/>
          <p:cNvSpPr/>
          <p:nvPr/>
        </p:nvSpPr>
        <p:spPr>
          <a:xfrm>
            <a:off x="395536" y="629915"/>
            <a:ext cx="568525" cy="10697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800" kern="1200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525" y="1045072"/>
            <a:ext cx="906445" cy="11695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Поступление сообщений и </a:t>
            </a:r>
            <a:r>
              <a:rPr lang="ru-RU" sz="1000" dirty="0" smtClean="0">
                <a:latin typeface="Bahnschrift SemiBold Condensed" pitchFamily="34" charset="0"/>
              </a:rPr>
              <a:t>обращений </a:t>
            </a:r>
            <a:r>
              <a:rPr lang="ru-RU" sz="1000" dirty="0">
                <a:latin typeface="Bahnschrift SemiBold Condensed" pitchFamily="34" charset="0"/>
              </a:rPr>
              <a:t>гражданина на портал «Инцидент- Менеджмент»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73920" y="921681"/>
            <a:ext cx="85203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Поступление уведомления на телефон  регистратора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18792" y="672765"/>
            <a:ext cx="72008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Распечатка сообщения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619907"/>
            <a:ext cx="816158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На сообщении  указывается  срок ответа</a:t>
            </a:r>
            <a:endParaRPr lang="ru-RU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6003938" y="727629"/>
            <a:ext cx="889970" cy="861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Направление сообщения в отдел  в распечатанном виде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98608" y="811402"/>
            <a:ext cx="79208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Добавление </a:t>
            </a:r>
            <a:r>
              <a:rPr lang="ru-RU" sz="1000" dirty="0" smtClean="0">
                <a:solidFill>
                  <a:schemeClr val="tx1"/>
                </a:solidFill>
                <a:latin typeface="Bahnschrift SemiBold Condensed" pitchFamily="34" charset="0"/>
              </a:rPr>
              <a:t>исполнителя</a:t>
            </a:r>
            <a:endParaRPr lang="ru-RU" sz="1000" dirty="0">
              <a:solidFill>
                <a:schemeClr val="tx1"/>
              </a:solidFill>
              <a:latin typeface="Bahnschrift SemiBold Condensed" pitchFamily="34" charset="0"/>
            </a:endParaRPr>
          </a:p>
          <a:p>
            <a:r>
              <a:rPr lang="ru-RU" sz="800" dirty="0">
                <a:latin typeface="Bahnschrift SemiBold Condensed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34671" y="3092595"/>
            <a:ext cx="95583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Согласование ответа с руководителем отдела, виза.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76215" y="3109352"/>
            <a:ext cx="839124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Занесение ответа в систему</a:t>
            </a:r>
          </a:p>
        </p:txBody>
      </p:sp>
      <p:grpSp>
        <p:nvGrpSpPr>
          <p:cNvPr id="29" name="Группа 28"/>
          <p:cNvGrpSpPr/>
          <p:nvPr/>
        </p:nvGrpSpPr>
        <p:grpSpPr>
          <a:xfrm rot="21445458">
            <a:off x="1523801" y="1507194"/>
            <a:ext cx="274346" cy="123908"/>
            <a:chOff x="957534" y="760390"/>
            <a:chExt cx="271065" cy="149767"/>
          </a:xfrm>
        </p:grpSpPr>
        <p:sp>
          <p:nvSpPr>
            <p:cNvPr id="30" name="Стрелка вправо 29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1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32" name="Группа 31"/>
          <p:cNvGrpSpPr/>
          <p:nvPr/>
        </p:nvGrpSpPr>
        <p:grpSpPr>
          <a:xfrm rot="19883889">
            <a:off x="2778626" y="1147898"/>
            <a:ext cx="274346" cy="123908"/>
            <a:chOff x="957534" y="760390"/>
            <a:chExt cx="271065" cy="149767"/>
          </a:xfrm>
        </p:grpSpPr>
        <p:sp>
          <p:nvSpPr>
            <p:cNvPr id="33" name="Стрелка вправо 32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35" name="Группа 34"/>
          <p:cNvGrpSpPr/>
          <p:nvPr/>
        </p:nvGrpSpPr>
        <p:grpSpPr>
          <a:xfrm rot="21414210">
            <a:off x="4143098" y="812543"/>
            <a:ext cx="274346" cy="123908"/>
            <a:chOff x="957534" y="760390"/>
            <a:chExt cx="271065" cy="149767"/>
          </a:xfrm>
        </p:grpSpPr>
        <p:sp>
          <p:nvSpPr>
            <p:cNvPr id="36" name="Стрелка вправо 35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7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38" name="Группа 37"/>
          <p:cNvGrpSpPr/>
          <p:nvPr/>
        </p:nvGrpSpPr>
        <p:grpSpPr>
          <a:xfrm rot="193489">
            <a:off x="5511250" y="865040"/>
            <a:ext cx="274346" cy="123908"/>
            <a:chOff x="957534" y="760390"/>
            <a:chExt cx="271065" cy="149767"/>
          </a:xfrm>
        </p:grpSpPr>
        <p:sp>
          <p:nvSpPr>
            <p:cNvPr id="39" name="Стрелка вправо 38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41" name="Группа 40"/>
          <p:cNvGrpSpPr/>
          <p:nvPr/>
        </p:nvGrpSpPr>
        <p:grpSpPr>
          <a:xfrm rot="21445105">
            <a:off x="7139709" y="1180498"/>
            <a:ext cx="274346" cy="123908"/>
            <a:chOff x="957534" y="760390"/>
            <a:chExt cx="271065" cy="149767"/>
          </a:xfrm>
        </p:grpSpPr>
        <p:sp>
          <p:nvSpPr>
            <p:cNvPr id="42" name="Стрелка вправо 41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3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44" name="Группа 43"/>
          <p:cNvGrpSpPr/>
          <p:nvPr/>
        </p:nvGrpSpPr>
        <p:grpSpPr>
          <a:xfrm rot="21428483">
            <a:off x="1434633" y="3253597"/>
            <a:ext cx="274346" cy="123908"/>
            <a:chOff x="957534" y="760390"/>
            <a:chExt cx="271065" cy="149767"/>
          </a:xfrm>
        </p:grpSpPr>
        <p:sp>
          <p:nvSpPr>
            <p:cNvPr id="45" name="Стрелка вправо 44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47" name="Группа 46"/>
          <p:cNvGrpSpPr/>
          <p:nvPr/>
        </p:nvGrpSpPr>
        <p:grpSpPr>
          <a:xfrm rot="21422494">
            <a:off x="2923749" y="3309728"/>
            <a:ext cx="274346" cy="123908"/>
            <a:chOff x="957534" y="760390"/>
            <a:chExt cx="271065" cy="149767"/>
          </a:xfrm>
        </p:grpSpPr>
        <p:sp>
          <p:nvSpPr>
            <p:cNvPr id="48" name="Стрелка вправо 47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2031802" y="1776938"/>
            <a:ext cx="694154" cy="307777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latin typeface="Bahnschrift SemiBold Condensed" pitchFamily="34" charset="0"/>
              </a:rPr>
              <a:t>  1 мин.</a:t>
            </a:r>
          </a:p>
          <a:p>
            <a:pPr algn="ctr"/>
            <a:r>
              <a:rPr lang="ru-RU" sz="700" dirty="0">
                <a:latin typeface="Bahnschrift SemiBold Condensed" pitchFamily="34" charset="0"/>
              </a:rPr>
              <a:t> </a:t>
            </a:r>
            <a:r>
              <a:rPr lang="en-US" sz="700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latin typeface="Bahnschrift SemiBold Condensed" pitchFamily="34" charset="0"/>
                <a:cs typeface="Times New Roman" panose="02020603050405020304" pitchFamily="18" charset="0"/>
              </a:rPr>
              <a:t> </a:t>
            </a:r>
            <a:r>
              <a:rPr lang="ru-RU" sz="700" dirty="0">
                <a:latin typeface="Bahnschrift SemiBold Condensed" pitchFamily="34" charset="0"/>
              </a:rPr>
              <a:t>3 мин</a:t>
            </a:r>
            <a:r>
              <a:rPr lang="ru-RU" sz="700" dirty="0" smtClean="0">
                <a:latin typeface="Bahnschrift SemiBold Condensed" pitchFamily="34" charset="0"/>
              </a:rPr>
              <a:t>.</a:t>
            </a:r>
            <a:endParaRPr lang="ru-RU" sz="700" dirty="0">
              <a:latin typeface="Bahnschrift SemiBold Condensed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080555" y="1699626"/>
            <a:ext cx="680353" cy="338554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800" b="1" dirty="0">
                <a:latin typeface="Bahnschrift SemiBold Condensed" pitchFamily="34" charset="0"/>
              </a:rPr>
              <a:t>  20 мин. </a:t>
            </a:r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800" b="1" dirty="0">
                <a:latin typeface="Bahnschrift SemiBold Condensed" pitchFamily="34" charset="0"/>
              </a:rPr>
              <a:t> 40 мин</a:t>
            </a:r>
            <a:r>
              <a:rPr lang="ru-RU" sz="800" b="1" dirty="0" smtClean="0">
                <a:latin typeface="Bahnschrift SemiBold Condensed" pitchFamily="34" charset="0"/>
              </a:rPr>
              <a:t>.</a:t>
            </a:r>
            <a:endParaRPr lang="ru-RU" sz="800" b="1" dirty="0">
              <a:latin typeface="Bahnschrift SemiBold Condensed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972409" y="3921169"/>
            <a:ext cx="680353" cy="338554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800" b="1" dirty="0">
                <a:latin typeface="Bahnschrift SemiBold Condensed" pitchFamily="34" charset="0"/>
              </a:rPr>
              <a:t>  </a:t>
            </a:r>
            <a:r>
              <a:rPr lang="ru-RU" sz="800" b="1" dirty="0" smtClean="0">
                <a:latin typeface="Bahnschrift SemiBold Condensed" pitchFamily="34" charset="0"/>
              </a:rPr>
              <a:t>40 </a:t>
            </a:r>
            <a:r>
              <a:rPr lang="ru-RU" sz="800" b="1" dirty="0">
                <a:latin typeface="Bahnschrift SemiBold Condensed" pitchFamily="34" charset="0"/>
              </a:rPr>
              <a:t>мин. </a:t>
            </a:r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800" b="1" dirty="0">
                <a:latin typeface="Bahnschrift SemiBold Condensed" pitchFamily="34" charset="0"/>
              </a:rPr>
              <a:t> 1,5 час </a:t>
            </a:r>
            <a:endParaRPr lang="ru-RU" sz="800" dirty="0">
              <a:latin typeface="Bahnschrift SemiBold Condensed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554475" y="1566133"/>
            <a:ext cx="680353" cy="338554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Bahnschrift SemiBold Condensed" pitchFamily="34" charset="0"/>
              </a:rPr>
              <a:t>«</a:t>
            </a:r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800" b="1" dirty="0">
                <a:latin typeface="Bahnschrift SemiBold Condensed" pitchFamily="34" charset="0"/>
              </a:rPr>
              <a:t>  30  мин. </a:t>
            </a:r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800" b="1" dirty="0">
                <a:latin typeface="Bahnschrift SemiBold Condensed" pitchFamily="34" charset="0"/>
              </a:rPr>
              <a:t> 1  </a:t>
            </a:r>
            <a:r>
              <a:rPr lang="ru-RU" sz="800" b="1" dirty="0" smtClean="0">
                <a:latin typeface="Bahnschrift SemiBold Condensed" pitchFamily="34" charset="0"/>
              </a:rPr>
              <a:t>час</a:t>
            </a:r>
            <a:endParaRPr lang="ru-RU" sz="800" b="1" dirty="0">
              <a:latin typeface="Bahnschrift SemiBold Condensed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342595" y="1178720"/>
            <a:ext cx="587894" cy="307777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latin typeface="Bahnschrift SemiBold Condensed" pitchFamily="34" charset="0"/>
              </a:rPr>
              <a:t>  2 мин.</a:t>
            </a:r>
          </a:p>
          <a:p>
            <a:pPr algn="ctr"/>
            <a:r>
              <a:rPr lang="ru-RU" sz="700" dirty="0">
                <a:latin typeface="Bahnschrift SemiBold Condensed" pitchFamily="34" charset="0"/>
              </a:rPr>
              <a:t> </a:t>
            </a:r>
            <a:r>
              <a:rPr lang="en-US" sz="700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latin typeface="Bahnschrift SemiBold Condensed" pitchFamily="34" charset="0"/>
              </a:rPr>
              <a:t> 5 мин</a:t>
            </a:r>
            <a:r>
              <a:rPr lang="ru-RU" sz="700" dirty="0" smtClean="0">
                <a:latin typeface="Bahnschrift SemiBold Condensed" pitchFamily="34" charset="0"/>
              </a:rPr>
              <a:t>.</a:t>
            </a:r>
            <a:endParaRPr lang="ru-RU" sz="700" dirty="0">
              <a:latin typeface="Bahnschrift SemiBold Condensed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455600" y="3819667"/>
            <a:ext cx="680353" cy="338554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800" b="1" dirty="0">
                <a:latin typeface="Bahnschrift SemiBold Condensed" pitchFamily="34" charset="0"/>
              </a:rPr>
              <a:t>  </a:t>
            </a:r>
            <a:r>
              <a:rPr lang="ru-RU" sz="800" b="1" dirty="0" smtClean="0">
                <a:latin typeface="Bahnschrift SemiBold Condensed" pitchFamily="34" charset="0"/>
              </a:rPr>
              <a:t>1 мин</a:t>
            </a:r>
          </a:p>
          <a:p>
            <a:r>
              <a:rPr lang="ru-RU" sz="800" b="1" dirty="0" smtClean="0">
                <a:latin typeface="Bahnschrift SemiBold Condensed" pitchFamily="34" charset="0"/>
              </a:rPr>
              <a:t> </a:t>
            </a:r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800" b="1" dirty="0">
                <a:latin typeface="Bahnschrift SemiBold Condensed" pitchFamily="34" charset="0"/>
              </a:rPr>
              <a:t> </a:t>
            </a:r>
            <a:r>
              <a:rPr lang="ru-RU" sz="800" b="1" dirty="0" smtClean="0">
                <a:latin typeface="Bahnschrift SemiBold Condensed" pitchFamily="34" charset="0"/>
              </a:rPr>
              <a:t>10 </a:t>
            </a:r>
            <a:r>
              <a:rPr lang="ru-RU" sz="800" b="1" dirty="0">
                <a:latin typeface="Bahnschrift SemiBold Condensed" pitchFamily="34" charset="0"/>
              </a:rPr>
              <a:t>мин</a:t>
            </a:r>
            <a:r>
              <a:rPr lang="ru-RU" sz="800" b="1" dirty="0" smtClean="0">
                <a:latin typeface="Bahnschrift SemiBold Condensed" pitchFamily="34" charset="0"/>
              </a:rPr>
              <a:t>.</a:t>
            </a:r>
            <a:endParaRPr lang="ru-RU" sz="800" b="1" dirty="0">
              <a:latin typeface="Bahnschrift SemiBold Condensed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0537" y="3092595"/>
            <a:ext cx="79986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Подготовка ответа </a:t>
            </a:r>
          </a:p>
        </p:txBody>
      </p:sp>
      <p:grpSp>
        <p:nvGrpSpPr>
          <p:cNvPr id="86" name="Группа 85"/>
          <p:cNvGrpSpPr/>
          <p:nvPr/>
        </p:nvGrpSpPr>
        <p:grpSpPr>
          <a:xfrm rot="21404141">
            <a:off x="144747" y="3230695"/>
            <a:ext cx="274346" cy="123908"/>
            <a:chOff x="957534" y="760390"/>
            <a:chExt cx="271065" cy="149767"/>
          </a:xfrm>
        </p:grpSpPr>
        <p:sp>
          <p:nvSpPr>
            <p:cNvPr id="87" name="Стрелка вправо 86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sp>
        <p:nvSpPr>
          <p:cNvPr id="90" name="Прямоугольник 89"/>
          <p:cNvSpPr/>
          <p:nvPr/>
        </p:nvSpPr>
        <p:spPr bwMode="auto">
          <a:xfrm>
            <a:off x="7314061" y="3813610"/>
            <a:ext cx="1145449" cy="918448"/>
          </a:xfrm>
          <a:prstGeom prst="rect">
            <a:avLst/>
          </a:prstGeom>
          <a:solidFill>
            <a:schemeClr val="bg2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ВПП </a:t>
            </a:r>
            <a:endParaRPr lang="ru-RU" b="1" dirty="0">
              <a:solidFill>
                <a:schemeClr val="tx1"/>
              </a:solidFill>
              <a:latin typeface="Bahnschrift SemiBold Condensed" pitchFamily="34" charset="0"/>
              <a:cs typeface="Times New Roman" panose="02020603050405020304" pitchFamily="18" charset="0"/>
            </a:endParaRPr>
          </a:p>
          <a:p>
            <a:endParaRPr lang="ru-RU" sz="1000" b="1" dirty="0">
              <a:solidFill>
                <a:schemeClr val="tx1"/>
              </a:solidFill>
              <a:latin typeface="Bahnschrift SemiBold Condensed" pitchFamily="34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М</a:t>
            </a:r>
            <a:r>
              <a:rPr lang="en-US" sz="10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in</a:t>
            </a:r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 – </a:t>
            </a:r>
            <a:r>
              <a:rPr lang="ru-RU" sz="1000" b="1" dirty="0" smtClean="0">
                <a:solidFill>
                  <a:schemeClr val="tx1"/>
                </a:solidFill>
                <a:latin typeface="Bahnschrift SemiBold Condensed" pitchFamily="34" charset="0"/>
              </a:rPr>
              <a:t>3 часа 36 </a:t>
            </a:r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минут  </a:t>
            </a:r>
          </a:p>
          <a:p>
            <a:r>
              <a:rPr lang="en-US" sz="10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 -  6 часов 30 минут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793" y="151809"/>
            <a:ext cx="384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Bahnschrift SemiBold Condensed" pitchFamily="34" charset="0"/>
                <a:cs typeface="Times New Roman"/>
              </a:rPr>
              <a:t>Карта текущего состояния процесса</a:t>
            </a:r>
            <a:endParaRPr lang="ru-RU" sz="2000" dirty="0">
              <a:latin typeface="Bahnschrift SemiBold Condensed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7675" y="3734389"/>
            <a:ext cx="680353" cy="338554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Bahnschrift SemiBold Condensed" pitchFamily="34" charset="0"/>
              </a:rPr>
              <a:t>«</a:t>
            </a:r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800" b="1" dirty="0">
                <a:latin typeface="Bahnschrift SemiBold Condensed" pitchFamily="34" charset="0"/>
              </a:rPr>
              <a:t>  2 час </a:t>
            </a:r>
            <a:endParaRPr lang="ru-RU" sz="800" b="1" dirty="0">
              <a:latin typeface="Bahnschrift SemiBold Condensed" pitchFamily="34" charset="0"/>
              <a:cs typeface="Times New Roman" panose="02020603050405020304" pitchFamily="18" charset="0"/>
            </a:endParaRPr>
          </a:p>
          <a:p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800" b="1" dirty="0">
                <a:latin typeface="Bahnschrift SemiBold Condensed" pitchFamily="34" charset="0"/>
              </a:rPr>
              <a:t> 3 </a:t>
            </a:r>
            <a:r>
              <a:rPr lang="ru-RU" sz="800" b="1" dirty="0" smtClean="0">
                <a:latin typeface="Bahnschrift SemiBold Condensed" pitchFamily="34" charset="0"/>
              </a:rPr>
              <a:t>часа</a:t>
            </a:r>
            <a:endParaRPr lang="ru-RU" sz="800" b="1" dirty="0">
              <a:latin typeface="Bahnschrift SemiBold Condensed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43842" y="1293532"/>
            <a:ext cx="644316" cy="307777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latin typeface="Bahnschrift SemiBold Condensed" pitchFamily="34" charset="0"/>
              </a:rPr>
              <a:t>  1 мин.</a:t>
            </a:r>
          </a:p>
          <a:p>
            <a:pPr algn="ctr"/>
            <a:r>
              <a:rPr lang="ru-RU" sz="700" dirty="0">
                <a:latin typeface="Bahnschrift SemiBold Condensed" pitchFamily="34" charset="0"/>
              </a:rPr>
              <a:t> </a:t>
            </a:r>
            <a:r>
              <a:rPr lang="en-US" sz="700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latin typeface="Bahnschrift SemiBold Condensed" pitchFamily="34" charset="0"/>
              </a:rPr>
              <a:t> 2 мин</a:t>
            </a:r>
            <a:r>
              <a:rPr lang="ru-RU" sz="700" dirty="0" smtClean="0">
                <a:latin typeface="Bahnschrift SemiBold Condensed" pitchFamily="34" charset="0"/>
              </a:rPr>
              <a:t>.</a:t>
            </a:r>
            <a:endParaRPr lang="ru-RU" sz="700" dirty="0">
              <a:latin typeface="Bahnschrift SemiBold Condensed" pitchFamily="34" charset="0"/>
            </a:endParaRPr>
          </a:p>
        </p:txBody>
      </p:sp>
      <p:sp>
        <p:nvSpPr>
          <p:cNvPr id="2" name="Шестиугольник 1"/>
          <p:cNvSpPr/>
          <p:nvPr/>
        </p:nvSpPr>
        <p:spPr>
          <a:xfrm>
            <a:off x="1245934" y="1311731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sp>
        <p:nvSpPr>
          <p:cNvPr id="67" name="Шестиугольник 66"/>
          <p:cNvSpPr/>
          <p:nvPr/>
        </p:nvSpPr>
        <p:spPr>
          <a:xfrm>
            <a:off x="2466661" y="647266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1</a:t>
            </a:r>
          </a:p>
        </p:txBody>
      </p:sp>
      <p:sp>
        <p:nvSpPr>
          <p:cNvPr id="68" name="Шестиугольник 67"/>
          <p:cNvSpPr/>
          <p:nvPr/>
        </p:nvSpPr>
        <p:spPr>
          <a:xfrm>
            <a:off x="3724905" y="521141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4</a:t>
            </a:r>
          </a:p>
        </p:txBody>
      </p:sp>
      <p:sp>
        <p:nvSpPr>
          <p:cNvPr id="69" name="Шестиугольник 68"/>
          <p:cNvSpPr/>
          <p:nvPr/>
        </p:nvSpPr>
        <p:spPr>
          <a:xfrm>
            <a:off x="6650578" y="619907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4</a:t>
            </a:r>
          </a:p>
        </p:txBody>
      </p:sp>
      <p:sp>
        <p:nvSpPr>
          <p:cNvPr id="72" name="Шестиугольник 71"/>
          <p:cNvSpPr/>
          <p:nvPr/>
        </p:nvSpPr>
        <p:spPr>
          <a:xfrm>
            <a:off x="1106844" y="2947853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2</a:t>
            </a:r>
          </a:p>
        </p:txBody>
      </p:sp>
      <p:sp>
        <p:nvSpPr>
          <p:cNvPr id="74" name="Шестиугольник 73"/>
          <p:cNvSpPr/>
          <p:nvPr/>
        </p:nvSpPr>
        <p:spPr>
          <a:xfrm>
            <a:off x="2551804" y="2908551"/>
            <a:ext cx="307338" cy="25225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3</a:t>
            </a: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="" xmlns:a16="http://schemas.microsoft.com/office/drawing/2014/main" id="{01F29F22-1406-422F-A37D-54C641F57897}"/>
              </a:ext>
            </a:extLst>
          </p:cNvPr>
          <p:cNvSpPr/>
          <p:nvPr/>
        </p:nvSpPr>
        <p:spPr>
          <a:xfrm>
            <a:off x="460537" y="629915"/>
            <a:ext cx="906445" cy="420490"/>
          </a:xfrm>
          <a:custGeom>
            <a:avLst/>
            <a:gdLst>
              <a:gd name="connsiteX0" fmla="*/ 0 w 1094610"/>
              <a:gd name="connsiteY0" fmla="*/ 407141 h 420490"/>
              <a:gd name="connsiteX1" fmla="*/ 280327 w 1094610"/>
              <a:gd name="connsiteY1" fmla="*/ 200233 h 420490"/>
              <a:gd name="connsiteX2" fmla="*/ 266978 w 1094610"/>
              <a:gd name="connsiteY2" fmla="*/ 367095 h 420490"/>
              <a:gd name="connsiteX3" fmla="*/ 647422 w 1094610"/>
              <a:gd name="connsiteY3" fmla="*/ 106791 h 420490"/>
              <a:gd name="connsiteX4" fmla="*/ 640748 w 1094610"/>
              <a:gd name="connsiteY4" fmla="*/ 367095 h 420490"/>
              <a:gd name="connsiteX5" fmla="*/ 1094610 w 1094610"/>
              <a:gd name="connsiteY5" fmla="*/ 0 h 420490"/>
              <a:gd name="connsiteX6" fmla="*/ 1094610 w 1094610"/>
              <a:gd name="connsiteY6" fmla="*/ 420490 h 420490"/>
              <a:gd name="connsiteX7" fmla="*/ 0 w 1094610"/>
              <a:gd name="connsiteY7" fmla="*/ 407141 h 42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610" h="420490">
                <a:moveTo>
                  <a:pt x="0" y="407141"/>
                </a:moveTo>
                <a:lnTo>
                  <a:pt x="280327" y="200233"/>
                </a:lnTo>
                <a:lnTo>
                  <a:pt x="266978" y="367095"/>
                </a:lnTo>
                <a:lnTo>
                  <a:pt x="647422" y="106791"/>
                </a:lnTo>
                <a:lnTo>
                  <a:pt x="640748" y="367095"/>
                </a:lnTo>
                <a:lnTo>
                  <a:pt x="1094610" y="0"/>
                </a:lnTo>
                <a:lnTo>
                  <a:pt x="1094610" y="420490"/>
                </a:lnTo>
                <a:lnTo>
                  <a:pt x="0" y="40714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: фигура 55">
            <a:extLst>
              <a:ext uri="{FF2B5EF4-FFF2-40B4-BE49-F238E27FC236}">
                <a16:creationId xmlns="" xmlns:a16="http://schemas.microsoft.com/office/drawing/2014/main" id="{589A2732-2909-415B-A631-408CA00258D2}"/>
              </a:ext>
            </a:extLst>
          </p:cNvPr>
          <p:cNvSpPr/>
          <p:nvPr/>
        </p:nvSpPr>
        <p:spPr>
          <a:xfrm>
            <a:off x="4767482" y="2721047"/>
            <a:ext cx="833985" cy="420490"/>
          </a:xfrm>
          <a:custGeom>
            <a:avLst/>
            <a:gdLst>
              <a:gd name="connsiteX0" fmla="*/ 0 w 1094610"/>
              <a:gd name="connsiteY0" fmla="*/ 407141 h 420490"/>
              <a:gd name="connsiteX1" fmla="*/ 280327 w 1094610"/>
              <a:gd name="connsiteY1" fmla="*/ 200233 h 420490"/>
              <a:gd name="connsiteX2" fmla="*/ 266978 w 1094610"/>
              <a:gd name="connsiteY2" fmla="*/ 367095 h 420490"/>
              <a:gd name="connsiteX3" fmla="*/ 647422 w 1094610"/>
              <a:gd name="connsiteY3" fmla="*/ 106791 h 420490"/>
              <a:gd name="connsiteX4" fmla="*/ 640748 w 1094610"/>
              <a:gd name="connsiteY4" fmla="*/ 367095 h 420490"/>
              <a:gd name="connsiteX5" fmla="*/ 1094610 w 1094610"/>
              <a:gd name="connsiteY5" fmla="*/ 0 h 420490"/>
              <a:gd name="connsiteX6" fmla="*/ 1094610 w 1094610"/>
              <a:gd name="connsiteY6" fmla="*/ 420490 h 420490"/>
              <a:gd name="connsiteX7" fmla="*/ 0 w 1094610"/>
              <a:gd name="connsiteY7" fmla="*/ 407141 h 42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610" h="420490">
                <a:moveTo>
                  <a:pt x="0" y="407141"/>
                </a:moveTo>
                <a:lnTo>
                  <a:pt x="280327" y="200233"/>
                </a:lnTo>
                <a:lnTo>
                  <a:pt x="266978" y="367095"/>
                </a:lnTo>
                <a:lnTo>
                  <a:pt x="647422" y="106791"/>
                </a:lnTo>
                <a:lnTo>
                  <a:pt x="640748" y="367095"/>
                </a:lnTo>
                <a:lnTo>
                  <a:pt x="1094610" y="0"/>
                </a:lnTo>
                <a:lnTo>
                  <a:pt x="1094610" y="420490"/>
                </a:lnTo>
                <a:lnTo>
                  <a:pt x="0" y="40714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921FECC3-8C85-4CCF-B9AA-453B86DB075E}"/>
              </a:ext>
            </a:extLst>
          </p:cNvPr>
          <p:cNvSpPr txBox="1"/>
          <p:nvPr/>
        </p:nvSpPr>
        <p:spPr>
          <a:xfrm>
            <a:off x="4767482" y="3131698"/>
            <a:ext cx="83912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Ответ опубликован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="" xmlns:a16="http://schemas.microsoft.com/office/drawing/2014/main" id="{E91BF060-BBF6-41E7-81EC-1DA0BC5F4A1A}"/>
              </a:ext>
            </a:extLst>
          </p:cNvPr>
          <p:cNvGrpSpPr/>
          <p:nvPr/>
        </p:nvGrpSpPr>
        <p:grpSpPr>
          <a:xfrm rot="21422494">
            <a:off x="4375301" y="3278950"/>
            <a:ext cx="274346" cy="123908"/>
            <a:chOff x="957534" y="760390"/>
            <a:chExt cx="271065" cy="149767"/>
          </a:xfrm>
        </p:grpSpPr>
        <p:sp>
          <p:nvSpPr>
            <p:cNvPr id="59" name="Стрелка вправо 47">
              <a:extLst>
                <a:ext uri="{FF2B5EF4-FFF2-40B4-BE49-F238E27FC236}">
                  <a16:creationId xmlns="" xmlns:a16="http://schemas.microsoft.com/office/drawing/2014/main" id="{6D7F971B-8ABA-4276-A40B-F2E5ADCD9A60}"/>
                </a:ext>
              </a:extLst>
            </p:cNvPr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60" name="Стрелка вправо 4">
              <a:extLst>
                <a:ext uri="{FF2B5EF4-FFF2-40B4-BE49-F238E27FC236}">
                  <a16:creationId xmlns="" xmlns:a16="http://schemas.microsoft.com/office/drawing/2014/main" id="{6A5A2996-25B2-4FC9-ACA8-C3F51511D7FE}"/>
                </a:ext>
              </a:extLst>
            </p:cNvPr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E123356-69C0-1A11-62F3-9236F39B8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799" y="2913566"/>
            <a:ext cx="329213" cy="28653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7BFC222-47BB-3818-6205-0E406FC30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671" y="2874264"/>
            <a:ext cx="329213" cy="28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341883"/>
            <a:ext cx="6561138" cy="420116"/>
          </a:xfrm>
        </p:spPr>
        <p:txBody>
          <a:bodyPr/>
          <a:lstStyle/>
          <a:p>
            <a:pPr>
              <a:defRPr/>
            </a:pPr>
            <a:r>
              <a:rPr lang="ru-RU" sz="3600" u="sng" dirty="0">
                <a:latin typeface="Bahnschrift SemiBold Condensed" pitchFamily="34" charset="0"/>
              </a:rPr>
              <a:t>Текущие проблемы:</a:t>
            </a:r>
            <a:r>
              <a:rPr lang="ru-RU" u="sng" dirty="0"/>
              <a:t/>
            </a:r>
            <a:br>
              <a:rPr lang="ru-RU" u="sng" dirty="0"/>
            </a:br>
            <a:endParaRPr lang="ru-RU" u="sng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302605" y="811230"/>
            <a:ext cx="8341575" cy="2167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endParaRPr lang="ru-RU" sz="2400" b="1" dirty="0">
              <a:solidFill>
                <a:srgbClr val="000000"/>
              </a:solidFill>
              <a:latin typeface="Bahnschrift SemiBold Condensed" pitchFamily="34" charset="0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0000"/>
                </a:solidFill>
                <a:latin typeface="Bahnschrift SemiBold Condensed" pitchFamily="34" charset="0"/>
                <a:ea typeface="Times New Roman"/>
                <a:cs typeface="Times New Roman"/>
              </a:rPr>
              <a:t>Перечень проблем, выявленных в ходе составления карты текущего состояния процесса рассмотрения сообщений на портал «Инцидент- Менеджмент» Забайкальского края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defRPr/>
            </a:pPr>
            <a:endParaRPr lang="ru-RU" dirty="0">
              <a:latin typeface="Bahnschrift SemiBold Condensed" pitchFamily="34" charset="0"/>
              <a:ea typeface="Times New Roman"/>
              <a:cs typeface="Times New Roman"/>
            </a:endParaRPr>
          </a:p>
          <a:p>
            <a:pPr marL="217793" indent="-217793" algn="just">
              <a:lnSpc>
                <a:spcPct val="107000"/>
              </a:lnSpc>
              <a:buFont typeface="Arial"/>
              <a:buAutoNum type="arabicPeriod"/>
              <a:defRPr/>
            </a:pPr>
            <a:endParaRPr lang="ru-RU" sz="1200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05202" y="382569"/>
            <a:ext cx="319073" cy="3794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2574131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endParaRPr lang="ru-RU" b="1" dirty="0">
              <a:latin typeface="Bahnschrift SemiBold Condensed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b="1" dirty="0">
                <a:latin typeface="Bahnschrift SemiBold Condensed" pitchFamily="34" charset="0"/>
              </a:rPr>
              <a:t>Потеря времени при оповещении  регистратора </a:t>
            </a:r>
            <a:r>
              <a:rPr lang="ru-RU" b="1" dirty="0" smtClean="0">
                <a:latin typeface="Bahnschrift SemiBold Condensed" pitchFamily="34" charset="0"/>
              </a:rPr>
              <a:t>(ограничение</a:t>
            </a:r>
            <a:r>
              <a:rPr lang="ru-RU" b="1" dirty="0">
                <a:latin typeface="Bahnschrift SemiBold Condensed" pitchFamily="34" charset="0"/>
              </a:rPr>
              <a:t>)</a:t>
            </a:r>
          </a:p>
          <a:p>
            <a:pPr marL="342900" indent="-342900">
              <a:buFont typeface="+mj-lt"/>
              <a:buAutoNum type="arabicParenR"/>
            </a:pPr>
            <a:r>
              <a:rPr lang="ru-RU" b="1" dirty="0">
                <a:latin typeface="Bahnschrift SemiBold Condensed" pitchFamily="34" charset="0"/>
              </a:rPr>
              <a:t>Нарушение </a:t>
            </a:r>
            <a:r>
              <a:rPr lang="ru-RU" b="1" dirty="0" smtClean="0">
                <a:latin typeface="Bahnschrift SemiBold Condensed" pitchFamily="34" charset="0"/>
              </a:rPr>
              <a:t>сроков </a:t>
            </a:r>
            <a:r>
              <a:rPr lang="ru-RU" b="1" dirty="0">
                <a:latin typeface="Bahnschrift SemiBold Condensed" pitchFamily="34" charset="0"/>
              </a:rPr>
              <a:t>рассмотрения </a:t>
            </a:r>
            <a:r>
              <a:rPr lang="ru-RU" b="1" dirty="0">
                <a:latin typeface="Bahnschrift SemiBold Condensed" pitchFamily="34" charset="0"/>
              </a:rPr>
              <a:t>сообщений (от  10 минут до 1 часа) </a:t>
            </a:r>
            <a:endParaRPr lang="ru-RU" b="1" dirty="0">
              <a:latin typeface="Bahnschrift SemiBold Condensed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ru-RU" b="1" dirty="0">
                <a:latin typeface="Bahnschrift SemiBold Condensed" pitchFamily="34" charset="0"/>
              </a:rPr>
              <a:t>Длительное </a:t>
            </a:r>
            <a:r>
              <a:rPr lang="ru-RU" b="1" dirty="0" smtClean="0">
                <a:latin typeface="Bahnschrift SemiBold Condensed" pitchFamily="34" charset="0"/>
              </a:rPr>
              <a:t>согласование  </a:t>
            </a:r>
            <a:r>
              <a:rPr lang="ru-RU" b="1" dirty="0">
                <a:latin typeface="Bahnschrift SemiBold Condensed" pitchFamily="34" charset="0"/>
              </a:rPr>
              <a:t>некоторых ответов руководителями разных отделов, курирующими заместителями, начальником Инспекции.</a:t>
            </a:r>
          </a:p>
          <a:p>
            <a:r>
              <a:rPr lang="ru-RU" b="1" dirty="0">
                <a:latin typeface="Bahnschrift SemiBold Condensed" pitchFamily="34" charset="0"/>
              </a:rPr>
              <a:t>4) </a:t>
            </a:r>
            <a:r>
              <a:rPr lang="ru-RU" b="1" dirty="0" smtClean="0">
                <a:latin typeface="Bahnschrift SemiBold Condensed" pitchFamily="34" charset="0"/>
              </a:rPr>
              <a:t>   </a:t>
            </a:r>
            <a:r>
              <a:rPr lang="ru-RU" b="1" dirty="0">
                <a:latin typeface="Bahnschrift SemiBold Condensed" pitchFamily="34" charset="0"/>
              </a:rPr>
              <a:t>Потери времени при нарочной обработке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4"/>
          <p:cNvSpPr/>
          <p:nvPr/>
        </p:nvSpPr>
        <p:spPr>
          <a:xfrm>
            <a:off x="395536" y="629915"/>
            <a:ext cx="568525" cy="10697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0480" tIns="30480" rIns="30480" bIns="30480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800" kern="1200" dirty="0">
              <a:solidFill>
                <a:schemeClr val="tx1"/>
              </a:solidFill>
              <a:latin typeface="Bahnschrift SemiBold Condens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9559" y="1164770"/>
            <a:ext cx="86409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Bahnschrift SemiBold Condensed" pitchFamily="34" charset="0"/>
              </a:rPr>
              <a:t>Поступление уведомления на телефон  регистратора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57275" y="996605"/>
            <a:ext cx="792088" cy="86177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Занесение сообщения в телеграмм -канал</a:t>
            </a:r>
          </a:p>
          <a:p>
            <a:pPr algn="ctr"/>
            <a:r>
              <a:rPr lang="ru-RU" sz="1000" dirty="0">
                <a:latin typeface="Bahnschrift SemiBold Condensed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52320" y="1075863"/>
            <a:ext cx="955831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Подготовка ответа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91843" y="3170071"/>
            <a:ext cx="839124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Занесение ответа в систему</a:t>
            </a:r>
          </a:p>
        </p:txBody>
      </p:sp>
      <p:grpSp>
        <p:nvGrpSpPr>
          <p:cNvPr id="32" name="Группа 31"/>
          <p:cNvGrpSpPr/>
          <p:nvPr/>
        </p:nvGrpSpPr>
        <p:grpSpPr>
          <a:xfrm rot="21424229">
            <a:off x="3174233" y="1485998"/>
            <a:ext cx="274346" cy="123908"/>
            <a:chOff x="957534" y="760390"/>
            <a:chExt cx="271065" cy="149767"/>
          </a:xfrm>
        </p:grpSpPr>
        <p:sp>
          <p:nvSpPr>
            <p:cNvPr id="33" name="Стрелка вправо 32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38" name="Группа 37"/>
          <p:cNvGrpSpPr/>
          <p:nvPr/>
        </p:nvGrpSpPr>
        <p:grpSpPr>
          <a:xfrm rot="21366557">
            <a:off x="4932745" y="1378845"/>
            <a:ext cx="366772" cy="157157"/>
            <a:chOff x="957534" y="760390"/>
            <a:chExt cx="271065" cy="149767"/>
          </a:xfrm>
        </p:grpSpPr>
        <p:sp>
          <p:nvSpPr>
            <p:cNvPr id="39" name="Стрелка вправо 38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0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2341360" y="2003591"/>
            <a:ext cx="550483" cy="307777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 1 мин.</a:t>
            </a:r>
          </a:p>
          <a:p>
            <a:pPr algn="ctr"/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</a:t>
            </a:r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10 мин</a:t>
            </a:r>
            <a:r>
              <a:rPr lang="ru-RU" sz="700" dirty="0" smtClean="0">
                <a:solidFill>
                  <a:prstClr val="black"/>
                </a:solidFill>
                <a:latin typeface="Bahnschrift SemiBold Condensed" pitchFamily="34" charset="0"/>
              </a:rPr>
              <a:t>.</a:t>
            </a:r>
            <a:endParaRPr lang="ru-RU" sz="700" dirty="0">
              <a:solidFill>
                <a:prstClr val="black"/>
              </a:solidFill>
              <a:latin typeface="Bahnschrift SemiBold Condensed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717248" y="1856135"/>
            <a:ext cx="680353" cy="338554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800" b="1" dirty="0">
                <a:latin typeface="Bahnschrift SemiBold Condensed" pitchFamily="34" charset="0"/>
              </a:rPr>
              <a:t>  1 мин. </a:t>
            </a:r>
            <a:r>
              <a:rPr lang="en-US" sz="800" b="1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800" b="1" dirty="0">
                <a:latin typeface="Bahnschrift SemiBold Condensed" pitchFamily="34" charset="0"/>
              </a:rPr>
              <a:t> 2 мин</a:t>
            </a:r>
            <a:r>
              <a:rPr lang="ru-RU" sz="800" b="1" dirty="0" smtClean="0">
                <a:latin typeface="Bahnschrift SemiBold Condensed" pitchFamily="34" charset="0"/>
              </a:rPr>
              <a:t>.</a:t>
            </a:r>
            <a:endParaRPr lang="ru-RU" sz="800" b="1" dirty="0">
              <a:latin typeface="Bahnschrift SemiBold Condensed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015868" y="1963499"/>
            <a:ext cx="556132" cy="307777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 1 мин.</a:t>
            </a:r>
          </a:p>
          <a:p>
            <a:pPr algn="ctr"/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</a:t>
            </a:r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5 мин</a:t>
            </a:r>
            <a:r>
              <a:rPr lang="ru-RU" sz="700" dirty="0" smtClean="0">
                <a:solidFill>
                  <a:prstClr val="black"/>
                </a:solidFill>
                <a:latin typeface="Bahnschrift SemiBold Condensed" pitchFamily="34" charset="0"/>
              </a:rPr>
              <a:t>.</a:t>
            </a:r>
            <a:endParaRPr lang="ru-RU" sz="700" dirty="0">
              <a:solidFill>
                <a:prstClr val="black"/>
              </a:solidFill>
              <a:latin typeface="Bahnschrift SemiBold Condensed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657494" y="1099388"/>
            <a:ext cx="799863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Отметка исполнителя </a:t>
            </a:r>
            <a:r>
              <a:rPr lang="en-US" sz="1000" dirty="0">
                <a:latin typeface="Bahnschrift SemiBold Condensed" pitchFamily="34" charset="0"/>
              </a:rPr>
              <a:t>@</a:t>
            </a:r>
            <a:endParaRPr lang="ru-RU" sz="1000" dirty="0">
              <a:latin typeface="Bahnschrift SemiBold Condensed" pitchFamily="34" charset="0"/>
            </a:endParaRPr>
          </a:p>
        </p:txBody>
      </p:sp>
      <p:grpSp>
        <p:nvGrpSpPr>
          <p:cNvPr id="86" name="Группа 85"/>
          <p:cNvGrpSpPr/>
          <p:nvPr/>
        </p:nvGrpSpPr>
        <p:grpSpPr>
          <a:xfrm rot="21344112">
            <a:off x="8558682" y="1207197"/>
            <a:ext cx="379563" cy="148905"/>
            <a:chOff x="957534" y="760390"/>
            <a:chExt cx="271065" cy="149767"/>
          </a:xfrm>
        </p:grpSpPr>
        <p:sp>
          <p:nvSpPr>
            <p:cNvPr id="87" name="Стрелка вправо 86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88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sp>
        <p:nvSpPr>
          <p:cNvPr id="90" name="Прямоугольник 89"/>
          <p:cNvSpPr/>
          <p:nvPr/>
        </p:nvSpPr>
        <p:spPr bwMode="auto">
          <a:xfrm>
            <a:off x="7549411" y="3870275"/>
            <a:ext cx="1271061" cy="1035554"/>
          </a:xfrm>
          <a:prstGeom prst="rect">
            <a:avLst/>
          </a:prstGeom>
          <a:solidFill>
            <a:schemeClr val="bg2"/>
          </a:solidFill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ВПП </a:t>
            </a:r>
            <a:endParaRPr lang="ru-RU" b="1" dirty="0">
              <a:solidFill>
                <a:schemeClr val="tx1"/>
              </a:solidFill>
              <a:latin typeface="Bahnschrift SemiBold Condensed" pitchFamily="34" charset="0"/>
              <a:cs typeface="Times New Roman" panose="02020603050405020304" pitchFamily="18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latin typeface="Bahnschrift SemiBold Condensed" pitchFamily="34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М</a:t>
            </a:r>
            <a:r>
              <a:rPr lang="en-US" sz="10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in</a:t>
            </a:r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 – 2 час 5 минут</a:t>
            </a:r>
          </a:p>
          <a:p>
            <a:r>
              <a:rPr lang="en-US" sz="1000" b="1" dirty="0">
                <a:solidFill>
                  <a:schemeClr val="tx1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1000" b="1" dirty="0">
                <a:solidFill>
                  <a:schemeClr val="tx1"/>
                </a:solidFill>
                <a:latin typeface="Bahnschrift SemiBold Condensed" pitchFamily="34" charset="0"/>
              </a:rPr>
              <a:t> – 3 часа 32 минуты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556" y="39122"/>
            <a:ext cx="415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u="sng" dirty="0">
                <a:latin typeface="Bahnschrift SemiBold Condensed" pitchFamily="34" charset="0"/>
              </a:rPr>
              <a:t>Идеальная карта процесса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2755">
            <a:off x="6810705" y="1306758"/>
            <a:ext cx="34369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686456" y="1640334"/>
            <a:ext cx="557952" cy="307777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700" b="1" dirty="0">
                <a:latin typeface="Bahnschrift SemiBold Condensed" pitchFamily="34" charset="0"/>
              </a:rPr>
              <a:t>«</a:t>
            </a:r>
            <a:r>
              <a:rPr lang="en-US" sz="700" b="1" dirty="0"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b="1" dirty="0">
                <a:latin typeface="Bahnschrift SemiBold Condensed" pitchFamily="34" charset="0"/>
              </a:rPr>
              <a:t>  2 час </a:t>
            </a:r>
            <a:endParaRPr lang="ru-RU" sz="700" b="1" dirty="0">
              <a:latin typeface="Bahnschrift SemiBold Condensed" pitchFamily="34" charset="0"/>
              <a:cs typeface="Times New Roman" panose="02020603050405020304" pitchFamily="18" charset="0"/>
            </a:endParaRPr>
          </a:p>
          <a:p>
            <a:r>
              <a:rPr lang="en-US" sz="700" b="1" dirty="0"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b="1" dirty="0">
                <a:latin typeface="Bahnschrift SemiBold Condensed" pitchFamily="34" charset="0"/>
              </a:rPr>
              <a:t> 3 </a:t>
            </a:r>
            <a:r>
              <a:rPr lang="ru-RU" sz="700" b="1" dirty="0" smtClean="0">
                <a:latin typeface="Bahnschrift SemiBold Condensed" pitchFamily="34" charset="0"/>
              </a:rPr>
              <a:t>часа</a:t>
            </a:r>
            <a:endParaRPr lang="ru-RU" sz="700" b="1" dirty="0">
              <a:latin typeface="Bahnschrift SemiBold Condensed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51768" y="4008450"/>
            <a:ext cx="763804" cy="338554"/>
          </a:xfrm>
          <a:prstGeom prst="rect">
            <a:avLst/>
          </a:prstGeom>
          <a:solidFill>
            <a:srgbClr val="DEEBF7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800" dirty="0">
                <a:solidFill>
                  <a:prstClr val="black"/>
                </a:solidFill>
                <a:latin typeface="Bahnschrift SemiBold Condensed" pitchFamily="34" charset="0"/>
              </a:rPr>
              <a:t>  1 мин.</a:t>
            </a:r>
          </a:p>
          <a:p>
            <a:pPr algn="ctr"/>
            <a:r>
              <a:rPr lang="ru-RU" sz="800" dirty="0">
                <a:solidFill>
                  <a:prstClr val="black"/>
                </a:solidFill>
                <a:latin typeface="Bahnschrift SemiBold Condensed" pitchFamily="34" charset="0"/>
              </a:rPr>
              <a:t> </a:t>
            </a:r>
            <a:r>
              <a:rPr lang="en-US" sz="8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800" dirty="0">
                <a:solidFill>
                  <a:prstClr val="black"/>
                </a:solidFill>
                <a:latin typeface="Bahnschrift SemiBold Condensed" pitchFamily="34" charset="0"/>
              </a:rPr>
              <a:t> 5 мин.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19648" y="3141001"/>
            <a:ext cx="839124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Согласование в режиме «Онлайн»</a:t>
            </a:r>
          </a:p>
        </p:txBody>
      </p:sp>
      <p:grpSp>
        <p:nvGrpSpPr>
          <p:cNvPr id="36" name="Группа 35"/>
          <p:cNvGrpSpPr/>
          <p:nvPr/>
        </p:nvGrpSpPr>
        <p:grpSpPr>
          <a:xfrm rot="21346398">
            <a:off x="4331481" y="3293132"/>
            <a:ext cx="379563" cy="148905"/>
            <a:chOff x="957534" y="760390"/>
            <a:chExt cx="271065" cy="149767"/>
          </a:xfrm>
        </p:grpSpPr>
        <p:sp>
          <p:nvSpPr>
            <p:cNvPr id="37" name="Стрелка вправо 36"/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1" name="Стрелка вправо 4"/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043608" y="3870275"/>
            <a:ext cx="715164" cy="307777"/>
          </a:xfrm>
          <a:prstGeom prst="rect">
            <a:avLst/>
          </a:prstGeom>
          <a:solidFill>
            <a:srgbClr val="DEEBF7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min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 1 мин.</a:t>
            </a:r>
          </a:p>
          <a:p>
            <a:pPr algn="ctr"/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</a:t>
            </a:r>
            <a:r>
              <a:rPr lang="en-US" sz="700" dirty="0">
                <a:solidFill>
                  <a:prstClr val="black"/>
                </a:solidFill>
                <a:latin typeface="Bahnschrift SemiBold Condensed" pitchFamily="34" charset="0"/>
                <a:cs typeface="Times New Roman" panose="02020603050405020304" pitchFamily="18" charset="0"/>
              </a:rPr>
              <a:t>max</a:t>
            </a:r>
            <a:r>
              <a:rPr lang="ru-RU" sz="700" dirty="0">
                <a:solidFill>
                  <a:prstClr val="black"/>
                </a:solidFill>
                <a:latin typeface="Bahnschrift SemiBold Condensed" pitchFamily="34" charset="0"/>
              </a:rPr>
              <a:t> 10 мин</a:t>
            </a:r>
            <a:r>
              <a:rPr lang="ru-RU" sz="700" dirty="0" smtClean="0">
                <a:solidFill>
                  <a:prstClr val="black"/>
                </a:solidFill>
                <a:latin typeface="Bahnschrift SemiBold Condensed" pitchFamily="34" charset="0"/>
              </a:rPr>
              <a:t>.</a:t>
            </a:r>
            <a:endParaRPr lang="ru-RU" sz="700" dirty="0">
              <a:solidFill>
                <a:prstClr val="black"/>
              </a:solidFill>
              <a:latin typeface="Bahnschrift SemiBold Condensed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B92EEBA3-FE4B-4695-AA4A-C0BD225DCBCD}"/>
              </a:ext>
            </a:extLst>
          </p:cNvPr>
          <p:cNvSpPr txBox="1"/>
          <p:nvPr/>
        </p:nvSpPr>
        <p:spPr>
          <a:xfrm>
            <a:off x="731269" y="1075863"/>
            <a:ext cx="906445" cy="11695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Поступление сообщений и </a:t>
            </a:r>
            <a:r>
              <a:rPr lang="ru-RU" sz="1000" dirty="0" smtClean="0">
                <a:latin typeface="Bahnschrift SemiBold Condensed" pitchFamily="34" charset="0"/>
              </a:rPr>
              <a:t>обращений </a:t>
            </a:r>
            <a:r>
              <a:rPr lang="ru-RU" sz="1000" dirty="0">
                <a:latin typeface="Bahnschrift SemiBold Condensed" pitchFamily="34" charset="0"/>
              </a:rPr>
              <a:t>гражданина на портал «Инцидент- Менеджмент» </a:t>
            </a:r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="" xmlns:a16="http://schemas.microsoft.com/office/drawing/2014/main" id="{3ED956DF-0EB5-4073-85D1-733F8C469229}"/>
              </a:ext>
            </a:extLst>
          </p:cNvPr>
          <p:cNvSpPr/>
          <p:nvPr/>
        </p:nvSpPr>
        <p:spPr>
          <a:xfrm>
            <a:off x="711643" y="655373"/>
            <a:ext cx="906445" cy="420490"/>
          </a:xfrm>
          <a:custGeom>
            <a:avLst/>
            <a:gdLst>
              <a:gd name="connsiteX0" fmla="*/ 0 w 1094610"/>
              <a:gd name="connsiteY0" fmla="*/ 407141 h 420490"/>
              <a:gd name="connsiteX1" fmla="*/ 280327 w 1094610"/>
              <a:gd name="connsiteY1" fmla="*/ 200233 h 420490"/>
              <a:gd name="connsiteX2" fmla="*/ 266978 w 1094610"/>
              <a:gd name="connsiteY2" fmla="*/ 367095 h 420490"/>
              <a:gd name="connsiteX3" fmla="*/ 647422 w 1094610"/>
              <a:gd name="connsiteY3" fmla="*/ 106791 h 420490"/>
              <a:gd name="connsiteX4" fmla="*/ 640748 w 1094610"/>
              <a:gd name="connsiteY4" fmla="*/ 367095 h 420490"/>
              <a:gd name="connsiteX5" fmla="*/ 1094610 w 1094610"/>
              <a:gd name="connsiteY5" fmla="*/ 0 h 420490"/>
              <a:gd name="connsiteX6" fmla="*/ 1094610 w 1094610"/>
              <a:gd name="connsiteY6" fmla="*/ 420490 h 420490"/>
              <a:gd name="connsiteX7" fmla="*/ 0 w 1094610"/>
              <a:gd name="connsiteY7" fmla="*/ 407141 h 42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610" h="420490">
                <a:moveTo>
                  <a:pt x="0" y="407141"/>
                </a:moveTo>
                <a:lnTo>
                  <a:pt x="280327" y="200233"/>
                </a:lnTo>
                <a:lnTo>
                  <a:pt x="266978" y="367095"/>
                </a:lnTo>
                <a:lnTo>
                  <a:pt x="647422" y="106791"/>
                </a:lnTo>
                <a:lnTo>
                  <a:pt x="640748" y="367095"/>
                </a:lnTo>
                <a:lnTo>
                  <a:pt x="1094610" y="0"/>
                </a:lnTo>
                <a:lnTo>
                  <a:pt x="1094610" y="420490"/>
                </a:lnTo>
                <a:lnTo>
                  <a:pt x="0" y="40714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1D013D22-6EA0-48E2-81E7-1300657FC514}"/>
              </a:ext>
            </a:extLst>
          </p:cNvPr>
          <p:cNvGrpSpPr/>
          <p:nvPr/>
        </p:nvGrpSpPr>
        <p:grpSpPr>
          <a:xfrm rot="21440756">
            <a:off x="1723107" y="1521828"/>
            <a:ext cx="274346" cy="123908"/>
            <a:chOff x="957534" y="760390"/>
            <a:chExt cx="271065" cy="149767"/>
          </a:xfrm>
        </p:grpSpPr>
        <p:sp>
          <p:nvSpPr>
            <p:cNvPr id="45" name="Стрелка вправо 32">
              <a:extLst>
                <a:ext uri="{FF2B5EF4-FFF2-40B4-BE49-F238E27FC236}">
                  <a16:creationId xmlns="" xmlns:a16="http://schemas.microsoft.com/office/drawing/2014/main" id="{F4DBA455-3FEF-44D9-8D13-BC096C83320F}"/>
                </a:ext>
              </a:extLst>
            </p:cNvPr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Стрелка вправо 4">
              <a:extLst>
                <a:ext uri="{FF2B5EF4-FFF2-40B4-BE49-F238E27FC236}">
                  <a16:creationId xmlns="" xmlns:a16="http://schemas.microsoft.com/office/drawing/2014/main" id="{0AC1AC7B-DDB9-4C1B-82FF-6F085FAEF718}"/>
                </a:ext>
              </a:extLst>
            </p:cNvPr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="" xmlns:a16="http://schemas.microsoft.com/office/drawing/2014/main" id="{57717957-9757-45DB-B258-8C1F28B33D97}"/>
              </a:ext>
            </a:extLst>
          </p:cNvPr>
          <p:cNvGrpSpPr/>
          <p:nvPr/>
        </p:nvGrpSpPr>
        <p:grpSpPr>
          <a:xfrm rot="21413487">
            <a:off x="523736" y="3346584"/>
            <a:ext cx="274346" cy="123908"/>
            <a:chOff x="957534" y="760390"/>
            <a:chExt cx="271065" cy="149767"/>
          </a:xfrm>
        </p:grpSpPr>
        <p:sp>
          <p:nvSpPr>
            <p:cNvPr id="48" name="Стрелка вправо 32">
              <a:extLst>
                <a:ext uri="{FF2B5EF4-FFF2-40B4-BE49-F238E27FC236}">
                  <a16:creationId xmlns="" xmlns:a16="http://schemas.microsoft.com/office/drawing/2014/main" id="{F63CD45D-21DA-4C8C-81F9-A85E7FA24CD3}"/>
                </a:ext>
              </a:extLst>
            </p:cNvPr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9" name="Стрелка вправо 4">
              <a:extLst>
                <a:ext uri="{FF2B5EF4-FFF2-40B4-BE49-F238E27FC236}">
                  <a16:creationId xmlns="" xmlns:a16="http://schemas.microsoft.com/office/drawing/2014/main" id="{79EEBBEA-8ABB-4326-B961-6BAEBB7B630F}"/>
                </a:ext>
              </a:extLst>
            </p:cNvPr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="" xmlns:a16="http://schemas.microsoft.com/office/drawing/2014/main" id="{68B298B6-ABF4-4F62-A7A9-C16C8DE60D80}"/>
              </a:ext>
            </a:extLst>
          </p:cNvPr>
          <p:cNvGrpSpPr/>
          <p:nvPr/>
        </p:nvGrpSpPr>
        <p:grpSpPr>
          <a:xfrm rot="21398892">
            <a:off x="2170760" y="3311166"/>
            <a:ext cx="274346" cy="123908"/>
            <a:chOff x="957534" y="760390"/>
            <a:chExt cx="271065" cy="149767"/>
          </a:xfrm>
        </p:grpSpPr>
        <p:sp>
          <p:nvSpPr>
            <p:cNvPr id="51" name="Стрелка вправо 32">
              <a:extLst>
                <a:ext uri="{FF2B5EF4-FFF2-40B4-BE49-F238E27FC236}">
                  <a16:creationId xmlns="" xmlns:a16="http://schemas.microsoft.com/office/drawing/2014/main" id="{603AFEB2-CD30-4E1A-A273-6143101728A9}"/>
                </a:ext>
              </a:extLst>
            </p:cNvPr>
            <p:cNvSpPr/>
            <p:nvPr/>
          </p:nvSpPr>
          <p:spPr>
            <a:xfrm rot="157159">
              <a:off x="957534" y="760390"/>
              <a:ext cx="271065" cy="149767"/>
            </a:xfrm>
            <a:prstGeom prst="rightArrow">
              <a:avLst>
                <a:gd name="adj1" fmla="val 60000"/>
                <a:gd name="adj2" fmla="val 50000"/>
              </a:avLst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52" name="Стрелка вправо 4">
              <a:extLst>
                <a:ext uri="{FF2B5EF4-FFF2-40B4-BE49-F238E27FC236}">
                  <a16:creationId xmlns="" xmlns:a16="http://schemas.microsoft.com/office/drawing/2014/main" id="{A16C4226-3F81-4C1C-9E31-CE468833F9FA}"/>
                </a:ext>
              </a:extLst>
            </p:cNvPr>
            <p:cNvSpPr/>
            <p:nvPr/>
          </p:nvSpPr>
          <p:spPr>
            <a:xfrm rot="157159">
              <a:off x="957557" y="789316"/>
              <a:ext cx="226135" cy="898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600" kern="1200"/>
            </a:p>
          </p:txBody>
        </p:sp>
      </p:grpSp>
      <p:sp>
        <p:nvSpPr>
          <p:cNvPr id="53" name="Полилиния: фигура 52">
            <a:extLst>
              <a:ext uri="{FF2B5EF4-FFF2-40B4-BE49-F238E27FC236}">
                <a16:creationId xmlns="" xmlns:a16="http://schemas.microsoft.com/office/drawing/2014/main" id="{FF2C1D66-FEEE-4CD5-B8BD-604D6D5581F2}"/>
              </a:ext>
            </a:extLst>
          </p:cNvPr>
          <p:cNvSpPr/>
          <p:nvPr/>
        </p:nvSpPr>
        <p:spPr>
          <a:xfrm>
            <a:off x="4968041" y="2776143"/>
            <a:ext cx="833985" cy="420490"/>
          </a:xfrm>
          <a:custGeom>
            <a:avLst/>
            <a:gdLst>
              <a:gd name="connsiteX0" fmla="*/ 0 w 1094610"/>
              <a:gd name="connsiteY0" fmla="*/ 407141 h 420490"/>
              <a:gd name="connsiteX1" fmla="*/ 280327 w 1094610"/>
              <a:gd name="connsiteY1" fmla="*/ 200233 h 420490"/>
              <a:gd name="connsiteX2" fmla="*/ 266978 w 1094610"/>
              <a:gd name="connsiteY2" fmla="*/ 367095 h 420490"/>
              <a:gd name="connsiteX3" fmla="*/ 647422 w 1094610"/>
              <a:gd name="connsiteY3" fmla="*/ 106791 h 420490"/>
              <a:gd name="connsiteX4" fmla="*/ 640748 w 1094610"/>
              <a:gd name="connsiteY4" fmla="*/ 367095 h 420490"/>
              <a:gd name="connsiteX5" fmla="*/ 1094610 w 1094610"/>
              <a:gd name="connsiteY5" fmla="*/ 0 h 420490"/>
              <a:gd name="connsiteX6" fmla="*/ 1094610 w 1094610"/>
              <a:gd name="connsiteY6" fmla="*/ 420490 h 420490"/>
              <a:gd name="connsiteX7" fmla="*/ 0 w 1094610"/>
              <a:gd name="connsiteY7" fmla="*/ 407141 h 42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94610" h="420490">
                <a:moveTo>
                  <a:pt x="0" y="407141"/>
                </a:moveTo>
                <a:lnTo>
                  <a:pt x="280327" y="200233"/>
                </a:lnTo>
                <a:lnTo>
                  <a:pt x="266978" y="367095"/>
                </a:lnTo>
                <a:lnTo>
                  <a:pt x="647422" y="106791"/>
                </a:lnTo>
                <a:lnTo>
                  <a:pt x="640748" y="367095"/>
                </a:lnTo>
                <a:lnTo>
                  <a:pt x="1094610" y="0"/>
                </a:lnTo>
                <a:lnTo>
                  <a:pt x="1094610" y="420490"/>
                </a:lnTo>
                <a:lnTo>
                  <a:pt x="0" y="407141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5776882-5BAD-4E58-B387-401DBC7E56D4}"/>
              </a:ext>
            </a:extLst>
          </p:cNvPr>
          <p:cNvSpPr txBox="1"/>
          <p:nvPr/>
        </p:nvSpPr>
        <p:spPr>
          <a:xfrm>
            <a:off x="4976762" y="3167530"/>
            <a:ext cx="839124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Bahnschrift SemiBold Condensed" pitchFamily="34" charset="0"/>
              </a:rPr>
              <a:t>Ответ опубликован</a:t>
            </a:r>
          </a:p>
        </p:txBody>
      </p:sp>
    </p:spTree>
    <p:extLst>
      <p:ext uri="{BB962C8B-B14F-4D97-AF65-F5344CB8AC3E}">
        <p14:creationId xmlns:p14="http://schemas.microsoft.com/office/powerpoint/2010/main" val="370168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0384" y="773931"/>
            <a:ext cx="6858000" cy="298804"/>
          </a:xfrm>
          <a:solidFill>
            <a:srgbClr val="CC0000">
              <a:alpha val="22000"/>
            </a:srgbClr>
          </a:solidFill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ru-RU" sz="1200" dirty="0">
                <a:latin typeface="Bahnschrift SemiBold Condensed" pitchFamily="34" charset="0"/>
              </a:rPr>
              <a:t>Нарушение сроков рассмотрения сообщений граждан на портале «Инцидент- Менеджмент» Забайкальского края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7867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 Condensed" pitchFamily="34" charset="0"/>
              </a:rPr>
              <a:t>Выявление коренных причин методом «5 Почему?»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1613072"/>
            <a:ext cx="2232248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800" b="1" dirty="0">
                <a:latin typeface="Bahnschrift SemiBold Condensed" pitchFamily="34" charset="0"/>
              </a:rPr>
              <a:t>Короткие </a:t>
            </a:r>
            <a:r>
              <a:rPr lang="ru-RU" sz="800" b="1" dirty="0" smtClean="0">
                <a:latin typeface="Bahnschrift SemiBold Condensed" pitchFamily="34" charset="0"/>
              </a:rPr>
              <a:t>сроки </a:t>
            </a:r>
            <a:r>
              <a:rPr lang="ru-RU" sz="800" b="1" dirty="0">
                <a:latin typeface="Bahnschrift SemiBold Condensed" pitchFamily="34" charset="0"/>
              </a:rPr>
              <a:t>рассмотрения </a:t>
            </a:r>
            <a:r>
              <a:rPr lang="ru-RU" sz="800" b="1" dirty="0">
                <a:latin typeface="Bahnschrift SemiBold Condensed" pitchFamily="34" charset="0"/>
              </a:rPr>
              <a:t>сообщений (от 2 до 6 часов) </a:t>
            </a:r>
            <a:endParaRPr lang="ru-RU" sz="800" b="1" dirty="0">
              <a:latin typeface="Bahnschrift SemiBold Condens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88224" y="1193391"/>
            <a:ext cx="538930" cy="246221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Почему?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20971" y="1999516"/>
            <a:ext cx="538930" cy="246221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Почему?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30294" y="2435815"/>
            <a:ext cx="1120284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Bahnschrift SemiBold Condensed" pitchFamily="34" charset="0"/>
              </a:rPr>
              <a:t>Установлены НПА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80564" y="4796507"/>
            <a:ext cx="1306682" cy="307777"/>
          </a:xfrm>
          <a:prstGeom prst="rect">
            <a:avLst/>
          </a:prstGeom>
          <a:solidFill>
            <a:srgbClr val="CC0000">
              <a:alpha val="20000"/>
            </a:srgb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C00000"/>
                </a:solidFill>
                <a:latin typeface="Bahnschrift SemiBold Condensed" pitchFamily="34" charset="0"/>
              </a:rPr>
              <a:t>Коренная причина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9147" y="691152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Bahnschrift SemiBold Condensed" pitchFamily="34" charset="0"/>
              </a:rPr>
              <a:t>Проблема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16566" y="1607345"/>
            <a:ext cx="112028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Bahnschrift SemiBold Condensed" pitchFamily="34" charset="0"/>
              </a:rPr>
              <a:t>Длительное </a:t>
            </a:r>
            <a:r>
              <a:rPr lang="ru-RU" sz="800" dirty="0" smtClean="0">
                <a:latin typeface="Bahnschrift SemiBold Condensed" pitchFamily="34" charset="0"/>
              </a:rPr>
              <a:t>согласование  </a:t>
            </a:r>
            <a:r>
              <a:rPr lang="ru-RU" sz="800" dirty="0">
                <a:latin typeface="Bahnschrift SemiBold Condensed" pitchFamily="34" charset="0"/>
              </a:rPr>
              <a:t>некоторых ответов руководителями разных отделов, курирующими заместителями, начальником Инспекции.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61932" y="1165561"/>
            <a:ext cx="538930" cy="246221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Почему?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8493" y="3075336"/>
            <a:ext cx="1315652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Bahnschrift SemiBold Condensed" pitchFamily="34" charset="0"/>
              </a:rPr>
              <a:t> В сообщении есть полномочия двух и более отделов </a:t>
            </a:r>
            <a:r>
              <a:rPr lang="ru-RU" sz="800" dirty="0" smtClean="0">
                <a:latin typeface="Bahnschrift SemiBold Condensed" pitchFamily="34" charset="0"/>
              </a:rPr>
              <a:t>(нужно </a:t>
            </a:r>
            <a:r>
              <a:rPr lang="ru-RU" sz="800" dirty="0">
                <a:latin typeface="Bahnschrift SemiBold Condensed" pitchFamily="34" charset="0"/>
              </a:rPr>
              <a:t>готовить сводный ответ)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88911" y="2646139"/>
            <a:ext cx="538930" cy="246221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Почему?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48302" y="1440616"/>
            <a:ext cx="170999" cy="1208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2963" y="2493075"/>
            <a:ext cx="170999" cy="12087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006854" y="3711189"/>
            <a:ext cx="538930" cy="246221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Почему?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3528" y="2917422"/>
            <a:ext cx="170999" cy="12087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5858" y="3565252"/>
            <a:ext cx="170999" cy="12087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65" y="3761751"/>
            <a:ext cx="382216" cy="8548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004048" y="3537001"/>
            <a:ext cx="1152128" cy="116955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latin typeface="Bahnschrift SemiBold Condensed" pitchFamily="34" charset="0"/>
              </a:rPr>
              <a:t>Отсутствие </a:t>
            </a:r>
          </a:p>
          <a:p>
            <a:pPr algn="ctr"/>
            <a:r>
              <a:rPr lang="ru-RU" sz="1000" dirty="0">
                <a:latin typeface="Bahnschrift SemiBold Condensed" pitchFamily="34" charset="0"/>
              </a:rPr>
              <a:t>внутриведомственной </a:t>
            </a:r>
          </a:p>
          <a:p>
            <a:pPr algn="ctr"/>
            <a:r>
              <a:rPr lang="ru-RU" sz="1000" dirty="0">
                <a:latin typeface="Bahnschrift SemiBold Condensed" pitchFamily="34" charset="0"/>
              </a:rPr>
              <a:t>электронной системы связи для передачи </a:t>
            </a:r>
            <a:r>
              <a:rPr lang="ru-RU" sz="1000" dirty="0" smtClean="0">
                <a:latin typeface="Bahnschrift SemiBold Condensed" pitchFamily="34" charset="0"/>
              </a:rPr>
              <a:t>обращения (сообщения) </a:t>
            </a:r>
            <a:r>
              <a:rPr lang="ru-RU" sz="1000" dirty="0">
                <a:latin typeface="Bahnschrift SemiBold Condensed" pitchFamily="34" charset="0"/>
              </a:rPr>
              <a:t>в работу отделов</a:t>
            </a:r>
            <a:r>
              <a:rPr lang="ru-RU" sz="1000" dirty="0" smtClean="0">
                <a:latin typeface="Bahnschrift SemiBold Condensed" pitchFamily="34" charset="0"/>
              </a:rPr>
              <a:t>)</a:t>
            </a:r>
            <a:endParaRPr lang="ru-RU" sz="1000" dirty="0">
              <a:latin typeface="Bahnschrift SemiBold Condensed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6322" y="1461408"/>
            <a:ext cx="170999" cy="1208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6322" y="1853578"/>
            <a:ext cx="170999" cy="12087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7498" y="2273490"/>
            <a:ext cx="170999" cy="1208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B04B8F4-FC3F-360C-7A5E-DB34C50A8434}"/>
              </a:ext>
            </a:extLst>
          </p:cNvPr>
          <p:cNvSpPr txBox="1"/>
          <p:nvPr/>
        </p:nvSpPr>
        <p:spPr>
          <a:xfrm>
            <a:off x="365248" y="3418802"/>
            <a:ext cx="1139297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Bahnschrift SemiBold Condensed" pitchFamily="34" charset="0"/>
              </a:rPr>
              <a:t>Ответственность за обработку сообщений закреплена только за одним сотрудником</a:t>
            </a:r>
            <a:endParaRPr lang="ru-RU" sz="800" dirty="0">
              <a:latin typeface="Bahnschrift SemiBold Condensed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4914" y="1633810"/>
            <a:ext cx="112028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" dirty="0" smtClean="0">
                <a:latin typeface="Bahnschrift SemiBold Condensed" pitchFamily="34" charset="0"/>
              </a:rPr>
              <a:t>Потеря времени при оповещении регистратора </a:t>
            </a:r>
            <a:endParaRPr lang="ru-RU" sz="800" dirty="0">
              <a:latin typeface="Bahnschrift SemiBold Condensed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65248" y="2574314"/>
            <a:ext cx="1120284" cy="2154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Bahnschrift SemiBold Condensed" pitchFamily="34" charset="0"/>
              </a:rPr>
              <a:t>Ограничение доступа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2119790" y="1575462"/>
            <a:ext cx="112028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Bahnschrift SemiBold Condensed" pitchFamily="34" charset="0"/>
              </a:rPr>
              <a:t>Потери времени при нарочной обработке</a:t>
            </a:r>
            <a:endParaRPr lang="ru-RU" sz="800" dirty="0">
              <a:latin typeface="Bahnschrift SemiBold Condensed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56906" y="1153558"/>
            <a:ext cx="538930" cy="246221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Почему?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02187" y="1165562"/>
            <a:ext cx="538930" cy="246221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Почему?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0872" y="1424841"/>
            <a:ext cx="170999" cy="12087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118" y="1467136"/>
            <a:ext cx="170999" cy="12087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9856" y="1997426"/>
            <a:ext cx="170999" cy="12087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153" y="2412988"/>
            <a:ext cx="170999" cy="12087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75890" y="2143364"/>
            <a:ext cx="538930" cy="246221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Почему?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2187" y="2988738"/>
            <a:ext cx="538930" cy="246221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Почему?</a:t>
            </a: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1728" y="2818470"/>
            <a:ext cx="170999" cy="12087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0706" y="3260021"/>
            <a:ext cx="170999" cy="120876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2356906" y="2087707"/>
            <a:ext cx="538930" cy="246221"/>
          </a:xfrm>
          <a:prstGeom prst="rect">
            <a:avLst/>
          </a:prstGeom>
          <a:solidFill>
            <a:srgbClr val="DEEBF7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>
                <a:latin typeface="Bahnschrift SemiBold Condensed" pitchFamily="34" charset="0"/>
              </a:rPr>
              <a:t>Почему?</a:t>
            </a: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3994" y="1940209"/>
            <a:ext cx="170999" cy="120876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2119790" y="2538416"/>
            <a:ext cx="112028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Bahnschrift SemiBold Condensed" pitchFamily="34" charset="0"/>
              </a:rPr>
              <a:t>Необходимость получения визы на бумажном носителе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33993" y="2358990"/>
            <a:ext cx="170999" cy="12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5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4320</TotalTime>
  <Words>1276</Words>
  <Application>Microsoft Office PowerPoint</Application>
  <DocSecurity>0</DocSecurity>
  <PresentationFormat>Произвольный</PresentationFormat>
  <Paragraphs>386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25</vt:i4>
      </vt:variant>
    </vt:vector>
  </HeadingPairs>
  <TitlesOfParts>
    <vt:vector size="37" baseType="lpstr">
      <vt:lpstr>Arial</vt:lpstr>
      <vt:lpstr>Bahnschrift SemiBold Condensed</vt:lpstr>
      <vt:lpstr>Bahnschrift SemiBold SemiConden</vt:lpstr>
      <vt:lpstr>Calibri</vt:lpstr>
      <vt:lpstr>Franklin Gothic Medium Cond</vt:lpstr>
      <vt:lpstr>Rosatom Light</vt:lpstr>
      <vt:lpstr>Times New Roman</vt:lpstr>
      <vt:lpstr>Wingdings</vt:lpstr>
      <vt:lpstr>Титульный слайд</vt:lpstr>
      <vt:lpstr>Перебивочный слайд</vt:lpstr>
      <vt:lpstr>Текст картинка</vt:lpstr>
      <vt:lpstr>Заключительный слайд</vt:lpstr>
      <vt:lpstr>Государственная инспекция Забайкальского края</vt:lpstr>
      <vt:lpstr>Оптимизация процесса рассмотрения сообщений граждан, поступивших через портал «Инцидент-менеджмент» </vt:lpstr>
      <vt:lpstr>Организационно-распорядительные документы</vt:lpstr>
      <vt:lpstr>Команда проекта:   Владелец процесса:   Заместитель начальника Инспекции – Илькив Владимир Васильевич  Руководитель проекта:  Начальник отдела организационного, документационного обеспечения и информатизации Зеликова Людмила Олеговна  Команда проекта:  Главный специалист-эксперт отдела организационного, документационного обеспечения и информатизации Кузьмина Дарья Викторовна Инженер отдела организационного, документационного обеспечения и информатизации  Архипова Екатерина Максимовна  </vt:lpstr>
      <vt:lpstr>Паспорт проекта</vt:lpstr>
      <vt:lpstr>Презентация PowerPoint</vt:lpstr>
      <vt:lpstr>Текущие проблемы: </vt:lpstr>
      <vt:lpstr>Презентация PowerPoint</vt:lpstr>
      <vt:lpstr>Нарушение сроков рассмотрения сообщений граждан на портале «Инцидент- Менеджмент» Забайкальского края</vt:lpstr>
      <vt:lpstr>Примеры нарушения сроков рассмотрения сообщений (от  10 минут до 1 часа)  </vt:lpstr>
      <vt:lpstr>Пример длительного согласования ответа</vt:lpstr>
      <vt:lpstr>Пирамида проблем</vt:lpstr>
      <vt:lpstr>Презентация PowerPoint</vt:lpstr>
      <vt:lpstr>Презентация PowerPoint</vt:lpstr>
      <vt:lpstr>Презентация PowerPoint</vt:lpstr>
      <vt:lpstr>План мероприятий по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</dc:title>
  <dc:creator>Просникова Александра Владиславовна</dc:creator>
  <cp:lastModifiedBy>Людмила Олеговна Зеликова</cp:lastModifiedBy>
  <cp:revision>220</cp:revision>
  <dcterms:modified xsi:type="dcterms:W3CDTF">2024-02-28T06:35:42Z</dcterms:modified>
  <dc:identifier/>
  <dc:language/>
  <cp:version/>
</cp:coreProperties>
</file>