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70" r:id="rId18"/>
    <p:sldId id="277" r:id="rId19"/>
    <p:sldId id="271" r:id="rId20"/>
    <p:sldId id="276" r:id="rId21"/>
    <p:sldId id="275" r:id="rId22"/>
    <p:sldId id="282" r:id="rId23"/>
    <p:sldId id="283" r:id="rId24"/>
    <p:sldId id="272" r:id="rId25"/>
    <p:sldId id="281" r:id="rId26"/>
    <p:sldId id="268" r:id="rId27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18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защита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Дашибалов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Баясхалан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3171" y="373946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Схема 5"/>
          <p:cNvGrpSpPr/>
          <p:nvPr/>
        </p:nvGrpSpPr>
        <p:grpSpPr bwMode="auto">
          <a:xfrm>
            <a:off x="1208644" y="1133671"/>
            <a:ext cx="5590960" cy="3720451"/>
            <a:chOff x="1214955" y="898208"/>
            <a:chExt cx="5590960" cy="3720451"/>
          </a:xfrm>
        </p:grpSpPr>
        <p:sp>
          <p:nvSpPr>
            <p:cNvPr id="2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/>
                <a:t>Федеральный уровень</a:t>
              </a:r>
              <a:endParaRPr dirty="0"/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/>
                <a:t>Региональный уровень</a:t>
              </a:r>
              <a:endParaRPr dirty="0"/>
            </a:p>
          </p:txBody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/>
                <a:t>Уровень организации</a:t>
              </a:r>
              <a:endParaRPr dirty="0"/>
            </a:p>
          </p:txBody>
        </p:sp>
      </p:grp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014476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 bwMode="auto">
          <a:xfrm>
            <a:off x="1691680" y="4158307"/>
            <a:ext cx="792088" cy="63523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 bwMode="auto">
          <a:xfrm>
            <a:off x="3131840" y="1710035"/>
            <a:ext cx="743508" cy="65374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7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1" name="Пятно 1 20"/>
          <p:cNvSpPr/>
          <p:nvPr/>
        </p:nvSpPr>
        <p:spPr bwMode="auto">
          <a:xfrm>
            <a:off x="2631393" y="4218885"/>
            <a:ext cx="722329" cy="683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2" name="Пятно 1 21"/>
          <p:cNvSpPr/>
          <p:nvPr/>
        </p:nvSpPr>
        <p:spPr bwMode="auto">
          <a:xfrm>
            <a:off x="3059086" y="3654251"/>
            <a:ext cx="648818" cy="64216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15" name="Пятно 1 14"/>
          <p:cNvSpPr/>
          <p:nvPr/>
        </p:nvSpPr>
        <p:spPr bwMode="auto">
          <a:xfrm>
            <a:off x="3527823" y="4248542"/>
            <a:ext cx="686664" cy="6425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3733611" y="3554783"/>
            <a:ext cx="725133" cy="69375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2195736" y="3576387"/>
            <a:ext cx="726429" cy="7218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39552" y="267813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плану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60811"/>
              </p:ext>
            </p:extLst>
          </p:nvPr>
        </p:nvGraphicFramePr>
        <p:xfrm>
          <a:off x="383769" y="1261221"/>
          <a:ext cx="8424937" cy="375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Решение</a:t>
                      </a:r>
                      <a:r>
                        <a:rPr lang="ru-RU" sz="1200" baseline="0" dirty="0">
                          <a:latin typeface="+mn-lt"/>
                        </a:rPr>
                        <a:t> не планируется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Другое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Ошибки возникающие при ручном ведении реестра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Человеческий фактор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Дублирование информации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Отсутствие информации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Человеческий фактор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</a:tr>
              <a:tr h="39632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Длительный процесс подсчета данных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</a:tr>
              <a:tr h="39632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Длительный процесс формирования отчета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</a:tr>
              <a:tr h="4757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Ошибки при формировании отчета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Человеческий фактор</a:t>
                      </a: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17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Длительный срок проверки отчета в Минстрое РФ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</a:endParaRPr>
                    </a:p>
                  </a:txBody>
                  <a:tcPr marT="34322" marB="34322"/>
                </a:tc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7" y="1888708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03" y="3150195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60" y="2326495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7" y="2758778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60" y="361245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429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90355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667" y="945820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120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331640" y="898484"/>
            <a:ext cx="5878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реестра выданных разрешений на строительство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 bwMode="auto">
          <a:xfrm>
            <a:off x="4490174" y="3151094"/>
            <a:ext cx="874158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отчетной информации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715974" y="1160443"/>
            <a:ext cx="1535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993377" y="2930802"/>
            <a:ext cx="13482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минут - </a:t>
            </a:r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10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054644" y="1699309"/>
            <a:ext cx="1529364" cy="258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ВПП=10 минут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855874" y="1388068"/>
            <a:ext cx="941321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Занесение информации об объекте строительства в реестр</a:t>
            </a:r>
          </a:p>
        </p:txBody>
      </p:sp>
      <p:cxnSp>
        <p:nvCxnSpPr>
          <p:cNvPr id="34" name="Прямая со стрелкой 33"/>
          <p:cNvCxnSpPr/>
          <p:nvPr/>
        </p:nvCxnSpPr>
        <p:spPr bwMode="auto">
          <a:xfrm>
            <a:off x="5355574" y="3880550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 bwMode="auto">
          <a:xfrm>
            <a:off x="5672300" y="3151094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6550601" y="3872699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 bwMode="auto">
          <a:xfrm>
            <a:off x="6858569" y="3143243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отчетной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5565354" y="2915779"/>
            <a:ext cx="11993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 -</a:t>
            </a:r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6822246" y="2879079"/>
            <a:ext cx="12628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час- </a:t>
            </a:r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ятно 1 40"/>
          <p:cNvSpPr/>
          <p:nvPr/>
        </p:nvSpPr>
        <p:spPr bwMode="auto">
          <a:xfrm>
            <a:off x="1691680" y="2611935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43" name="Пятно 1 42"/>
          <p:cNvSpPr/>
          <p:nvPr/>
        </p:nvSpPr>
        <p:spPr bwMode="auto">
          <a:xfrm>
            <a:off x="4388387" y="4440297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6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59796" y="1275893"/>
            <a:ext cx="1154943" cy="1524000"/>
            <a:chOff x="760360" y="2653258"/>
            <a:chExt cx="1409700" cy="152400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54855" y="3275188"/>
              <a:ext cx="11851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информации об объекте строительства в Инспекцию</a:t>
              </a:r>
            </a:p>
            <a:p>
              <a:pPr algn="ctr"/>
              <a:endParaRPr lang="ru-RU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909038" y="3009987"/>
            <a:ext cx="1050128" cy="1646223"/>
            <a:chOff x="760360" y="2653258"/>
            <a:chExt cx="1409700" cy="1524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72648" y="3421847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Минстрой России принял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информацию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Прямая со стрелкой 70"/>
          <p:cNvCxnSpPr>
            <a:endCxn id="33" idx="1"/>
          </p:cNvCxnSpPr>
          <p:nvPr/>
        </p:nvCxnSpPr>
        <p:spPr bwMode="auto">
          <a:xfrm flipV="1">
            <a:off x="1156690" y="2108148"/>
            <a:ext cx="699184" cy="7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 bwMode="auto">
          <a:xfrm>
            <a:off x="7736870" y="3866234"/>
            <a:ext cx="2837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160132" y="3022120"/>
            <a:ext cx="1107927" cy="1524000"/>
            <a:chOff x="666201" y="2715503"/>
            <a:chExt cx="1409700" cy="1524000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01" y="2715503"/>
              <a:ext cx="1409700" cy="15240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22603" y="3421176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Запрос отчета (Минстрой России)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651656" y="3053240"/>
            <a:ext cx="1185124" cy="1524000"/>
            <a:chOff x="-1219161" y="4477624"/>
            <a:chExt cx="1185124" cy="1524000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4426" y="4477624"/>
              <a:ext cx="1063003" cy="1524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-1219161" y="5167264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объектов строительства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Скругленный прямоугольник 80"/>
          <p:cNvSpPr/>
          <p:nvPr/>
        </p:nvSpPr>
        <p:spPr bwMode="auto">
          <a:xfrm>
            <a:off x="3223038" y="3160570"/>
            <a:ext cx="881025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и подсчет данных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 bwMode="auto">
          <a:xfrm>
            <a:off x="1215302" y="3871471"/>
            <a:ext cx="521089" cy="5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 bwMode="auto">
          <a:xfrm>
            <a:off x="2240387" y="2796965"/>
            <a:ext cx="7662" cy="294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 bwMode="auto">
          <a:xfrm>
            <a:off x="6794573" y="4887717"/>
            <a:ext cx="2140060" cy="2015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ВПП=25 часов 20 минут</a:t>
            </a:r>
          </a:p>
        </p:txBody>
      </p:sp>
      <p:sp>
        <p:nvSpPr>
          <p:cNvPr id="86" name="TextBox 85"/>
          <p:cNvSpPr txBox="1"/>
          <p:nvPr/>
        </p:nvSpPr>
        <p:spPr bwMode="auto">
          <a:xfrm>
            <a:off x="4276795" y="2922780"/>
            <a:ext cx="13516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минуты -</a:t>
            </a:r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 bwMode="auto">
          <a:xfrm flipV="1">
            <a:off x="4117262" y="3872414"/>
            <a:ext cx="382730" cy="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ятно 1 89"/>
          <p:cNvSpPr/>
          <p:nvPr/>
        </p:nvSpPr>
        <p:spPr bwMode="auto">
          <a:xfrm>
            <a:off x="3134335" y="441950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1" name="Пятно 1 50"/>
          <p:cNvSpPr/>
          <p:nvPr/>
        </p:nvSpPr>
        <p:spPr bwMode="auto">
          <a:xfrm>
            <a:off x="3778491" y="4440297"/>
            <a:ext cx="392634" cy="3584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3" name="Пятно 1 52"/>
          <p:cNvSpPr/>
          <p:nvPr/>
        </p:nvSpPr>
        <p:spPr bwMode="auto">
          <a:xfrm>
            <a:off x="5093532" y="4430792"/>
            <a:ext cx="392634" cy="3584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4" name="Пятно 1 53"/>
          <p:cNvSpPr/>
          <p:nvPr/>
        </p:nvSpPr>
        <p:spPr bwMode="auto">
          <a:xfrm>
            <a:off x="6698103" y="4366905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7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cxnSp>
        <p:nvCxnSpPr>
          <p:cNvPr id="85" name="Прямая со стрелкой 84"/>
          <p:cNvCxnSpPr/>
          <p:nvPr/>
        </p:nvCxnSpPr>
        <p:spPr bwMode="auto">
          <a:xfrm flipV="1">
            <a:off x="2675763" y="3861279"/>
            <a:ext cx="511273" cy="7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/>
          <p:nvPr/>
        </p:nvCxnSpPr>
        <p:spPr bwMode="auto">
          <a:xfrm rot="5400000">
            <a:off x="6132487" y="3399897"/>
            <a:ext cx="7137" cy="2401665"/>
          </a:xfrm>
          <a:prstGeom prst="bentConnector3">
            <a:avLst>
              <a:gd name="adj1" fmla="val 30117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 bwMode="auto">
          <a:xfrm>
            <a:off x="1797329" y="3088327"/>
            <a:ext cx="9558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объектов строительства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ятно 1 49"/>
          <p:cNvSpPr/>
          <p:nvPr/>
        </p:nvSpPr>
        <p:spPr bwMode="auto">
          <a:xfrm>
            <a:off x="1751065" y="4349272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49" name="Пятно 1 48"/>
          <p:cNvSpPr/>
          <p:nvPr/>
        </p:nvSpPr>
        <p:spPr bwMode="auto">
          <a:xfrm>
            <a:off x="2433396" y="4364686"/>
            <a:ext cx="392634" cy="3584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431800"/>
            <a:ext cx="6048672" cy="33020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41756"/>
              </p:ext>
            </p:extLst>
          </p:nvPr>
        </p:nvGraphicFramePr>
        <p:xfrm>
          <a:off x="323528" y="952802"/>
          <a:ext cx="8643997" cy="3429024"/>
        </p:xfrm>
        <a:graphic>
          <a:graphicData uri="http://schemas.openxmlformats.org/drawingml/2006/table">
            <a:tbl>
              <a:tblPr/>
              <a:tblGrid>
                <a:gridCol w="372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9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1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цифрового решения для ведения реестра в электронном виде</a:t>
                      </a:r>
                      <a:endParaRPr lang="ru-RU" sz="12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ВПП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Зеликова Л.О.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Скобяева</a:t>
                      </a: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М.В.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Емельянова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Я.Е.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15.01.2024 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работе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Хранение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данных с ограничением прав на удаление, проверку на дубли</a:t>
                      </a:r>
                      <a:endParaRPr lang="ru-RU" sz="12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15.02.2024 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Обучение сотрудников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ведению реестра в электронном виде, формировани отчета, мониторинг внедрения изменений в процесс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20.03.2024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23528" y="413891"/>
            <a:ext cx="4472906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цель проекта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6545"/>
              </p:ext>
            </p:extLst>
          </p:nvPr>
        </p:nvGraphicFramePr>
        <p:xfrm>
          <a:off x="323528" y="1133971"/>
          <a:ext cx="8424936" cy="3142046"/>
        </p:xfrm>
        <a:graphic>
          <a:graphicData uri="http://schemas.openxmlformats.org/drawingml/2006/table">
            <a:tbl>
              <a:tblPr/>
              <a:tblGrid>
                <a:gridCol w="309562"/>
                <a:gridCol w="2066702"/>
                <a:gridCol w="2160240"/>
                <a:gridCol w="2016224"/>
                <a:gridCol w="1872208"/>
              </a:tblGrid>
              <a:tr h="2816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5697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Ошибки возникающие при ручном ведении реестра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  <a:endParaRPr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за вводом данных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ввода данных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реестр до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5-10 мин., уменьшение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ошибок при вводе данных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4447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Дублирование информации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Написание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программного средства для ведения реестра, установка проверок для внесения дублей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Отсутствие информации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за вводом данных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Длительный процесс подсчета данных</a:t>
                      </a: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Написание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программного средства для подсчета данных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до 2-10 мин., уменьшение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ошибок при формировании отчета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Длительный процесс формирования отчета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Ошибки при формировании отчета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Длительный срок проверки отчета в Минстрое РФ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184750" marR="0" lvl="0" indent="-18475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3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1778008"/>
            <a:ext cx="5508152" cy="508091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9955"/>
            <a:ext cx="7812360" cy="3531451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559605" y="435091"/>
            <a:ext cx="3114092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Форма отчета</a:t>
            </a:r>
          </a:p>
        </p:txBody>
      </p:sp>
    </p:spTree>
    <p:extLst>
      <p:ext uri="{BB962C8B-B14F-4D97-AF65-F5344CB8AC3E}">
        <p14:creationId xmlns:p14="http://schemas.microsoft.com/office/powerpoint/2010/main" val="40203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3971"/>
            <a:ext cx="3186858" cy="1286534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51520" y="366427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Реестр разрешений на строительство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72" y="1860472"/>
            <a:ext cx="3414403" cy="2643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6296" y="2520621"/>
            <a:ext cx="1584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реализации данного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удалось:</a:t>
            </a:r>
          </a:p>
          <a:p>
            <a:pPr algn="ctr"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уменьшить количество ошибок, исключить д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ублирование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</a:t>
            </a:r>
          </a:p>
          <a:p>
            <a:pPr algn="ctr"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сократилось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20 мин.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251520" y="835405"/>
            <a:ext cx="983671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Было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3564272" y="1447038"/>
            <a:ext cx="1368152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34348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957"/>
            <a:ext cx="3503621" cy="1213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26329"/>
            <a:ext cx="2880320" cy="1193208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67544" y="26987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8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97336" y="197867"/>
            <a:ext cx="983671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Было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343" y="2646139"/>
            <a:ext cx="1504540" cy="2135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646139"/>
            <a:ext cx="1463886" cy="2069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38" y="1422003"/>
            <a:ext cx="4171866" cy="2598268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4559614" y="1040879"/>
            <a:ext cx="1296144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Стало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332163"/>
            <a:ext cx="385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реализации данного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удалось:</a:t>
            </a:r>
          </a:p>
          <a:p>
            <a:pPr algn="ctr"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уменьшить количество ошибок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формировании отчета, 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сократилось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2-5 мин.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1924"/>
            <a:ext cx="3190893" cy="2016223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51520" y="359081"/>
            <a:ext cx="983671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Было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4211960" y="359081"/>
            <a:ext cx="1296144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Стало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25" y="2795559"/>
            <a:ext cx="3890449" cy="2188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25" y="712439"/>
            <a:ext cx="2988357" cy="20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4836" y="2160469"/>
            <a:ext cx="7483508" cy="1385299"/>
          </a:xfrm>
        </p:spPr>
        <p:txBody>
          <a:bodyPr/>
          <a:lstStyle/>
          <a:p>
            <a:pPr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реестра выданных разрешений на строительство и формирования отчета о состоянии строительства объектов нежилого назначения</a:t>
            </a:r>
            <a:endParaRPr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184836" y="1429918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711162" y="377766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Выполнение плана мероприятий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8758" y="966563"/>
            <a:ext cx="5511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Большое количество ошибок при ведении реестра разрешений на строительство;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Длительный </a:t>
            </a:r>
            <a:r>
              <a:rPr lang="ru-RU" sz="1200" dirty="0">
                <a:solidFill>
                  <a:srgbClr val="000000"/>
                </a:solidFill>
                <a:latin typeface="Times New Roman"/>
                <a:cs typeface="Times New Roman"/>
              </a:rPr>
              <a:t>процесс формирования отчета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331640" y="2070075"/>
            <a:ext cx="983671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Было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7020272" y="2039600"/>
            <a:ext cx="1296144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Стало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43608" y="2502123"/>
            <a:ext cx="1080120" cy="936104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и подсчет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b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7-16 часов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24639"/>
            <a:ext cx="3400160" cy="211764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6804248" y="2497869"/>
            <a:ext cx="1080120" cy="936104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и подсчет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b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7-20 минут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95736" y="2883461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214781" y="2943061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3654251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Написание программного средства</a:t>
            </a:r>
            <a:endParaRPr lang="ru-RU" sz="800" dirty="0"/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731922" y="699461"/>
            <a:ext cx="983671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000000"/>
                </a:solidFill>
                <a:latin typeface="Times New Roman"/>
                <a:cs typeface="Times New Roman"/>
              </a:rPr>
              <a:t>Проблема: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64801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539552" y="413891"/>
            <a:ext cx="4896544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  <a:endParaRPr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270737"/>
              </p:ext>
            </p:extLst>
          </p:nvPr>
        </p:nvGraphicFramePr>
        <p:xfrm>
          <a:off x="683568" y="1782043"/>
          <a:ext cx="6552728" cy="1990902"/>
        </p:xfrm>
        <a:graphic>
          <a:graphicData uri="http://schemas.openxmlformats.org/drawingml/2006/table">
            <a:tbl>
              <a:tblPr firstRow="1" bandRow="1"/>
              <a:tblGrid>
                <a:gridCol w="1170000"/>
                <a:gridCol w="1440000"/>
                <a:gridCol w="2160000"/>
                <a:gridCol w="1782728"/>
              </a:tblGrid>
              <a:tr h="9475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внесения записи в реестр</a:t>
                      </a:r>
                      <a:b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(мин.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формирования отчета </a:t>
                      </a:r>
                      <a:b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(мин.)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ошибок</a:t>
                      </a:r>
                      <a:b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85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76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603266" name="Заголовок 2"/>
          <p:cNvSpPr txBox="1"/>
          <p:nvPr/>
        </p:nvSpPr>
        <p:spPr bwMode="auto">
          <a:xfrm>
            <a:off x="355181" y="404263"/>
            <a:ext cx="6561137" cy="330199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</a:t>
            </a:r>
            <a:endParaRPr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517838" name="Прямоугольник 9"/>
          <p:cNvSpPr/>
          <p:nvPr/>
        </p:nvSpPr>
        <p:spPr bwMode="auto">
          <a:xfrm>
            <a:off x="4557091" y="1191103"/>
            <a:ext cx="2539216" cy="428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sz="1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–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115%</a:t>
            </a:r>
            <a:endParaRPr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6216149" name="Прямоугольник 21"/>
          <p:cNvSpPr/>
          <p:nvPr/>
        </p:nvSpPr>
        <p:spPr bwMode="auto">
          <a:xfrm>
            <a:off x="1769050" y="1191103"/>
            <a:ext cx="2523744" cy="428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мероприятий составило 100%</a:t>
            </a:r>
            <a:endParaRPr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1555879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708" y="395738"/>
            <a:ext cx="283681" cy="338724"/>
          </a:xfrm>
          <a:prstGeom prst="rect">
            <a:avLst/>
          </a:prstGeom>
        </p:spPr>
      </p:pic>
      <p:graphicFrame>
        <p:nvGraphicFramePr>
          <p:cNvPr id="1398948965" name="Таблица 15256470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8626"/>
              </p:ext>
            </p:extLst>
          </p:nvPr>
        </p:nvGraphicFramePr>
        <p:xfrm>
          <a:off x="345251" y="2142082"/>
          <a:ext cx="8423677" cy="1887749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1209472"/>
                <a:gridCol w="1684735"/>
                <a:gridCol w="1684735"/>
                <a:gridCol w="1684735"/>
              </a:tblGrid>
              <a:tr h="6568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Текущий, </a:t>
                      </a:r>
                      <a:b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мин.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Целевой,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мин.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Фактический,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мин.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Эффективность,</a:t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4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внесения записи в реестр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10-30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54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формирования отчета (мин.)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120-3600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0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>
          <a:xfrm>
            <a:off x="539750" y="4488543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24.04.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Зеликова Людмила Олеговна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748" y="3074933"/>
            <a:ext cx="5400404" cy="24313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организационного, документационного обеспечения и информатизации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23528" y="431800"/>
            <a:ext cx="6207044" cy="33020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документы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88" y="1178894"/>
            <a:ext cx="2541894" cy="3468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86" y="1279234"/>
            <a:ext cx="2499406" cy="3542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7544" y="487808"/>
            <a:ext cx="7597752" cy="548384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процесса: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Инспекции – </a:t>
            </a:r>
            <a:r>
              <a:rPr 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Илькив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организационного, документационного обеспечения и информатизации Зеликова Людмила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отдела организационного, документационного обеспечения и информатизации </a:t>
            </a:r>
            <a:r>
              <a:rPr 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Скобяева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Владимировна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Главный инженер -старший государственный инспектор отдела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строительному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 Яна Евгеньевна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26108" y="431800"/>
            <a:ext cx="2880122" cy="33020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3" y="830611"/>
            <a:ext cx="6005276" cy="425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003510" y="2789172"/>
            <a:ext cx="936554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отчетной информации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54943" y="776288"/>
            <a:ext cx="1535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10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419315" y="2562570"/>
            <a:ext cx="1379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часов-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10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987824" y="1205979"/>
            <a:ext cx="1587235" cy="17928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ВПП=30 минут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1466279" y="1026146"/>
            <a:ext cx="941321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Занесение информации об объекте строительства в реестр</a:t>
            </a: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4940064" y="3518628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 bwMode="auto">
          <a:xfrm>
            <a:off x="5248032" y="2789172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>
            <a:off x="6126333" y="3510777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 bwMode="auto">
          <a:xfrm>
            <a:off x="6434301" y="2781321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отчетной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5076819" y="2553857"/>
            <a:ext cx="1321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 -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6333454" y="2553976"/>
            <a:ext cx="126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Соединительная линия уступом 46"/>
          <p:cNvCxnSpPr>
            <a:stCxn id="41" idx="2"/>
            <a:endCxn id="9" idx="2"/>
          </p:cNvCxnSpPr>
          <p:nvPr/>
        </p:nvCxnSpPr>
        <p:spPr>
          <a:xfrm rot="5400000">
            <a:off x="5669052" y="3024574"/>
            <a:ext cx="7137" cy="2401665"/>
          </a:xfrm>
          <a:prstGeom prst="bentConnector3">
            <a:avLst>
              <a:gd name="adj1" fmla="val 30117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ятно 1 51"/>
          <p:cNvSpPr/>
          <p:nvPr/>
        </p:nvSpPr>
        <p:spPr bwMode="auto">
          <a:xfrm>
            <a:off x="1385160" y="2250012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4" name="Пятно 1 53"/>
          <p:cNvSpPr/>
          <p:nvPr/>
        </p:nvSpPr>
        <p:spPr bwMode="auto">
          <a:xfrm>
            <a:off x="4625706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5" name="Пятно 1 54"/>
          <p:cNvSpPr/>
          <p:nvPr/>
        </p:nvSpPr>
        <p:spPr bwMode="auto">
          <a:xfrm>
            <a:off x="3930001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dirty="0">
                <a:solidFill>
                  <a:prstClr val="black"/>
                </a:solidFill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0688" y="913971"/>
            <a:ext cx="1033755" cy="1563071"/>
            <a:chOff x="760360" y="2653258"/>
            <a:chExt cx="1409700" cy="1524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54855" y="3275188"/>
              <a:ext cx="11851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информации об объекте строительства в Инспекцию</a:t>
              </a:r>
            </a:p>
            <a:p>
              <a:pPr algn="ctr"/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482781" y="2654217"/>
            <a:ext cx="1108240" cy="1643987"/>
            <a:chOff x="760360" y="2653258"/>
            <a:chExt cx="1409700" cy="1524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872648" y="3421847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Минстрой России принял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информацию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Прямая со стрелкой 31"/>
          <p:cNvCxnSpPr>
            <a:endCxn id="34" idx="1"/>
          </p:cNvCxnSpPr>
          <p:nvPr/>
        </p:nvCxnSpPr>
        <p:spPr bwMode="auto">
          <a:xfrm flipV="1">
            <a:off x="1043608" y="1746226"/>
            <a:ext cx="422671" cy="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1" idx="3"/>
          </p:cNvCxnSpPr>
          <p:nvPr/>
        </p:nvCxnSpPr>
        <p:spPr bwMode="auto">
          <a:xfrm>
            <a:off x="7312602" y="3501401"/>
            <a:ext cx="283734" cy="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133286" y="2809656"/>
            <a:ext cx="1080719" cy="1426101"/>
            <a:chOff x="666352" y="2560601"/>
            <a:chExt cx="1409700" cy="1524000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52" y="2560601"/>
              <a:ext cx="1409700" cy="1524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22603" y="3421176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Запрос отчета (Минстрой России)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317142" y="2746068"/>
            <a:ext cx="1118622" cy="1539961"/>
            <a:chOff x="760360" y="2653258"/>
            <a:chExt cx="1409700" cy="152400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872648" y="3421847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объектов строительства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9" name="Прямая со стрелкой 58"/>
          <p:cNvCxnSpPr/>
          <p:nvPr/>
        </p:nvCxnSpPr>
        <p:spPr bwMode="auto">
          <a:xfrm flipV="1">
            <a:off x="2298807" y="3529282"/>
            <a:ext cx="280583" cy="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 bwMode="auto">
          <a:xfrm>
            <a:off x="2585102" y="2798648"/>
            <a:ext cx="9558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и подсчет данных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 bwMode="auto">
          <a:xfrm>
            <a:off x="1084962" y="3522706"/>
            <a:ext cx="3139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60" idx="0"/>
          </p:cNvCxnSpPr>
          <p:nvPr/>
        </p:nvCxnSpPr>
        <p:spPr>
          <a:xfrm flipH="1">
            <a:off x="1867269" y="2483711"/>
            <a:ext cx="5373" cy="310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 bwMode="auto">
          <a:xfrm>
            <a:off x="7164287" y="4561396"/>
            <a:ext cx="1580567" cy="20974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ВПП=72 часа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4707770" y="4451173"/>
            <a:ext cx="126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3776797" y="2560858"/>
            <a:ext cx="1379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часов-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часов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>
            <a:stCxn id="61" idx="3"/>
          </p:cNvCxnSpPr>
          <p:nvPr/>
        </p:nvCxnSpPr>
        <p:spPr bwMode="auto">
          <a:xfrm flipV="1">
            <a:off x="3540903" y="3510492"/>
            <a:ext cx="470049" cy="8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ятно 1 67"/>
          <p:cNvSpPr/>
          <p:nvPr/>
        </p:nvSpPr>
        <p:spPr bwMode="auto">
          <a:xfrm>
            <a:off x="3397733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9" name="Пятно 1 68"/>
          <p:cNvSpPr/>
          <p:nvPr/>
        </p:nvSpPr>
        <p:spPr bwMode="auto">
          <a:xfrm>
            <a:off x="2930430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0" name="Пятно 1 69"/>
          <p:cNvSpPr/>
          <p:nvPr/>
        </p:nvSpPr>
        <p:spPr bwMode="auto">
          <a:xfrm>
            <a:off x="2444991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1" name="Пятно 1 50"/>
          <p:cNvSpPr/>
          <p:nvPr/>
        </p:nvSpPr>
        <p:spPr bwMode="auto">
          <a:xfrm>
            <a:off x="6279282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7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1389368" y="2794101"/>
            <a:ext cx="9558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объектов строительства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ятно 1 52"/>
          <p:cNvSpPr/>
          <p:nvPr/>
        </p:nvSpPr>
        <p:spPr bwMode="auto">
          <a:xfrm>
            <a:off x="1239726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1" name="Пятно 1 70"/>
          <p:cNvSpPr/>
          <p:nvPr/>
        </p:nvSpPr>
        <p:spPr bwMode="auto">
          <a:xfrm>
            <a:off x="1890451" y="408791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4248274" cy="33020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проблемы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02605" y="811230"/>
            <a:ext cx="8341575" cy="254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Перечень проблем, выявленных в ходе составления карты текущего состояния процесса принятия решений о внесении изменений в реестр лицензий Забайкальского края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17793" indent="-217793" algn="just">
              <a:lnSpc>
                <a:spcPct val="107000"/>
              </a:lnSpc>
              <a:buFont typeface="Arial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Ошибки возникающие при ручном ведении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реестра (опечатки)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 записей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процесс подсчета данных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процесс формирования отчета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формировании отчета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Длительный срок проверки отчета в Минстрое РФ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17793" indent="-217793" algn="just">
              <a:lnSpc>
                <a:spcPct val="107000"/>
              </a:lnSpc>
              <a:buFont typeface="Arial"/>
              <a:buAutoNum type="arabicPeriod"/>
              <a:defRPr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5699" y="285497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Идеальная карта процесса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971071"/>
            <a:ext cx="5878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реестра выданных разрешений на строительство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009592" y="1689938"/>
            <a:ext cx="1152128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информации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0526" y="1473916"/>
            <a:ext cx="1417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5626" y="3798202"/>
            <a:ext cx="1800200" cy="21602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ВПП=20 мин.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085571" y="1606097"/>
            <a:ext cx="1409700" cy="1606815"/>
            <a:chOff x="760360" y="2653258"/>
            <a:chExt cx="1409700" cy="160681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4855" y="3275188"/>
              <a:ext cx="118512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информации об объекте строительства в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Инспекцию/ Запрос отчета (Минстрой)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59827" y="1552958"/>
            <a:ext cx="1409700" cy="1577139"/>
            <a:chOff x="696059" y="2263646"/>
            <a:chExt cx="1409700" cy="157713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59" y="2263646"/>
              <a:ext cx="1409700" cy="157713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27152" y="2892019"/>
              <a:ext cx="1185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объектов строительства/</a:t>
              </a:r>
            </a:p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Принял отчет Минстрой России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 bwMode="auto">
          <a:xfrm>
            <a:off x="5151790" y="2430115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61520" y="241001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Стрелка: вниз 20"/>
          <p:cNvSpPr/>
          <p:nvPr/>
        </p:nvSpPr>
        <p:spPr bwMode="auto">
          <a:xfrm>
            <a:off x="2292359" y="2650903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7" name="Стрелка: вниз 20"/>
          <p:cNvSpPr/>
          <p:nvPr/>
        </p:nvSpPr>
        <p:spPr bwMode="auto">
          <a:xfrm>
            <a:off x="527290" y="2658584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8717" y="332501"/>
            <a:ext cx="6390458" cy="746376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2200" b="1" dirty="0">
                <a:ln w="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коренных </a:t>
            </a:r>
            <a:r>
              <a:rPr lang="ru-RU" sz="2200" b="1" dirty="0" smtClean="0">
                <a:ln w="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методом «</a:t>
            </a:r>
            <a:r>
              <a:rPr lang="ru-RU" sz="2200" b="1" dirty="0">
                <a:ln w="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Почему?»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80353" y="850491"/>
            <a:ext cx="2099667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sz="2000" dirty="0"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178716" y="1120845"/>
            <a:ext cx="8497739" cy="25400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подготовки отчетной информации</a:t>
            </a:r>
            <a:endParaRPr lang="ru-RU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78717" y="1490701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16" name="Стрелка: вниз 15"/>
          <p:cNvSpPr/>
          <p:nvPr/>
        </p:nvSpPr>
        <p:spPr bwMode="auto">
          <a:xfrm>
            <a:off x="2787438" y="1490700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316715" y="2065483"/>
            <a:ext cx="2515795" cy="57594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Некорректные данные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025573" y="4128309"/>
            <a:ext cx="1875288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dirty="0"/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3707904" y="4425468"/>
            <a:ext cx="2861271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Человеческий фактор</a:t>
            </a:r>
            <a:endParaRPr lang="ru-RU" sz="1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" name="Прямоугольник: скругленные углы 31"/>
          <p:cNvSpPr/>
          <p:nvPr/>
        </p:nvSpPr>
        <p:spPr bwMode="auto">
          <a:xfrm>
            <a:off x="3037630" y="2052513"/>
            <a:ext cx="214093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Длительный поиск  и подсчет данных по таблице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3361044" y="3345217"/>
            <a:ext cx="4930502" cy="41876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Опечатки в ходе ручного ввода информации в таблицу или отсутствуют критерии отбора.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20" name="Стрелка: вниз 20"/>
          <p:cNvSpPr/>
          <p:nvPr/>
        </p:nvSpPr>
        <p:spPr bwMode="auto">
          <a:xfrm>
            <a:off x="4920317" y="3781720"/>
            <a:ext cx="371763" cy="6318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" name="Прямоугольник: скругленные углы 31"/>
          <p:cNvSpPr/>
          <p:nvPr/>
        </p:nvSpPr>
        <p:spPr bwMode="auto">
          <a:xfrm>
            <a:off x="1102436" y="3076287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Ошибки/Опечатки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4" name="Прямоугольник: скругленные углы 31"/>
          <p:cNvSpPr/>
          <p:nvPr/>
        </p:nvSpPr>
        <p:spPr bwMode="auto">
          <a:xfrm>
            <a:off x="2026221" y="3089166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Невнесение данных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5" name="Прямоугольник: скругленные углы 31"/>
          <p:cNvSpPr/>
          <p:nvPr/>
        </p:nvSpPr>
        <p:spPr bwMode="auto">
          <a:xfrm>
            <a:off x="301212" y="3074203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Дублирование  данных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Стрелка: вниз 20"/>
          <p:cNvSpPr/>
          <p:nvPr/>
        </p:nvSpPr>
        <p:spPr bwMode="auto">
          <a:xfrm>
            <a:off x="1358486" y="2641089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трелка: вниз 15"/>
          <p:cNvSpPr/>
          <p:nvPr/>
        </p:nvSpPr>
        <p:spPr bwMode="auto">
          <a:xfrm>
            <a:off x="5494439" y="1489827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30" name="Прямоугольник: скругленные углы 31"/>
          <p:cNvSpPr/>
          <p:nvPr/>
        </p:nvSpPr>
        <p:spPr bwMode="auto">
          <a:xfrm>
            <a:off x="5716784" y="2030547"/>
            <a:ext cx="2414982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Длительный процесс формирования отчета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3" name="Стрелка: вниз 20"/>
          <p:cNvSpPr/>
          <p:nvPr/>
        </p:nvSpPr>
        <p:spPr bwMode="auto">
          <a:xfrm>
            <a:off x="6660232" y="2658615"/>
            <a:ext cx="388949" cy="661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8" name="Стрелка: вниз 20"/>
          <p:cNvSpPr/>
          <p:nvPr/>
        </p:nvSpPr>
        <p:spPr bwMode="auto">
          <a:xfrm>
            <a:off x="3967027" y="2665515"/>
            <a:ext cx="388949" cy="661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4" name="Стрелка: вниз 20"/>
          <p:cNvSpPr/>
          <p:nvPr/>
        </p:nvSpPr>
        <p:spPr bwMode="auto">
          <a:xfrm>
            <a:off x="2274107" y="3705251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6" name="Прямоугольник: скругленные углы 31"/>
          <p:cNvSpPr/>
          <p:nvPr/>
        </p:nvSpPr>
        <p:spPr bwMode="auto">
          <a:xfrm>
            <a:off x="171532" y="4212703"/>
            <a:ext cx="949003" cy="67732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Отсутвие проверок</a:t>
            </a:r>
            <a:endParaRPr lang="ru-RU" sz="1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7" name="Прямоугольник: скругленные углы 31"/>
          <p:cNvSpPr/>
          <p:nvPr/>
        </p:nvSpPr>
        <p:spPr bwMode="auto">
          <a:xfrm>
            <a:off x="1219884" y="4382460"/>
            <a:ext cx="1486666" cy="4369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невнимательность</a:t>
            </a:r>
            <a:endParaRPr lang="ru-RU" sz="1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8" name="Стрелка: вниз 20"/>
          <p:cNvSpPr/>
          <p:nvPr/>
        </p:nvSpPr>
        <p:spPr bwMode="auto">
          <a:xfrm>
            <a:off x="517563" y="3698766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9" name="Стрелка: вниз 20"/>
          <p:cNvSpPr/>
          <p:nvPr/>
        </p:nvSpPr>
        <p:spPr bwMode="auto">
          <a:xfrm>
            <a:off x="1382183" y="3701590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1" name="Стрелка: вниз 20"/>
          <p:cNvSpPr/>
          <p:nvPr/>
        </p:nvSpPr>
        <p:spPr bwMode="auto">
          <a:xfrm rot="16200000">
            <a:off x="3111523" y="4206102"/>
            <a:ext cx="237489" cy="8112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850</Words>
  <Application>Microsoft Office PowerPoint</Application>
  <DocSecurity>0</DocSecurity>
  <PresentationFormat>Произвольный</PresentationFormat>
  <Paragraphs>246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процесса ведения реестра выданных разрешений на строительство и формирования отчета о состоянии строительства объектов нежилого назначения</vt:lpstr>
      <vt:lpstr>Организационно-распорядительные документы</vt:lpstr>
      <vt:lpstr>Команда проекта:  Владелец процесса:  - Заместитель начальника Инспекции – Илькив Владимир Васильевич  Руководитель проекта:  - Начальник отдела организационного, документационного обеспечения и информатизации Зеликова Людмила Олеговна  Команда проекта:  - Консультант отдела организационного, документационного обеспечения и информатизации Скобяева Мария Владимировна - Главный инженер -старший государственный инспектор отдела по строительному надзору Емельянова Яна Евгеньевна </vt:lpstr>
      <vt:lpstr>Паспорт проекта</vt:lpstr>
      <vt:lpstr>Карта текущего состояния процесса</vt:lpstr>
      <vt:lpstr>Текущие проблемы 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Целевая карта процесса</vt:lpstr>
      <vt:lpstr>План мероприятий по реализации проекта</vt:lpstr>
      <vt:lpstr>Презентация PowerPoint</vt:lpstr>
      <vt:lpstr>Реализация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185</cp:revision>
  <dcterms:modified xsi:type="dcterms:W3CDTF">2024-04-22T09:03:20Z</dcterms:modified>
  <dc:identifier/>
  <dc:language/>
  <cp:version/>
</cp:coreProperties>
</file>