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0" r:id="rId2"/>
    <p:sldMasterId id="2147483652" r:id="rId3"/>
    <p:sldMasterId id="2147483655" r:id="rId4"/>
  </p:sldMasterIdLst>
  <p:notesMasterIdLst>
    <p:notesMasterId r:id="rId28"/>
  </p:notesMasterIdLst>
  <p:sldIdLst>
    <p:sldId id="256" r:id="rId5"/>
    <p:sldId id="257" r:id="rId6"/>
    <p:sldId id="258" r:id="rId7"/>
    <p:sldId id="259" r:id="rId8"/>
    <p:sldId id="260" r:id="rId9"/>
    <p:sldId id="300" r:id="rId10"/>
    <p:sldId id="262" r:id="rId11"/>
    <p:sldId id="287" r:id="rId12"/>
    <p:sldId id="283" r:id="rId13"/>
    <p:sldId id="284" r:id="rId14"/>
    <p:sldId id="301" r:id="rId15"/>
    <p:sldId id="302" r:id="rId16"/>
    <p:sldId id="285" r:id="rId17"/>
    <p:sldId id="286" r:id="rId18"/>
    <p:sldId id="267" r:id="rId19"/>
    <p:sldId id="292" r:id="rId20"/>
    <p:sldId id="296" r:id="rId21"/>
    <p:sldId id="294" r:id="rId22"/>
    <p:sldId id="295" r:id="rId23"/>
    <p:sldId id="303" r:id="rId24"/>
    <p:sldId id="298" r:id="rId25"/>
    <p:sldId id="299" r:id="rId26"/>
    <p:sldId id="268" r:id="rId27"/>
  </p:sldIdLst>
  <p:sldSz cx="9144000" cy="5148263"/>
  <p:notesSz cx="9144000" cy="5148263"/>
  <p:defaultTextStyle>
    <a:defPPr lvl="0">
      <a:defRPr lang="ru-RU"/>
    </a:defPPr>
    <a:lvl1pPr marL="0" lv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338293001737811E-2"/>
          <c:y val="3.8993112671948521E-2"/>
          <c:w val="0.82709740070033366"/>
          <c:h val="0.801121296246595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Услуга: выдача УТМ через ЕПГУ</c:v>
                </c:pt>
              </c:strCache>
            </c:strRef>
          </c:tx>
          <c:explosion val="25"/>
          <c:dPt>
            <c:idx val="0"/>
            <c:bubble3D val="0"/>
            <c:explosion val="17"/>
            <c:extLst xmlns:c16r2="http://schemas.microsoft.com/office/drawing/2015/06/chart">
              <c:ext xmlns:c16="http://schemas.microsoft.com/office/drawing/2014/chart" uri="{C3380CC4-5D6E-409C-BE32-E72D297353CC}">
                <c16:uniqueId val="{00000000-381E-40BD-9601-453AA4F1559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Всего подано через ЕПГУ</c:v>
                </c:pt>
                <c:pt idx="1">
                  <c:v>Колличество отказов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940</c:v>
                </c:pt>
                <c:pt idx="1">
                  <c:v>229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81E-40BD-9601-453AA4F1559C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45552203601309"/>
          <c:y val="0.14081366614899274"/>
          <c:w val="0.87040435678087047"/>
          <c:h val="0.668380355380932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текущее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min</c:v>
                </c:pt>
                <c:pt idx="1">
                  <c:v>max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</c:v>
                </c:pt>
                <c:pt idx="1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16-4267-B081-972D3F3D291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целевое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min</c:v>
                </c:pt>
                <c:pt idx="1">
                  <c:v>max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</c:v>
                </c:pt>
                <c:pt idx="1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816-4267-B081-972D3F3D291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фактическое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min</c:v>
                </c:pt>
                <c:pt idx="1">
                  <c:v>max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8</c:v>
                </c:pt>
                <c:pt idx="1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816-4267-B081-972D3F3D29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940776"/>
        <c:axId val="180941952"/>
      </c:barChart>
      <c:catAx>
        <c:axId val="180940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941952"/>
        <c:crosses val="autoZero"/>
        <c:auto val="1"/>
        <c:lblAlgn val="ctr"/>
        <c:lblOffset val="100"/>
        <c:noMultiLvlLbl val="0"/>
      </c:catAx>
      <c:valAx>
        <c:axId val="180941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940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DBD1B-A33E-41C9-ABFB-EF64134AE54F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30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44750"/>
            <a:ext cx="7315200" cy="2317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950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950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DF2D0-7416-4843-9DE1-BBE97F5DC4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311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DF2D0-7416-4843-9DE1-BBE97F5DC4B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070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59088" y="385763"/>
            <a:ext cx="3425825" cy="1930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2F07F-1F4E-4C79-9CD9-4054A165DE59}" type="slidenum">
              <a:rPr lang="ru-RU" altLang="ru-RU" smtClean="0">
                <a:solidFill>
                  <a:prstClr val="black"/>
                </a:solidFill>
              </a:rPr>
              <a:pPr/>
              <a:t>13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888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700" b="1" i="0" u="none" strike="noStrike" cap="none" spc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/>
              </a:rPr>
              <a:t>Тема презентации</a:t>
            </a:r>
            <a:endParaRPr lang="en-US" sz="2700" b="1" i="0" u="none" strike="noStrike" cap="none" spc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latin typeface="Arial"/>
                <a:cs typeface="Arial"/>
              </a:rPr>
              <a:t>Наименование мероприятия </a:t>
            </a:r>
            <a:r>
              <a:rPr lang="en-US">
                <a:latin typeface="Arial"/>
                <a:cs typeface="Arial"/>
              </a:rPr>
              <a:t>/</a:t>
            </a:r>
            <a:r>
              <a:rPr lang="ru-RU">
                <a:latin typeface="Arial"/>
                <a:cs typeface="Arial"/>
              </a:rPr>
              <a:t> название площадки</a:t>
            </a:r>
            <a:endParaRPr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>
                <a:solidFill>
                  <a:srgbClr val="333333"/>
                </a:solidFill>
                <a:latin typeface="Arial"/>
                <a:ea typeface="Rosatom Light"/>
                <a:cs typeface="Arial"/>
              </a:rPr>
              <a:t>ФИО</a:t>
            </a:r>
            <a:endParaRPr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>
                <a:solidFill>
                  <a:srgbClr val="333333"/>
                </a:solidFill>
                <a:latin typeface="Arial"/>
                <a:ea typeface="Rosatom Light"/>
                <a:cs typeface="Arial"/>
              </a:rPr>
              <a:t>Должность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Перебивоч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>
                <a:solidFill>
                  <a:srgbClr val="404040"/>
                </a:solidFill>
                <a:latin typeface="Arial"/>
                <a:ea typeface="Rosatom Light"/>
                <a:cs typeface="Arial"/>
              </a:defRPr>
            </a:lvl1pPr>
          </a:lstStyle>
          <a:p>
            <a:pPr>
              <a:defRPr/>
            </a:pPr>
            <a:r>
              <a:rPr lang="ru-RU"/>
              <a:t>Перебивочный слайд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lang="en-US" sz="4100" b="1">
                <a:solidFill>
                  <a:srgbClr val="404040"/>
                </a:solidFill>
                <a:latin typeface="Arial"/>
                <a:ea typeface="Rosatom Light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Нумерация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 картинк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Место для указания источников и сносок</a:t>
            </a:r>
            <a:endParaRPr lang="en-US"/>
          </a:p>
        </p:txBody>
      </p:sp>
      <p:sp>
        <p:nvSpPr>
          <p:cNvPr id="13" name="Slide Number Placeholder 5"/>
          <p:cNvSpPr txBox="1"/>
          <p:nvPr userDrawn="1"/>
        </p:nvSpPr>
        <p:spPr bwMode="auto"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DF24603-9A1B-F342-92E0-89DE32840F75}" type="slidenum">
              <a:rPr lang="en-US" sz="700">
                <a:latin typeface="Arial"/>
                <a:ea typeface="Arial"/>
                <a:cs typeface="Arial"/>
              </a:rPr>
              <a:pPr algn="r">
                <a:defRPr/>
              </a:pPr>
              <a:t>‹#›</a:t>
            </a:fld>
            <a:endParaRPr lang="en-US" sz="700">
              <a:latin typeface="Arial"/>
              <a:ea typeface="Arial"/>
              <a:cs typeface="Arial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431799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ru-RU" sz="1200">
                <a:solidFill>
                  <a:srgbClr val="333333"/>
                </a:solidFill>
                <a:latin typeface="Arial"/>
                <a:ea typeface="Arial"/>
                <a:cs typeface="Arial"/>
              </a:rPr>
              <a:t>Текст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 bwMode="auto"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43000" y="842552"/>
            <a:ext cx="6858000" cy="1792358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143000" y="2704030"/>
            <a:ext cx="6858000" cy="124297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40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6286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pPr>
              <a:defRPr/>
            </a:pPr>
            <a:fld id="{2DB00539-76DD-4291-9C68-45997AB8432E}" type="datetimeFigureOut">
              <a:rPr lang="ru-RU"/>
              <a:pPr>
                <a:defRPr/>
              </a:pPr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71678"/>
            <a:ext cx="30861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pPr>
              <a:defRPr/>
            </a:pPr>
            <a:fld id="{1DB53087-2C50-47AC-ACD0-434C56EF5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4840798"/>
            <a:ext cx="627062" cy="2836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423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Заключите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9749" y="1476375"/>
            <a:ext cx="4860925" cy="12740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Дата</a:t>
            </a:r>
            <a:endParaRPr/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Основная информация</a:t>
            </a:r>
            <a:endParaRPr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ФИО</a:t>
            </a:r>
            <a:endParaRPr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539750" y="3311524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/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</p:spPr>
      </p:pic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537352" y="425269"/>
            <a:ext cx="2344312" cy="825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980" y="0"/>
            <a:ext cx="9138037" cy="5152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5"/>
          <a:stretch/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7073244" y="359203"/>
            <a:ext cx="926594" cy="326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7" r:id="rId3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" y="0"/>
            <a:ext cx="9138037" cy="5152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 bwMode="auto">
          <a:xfrm>
            <a:off x="539552" y="2142083"/>
            <a:ext cx="6480523" cy="1189037"/>
          </a:xfrm>
        </p:spPr>
        <p:txBody>
          <a:bodyPr/>
          <a:lstStyle/>
          <a:p>
            <a:pPr>
              <a:defRPr/>
            </a:pPr>
            <a:r>
              <a:rPr lang="ru-RU" sz="2800" dirty="0">
                <a:solidFill>
                  <a:schemeClr val="tx1"/>
                </a:solidFill>
                <a:latin typeface="Bahnschrift SemiBold Condensed" pitchFamily="34" charset="0"/>
                <a:cs typeface="Arial"/>
              </a:rPr>
              <a:t>Государственная инспекция Забайкальского края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>
                <a:latin typeface="Bahnschrift SemiBold Condensed" pitchFamily="34" charset="0"/>
                <a:cs typeface="Arial"/>
              </a:rPr>
              <a:t>Промежуточное совещание/</a:t>
            </a:r>
            <a:r>
              <a:rPr lang="en-US" dirty="0">
                <a:latin typeface="Bahnschrift SemiBold Condensed" pitchFamily="34" charset="0"/>
                <a:cs typeface="Arial"/>
              </a:rPr>
              <a:t> Kick-off</a:t>
            </a:r>
            <a:endParaRPr lang="ru-RU" dirty="0">
              <a:latin typeface="Bahnschrift SemiBold Condensed" pitchFamily="34" charset="0"/>
              <a:cs typeface="Arial"/>
            </a:endParaRP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b="1" dirty="0" err="1">
                <a:solidFill>
                  <a:schemeClr val="tx1"/>
                </a:solidFill>
                <a:latin typeface="Bahnschrift SemiBold Condensed" pitchFamily="34" charset="0"/>
                <a:cs typeface="Arial"/>
              </a:rPr>
              <a:t>Дашибалов</a:t>
            </a:r>
            <a:r>
              <a:rPr lang="ru-RU" b="1" dirty="0">
                <a:solidFill>
                  <a:schemeClr val="tx1"/>
                </a:solidFill>
                <a:latin typeface="Bahnschrift SemiBold Condensed" pitchFamily="34" charset="0"/>
                <a:cs typeface="Arial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Bahnschrift SemiBold Condensed" pitchFamily="34" charset="0"/>
                <a:cs typeface="Arial"/>
              </a:rPr>
              <a:t>Баясхалан</a:t>
            </a:r>
            <a:r>
              <a:rPr lang="ru-RU" b="1" dirty="0">
                <a:solidFill>
                  <a:schemeClr val="tx1"/>
                </a:solidFill>
                <a:latin typeface="Bahnschrift SemiBold Condensed" pitchFamily="34" charset="0"/>
                <a:cs typeface="Arial"/>
              </a:rPr>
              <a:t> Александрович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Bahnschrift SemiBold Condensed" pitchFamily="34" charset="0"/>
                <a:cs typeface="Arial"/>
              </a:rPr>
              <a:t>Начальник Государственной инспекции Забайкальского края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652120" y="439113"/>
            <a:ext cx="707934" cy="8418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9" y="303779"/>
            <a:ext cx="2284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Пирамида проблем</a:t>
            </a:r>
          </a:p>
        </p:txBody>
      </p:sp>
      <p:grpSp>
        <p:nvGrpSpPr>
          <p:cNvPr id="3" name="Схема 5"/>
          <p:cNvGrpSpPr/>
          <p:nvPr/>
        </p:nvGrpSpPr>
        <p:grpSpPr bwMode="auto">
          <a:xfrm>
            <a:off x="1253436" y="1493011"/>
            <a:ext cx="5590960" cy="3079685"/>
            <a:chOff x="1214955" y="898208"/>
            <a:chExt cx="5590960" cy="3720451"/>
          </a:xfrm>
          <a:solidFill>
            <a:schemeClr val="accent5">
              <a:lumMod val="60000"/>
              <a:lumOff val="40000"/>
              <a:alpha val="59000"/>
            </a:schemeClr>
          </a:solidFill>
        </p:grpSpPr>
        <p:sp>
          <p:nvSpPr>
            <p:cNvPr id="4" name="Равнобедренный треугольник 4294967295"/>
            <p:cNvSpPr/>
            <p:nvPr/>
          </p:nvSpPr>
          <p:spPr bwMode="auto">
            <a:xfrm>
              <a:off x="1214955" y="898208"/>
              <a:ext cx="4640072" cy="3720451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" name="Скругленный прямоугольник 4294967295"/>
            <p:cNvSpPr/>
            <p:nvPr/>
          </p:nvSpPr>
          <p:spPr bwMode="auto">
            <a:xfrm>
              <a:off x="4346096" y="1101224"/>
              <a:ext cx="2418293" cy="880700"/>
            </a:xfrm>
            <a:prstGeom prst="roundRect">
              <a:avLst>
                <a:gd name="adj" fmla="val 16667"/>
              </a:avLst>
            </a:prstGeom>
            <a:grpFill/>
            <a:ln w="635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1">
              <a:srgbClr val="000000"/>
            </a:lnRef>
            <a:fillRef idx="1">
              <a:srgbClr val="000000"/>
            </a:fillRef>
            <a:effectRef idx="2">
              <a:srgbClr val="000000"/>
            </a:effectRef>
            <a:fontRef idx="minor"/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dirty="0">
                  <a:latin typeface="Bahnschrift SemiBold Condensed" pitchFamily="34" charset="0"/>
                </a:rPr>
                <a:t>Федеральный уровень</a:t>
              </a:r>
              <a:endParaRPr dirty="0">
                <a:latin typeface="Bahnschrift SemiBold Condensed" pitchFamily="34" charset="0"/>
              </a:endParaRPr>
            </a:p>
          </p:txBody>
        </p:sp>
        <p:sp>
          <p:nvSpPr>
            <p:cNvPr id="6" name="Скругленный прямоугольник 4294967295"/>
            <p:cNvSpPr/>
            <p:nvPr/>
          </p:nvSpPr>
          <p:spPr bwMode="auto">
            <a:xfrm>
              <a:off x="4357234" y="2209907"/>
              <a:ext cx="2418293" cy="880700"/>
            </a:xfrm>
            <a:prstGeom prst="roundRect">
              <a:avLst>
                <a:gd name="adj" fmla="val 16667"/>
              </a:avLst>
            </a:prstGeom>
            <a:grpFill/>
            <a:ln w="635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1">
              <a:srgbClr val="000000"/>
            </a:lnRef>
            <a:fillRef idx="1">
              <a:srgbClr val="000000"/>
            </a:fillRef>
            <a:effectRef idx="2">
              <a:srgbClr val="000000"/>
            </a:effectRef>
            <a:fontRef idx="minor"/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dirty="0">
                  <a:latin typeface="Bahnschrift SemiBold Condensed" pitchFamily="34" charset="0"/>
                </a:rPr>
                <a:t>Региональный уровень</a:t>
              </a:r>
              <a:endParaRPr dirty="0">
                <a:latin typeface="Bahnschrift SemiBold Condensed" pitchFamily="34" charset="0"/>
              </a:endParaRPr>
            </a:p>
          </p:txBody>
        </p:sp>
        <p:sp>
          <p:nvSpPr>
            <p:cNvPr id="7" name="Скругленный прямоугольник 4294967295"/>
            <p:cNvSpPr/>
            <p:nvPr/>
          </p:nvSpPr>
          <p:spPr bwMode="auto">
            <a:xfrm>
              <a:off x="4387622" y="3261524"/>
              <a:ext cx="2418293" cy="880700"/>
            </a:xfrm>
            <a:prstGeom prst="roundRect">
              <a:avLst>
                <a:gd name="adj" fmla="val 16667"/>
              </a:avLst>
            </a:prstGeom>
            <a:grpFill/>
            <a:ln w="635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1">
              <a:srgbClr val="000000"/>
            </a:lnRef>
            <a:fillRef idx="1">
              <a:srgbClr val="000000"/>
            </a:fillRef>
            <a:effectRef idx="2">
              <a:srgbClr val="000000"/>
            </a:effectRef>
            <a:fontRef idx="minor"/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dirty="0">
                  <a:latin typeface="Bahnschrift SemiBold Condensed" pitchFamily="34" charset="0"/>
                </a:rPr>
                <a:t>Уровень организации</a:t>
              </a:r>
              <a:endParaRPr dirty="0">
                <a:latin typeface="Bahnschrift SemiBold Condensed" pitchFamily="34" charset="0"/>
              </a:endParaRPr>
            </a:p>
          </p:txBody>
        </p:sp>
      </p:grpSp>
      <p:sp>
        <p:nvSpPr>
          <p:cNvPr id="8" name="Шестиугольник 7"/>
          <p:cNvSpPr/>
          <p:nvPr/>
        </p:nvSpPr>
        <p:spPr bwMode="auto">
          <a:xfrm>
            <a:off x="3291497" y="3726259"/>
            <a:ext cx="563951" cy="323362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1</a:t>
            </a:r>
          </a:p>
        </p:txBody>
      </p:sp>
      <p:sp>
        <p:nvSpPr>
          <p:cNvPr id="9" name="Шестиугольник 8"/>
          <p:cNvSpPr/>
          <p:nvPr/>
        </p:nvSpPr>
        <p:spPr bwMode="auto">
          <a:xfrm>
            <a:off x="2320026" y="3728342"/>
            <a:ext cx="563951" cy="323362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2</a:t>
            </a:r>
          </a:p>
        </p:txBody>
      </p:sp>
      <p:sp>
        <p:nvSpPr>
          <p:cNvPr id="11" name="Шестиугольник 10"/>
          <p:cNvSpPr/>
          <p:nvPr/>
        </p:nvSpPr>
        <p:spPr bwMode="auto">
          <a:xfrm>
            <a:off x="3756931" y="4141422"/>
            <a:ext cx="563951" cy="323362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3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123728" y="3510235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843809" y="2502123"/>
            <a:ext cx="14401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Шестиугольник 14"/>
          <p:cNvSpPr/>
          <p:nvPr/>
        </p:nvSpPr>
        <p:spPr bwMode="auto">
          <a:xfrm>
            <a:off x="3194768" y="2016580"/>
            <a:ext cx="563951" cy="323362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4903949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17375" y="599826"/>
            <a:ext cx="687640" cy="784279"/>
            <a:chOff x="355968" y="815661"/>
            <a:chExt cx="687640" cy="78427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55968" y="1167492"/>
              <a:ext cx="687640" cy="43244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Подача заявления</a:t>
              </a:r>
            </a:p>
          </p:txBody>
        </p:sp>
        <p:sp>
          <p:nvSpPr>
            <p:cNvPr id="5" name="Полилиния: фигура 2">
              <a:extLst>
                <a:ext uri="{FF2B5EF4-FFF2-40B4-BE49-F238E27FC236}">
                  <a16:creationId xmlns="" xmlns:a16="http://schemas.microsoft.com/office/drawing/2014/main" id="{01F29F22-1406-422F-A37D-54C641F57897}"/>
                </a:ext>
              </a:extLst>
            </p:cNvPr>
            <p:cNvSpPr/>
            <p:nvPr/>
          </p:nvSpPr>
          <p:spPr>
            <a:xfrm>
              <a:off x="355968" y="815661"/>
              <a:ext cx="687640" cy="351831"/>
            </a:xfrm>
            <a:custGeom>
              <a:avLst/>
              <a:gdLst>
                <a:gd name="connsiteX0" fmla="*/ 0 w 1094610"/>
                <a:gd name="connsiteY0" fmla="*/ 407141 h 420490"/>
                <a:gd name="connsiteX1" fmla="*/ 280327 w 1094610"/>
                <a:gd name="connsiteY1" fmla="*/ 200233 h 420490"/>
                <a:gd name="connsiteX2" fmla="*/ 266978 w 1094610"/>
                <a:gd name="connsiteY2" fmla="*/ 367095 h 420490"/>
                <a:gd name="connsiteX3" fmla="*/ 647422 w 1094610"/>
                <a:gd name="connsiteY3" fmla="*/ 106791 h 420490"/>
                <a:gd name="connsiteX4" fmla="*/ 640748 w 1094610"/>
                <a:gd name="connsiteY4" fmla="*/ 367095 h 420490"/>
                <a:gd name="connsiteX5" fmla="*/ 1094610 w 1094610"/>
                <a:gd name="connsiteY5" fmla="*/ 0 h 420490"/>
                <a:gd name="connsiteX6" fmla="*/ 1094610 w 1094610"/>
                <a:gd name="connsiteY6" fmla="*/ 420490 h 420490"/>
                <a:gd name="connsiteX7" fmla="*/ 0 w 1094610"/>
                <a:gd name="connsiteY7" fmla="*/ 407141 h 4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610" h="420490">
                  <a:moveTo>
                    <a:pt x="0" y="407141"/>
                  </a:moveTo>
                  <a:lnTo>
                    <a:pt x="280327" y="200233"/>
                  </a:lnTo>
                  <a:lnTo>
                    <a:pt x="266978" y="367095"/>
                  </a:lnTo>
                  <a:lnTo>
                    <a:pt x="647422" y="106791"/>
                  </a:lnTo>
                  <a:lnTo>
                    <a:pt x="640748" y="367095"/>
                  </a:lnTo>
                  <a:lnTo>
                    <a:pt x="1094610" y="0"/>
                  </a:lnTo>
                  <a:lnTo>
                    <a:pt x="1094610" y="420490"/>
                  </a:lnTo>
                  <a:lnTo>
                    <a:pt x="0" y="40714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lvl="0">
                <a:defRPr lang="ru-RU"/>
              </a:defPPr>
              <a:lvl1pPr marL="0" lvl="0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184986" y="344525"/>
            <a:ext cx="518112" cy="255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ЕГПУ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4986" y="673083"/>
            <a:ext cx="518112" cy="255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МФЦ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65056" y="993846"/>
            <a:ext cx="518112" cy="301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Лично в ГТН</a:t>
            </a:r>
          </a:p>
        </p:txBody>
      </p:sp>
      <p:cxnSp>
        <p:nvCxnSpPr>
          <p:cNvPr id="11" name="Прямая со стрелкой 10"/>
          <p:cNvCxnSpPr>
            <a:endCxn id="7" idx="1"/>
          </p:cNvCxnSpPr>
          <p:nvPr/>
        </p:nvCxnSpPr>
        <p:spPr>
          <a:xfrm flipV="1">
            <a:off x="824946" y="472176"/>
            <a:ext cx="360040" cy="448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775662" y="749162"/>
            <a:ext cx="379971" cy="367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9" idx="1"/>
          </p:cNvCxnSpPr>
          <p:nvPr/>
        </p:nvCxnSpPr>
        <p:spPr>
          <a:xfrm>
            <a:off x="782447" y="1113287"/>
            <a:ext cx="382609" cy="31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7" idx="3"/>
          </p:cNvCxnSpPr>
          <p:nvPr/>
        </p:nvCxnSpPr>
        <p:spPr>
          <a:xfrm flipV="1">
            <a:off x="1703098" y="472175"/>
            <a:ext cx="20196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1891276" y="472175"/>
            <a:ext cx="12227" cy="521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1698763" y="792524"/>
            <a:ext cx="201968" cy="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2122085" y="739638"/>
            <a:ext cx="841527" cy="490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Автоматизированная проверка комплектности заявления и документов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1514940" y="1113287"/>
            <a:ext cx="6071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1698763" y="993846"/>
            <a:ext cx="2019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3182194" y="739639"/>
            <a:ext cx="669726" cy="490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Регистрация заявления</a:t>
            </a: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2963612" y="1144769"/>
            <a:ext cx="2185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5079459" y="749162"/>
            <a:ext cx="800477" cy="493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Автоматизированное формирование запроса недостающих </a:t>
            </a:r>
            <a:r>
              <a:rPr lang="ru-RU" sz="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документов</a:t>
            </a:r>
            <a:endParaRPr lang="ru-RU" sz="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3851920" y="1144769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4152058" y="743877"/>
            <a:ext cx="695868" cy="493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заявления</a:t>
            </a: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4860031" y="1144769"/>
            <a:ext cx="216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5987949" y="728549"/>
            <a:ext cx="744291" cy="501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Принятие 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решения о предоставлении услуги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5771924" y="1144769"/>
            <a:ext cx="216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860820" y="2815959"/>
            <a:ext cx="733716" cy="368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Сдача экзаменов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859261" y="3423593"/>
            <a:ext cx="733716" cy="368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Пересдача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997056" y="2778068"/>
            <a:ext cx="774743" cy="518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Оформление документов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805015" y="1817886"/>
            <a:ext cx="720080" cy="518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Автоматизированное информирование </a:t>
            </a:r>
            <a:r>
              <a:rPr lang="ru-RU" sz="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заявителя</a:t>
            </a:r>
          </a:p>
        </p:txBody>
      </p:sp>
      <p:grpSp>
        <p:nvGrpSpPr>
          <p:cNvPr id="61" name="Группа 60"/>
          <p:cNvGrpSpPr/>
          <p:nvPr/>
        </p:nvGrpSpPr>
        <p:grpSpPr>
          <a:xfrm>
            <a:off x="2627015" y="1614430"/>
            <a:ext cx="748714" cy="718141"/>
            <a:chOff x="870959" y="4152621"/>
            <a:chExt cx="748714" cy="718141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870959" y="4502741"/>
              <a:ext cx="748545" cy="3680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Услуга оказана</a:t>
              </a:r>
              <a:endParaRPr lang="ru-RU" sz="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Полилиния: фигура 2">
              <a:extLst>
                <a:ext uri="{FF2B5EF4-FFF2-40B4-BE49-F238E27FC236}">
                  <a16:creationId xmlns="" xmlns:a16="http://schemas.microsoft.com/office/drawing/2014/main" id="{01F29F22-1406-422F-A37D-54C641F57897}"/>
                </a:ext>
              </a:extLst>
            </p:cNvPr>
            <p:cNvSpPr/>
            <p:nvPr/>
          </p:nvSpPr>
          <p:spPr>
            <a:xfrm>
              <a:off x="871128" y="4152621"/>
              <a:ext cx="748545" cy="351831"/>
            </a:xfrm>
            <a:custGeom>
              <a:avLst/>
              <a:gdLst>
                <a:gd name="connsiteX0" fmla="*/ 0 w 1094610"/>
                <a:gd name="connsiteY0" fmla="*/ 407141 h 420490"/>
                <a:gd name="connsiteX1" fmla="*/ 280327 w 1094610"/>
                <a:gd name="connsiteY1" fmla="*/ 200233 h 420490"/>
                <a:gd name="connsiteX2" fmla="*/ 266978 w 1094610"/>
                <a:gd name="connsiteY2" fmla="*/ 367095 h 420490"/>
                <a:gd name="connsiteX3" fmla="*/ 647422 w 1094610"/>
                <a:gd name="connsiteY3" fmla="*/ 106791 h 420490"/>
                <a:gd name="connsiteX4" fmla="*/ 640748 w 1094610"/>
                <a:gd name="connsiteY4" fmla="*/ 367095 h 420490"/>
                <a:gd name="connsiteX5" fmla="*/ 1094610 w 1094610"/>
                <a:gd name="connsiteY5" fmla="*/ 0 h 420490"/>
                <a:gd name="connsiteX6" fmla="*/ 1094610 w 1094610"/>
                <a:gd name="connsiteY6" fmla="*/ 420490 h 420490"/>
                <a:gd name="connsiteX7" fmla="*/ 0 w 1094610"/>
                <a:gd name="connsiteY7" fmla="*/ 407141 h 4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610" h="420490">
                  <a:moveTo>
                    <a:pt x="0" y="407141"/>
                  </a:moveTo>
                  <a:lnTo>
                    <a:pt x="280327" y="200233"/>
                  </a:lnTo>
                  <a:lnTo>
                    <a:pt x="266978" y="367095"/>
                  </a:lnTo>
                  <a:lnTo>
                    <a:pt x="647422" y="106791"/>
                  </a:lnTo>
                  <a:lnTo>
                    <a:pt x="640748" y="367095"/>
                  </a:lnTo>
                  <a:lnTo>
                    <a:pt x="1094610" y="0"/>
                  </a:lnTo>
                  <a:lnTo>
                    <a:pt x="1094610" y="420490"/>
                  </a:lnTo>
                  <a:lnTo>
                    <a:pt x="0" y="40714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63" name="Прямая со стрелкой 62"/>
          <p:cNvCxnSpPr/>
          <p:nvPr/>
        </p:nvCxnSpPr>
        <p:spPr>
          <a:xfrm>
            <a:off x="6732240" y="957492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117375" y="2128360"/>
            <a:ext cx="6141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Группа 111"/>
          <p:cNvGrpSpPr/>
          <p:nvPr/>
        </p:nvGrpSpPr>
        <p:grpSpPr>
          <a:xfrm>
            <a:off x="632287" y="2920453"/>
            <a:ext cx="216024" cy="672056"/>
            <a:chOff x="3707904" y="1544314"/>
            <a:chExt cx="216024" cy="672056"/>
          </a:xfrm>
        </p:grpSpPr>
        <p:cxnSp>
          <p:nvCxnSpPr>
            <p:cNvPr id="97" name="Прямая соединительная линия 96"/>
            <p:cNvCxnSpPr/>
            <p:nvPr/>
          </p:nvCxnSpPr>
          <p:spPr>
            <a:xfrm flipH="1">
              <a:off x="3707904" y="1544314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>
            <a:xfrm>
              <a:off x="3707904" y="1544314"/>
              <a:ext cx="0" cy="672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 стрелкой 110"/>
            <p:cNvCxnSpPr/>
            <p:nvPr/>
          </p:nvCxnSpPr>
          <p:spPr>
            <a:xfrm>
              <a:off x="3707904" y="2216370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5" name="Прямая со стрелкой 114"/>
          <p:cNvCxnSpPr>
            <a:stCxn id="54" idx="0"/>
            <a:endCxn id="53" idx="2"/>
          </p:cNvCxnSpPr>
          <p:nvPr/>
        </p:nvCxnSpPr>
        <p:spPr>
          <a:xfrm flipV="1">
            <a:off x="1226119" y="3183980"/>
            <a:ext cx="1559" cy="239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>
            <a:off x="1615923" y="3073576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Прямоугольник 124"/>
          <p:cNvSpPr/>
          <p:nvPr/>
        </p:nvSpPr>
        <p:spPr>
          <a:xfrm>
            <a:off x="3015689" y="2782251"/>
            <a:ext cx="720080" cy="518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Автоматизированное информирование заявителя</a:t>
            </a:r>
          </a:p>
        </p:txBody>
      </p:sp>
      <p:grpSp>
        <p:nvGrpSpPr>
          <p:cNvPr id="126" name="Группа 125"/>
          <p:cNvGrpSpPr/>
          <p:nvPr/>
        </p:nvGrpSpPr>
        <p:grpSpPr>
          <a:xfrm>
            <a:off x="4812810" y="2578860"/>
            <a:ext cx="748714" cy="718141"/>
            <a:chOff x="870959" y="4152621"/>
            <a:chExt cx="748714" cy="718141"/>
          </a:xfrm>
        </p:grpSpPr>
        <p:sp>
          <p:nvSpPr>
            <p:cNvPr id="127" name="Прямоугольник 126"/>
            <p:cNvSpPr/>
            <p:nvPr/>
          </p:nvSpPr>
          <p:spPr>
            <a:xfrm>
              <a:off x="870959" y="4502741"/>
              <a:ext cx="748545" cy="3680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Услуга оказана</a:t>
              </a:r>
            </a:p>
          </p:txBody>
        </p:sp>
        <p:sp>
          <p:nvSpPr>
            <p:cNvPr id="128" name="Полилиния: фигура 2">
              <a:extLst>
                <a:ext uri="{FF2B5EF4-FFF2-40B4-BE49-F238E27FC236}">
                  <a16:creationId xmlns="" xmlns:a16="http://schemas.microsoft.com/office/drawing/2014/main" id="{01F29F22-1406-422F-A37D-54C641F57897}"/>
                </a:ext>
              </a:extLst>
            </p:cNvPr>
            <p:cNvSpPr/>
            <p:nvPr/>
          </p:nvSpPr>
          <p:spPr>
            <a:xfrm>
              <a:off x="871128" y="4152621"/>
              <a:ext cx="748545" cy="351831"/>
            </a:xfrm>
            <a:custGeom>
              <a:avLst/>
              <a:gdLst>
                <a:gd name="connsiteX0" fmla="*/ 0 w 1094610"/>
                <a:gd name="connsiteY0" fmla="*/ 407141 h 420490"/>
                <a:gd name="connsiteX1" fmla="*/ 280327 w 1094610"/>
                <a:gd name="connsiteY1" fmla="*/ 200233 h 420490"/>
                <a:gd name="connsiteX2" fmla="*/ 266978 w 1094610"/>
                <a:gd name="connsiteY2" fmla="*/ 367095 h 420490"/>
                <a:gd name="connsiteX3" fmla="*/ 647422 w 1094610"/>
                <a:gd name="connsiteY3" fmla="*/ 106791 h 420490"/>
                <a:gd name="connsiteX4" fmla="*/ 640748 w 1094610"/>
                <a:gd name="connsiteY4" fmla="*/ 367095 h 420490"/>
                <a:gd name="connsiteX5" fmla="*/ 1094610 w 1094610"/>
                <a:gd name="connsiteY5" fmla="*/ 0 h 420490"/>
                <a:gd name="connsiteX6" fmla="*/ 1094610 w 1094610"/>
                <a:gd name="connsiteY6" fmla="*/ 420490 h 420490"/>
                <a:gd name="connsiteX7" fmla="*/ 0 w 1094610"/>
                <a:gd name="connsiteY7" fmla="*/ 407141 h 4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610" h="420490">
                  <a:moveTo>
                    <a:pt x="0" y="407141"/>
                  </a:moveTo>
                  <a:lnTo>
                    <a:pt x="280327" y="200233"/>
                  </a:lnTo>
                  <a:lnTo>
                    <a:pt x="266978" y="367095"/>
                  </a:lnTo>
                  <a:lnTo>
                    <a:pt x="647422" y="106791"/>
                  </a:lnTo>
                  <a:lnTo>
                    <a:pt x="640748" y="367095"/>
                  </a:lnTo>
                  <a:lnTo>
                    <a:pt x="1094610" y="0"/>
                  </a:lnTo>
                  <a:lnTo>
                    <a:pt x="1094610" y="420490"/>
                  </a:lnTo>
                  <a:lnTo>
                    <a:pt x="0" y="40714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29" name="Прямая со стрелкой 128"/>
          <p:cNvCxnSpPr/>
          <p:nvPr/>
        </p:nvCxnSpPr>
        <p:spPr>
          <a:xfrm>
            <a:off x="2717201" y="3041718"/>
            <a:ext cx="2515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Прямоугольник 136"/>
          <p:cNvSpPr/>
          <p:nvPr/>
        </p:nvSpPr>
        <p:spPr>
          <a:xfrm>
            <a:off x="746149" y="4366768"/>
            <a:ext cx="720080" cy="518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Автоматизированное информирование заявителя</a:t>
            </a:r>
          </a:p>
        </p:txBody>
      </p:sp>
      <p:grpSp>
        <p:nvGrpSpPr>
          <p:cNvPr id="138" name="Группа 137"/>
          <p:cNvGrpSpPr/>
          <p:nvPr/>
        </p:nvGrpSpPr>
        <p:grpSpPr>
          <a:xfrm>
            <a:off x="1622317" y="4132093"/>
            <a:ext cx="748563" cy="719368"/>
            <a:chOff x="870959" y="4151394"/>
            <a:chExt cx="748563" cy="719368"/>
          </a:xfrm>
        </p:grpSpPr>
        <p:sp>
          <p:nvSpPr>
            <p:cNvPr id="139" name="Прямоугольник 138"/>
            <p:cNvSpPr/>
            <p:nvPr/>
          </p:nvSpPr>
          <p:spPr>
            <a:xfrm>
              <a:off x="870959" y="4502741"/>
              <a:ext cx="748545" cy="3680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Отказ в выдаче УТМ</a:t>
              </a:r>
              <a:endParaRPr lang="ru-RU" sz="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0" name="Полилиния: фигура 2">
              <a:extLst>
                <a:ext uri="{FF2B5EF4-FFF2-40B4-BE49-F238E27FC236}">
                  <a16:creationId xmlns="" xmlns:a16="http://schemas.microsoft.com/office/drawing/2014/main" id="{01F29F22-1406-422F-A37D-54C641F57897}"/>
                </a:ext>
              </a:extLst>
            </p:cNvPr>
            <p:cNvSpPr/>
            <p:nvPr/>
          </p:nvSpPr>
          <p:spPr>
            <a:xfrm>
              <a:off x="870977" y="4151394"/>
              <a:ext cx="748545" cy="351831"/>
            </a:xfrm>
            <a:custGeom>
              <a:avLst/>
              <a:gdLst>
                <a:gd name="connsiteX0" fmla="*/ 0 w 1094610"/>
                <a:gd name="connsiteY0" fmla="*/ 407141 h 420490"/>
                <a:gd name="connsiteX1" fmla="*/ 280327 w 1094610"/>
                <a:gd name="connsiteY1" fmla="*/ 200233 h 420490"/>
                <a:gd name="connsiteX2" fmla="*/ 266978 w 1094610"/>
                <a:gd name="connsiteY2" fmla="*/ 367095 h 420490"/>
                <a:gd name="connsiteX3" fmla="*/ 647422 w 1094610"/>
                <a:gd name="connsiteY3" fmla="*/ 106791 h 420490"/>
                <a:gd name="connsiteX4" fmla="*/ 640748 w 1094610"/>
                <a:gd name="connsiteY4" fmla="*/ 367095 h 420490"/>
                <a:gd name="connsiteX5" fmla="*/ 1094610 w 1094610"/>
                <a:gd name="connsiteY5" fmla="*/ 0 h 420490"/>
                <a:gd name="connsiteX6" fmla="*/ 1094610 w 1094610"/>
                <a:gd name="connsiteY6" fmla="*/ 420490 h 420490"/>
                <a:gd name="connsiteX7" fmla="*/ 0 w 1094610"/>
                <a:gd name="connsiteY7" fmla="*/ 407141 h 4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610" h="420490">
                  <a:moveTo>
                    <a:pt x="0" y="407141"/>
                  </a:moveTo>
                  <a:lnTo>
                    <a:pt x="280327" y="200233"/>
                  </a:lnTo>
                  <a:lnTo>
                    <a:pt x="266978" y="367095"/>
                  </a:lnTo>
                  <a:lnTo>
                    <a:pt x="647422" y="106791"/>
                  </a:lnTo>
                  <a:lnTo>
                    <a:pt x="640748" y="367095"/>
                  </a:lnTo>
                  <a:lnTo>
                    <a:pt x="1094610" y="0"/>
                  </a:lnTo>
                  <a:lnTo>
                    <a:pt x="1094610" y="420490"/>
                  </a:lnTo>
                  <a:lnTo>
                    <a:pt x="0" y="40714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45" name="Прямая со стрелкой 144"/>
          <p:cNvCxnSpPr/>
          <p:nvPr/>
        </p:nvCxnSpPr>
        <p:spPr>
          <a:xfrm>
            <a:off x="18143" y="3280813"/>
            <a:ext cx="6141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 стрелкой 145"/>
          <p:cNvCxnSpPr/>
          <p:nvPr/>
        </p:nvCxnSpPr>
        <p:spPr>
          <a:xfrm>
            <a:off x="117375" y="4584655"/>
            <a:ext cx="6141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18143" y="1953656"/>
            <a:ext cx="6751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УТМ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 flipH="1">
            <a:off x="-58688" y="2999969"/>
            <a:ext cx="841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Первоначальная выдача УТМ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-3746" y="4302913"/>
            <a:ext cx="684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в выдаче УТМ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Пятно 1 150"/>
          <p:cNvSpPr/>
          <p:nvPr/>
        </p:nvSpPr>
        <p:spPr>
          <a:xfrm>
            <a:off x="1919288" y="1161393"/>
            <a:ext cx="432048" cy="252215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4" name="Прямоугольник 163"/>
          <p:cNvSpPr/>
          <p:nvPr/>
        </p:nvSpPr>
        <p:spPr>
          <a:xfrm>
            <a:off x="1127954" y="89450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1 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2225552" y="470205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3197110" y="458271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2842961" y="-7504"/>
            <a:ext cx="2708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карта процесса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Прямоугольник 169"/>
          <p:cNvSpPr/>
          <p:nvPr/>
        </p:nvSpPr>
        <p:spPr>
          <a:xfrm>
            <a:off x="4208032" y="470205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5076056" y="487111"/>
            <a:ext cx="739096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1440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Прямоугольник 171"/>
          <p:cNvSpPr/>
          <p:nvPr/>
        </p:nvSpPr>
        <p:spPr>
          <a:xfrm>
            <a:off x="6010269" y="481570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Прямоугольник 172"/>
          <p:cNvSpPr/>
          <p:nvPr/>
        </p:nvSpPr>
        <p:spPr>
          <a:xfrm>
            <a:off x="845108" y="1567231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1719120" y="1816758"/>
            <a:ext cx="720080" cy="518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Выдача УТМ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Прямоугольник 174"/>
          <p:cNvSpPr/>
          <p:nvPr/>
        </p:nvSpPr>
        <p:spPr>
          <a:xfrm>
            <a:off x="1763688" y="1567231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6" name="Прямая со стрелкой 175"/>
          <p:cNvCxnSpPr/>
          <p:nvPr/>
        </p:nvCxnSpPr>
        <p:spPr>
          <a:xfrm>
            <a:off x="1451599" y="2076225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Прямоугольник 176"/>
          <p:cNvSpPr/>
          <p:nvPr/>
        </p:nvSpPr>
        <p:spPr>
          <a:xfrm>
            <a:off x="3979659" y="2776174"/>
            <a:ext cx="720080" cy="518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Выдача УТМ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4024227" y="2526647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9" name="Прямая со стрелкой 178"/>
          <p:cNvCxnSpPr/>
          <p:nvPr/>
        </p:nvCxnSpPr>
        <p:spPr>
          <a:xfrm>
            <a:off x="3712138" y="3035641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Прямоугольник 179"/>
          <p:cNvSpPr/>
          <p:nvPr/>
        </p:nvSpPr>
        <p:spPr>
          <a:xfrm>
            <a:off x="883221" y="2555992"/>
            <a:ext cx="709756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139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2048704" y="2546083"/>
            <a:ext cx="709756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60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" name="Прямоугольник 184"/>
          <p:cNvSpPr/>
          <p:nvPr/>
        </p:nvSpPr>
        <p:spPr>
          <a:xfrm>
            <a:off x="3055613" y="2521620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784218" y="4127174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1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" name="TextBox 98"/>
          <p:cNvSpPr txBox="1"/>
          <p:nvPr/>
        </p:nvSpPr>
        <p:spPr>
          <a:xfrm>
            <a:off x="7416880" y="4042786"/>
            <a:ext cx="1271114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 lvl="0">
              <a:defRPr lang="ru-RU"/>
            </a:defPPr>
            <a:lvl1pPr marL="0" lv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ВПП</a:t>
            </a:r>
          </a:p>
          <a:p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19 мин. 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1729 мин.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ятно 1 81"/>
          <p:cNvSpPr/>
          <p:nvPr/>
        </p:nvSpPr>
        <p:spPr>
          <a:xfrm>
            <a:off x="5799538" y="1171953"/>
            <a:ext cx="432048" cy="252215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Пятно 1 82"/>
          <p:cNvSpPr/>
          <p:nvPr/>
        </p:nvSpPr>
        <p:spPr>
          <a:xfrm>
            <a:off x="4922241" y="1186383"/>
            <a:ext cx="432048" cy="252215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Пятно 1 83"/>
          <p:cNvSpPr/>
          <p:nvPr/>
        </p:nvSpPr>
        <p:spPr>
          <a:xfrm>
            <a:off x="3064288" y="1148703"/>
            <a:ext cx="432048" cy="252215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Пятно 1 84"/>
          <p:cNvSpPr/>
          <p:nvPr/>
        </p:nvSpPr>
        <p:spPr>
          <a:xfrm>
            <a:off x="3966642" y="1153958"/>
            <a:ext cx="432048" cy="252215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Пятно 1 85"/>
          <p:cNvSpPr/>
          <p:nvPr/>
        </p:nvSpPr>
        <p:spPr>
          <a:xfrm>
            <a:off x="1286406" y="3102866"/>
            <a:ext cx="432048" cy="252215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Пятно 1 86"/>
          <p:cNvSpPr/>
          <p:nvPr/>
        </p:nvSpPr>
        <p:spPr>
          <a:xfrm>
            <a:off x="1343722" y="3699285"/>
            <a:ext cx="432048" cy="252215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Пятно 1 87"/>
          <p:cNvSpPr/>
          <p:nvPr/>
        </p:nvSpPr>
        <p:spPr>
          <a:xfrm>
            <a:off x="678067" y="3102124"/>
            <a:ext cx="432048" cy="252215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Пятно 1 88"/>
          <p:cNvSpPr/>
          <p:nvPr/>
        </p:nvSpPr>
        <p:spPr>
          <a:xfrm>
            <a:off x="752938" y="3679282"/>
            <a:ext cx="432048" cy="252215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Пятно 1 91"/>
          <p:cNvSpPr/>
          <p:nvPr/>
        </p:nvSpPr>
        <p:spPr>
          <a:xfrm>
            <a:off x="2609722" y="1198412"/>
            <a:ext cx="432048" cy="25221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60935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8787" y="474412"/>
            <a:ext cx="687640" cy="784279"/>
            <a:chOff x="355968" y="815661"/>
            <a:chExt cx="687640" cy="78427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55968" y="1167492"/>
              <a:ext cx="687640" cy="43244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Подача заявления</a:t>
              </a:r>
            </a:p>
          </p:txBody>
        </p:sp>
        <p:sp>
          <p:nvSpPr>
            <p:cNvPr id="5" name="Полилиния: фигура 2">
              <a:extLst>
                <a:ext uri="{FF2B5EF4-FFF2-40B4-BE49-F238E27FC236}">
                  <a16:creationId xmlns="" xmlns:a16="http://schemas.microsoft.com/office/drawing/2014/main" id="{01F29F22-1406-422F-A37D-54C641F57897}"/>
                </a:ext>
              </a:extLst>
            </p:cNvPr>
            <p:cNvSpPr/>
            <p:nvPr/>
          </p:nvSpPr>
          <p:spPr>
            <a:xfrm>
              <a:off x="355968" y="815661"/>
              <a:ext cx="687640" cy="351831"/>
            </a:xfrm>
            <a:custGeom>
              <a:avLst/>
              <a:gdLst>
                <a:gd name="connsiteX0" fmla="*/ 0 w 1094610"/>
                <a:gd name="connsiteY0" fmla="*/ 407141 h 420490"/>
                <a:gd name="connsiteX1" fmla="*/ 280327 w 1094610"/>
                <a:gd name="connsiteY1" fmla="*/ 200233 h 420490"/>
                <a:gd name="connsiteX2" fmla="*/ 266978 w 1094610"/>
                <a:gd name="connsiteY2" fmla="*/ 367095 h 420490"/>
                <a:gd name="connsiteX3" fmla="*/ 647422 w 1094610"/>
                <a:gd name="connsiteY3" fmla="*/ 106791 h 420490"/>
                <a:gd name="connsiteX4" fmla="*/ 640748 w 1094610"/>
                <a:gd name="connsiteY4" fmla="*/ 367095 h 420490"/>
                <a:gd name="connsiteX5" fmla="*/ 1094610 w 1094610"/>
                <a:gd name="connsiteY5" fmla="*/ 0 h 420490"/>
                <a:gd name="connsiteX6" fmla="*/ 1094610 w 1094610"/>
                <a:gd name="connsiteY6" fmla="*/ 420490 h 420490"/>
                <a:gd name="connsiteX7" fmla="*/ 0 w 1094610"/>
                <a:gd name="connsiteY7" fmla="*/ 407141 h 4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610" h="420490">
                  <a:moveTo>
                    <a:pt x="0" y="407141"/>
                  </a:moveTo>
                  <a:lnTo>
                    <a:pt x="280327" y="200233"/>
                  </a:lnTo>
                  <a:lnTo>
                    <a:pt x="266978" y="367095"/>
                  </a:lnTo>
                  <a:lnTo>
                    <a:pt x="647422" y="106791"/>
                  </a:lnTo>
                  <a:lnTo>
                    <a:pt x="640748" y="367095"/>
                  </a:lnTo>
                  <a:lnTo>
                    <a:pt x="1094610" y="0"/>
                  </a:lnTo>
                  <a:lnTo>
                    <a:pt x="1094610" y="420490"/>
                  </a:lnTo>
                  <a:lnTo>
                    <a:pt x="0" y="40714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lvl="0">
                <a:defRPr lang="ru-RU"/>
              </a:defPPr>
              <a:lvl1pPr marL="0" lvl="0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972369" y="994543"/>
            <a:ext cx="518112" cy="255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ЕГПУ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122085" y="739638"/>
            <a:ext cx="841527" cy="490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Автоматизированная проверка комплектности заявления и документов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1514940" y="1113287"/>
            <a:ext cx="6071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3182194" y="739639"/>
            <a:ext cx="669726" cy="490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Регистрация заявления</a:t>
            </a: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2963612" y="1144769"/>
            <a:ext cx="2185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5079459" y="749162"/>
            <a:ext cx="800477" cy="493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Автоматизированное формирование запроса недостающих документов</a:t>
            </a:r>
            <a:endParaRPr lang="ru-RU" sz="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3851920" y="1144769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4152058" y="743877"/>
            <a:ext cx="695868" cy="493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заявления</a:t>
            </a: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4860031" y="1144769"/>
            <a:ext cx="216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5987949" y="728549"/>
            <a:ext cx="744291" cy="501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Принятие 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решения о предоставлении услуги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5771924" y="1144769"/>
            <a:ext cx="216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860820" y="2815959"/>
            <a:ext cx="733716" cy="368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Сдача экзаменов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859261" y="3423593"/>
            <a:ext cx="733716" cy="368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Пересдача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997056" y="2778068"/>
            <a:ext cx="774743" cy="518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Оформление документов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805015" y="1817886"/>
            <a:ext cx="720080" cy="518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Автоматизированное информирование </a:t>
            </a:r>
            <a:r>
              <a:rPr lang="ru-RU" sz="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заявителя</a:t>
            </a:r>
          </a:p>
        </p:txBody>
      </p:sp>
      <p:grpSp>
        <p:nvGrpSpPr>
          <p:cNvPr id="61" name="Группа 60"/>
          <p:cNvGrpSpPr/>
          <p:nvPr/>
        </p:nvGrpSpPr>
        <p:grpSpPr>
          <a:xfrm>
            <a:off x="2627015" y="1614430"/>
            <a:ext cx="748714" cy="718141"/>
            <a:chOff x="870959" y="4152621"/>
            <a:chExt cx="748714" cy="718141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870959" y="4502741"/>
              <a:ext cx="748545" cy="3680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Услуга оказана</a:t>
              </a:r>
              <a:endParaRPr lang="ru-RU" sz="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Полилиния: фигура 2">
              <a:extLst>
                <a:ext uri="{FF2B5EF4-FFF2-40B4-BE49-F238E27FC236}">
                  <a16:creationId xmlns="" xmlns:a16="http://schemas.microsoft.com/office/drawing/2014/main" id="{01F29F22-1406-422F-A37D-54C641F57897}"/>
                </a:ext>
              </a:extLst>
            </p:cNvPr>
            <p:cNvSpPr/>
            <p:nvPr/>
          </p:nvSpPr>
          <p:spPr>
            <a:xfrm>
              <a:off x="871128" y="4152621"/>
              <a:ext cx="748545" cy="351831"/>
            </a:xfrm>
            <a:custGeom>
              <a:avLst/>
              <a:gdLst>
                <a:gd name="connsiteX0" fmla="*/ 0 w 1094610"/>
                <a:gd name="connsiteY0" fmla="*/ 407141 h 420490"/>
                <a:gd name="connsiteX1" fmla="*/ 280327 w 1094610"/>
                <a:gd name="connsiteY1" fmla="*/ 200233 h 420490"/>
                <a:gd name="connsiteX2" fmla="*/ 266978 w 1094610"/>
                <a:gd name="connsiteY2" fmla="*/ 367095 h 420490"/>
                <a:gd name="connsiteX3" fmla="*/ 647422 w 1094610"/>
                <a:gd name="connsiteY3" fmla="*/ 106791 h 420490"/>
                <a:gd name="connsiteX4" fmla="*/ 640748 w 1094610"/>
                <a:gd name="connsiteY4" fmla="*/ 367095 h 420490"/>
                <a:gd name="connsiteX5" fmla="*/ 1094610 w 1094610"/>
                <a:gd name="connsiteY5" fmla="*/ 0 h 420490"/>
                <a:gd name="connsiteX6" fmla="*/ 1094610 w 1094610"/>
                <a:gd name="connsiteY6" fmla="*/ 420490 h 420490"/>
                <a:gd name="connsiteX7" fmla="*/ 0 w 1094610"/>
                <a:gd name="connsiteY7" fmla="*/ 407141 h 4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610" h="420490">
                  <a:moveTo>
                    <a:pt x="0" y="407141"/>
                  </a:moveTo>
                  <a:lnTo>
                    <a:pt x="280327" y="200233"/>
                  </a:lnTo>
                  <a:lnTo>
                    <a:pt x="266978" y="367095"/>
                  </a:lnTo>
                  <a:lnTo>
                    <a:pt x="647422" y="106791"/>
                  </a:lnTo>
                  <a:lnTo>
                    <a:pt x="640748" y="367095"/>
                  </a:lnTo>
                  <a:lnTo>
                    <a:pt x="1094610" y="0"/>
                  </a:lnTo>
                  <a:lnTo>
                    <a:pt x="1094610" y="420490"/>
                  </a:lnTo>
                  <a:lnTo>
                    <a:pt x="0" y="40714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63" name="Прямая со стрелкой 62"/>
          <p:cNvCxnSpPr/>
          <p:nvPr/>
        </p:nvCxnSpPr>
        <p:spPr>
          <a:xfrm>
            <a:off x="6732240" y="957492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117375" y="2128360"/>
            <a:ext cx="6141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Группа 111"/>
          <p:cNvGrpSpPr/>
          <p:nvPr/>
        </p:nvGrpSpPr>
        <p:grpSpPr>
          <a:xfrm>
            <a:off x="632287" y="2920453"/>
            <a:ext cx="216024" cy="672056"/>
            <a:chOff x="3707904" y="1544314"/>
            <a:chExt cx="216024" cy="672056"/>
          </a:xfrm>
        </p:grpSpPr>
        <p:cxnSp>
          <p:nvCxnSpPr>
            <p:cNvPr id="97" name="Прямая соединительная линия 96"/>
            <p:cNvCxnSpPr/>
            <p:nvPr/>
          </p:nvCxnSpPr>
          <p:spPr>
            <a:xfrm flipH="1">
              <a:off x="3707904" y="1544314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>
            <a:xfrm>
              <a:off x="3707904" y="1544314"/>
              <a:ext cx="0" cy="672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 стрелкой 110"/>
            <p:cNvCxnSpPr/>
            <p:nvPr/>
          </p:nvCxnSpPr>
          <p:spPr>
            <a:xfrm>
              <a:off x="3707904" y="2216370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5" name="Прямая со стрелкой 114"/>
          <p:cNvCxnSpPr>
            <a:stCxn id="54" idx="0"/>
            <a:endCxn id="53" idx="2"/>
          </p:cNvCxnSpPr>
          <p:nvPr/>
        </p:nvCxnSpPr>
        <p:spPr>
          <a:xfrm flipV="1">
            <a:off x="1226119" y="3183980"/>
            <a:ext cx="1559" cy="239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>
            <a:off x="1615923" y="3073576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Прямоугольник 124"/>
          <p:cNvSpPr/>
          <p:nvPr/>
        </p:nvSpPr>
        <p:spPr>
          <a:xfrm>
            <a:off x="3015689" y="2782251"/>
            <a:ext cx="720080" cy="518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Автоматизированное информирование заявителя</a:t>
            </a:r>
          </a:p>
        </p:txBody>
      </p:sp>
      <p:grpSp>
        <p:nvGrpSpPr>
          <p:cNvPr id="126" name="Группа 125"/>
          <p:cNvGrpSpPr/>
          <p:nvPr/>
        </p:nvGrpSpPr>
        <p:grpSpPr>
          <a:xfrm>
            <a:off x="4812810" y="2578860"/>
            <a:ext cx="748714" cy="718141"/>
            <a:chOff x="870959" y="4152621"/>
            <a:chExt cx="748714" cy="718141"/>
          </a:xfrm>
        </p:grpSpPr>
        <p:sp>
          <p:nvSpPr>
            <p:cNvPr id="127" name="Прямоугольник 126"/>
            <p:cNvSpPr/>
            <p:nvPr/>
          </p:nvSpPr>
          <p:spPr>
            <a:xfrm>
              <a:off x="870959" y="4502741"/>
              <a:ext cx="748545" cy="3680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Услуга оказана</a:t>
              </a:r>
            </a:p>
          </p:txBody>
        </p:sp>
        <p:sp>
          <p:nvSpPr>
            <p:cNvPr id="128" name="Полилиния: фигура 2">
              <a:extLst>
                <a:ext uri="{FF2B5EF4-FFF2-40B4-BE49-F238E27FC236}">
                  <a16:creationId xmlns="" xmlns:a16="http://schemas.microsoft.com/office/drawing/2014/main" id="{01F29F22-1406-422F-A37D-54C641F57897}"/>
                </a:ext>
              </a:extLst>
            </p:cNvPr>
            <p:cNvSpPr/>
            <p:nvPr/>
          </p:nvSpPr>
          <p:spPr>
            <a:xfrm>
              <a:off x="871128" y="4152621"/>
              <a:ext cx="748545" cy="351831"/>
            </a:xfrm>
            <a:custGeom>
              <a:avLst/>
              <a:gdLst>
                <a:gd name="connsiteX0" fmla="*/ 0 w 1094610"/>
                <a:gd name="connsiteY0" fmla="*/ 407141 h 420490"/>
                <a:gd name="connsiteX1" fmla="*/ 280327 w 1094610"/>
                <a:gd name="connsiteY1" fmla="*/ 200233 h 420490"/>
                <a:gd name="connsiteX2" fmla="*/ 266978 w 1094610"/>
                <a:gd name="connsiteY2" fmla="*/ 367095 h 420490"/>
                <a:gd name="connsiteX3" fmla="*/ 647422 w 1094610"/>
                <a:gd name="connsiteY3" fmla="*/ 106791 h 420490"/>
                <a:gd name="connsiteX4" fmla="*/ 640748 w 1094610"/>
                <a:gd name="connsiteY4" fmla="*/ 367095 h 420490"/>
                <a:gd name="connsiteX5" fmla="*/ 1094610 w 1094610"/>
                <a:gd name="connsiteY5" fmla="*/ 0 h 420490"/>
                <a:gd name="connsiteX6" fmla="*/ 1094610 w 1094610"/>
                <a:gd name="connsiteY6" fmla="*/ 420490 h 420490"/>
                <a:gd name="connsiteX7" fmla="*/ 0 w 1094610"/>
                <a:gd name="connsiteY7" fmla="*/ 407141 h 4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610" h="420490">
                  <a:moveTo>
                    <a:pt x="0" y="407141"/>
                  </a:moveTo>
                  <a:lnTo>
                    <a:pt x="280327" y="200233"/>
                  </a:lnTo>
                  <a:lnTo>
                    <a:pt x="266978" y="367095"/>
                  </a:lnTo>
                  <a:lnTo>
                    <a:pt x="647422" y="106791"/>
                  </a:lnTo>
                  <a:lnTo>
                    <a:pt x="640748" y="367095"/>
                  </a:lnTo>
                  <a:lnTo>
                    <a:pt x="1094610" y="0"/>
                  </a:lnTo>
                  <a:lnTo>
                    <a:pt x="1094610" y="420490"/>
                  </a:lnTo>
                  <a:lnTo>
                    <a:pt x="0" y="40714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29" name="Прямая со стрелкой 128"/>
          <p:cNvCxnSpPr/>
          <p:nvPr/>
        </p:nvCxnSpPr>
        <p:spPr>
          <a:xfrm>
            <a:off x="2717201" y="3041718"/>
            <a:ext cx="2515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Прямоугольник 136"/>
          <p:cNvSpPr/>
          <p:nvPr/>
        </p:nvSpPr>
        <p:spPr>
          <a:xfrm>
            <a:off x="746149" y="4366768"/>
            <a:ext cx="720080" cy="518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Автоматизированное информирование заявителя</a:t>
            </a:r>
          </a:p>
        </p:txBody>
      </p:sp>
      <p:grpSp>
        <p:nvGrpSpPr>
          <p:cNvPr id="138" name="Группа 137"/>
          <p:cNvGrpSpPr/>
          <p:nvPr/>
        </p:nvGrpSpPr>
        <p:grpSpPr>
          <a:xfrm>
            <a:off x="1622317" y="4132093"/>
            <a:ext cx="748563" cy="719368"/>
            <a:chOff x="870959" y="4151394"/>
            <a:chExt cx="748563" cy="719368"/>
          </a:xfrm>
        </p:grpSpPr>
        <p:sp>
          <p:nvSpPr>
            <p:cNvPr id="139" name="Прямоугольник 138"/>
            <p:cNvSpPr/>
            <p:nvPr/>
          </p:nvSpPr>
          <p:spPr>
            <a:xfrm>
              <a:off x="870959" y="4502741"/>
              <a:ext cx="748545" cy="3680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Отказ в выдаче УТМ</a:t>
              </a:r>
              <a:endParaRPr lang="ru-RU" sz="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0" name="Полилиния: фигура 2">
              <a:extLst>
                <a:ext uri="{FF2B5EF4-FFF2-40B4-BE49-F238E27FC236}">
                  <a16:creationId xmlns="" xmlns:a16="http://schemas.microsoft.com/office/drawing/2014/main" id="{01F29F22-1406-422F-A37D-54C641F57897}"/>
                </a:ext>
              </a:extLst>
            </p:cNvPr>
            <p:cNvSpPr/>
            <p:nvPr/>
          </p:nvSpPr>
          <p:spPr>
            <a:xfrm>
              <a:off x="870977" y="4151394"/>
              <a:ext cx="748545" cy="351831"/>
            </a:xfrm>
            <a:custGeom>
              <a:avLst/>
              <a:gdLst>
                <a:gd name="connsiteX0" fmla="*/ 0 w 1094610"/>
                <a:gd name="connsiteY0" fmla="*/ 407141 h 420490"/>
                <a:gd name="connsiteX1" fmla="*/ 280327 w 1094610"/>
                <a:gd name="connsiteY1" fmla="*/ 200233 h 420490"/>
                <a:gd name="connsiteX2" fmla="*/ 266978 w 1094610"/>
                <a:gd name="connsiteY2" fmla="*/ 367095 h 420490"/>
                <a:gd name="connsiteX3" fmla="*/ 647422 w 1094610"/>
                <a:gd name="connsiteY3" fmla="*/ 106791 h 420490"/>
                <a:gd name="connsiteX4" fmla="*/ 640748 w 1094610"/>
                <a:gd name="connsiteY4" fmla="*/ 367095 h 420490"/>
                <a:gd name="connsiteX5" fmla="*/ 1094610 w 1094610"/>
                <a:gd name="connsiteY5" fmla="*/ 0 h 420490"/>
                <a:gd name="connsiteX6" fmla="*/ 1094610 w 1094610"/>
                <a:gd name="connsiteY6" fmla="*/ 420490 h 420490"/>
                <a:gd name="connsiteX7" fmla="*/ 0 w 1094610"/>
                <a:gd name="connsiteY7" fmla="*/ 407141 h 4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610" h="420490">
                  <a:moveTo>
                    <a:pt x="0" y="407141"/>
                  </a:moveTo>
                  <a:lnTo>
                    <a:pt x="280327" y="200233"/>
                  </a:lnTo>
                  <a:lnTo>
                    <a:pt x="266978" y="367095"/>
                  </a:lnTo>
                  <a:lnTo>
                    <a:pt x="647422" y="106791"/>
                  </a:lnTo>
                  <a:lnTo>
                    <a:pt x="640748" y="367095"/>
                  </a:lnTo>
                  <a:lnTo>
                    <a:pt x="1094610" y="0"/>
                  </a:lnTo>
                  <a:lnTo>
                    <a:pt x="1094610" y="420490"/>
                  </a:lnTo>
                  <a:lnTo>
                    <a:pt x="0" y="40714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45" name="Прямая со стрелкой 144"/>
          <p:cNvCxnSpPr/>
          <p:nvPr/>
        </p:nvCxnSpPr>
        <p:spPr>
          <a:xfrm>
            <a:off x="18143" y="3280813"/>
            <a:ext cx="6141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 стрелкой 145"/>
          <p:cNvCxnSpPr/>
          <p:nvPr/>
        </p:nvCxnSpPr>
        <p:spPr>
          <a:xfrm>
            <a:off x="117375" y="4584655"/>
            <a:ext cx="6141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18143" y="1953656"/>
            <a:ext cx="6751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УТМ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 flipH="1">
            <a:off x="-58688" y="2999969"/>
            <a:ext cx="841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Первоначальная выдача УТМ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-3746" y="4302913"/>
            <a:ext cx="684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в выдаче УТМ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915337" y="739468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1 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2225552" y="470205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3197110" y="458271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2842960" y="-7504"/>
            <a:ext cx="309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Идеальная карта процесса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Прямоугольник 169"/>
          <p:cNvSpPr/>
          <p:nvPr/>
        </p:nvSpPr>
        <p:spPr>
          <a:xfrm>
            <a:off x="4208032" y="470205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5076056" y="487111"/>
            <a:ext cx="739096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1440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Прямоугольник 171"/>
          <p:cNvSpPr/>
          <p:nvPr/>
        </p:nvSpPr>
        <p:spPr>
          <a:xfrm>
            <a:off x="6010269" y="481570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Прямоугольник 172"/>
          <p:cNvSpPr/>
          <p:nvPr/>
        </p:nvSpPr>
        <p:spPr>
          <a:xfrm>
            <a:off x="845108" y="1567231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1719120" y="1816758"/>
            <a:ext cx="720080" cy="518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Выдача УТМ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Прямоугольник 174"/>
          <p:cNvSpPr/>
          <p:nvPr/>
        </p:nvSpPr>
        <p:spPr>
          <a:xfrm>
            <a:off x="1763688" y="1567231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6" name="Прямая со стрелкой 175"/>
          <p:cNvCxnSpPr/>
          <p:nvPr/>
        </p:nvCxnSpPr>
        <p:spPr>
          <a:xfrm>
            <a:off x="1451599" y="2076225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Прямоугольник 176"/>
          <p:cNvSpPr/>
          <p:nvPr/>
        </p:nvSpPr>
        <p:spPr>
          <a:xfrm>
            <a:off x="3979659" y="2776174"/>
            <a:ext cx="720080" cy="518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Выдача УТМ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4024227" y="2526647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9" name="Прямая со стрелкой 178"/>
          <p:cNvCxnSpPr/>
          <p:nvPr/>
        </p:nvCxnSpPr>
        <p:spPr>
          <a:xfrm>
            <a:off x="3712138" y="3035641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Прямоугольник 179"/>
          <p:cNvSpPr/>
          <p:nvPr/>
        </p:nvSpPr>
        <p:spPr>
          <a:xfrm>
            <a:off x="883221" y="2555992"/>
            <a:ext cx="709756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139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2048704" y="2546083"/>
            <a:ext cx="709756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60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" name="Прямоугольник 184"/>
          <p:cNvSpPr/>
          <p:nvPr/>
        </p:nvSpPr>
        <p:spPr>
          <a:xfrm>
            <a:off x="3055613" y="2521620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784218" y="4127174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1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" name="TextBox 98"/>
          <p:cNvSpPr txBox="1"/>
          <p:nvPr/>
        </p:nvSpPr>
        <p:spPr>
          <a:xfrm>
            <a:off x="7416880" y="4042786"/>
            <a:ext cx="1271114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 lvl="0">
              <a:defRPr lang="ru-RU"/>
            </a:defPPr>
            <a:lvl1pPr marL="0" lv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ВПП</a:t>
            </a:r>
          </a:p>
          <a:p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19 мин. 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1729 мин.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03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558818" y="176199"/>
            <a:ext cx="7714908" cy="68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300" dirty="0">
                <a:solidFill>
                  <a:schemeClr val="bg2">
                    <a:lumMod val="25000"/>
                  </a:schemeClr>
                </a:solidFill>
                <a:latin typeface="Bahnschrift SemiBold Condensed" pitchFamily="34" charset="0"/>
              </a:rPr>
              <a:t>Подготовка к плану действий</a:t>
            </a:r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9855"/>
              </p:ext>
            </p:extLst>
          </p:nvPr>
        </p:nvGraphicFramePr>
        <p:xfrm>
          <a:off x="603861" y="1637801"/>
          <a:ext cx="7776864" cy="2305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277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5847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</a:p>
                  </a:txBody>
                  <a:tcPr marT="34322" marB="34322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Решить полностью</a:t>
                      </a:r>
                    </a:p>
                  </a:txBody>
                  <a:tcPr marT="34322" marB="34322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Решить частично </a:t>
                      </a:r>
                    </a:p>
                  </a:txBody>
                  <a:tcPr marT="34322" marB="34322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Решение</a:t>
                      </a:r>
                      <a:r>
                        <a:rPr lang="ru-RU" sz="900" baseline="0" dirty="0">
                          <a:latin typeface="Times New Roman" pitchFamily="18" charset="0"/>
                          <a:cs typeface="Times New Roman" pitchFamily="18" charset="0"/>
                        </a:rPr>
                        <a:t> не планируется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Другое</a:t>
                      </a:r>
                    </a:p>
                  </a:txBody>
                  <a:tcPr marT="34322" marB="34322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4663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Большой % отказов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Длительное предоставление услуги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Длительный процесс сдачи экзамена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987329" y="249999"/>
            <a:ext cx="319073" cy="3794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8089" y="655856"/>
            <a:ext cx="828092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endParaRPr lang="ru-RU" sz="1400" dirty="0">
              <a:solidFill>
                <a:prstClr val="black"/>
              </a:solidFill>
              <a:latin typeface="Bahnschrift SemiBold Condensed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Bahnschrift SemiBold Condensed" pitchFamily="34" charset="0"/>
              </a:rPr>
              <a:t>Как мы хотим повлиять на выявленные при картировании текущего состояния проблемы в рамках текущего проекта? </a:t>
            </a:r>
            <a:endParaRPr lang="ru-RU" sz="1400" dirty="0">
              <a:solidFill>
                <a:srgbClr val="414142"/>
              </a:solidFill>
              <a:latin typeface="Bahnschrift SemiBold Condense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58107"/>
            <a:ext cx="244475" cy="16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816" y="2608829"/>
            <a:ext cx="244475" cy="16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604" y="2878996"/>
            <a:ext cx="244475" cy="16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631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467544" y="269876"/>
            <a:ext cx="6561138" cy="330200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4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dirty="0">
                <a:latin typeface="Bahnschrift SemiBold Condensed" pitchFamily="34" charset="0"/>
              </a:rPr>
              <a:t>Вклад в цель проекта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093839"/>
              </p:ext>
            </p:extLst>
          </p:nvPr>
        </p:nvGraphicFramePr>
        <p:xfrm>
          <a:off x="323528" y="1061963"/>
          <a:ext cx="8136904" cy="266084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709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53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5359">
                  <a:extLst>
                    <a:ext uri="{9D8B030D-6E8A-4147-A177-3AD203B41FA5}">
                      <a16:colId xmlns="" xmlns:a16="http://schemas.microsoft.com/office/drawing/2014/main" val="3423097419"/>
                    </a:ext>
                  </a:extLst>
                </a:gridCol>
                <a:gridCol w="20562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389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9241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8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Коренная причина</a:t>
                      </a:r>
                    </a:p>
                  </a:txBody>
                  <a:tcPr marL="5060" marR="5060" marT="50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8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ПРЕДЛАГАЕМОЕ РЕШЕНИЕ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ВКЛАД В ДОСТИЖЕНИЕ ЦЕЛИ</a:t>
                      </a: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141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800" b="0" dirty="0">
                          <a:latin typeface="Times New Roman" pitchFamily="18" charset="0"/>
                          <a:cs typeface="Times New Roman" pitchFamily="18" charset="0"/>
                        </a:rPr>
                        <a:t>           Большой % отказов</a:t>
                      </a:r>
                    </a:p>
                    <a:p>
                      <a:endParaRPr lang="ru-RU" sz="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7000"/>
                        </a:lnSpc>
                        <a:buFont typeface="Arial"/>
                        <a:buNone/>
                        <a:defRPr/>
                      </a:pPr>
                      <a:endParaRPr lang="ru-RU" sz="8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buFont typeface="Arial"/>
                        <a:buNone/>
                        <a:defRPr/>
                      </a:pPr>
                      <a:r>
                        <a:rPr lang="ru-RU" sz="8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Неполный пакет документов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buFont typeface="Arial"/>
                        <a:buNone/>
                        <a:defRPr/>
                      </a:pPr>
                      <a:endParaRPr lang="ru-RU" sz="8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Использование автоматизированных информационных систем </a:t>
                      </a: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Повышение удовлетворенности граждан </a:t>
                      </a: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687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>
                        <a:defRPr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800" b="0" dirty="0">
                          <a:latin typeface="Times New Roman" pitchFamily="18" charset="0"/>
                          <a:cs typeface="Times New Roman" pitchFamily="18" charset="0"/>
                        </a:rPr>
                        <a:t> Длительное предоставление услуги 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endParaRPr lang="ru-RU" sz="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Отсутствие автоматизированной обработки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заявлений,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подачи запросов в смежные ведомства посредством СМЭВ 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Использование автоматизированных информационных систем </a:t>
                      </a: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Повышение удовлетворенности граждан </a:t>
                      </a: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 Сокращение ВПП </a:t>
                      </a: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Экономия бумаги</a:t>
                      </a: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Предотвращение коррупционных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рисков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013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060" marR="5060" marT="50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Длительный процесс сдачи экзаменов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Сдача теоретического экзамена на бумажном носителе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Использование автоматизированных информационных систем </a:t>
                      </a: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Закупка модуля «Прием экзаменов </a:t>
                      </a:r>
                      <a:r>
                        <a:rPr lang="en-US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Web.</a:t>
                      </a:r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Гостехнадзор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latin typeface="Bahnschrift SemiBold Condensed" pitchFamily="34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dirty="0">
                          <a:latin typeface="Bahnschrift SemiBold Condensed" pitchFamily="34" charset="0"/>
                          <a:cs typeface="Times New Roman" pitchFamily="18" charset="0"/>
                        </a:rPr>
                        <a:t>Сокращение ВПП</a:t>
                      </a: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 dirty="0">
                        <a:latin typeface="Bahnschrift SemiBold Condensed" pitchFamily="34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263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144730" y="734362"/>
            <a:ext cx="6561138" cy="330200"/>
          </a:xfrm>
        </p:spPr>
        <p:txBody>
          <a:bodyPr/>
          <a:lstStyle/>
          <a:p>
            <a:pPr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Condensed" pitchFamily="34" charset="0"/>
              </a:rPr>
              <a:t>План мероприятий по реализации проекта</a:t>
            </a:r>
            <a:endParaRPr lang="ru-RU" sz="2000" dirty="0">
              <a:latin typeface="Bahnschrift SemiBold Condensed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39127"/>
              </p:ext>
            </p:extLst>
          </p:nvPr>
        </p:nvGraphicFramePr>
        <p:xfrm>
          <a:off x="971600" y="1081494"/>
          <a:ext cx="7056784" cy="3865036"/>
        </p:xfrm>
        <a:graphic>
          <a:graphicData uri="http://schemas.openxmlformats.org/drawingml/2006/table">
            <a:tbl>
              <a:tblPr/>
              <a:tblGrid>
                <a:gridCol w="2881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756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03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24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7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10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Мероприятия</a:t>
                      </a:r>
                      <a:endParaRPr lang="ru-RU" sz="1000" dirty="0">
                        <a:latin typeface="Bahnschrift SemiBold Condensed" pitchFamily="34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Ожидаемый результат</a:t>
                      </a:r>
                      <a:endParaRPr lang="ru-RU" sz="1000" dirty="0">
                        <a:latin typeface="Bahnschrift SemiBold Condensed" pitchFamily="34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Ответственные </a:t>
                      </a:r>
                      <a:endParaRPr lang="ru-RU" sz="1000" dirty="0">
                        <a:latin typeface="Bahnschrift SemiBold Condensed" pitchFamily="34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Bahnschrift SemiBold Condensed" pitchFamily="34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Срок</a:t>
                      </a:r>
                      <a:endParaRPr lang="ru-RU" sz="1000" dirty="0">
                        <a:latin typeface="Bahnschrift SemiBold Condensed" pitchFamily="34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Bahnschrift SemiBold Condensed" pitchFamily="34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Исполнение</a:t>
                      </a:r>
                      <a:endParaRPr lang="ru-RU" sz="1000" dirty="0">
                        <a:latin typeface="Bahnschrift SemiBold Condensed" pitchFamily="34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9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Приобретение и установка Модуля «Прием экзаменов </a:t>
                      </a:r>
                      <a:r>
                        <a:rPr lang="en-US" sz="1000" baseline="0" dirty="0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Web. </a:t>
                      </a:r>
                      <a:r>
                        <a:rPr lang="ru-RU" sz="1000" baseline="0" dirty="0" err="1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Гостехнадзор</a:t>
                      </a:r>
                      <a:r>
                        <a:rPr lang="ru-RU" sz="1000" baseline="0" dirty="0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000" dirty="0">
                        <a:latin typeface="Bahnschrift SemiBold Condensed" pitchFamily="34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>
                        <a:latin typeface="Bahnschrift SemiBold Condensed" pitchFamily="34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3277" marR="3277" marT="3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Сокращение ВПП, сокращение</a:t>
                      </a:r>
                      <a:r>
                        <a:rPr lang="ru-RU" sz="1000" baseline="0" dirty="0">
                          <a:solidFill>
                            <a:srgbClr val="000000"/>
                          </a:solidFill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 расхода бумаги</a:t>
                      </a:r>
                      <a:endParaRPr lang="ru-RU" sz="1000" dirty="0">
                        <a:latin typeface="Bahnschrift SemiBold Condensed" pitchFamily="34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Илькив В.В.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Bahnschrift SemiBold Condensed" pitchFamily="34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01.02.2024</a:t>
                      </a: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9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Bahnschrift SemiBold Condensed" pitchFamily="34" charset="0"/>
                          <a:ea typeface="Arial"/>
                          <a:cs typeface="Times New Roman" pitchFamily="18" charset="0"/>
                        </a:rPr>
                        <a:t>Включение Государственной инспекции Забайкальского края</a:t>
                      </a:r>
                      <a:r>
                        <a:rPr lang="ru-RU" sz="1000" baseline="0" dirty="0">
                          <a:latin typeface="Bahnschrift SemiBold Condensed" pitchFamily="34" charset="0"/>
                          <a:ea typeface="Arial"/>
                          <a:cs typeface="Times New Roman" pitchFamily="18" charset="0"/>
                        </a:rPr>
                        <a:t>  в программу </a:t>
                      </a:r>
                      <a:r>
                        <a:rPr lang="ru-RU" sz="1000" baseline="0" dirty="0" err="1">
                          <a:latin typeface="Bahnschrift SemiBold Condensed" pitchFamily="34" charset="0"/>
                          <a:ea typeface="Arial"/>
                          <a:cs typeface="Times New Roman" pitchFamily="18" charset="0"/>
                        </a:rPr>
                        <a:t>цифровизации</a:t>
                      </a:r>
                      <a:r>
                        <a:rPr lang="ru-RU" sz="1000" baseline="0" dirty="0">
                          <a:latin typeface="Bahnschrift SemiBold Condensed" pitchFamily="34" charset="0"/>
                          <a:ea typeface="Arial"/>
                          <a:cs typeface="Times New Roman" pitchFamily="18" charset="0"/>
                        </a:rPr>
                        <a:t> государственных органов</a:t>
                      </a:r>
                      <a:endParaRPr lang="ru-RU" sz="1000" dirty="0">
                        <a:latin typeface="Bahnschrift SemiBold Condensed" pitchFamily="34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3277" marR="3277" marT="3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Bahnschrift SemiBold Condensed" pitchFamily="34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Илькив В.В.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Bahnschrift SemiBold Condensed" pitchFamily="34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До 02.09.2024</a:t>
                      </a: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Выполнено</a:t>
                      </a:r>
                    </a:p>
                    <a:p>
                      <a:endParaRPr lang="ru-RU" sz="1000" dirty="0"/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93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Закупка автоматизированных</a:t>
                      </a:r>
                      <a:r>
                        <a:rPr lang="ru-RU" sz="1000" baseline="0" dirty="0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 рабочих мест с необходимым программным обеспечением</a:t>
                      </a:r>
                      <a:endParaRPr lang="ru-RU" sz="1000" dirty="0">
                        <a:latin typeface="Bahnschrift SemiBold Condensed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Илькив</a:t>
                      </a:r>
                      <a:r>
                        <a:rPr lang="ru-RU" sz="1000" baseline="0" dirty="0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 В.В</a:t>
                      </a:r>
                      <a:r>
                        <a:rPr lang="ru-RU" sz="1000" dirty="0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Bahnschrift SemiBold Condensed" pitchFamily="34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До 27.12.2024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Bahnschrift SemiBold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41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Приобретение полного</a:t>
                      </a:r>
                      <a:r>
                        <a:rPr lang="ru-RU" sz="1000" baseline="0" dirty="0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 комплекта модулей АИС «</a:t>
                      </a:r>
                      <a:r>
                        <a:rPr lang="ru-RU" sz="1000" baseline="0" dirty="0" err="1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Гостехнадзор</a:t>
                      </a:r>
                      <a:r>
                        <a:rPr lang="ru-RU" sz="1000" baseline="0" dirty="0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 Эксперт»</a:t>
                      </a:r>
                      <a:endParaRPr lang="ru-RU" sz="1000" dirty="0">
                        <a:latin typeface="Bahnschrift SemiBold Condensed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Bahnschrift SemiBold Condensed" pitchFamily="34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Илькив В.В.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Bahnschrift SemiBold Condensed" pitchFamily="34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До 27.12.2024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Bahnschrift SemiBold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1662058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612331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50267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Закупка модуля «Прием экзаменов </a:t>
            </a:r>
            <a:r>
              <a:rPr lang="en-US" dirty="0"/>
              <a:t>Wed. </a:t>
            </a:r>
            <a:r>
              <a:rPr lang="ru-RU" dirty="0" err="1"/>
              <a:t>Гостехнадзор</a:t>
            </a:r>
            <a:r>
              <a:rPr lang="ru-RU" dirty="0"/>
              <a:t>»</a:t>
            </a:r>
          </a:p>
        </p:txBody>
      </p:sp>
      <p:pic>
        <p:nvPicPr>
          <p:cNvPr id="1026" name="Picture 2" descr="C:\Users\Admin\Downloads\Контракт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79766"/>
            <a:ext cx="3357223" cy="423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266562"/>
              </p:ext>
            </p:extLst>
          </p:nvPr>
        </p:nvGraphicFramePr>
        <p:xfrm>
          <a:off x="323528" y="1277987"/>
          <a:ext cx="4176464" cy="2224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7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569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97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0391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Franklin Gothic Medium Cond" pitchFamily="34" charset="0"/>
                        </a:rPr>
                        <a:t>Проблема: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Franklin Gothic Medium Cond" pitchFamily="34" charset="0"/>
                        </a:rPr>
                        <a:t>Решение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Franklin Gothic Medium Cond" pitchFamily="34" charset="0"/>
                        </a:rPr>
                        <a:t>Эффект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68294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Длительный процесс сдачи экзамена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>
                        <a:latin typeface="Bahnschrift SemiBold Condensed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Bahnschrift SemiBold Condensed" pitchFamily="34" charset="0"/>
                        </a:rPr>
                        <a:t>Закупка модуля «Прием экзаменов </a:t>
                      </a:r>
                      <a:r>
                        <a:rPr lang="en-US" sz="1000" dirty="0">
                          <a:latin typeface="Bahnschrift SemiBold Condensed" pitchFamily="34" charset="0"/>
                        </a:rPr>
                        <a:t>Web.</a:t>
                      </a:r>
                      <a:r>
                        <a:rPr lang="ru-RU" sz="1000" dirty="0" err="1">
                          <a:latin typeface="Bahnschrift SemiBold Condensed" pitchFamily="34" charset="0"/>
                        </a:rPr>
                        <a:t>Гостехнадзор</a:t>
                      </a:r>
                      <a:r>
                        <a:rPr lang="ru-RU" sz="1000" dirty="0">
                          <a:latin typeface="Bahnschrift SemiBold Condensed" pitchFamily="34" charset="0"/>
                        </a:rPr>
                        <a:t>»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Bahnschrift SemiBold Condensed" pitchFamily="34" charset="0"/>
                        </a:rPr>
                        <a:t>Автоматизированное проведение теоретического экзамена и подсчет его результата</a:t>
                      </a:r>
                      <a:r>
                        <a:rPr lang="ru-RU" sz="1000" baseline="0" dirty="0">
                          <a:latin typeface="Bahnschrift SemiBold Condensed" pitchFamily="34" charset="0"/>
                        </a:rPr>
                        <a:t> в электронном виде</a:t>
                      </a:r>
                      <a:endParaRPr lang="ru-RU" sz="1000" dirty="0">
                        <a:latin typeface="Bahnschrift SemiBold Condensed" pitchFamily="34" charset="0"/>
                      </a:endParaRPr>
                    </a:p>
                    <a:p>
                      <a:pPr algn="ctr"/>
                      <a:endParaRPr lang="ru-RU" sz="1000" dirty="0">
                        <a:latin typeface="Bahnschrift SemiBold Condensed" pitchFamily="34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Bahnschrift SemiBold Condensed" pitchFamily="34" charset="0"/>
                        </a:rPr>
                        <a:t>Минимальное время на теоретический экзамен </a:t>
                      </a:r>
                      <a:r>
                        <a:rPr lang="ru-RU" sz="1000" dirty="0" smtClean="0">
                          <a:latin typeface="Bahnschrift SemiBold Condensed" pitchFamily="34" charset="0"/>
                        </a:rPr>
                        <a:t>1 </a:t>
                      </a:r>
                      <a:r>
                        <a:rPr lang="ru-RU" sz="1000" dirty="0">
                          <a:latin typeface="Bahnschrift SemiBold Condensed" pitchFamily="34" charset="0"/>
                        </a:rPr>
                        <a:t>мин</a:t>
                      </a:r>
                    </a:p>
                    <a:p>
                      <a:pPr algn="ctr"/>
                      <a:r>
                        <a:rPr lang="ru-RU" sz="1000" dirty="0">
                          <a:latin typeface="Bahnschrift SemiBold Condensed" pitchFamily="34" charset="0"/>
                        </a:rPr>
                        <a:t>Максимальный 139 мин (Все категории)</a:t>
                      </a:r>
                    </a:p>
                    <a:p>
                      <a:pPr algn="ctr"/>
                      <a:endParaRPr lang="ru-RU" sz="1000" dirty="0">
                        <a:latin typeface="Bahnschrift SemiBold Condensed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897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2" t="3166" r="16011"/>
          <a:stretch/>
        </p:blipFill>
        <p:spPr bwMode="auto">
          <a:xfrm>
            <a:off x="4211960" y="917947"/>
            <a:ext cx="4397071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203165"/>
              </p:ext>
            </p:extLst>
          </p:nvPr>
        </p:nvGraphicFramePr>
        <p:xfrm>
          <a:off x="395536" y="1082068"/>
          <a:ext cx="3096344" cy="160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973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Franklin Gothic Medium Cond" pitchFamily="34" charset="0"/>
                        </a:rPr>
                        <a:t>Проблема: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Franklin Gothic Medium Cond" pitchFamily="34" charset="0"/>
                        </a:rPr>
                        <a:t>Решение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Franklin Gothic Medium Cond" pitchFamily="34" charset="0"/>
                        </a:rPr>
                        <a:t>Эффект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4033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SemiBold Condensed" pitchFamily="34" charset="0"/>
                        </a:rPr>
                        <a:t>Использование большого количества бумаги</a:t>
                      </a:r>
                      <a:endParaRPr lang="ru-RU" sz="1000" dirty="0">
                        <a:latin typeface="Bahnschrift SemiBold Condensed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SemiBold Condensed" pitchFamily="34" charset="0"/>
                        </a:rPr>
                        <a:t>Проведение теоретических</a:t>
                      </a:r>
                      <a:r>
                        <a:rPr lang="ru-RU" sz="1000" baseline="0" dirty="0" smtClean="0">
                          <a:latin typeface="Bahnschrift SemiBold Condensed" pitchFamily="34" charset="0"/>
                        </a:rPr>
                        <a:t> экзаменов в электронном формате</a:t>
                      </a:r>
                      <a:endParaRPr lang="ru-RU" sz="1000" dirty="0">
                        <a:latin typeface="Bahnschrift SemiBold Condensed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SemiBold Condensed" pitchFamily="34" charset="0"/>
                        </a:rPr>
                        <a:t>Сокращение траты бумаги </a:t>
                      </a:r>
                      <a:endParaRPr lang="ru-RU" sz="1000" dirty="0">
                        <a:latin typeface="Bahnschrift SemiBold Condensed" pitchFamily="34" charset="0"/>
                      </a:endParaRPr>
                    </a:p>
                    <a:p>
                      <a:pPr algn="ctr"/>
                      <a:endParaRPr lang="ru-RU" sz="1000" dirty="0">
                        <a:latin typeface="Bahnschrift SemiBold Condensed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790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8" t="351" r="16190" b="-351"/>
          <a:stretch/>
        </p:blipFill>
        <p:spPr bwMode="auto">
          <a:xfrm>
            <a:off x="3883858" y="773931"/>
            <a:ext cx="485917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64288" y="2646139"/>
            <a:ext cx="288032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832486"/>
              </p:ext>
            </p:extLst>
          </p:nvPr>
        </p:nvGraphicFramePr>
        <p:xfrm>
          <a:off x="323528" y="1046064"/>
          <a:ext cx="3384375" cy="1744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1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05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05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311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Franklin Gothic Medium Cond" pitchFamily="34" charset="0"/>
                        </a:rPr>
                        <a:t>Проблема: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Franklin Gothic Medium Cond" pitchFamily="34" charset="0"/>
                        </a:rPr>
                        <a:t>Решение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Franklin Gothic Medium Cond" pitchFamily="34" charset="0"/>
                        </a:rPr>
                        <a:t>Эффект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6097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SemiBold Condensed" pitchFamily="34" charset="0"/>
                        </a:rPr>
                        <a:t>Трата времени инспекторов на проверку билетов</a:t>
                      </a:r>
                      <a:r>
                        <a:rPr lang="ru-RU" sz="1000" baseline="0" dirty="0" smtClean="0">
                          <a:latin typeface="Bahnschrift SemiBold Condensed" pitchFamily="34" charset="0"/>
                        </a:rPr>
                        <a:t> теоретических экзаменов</a:t>
                      </a:r>
                      <a:endParaRPr lang="ru-RU" sz="1000" dirty="0">
                        <a:latin typeface="Bahnschrift SemiBold Condensed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SemiBold Condensed" pitchFamily="34" charset="0"/>
                        </a:rPr>
                        <a:t>Проведение теоретических</a:t>
                      </a:r>
                      <a:r>
                        <a:rPr lang="ru-RU" sz="1000" baseline="0" dirty="0" smtClean="0">
                          <a:latin typeface="Bahnschrift SemiBold Condensed" pitchFamily="34" charset="0"/>
                        </a:rPr>
                        <a:t> экзаменов в электронном формате</a:t>
                      </a:r>
                      <a:endParaRPr lang="ru-RU" sz="1000" dirty="0">
                        <a:latin typeface="Bahnschrift SemiBold Condensed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SemiBold Condensed" pitchFamily="34" charset="0"/>
                        </a:rPr>
                        <a:t>Автоматизированный подсчет результата</a:t>
                      </a:r>
                      <a:endParaRPr lang="ru-RU" sz="1000" dirty="0">
                        <a:latin typeface="Bahnschrift SemiBold Condensed" pitchFamily="34" charset="0"/>
                      </a:endParaRPr>
                    </a:p>
                    <a:p>
                      <a:pPr algn="ctr"/>
                      <a:endParaRPr lang="ru-RU" sz="1000" dirty="0">
                        <a:latin typeface="Bahnschrift SemiBold Condensed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7092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23528" y="2862163"/>
            <a:ext cx="6805130" cy="1565790"/>
          </a:xfrm>
        </p:spPr>
        <p:txBody>
          <a:bodyPr/>
          <a:lstStyle/>
          <a:p>
            <a:pPr>
              <a:defRPr/>
            </a:pPr>
            <a:r>
              <a:rPr lang="ru-RU" sz="3200" b="0" dirty="0">
                <a:latin typeface="Bahnschrift SemiBold Condensed" pitchFamily="34" charset="0"/>
              </a:rPr>
              <a:t>Оптимизация услуги по выдаче удостоверения тракториста- машиниста (тракториста)</a:t>
            </a:r>
            <a:endParaRPr sz="3200" b="0" dirty="0">
              <a:solidFill>
                <a:schemeClr val="tx1"/>
              </a:solidFill>
              <a:latin typeface="Bahnschrift SemiBold Condensed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 bwMode="auto">
          <a:xfrm>
            <a:off x="395536" y="845939"/>
            <a:ext cx="5508152" cy="576064"/>
          </a:xfrm>
        </p:spPr>
        <p:txBody>
          <a:bodyPr/>
          <a:lstStyle/>
          <a:p>
            <a:pPr>
              <a:defRPr/>
            </a:pPr>
            <a:endParaRPr lang="ru-RU" dirty="0">
              <a:latin typeface="Bahnschrift SemiBold Condensed" pitchFamily="34" charset="0"/>
            </a:endParaRPr>
          </a:p>
          <a:p>
            <a:pPr>
              <a:defRPr/>
            </a:pPr>
            <a:r>
              <a:rPr lang="ru-RU" sz="4800" dirty="0">
                <a:latin typeface="Bahnschrift SemiBold Condensed" pitchFamily="34" charset="0"/>
              </a:rPr>
              <a:t>Проект:</a:t>
            </a:r>
            <a:endParaRPr sz="4800" dirty="0">
              <a:latin typeface="Bahnschrift SemiBold Condensed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cuments\photo1717026152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16"/>
          <a:stretch/>
        </p:blipFill>
        <p:spPr bwMode="auto">
          <a:xfrm>
            <a:off x="6137468" y="917947"/>
            <a:ext cx="285783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cuments\photo1717026152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702600"/>
            <a:ext cx="2664296" cy="373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ocuments\photo1717026152 (2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02600"/>
            <a:ext cx="2807296" cy="374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8720" y="269875"/>
            <a:ext cx="2735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Было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312368" y="280670"/>
            <a:ext cx="2735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Стало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693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91880" y="197867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Bahnschrift SemiBold Condensed" pitchFamily="34" charset="0"/>
              </a:rPr>
              <a:t>Мониторинг устойчивости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030601"/>
              </p:ext>
            </p:extLst>
          </p:nvPr>
        </p:nvGraphicFramePr>
        <p:xfrm>
          <a:off x="251520" y="125859"/>
          <a:ext cx="2161728" cy="3874707"/>
        </p:xfrm>
        <a:graphic>
          <a:graphicData uri="http://schemas.openxmlformats.org/drawingml/2006/table">
            <a:tbl>
              <a:tblPr firstCol="1"/>
              <a:tblGrid>
                <a:gridCol w="5743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97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75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Студент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Время экзамена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Расход бумаги  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3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36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4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5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32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6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7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8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9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10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11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12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13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14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15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16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32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17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18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19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20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МИН: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6 минут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Среднее время теоретического экзамена 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 Расход</a:t>
                      </a:r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 бумаги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  <a:tr h="1893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МАКС: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36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 мин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17,8 мин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Bold SemiConden" pitchFamily="34" charset="0"/>
                        </a:rPr>
                        <a:t>Сокращен на 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ahnschrift SemiBold SemiConden" pitchFamily="34" charset="0"/>
                        </a:rPr>
                        <a:t>89 </a:t>
                      </a: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Bold SemiConden" pitchFamily="34" charset="0"/>
                        </a:rPr>
                        <a:t>листов ( формат А4) 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ahnschrift SemiBold SemiConden" pitchFamily="34" charset="0"/>
                        </a:rPr>
                        <a:t>69 </a:t>
                      </a: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Bold SemiConden" pitchFamily="34" charset="0"/>
                        </a:rPr>
                        <a:t>% </a:t>
                      </a: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0"/>
                  </a:ext>
                </a:extLst>
              </a:tr>
              <a:tr h="189367"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1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A3A2C4CF-1099-4C48-8ADA-C99FAD2CA1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5872657"/>
              </p:ext>
            </p:extLst>
          </p:nvPr>
        </p:nvGraphicFramePr>
        <p:xfrm>
          <a:off x="3563888" y="989955"/>
          <a:ext cx="4680520" cy="361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7504" y="4158307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Распечатывается только протокол экзаменуемого и экзаменационный лист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05439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69875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>
                <a:latin typeface="Bahnschrift SemiBold Condensed" pitchFamily="34" charset="0"/>
              </a:rPr>
              <a:t>Достижение показателей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4014291"/>
            <a:ext cx="2539217" cy="4286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lvl="0">
              <a:defRPr lang="ru-RU"/>
            </a:defPPr>
            <a:lvl1pPr marL="0" lv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solidFill>
                  <a:schemeClr val="tx1"/>
                </a:solidFill>
                <a:latin typeface="Bahnschrift SemiBold Condensed" pitchFamily="34" charset="0"/>
              </a:rPr>
              <a:t>Эффективность</a:t>
            </a:r>
            <a:r>
              <a:rPr lang="ru-RU" sz="1000" b="1" dirty="0">
                <a:latin typeface="Bahnschrift SemiBold Condensed" pitchFamily="34" charset="0"/>
              </a:rPr>
              <a:t> </a:t>
            </a:r>
            <a:r>
              <a:rPr lang="ru-RU" sz="1000" b="1" dirty="0">
                <a:solidFill>
                  <a:schemeClr val="tx1"/>
                </a:solidFill>
                <a:latin typeface="Bahnschrift SemiBold Condensed" pitchFamily="34" charset="0"/>
              </a:rPr>
              <a:t>по проекту – </a:t>
            </a:r>
            <a:r>
              <a:rPr lang="ru-RU" sz="1000" b="1" dirty="0" smtClean="0">
                <a:solidFill>
                  <a:schemeClr val="tx1"/>
                </a:solidFill>
                <a:latin typeface="Bahnschrift SemiBold Condensed" pitchFamily="34" charset="0"/>
              </a:rPr>
              <a:t>100%</a:t>
            </a:r>
            <a:endParaRPr lang="ru-RU" sz="1000" b="1" dirty="0">
              <a:solidFill>
                <a:schemeClr val="tx1"/>
              </a:solidFill>
              <a:latin typeface="Bahnschrift SemiBold Condensed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63" y="4014291"/>
            <a:ext cx="2523744" cy="4286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lvl="0">
              <a:defRPr lang="ru-RU"/>
            </a:defPPr>
            <a:lvl1pPr marL="0" lv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solidFill>
                  <a:schemeClr val="tx1"/>
                </a:solidFill>
                <a:latin typeface="Bahnschrift SemiBold Condensed" pitchFamily="34" charset="0"/>
              </a:rPr>
              <a:t>Выполнение плана мероприятий </a:t>
            </a:r>
            <a:r>
              <a:rPr lang="ru-RU" sz="1000" b="1" smtClean="0">
                <a:solidFill>
                  <a:schemeClr val="tx1"/>
                </a:solidFill>
                <a:latin typeface="Bahnschrift SemiBold Condensed" pitchFamily="34" charset="0"/>
              </a:rPr>
              <a:t>составило 50</a:t>
            </a:r>
            <a:r>
              <a:rPr lang="ru-RU" sz="1000" b="1" dirty="0" smtClean="0">
                <a:solidFill>
                  <a:schemeClr val="tx1"/>
                </a:solidFill>
                <a:latin typeface="Bahnschrift SemiBold Condensed" pitchFamily="34" charset="0"/>
              </a:rPr>
              <a:t>%</a:t>
            </a:r>
            <a:endParaRPr lang="ru-RU" sz="1000" b="1" dirty="0">
              <a:solidFill>
                <a:schemeClr val="tx1"/>
              </a:solidFill>
              <a:latin typeface="Bahnschrift SemiBold Condensed" pitchFamily="34" charset="0"/>
            </a:endParaRPr>
          </a:p>
        </p:txBody>
      </p:sp>
      <p:graphicFrame>
        <p:nvGraphicFramePr>
          <p:cNvPr id="8" name="Таблица 15256470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6475994"/>
              </p:ext>
            </p:extLst>
          </p:nvPr>
        </p:nvGraphicFramePr>
        <p:xfrm>
          <a:off x="323528" y="1061963"/>
          <a:ext cx="8423677" cy="1887749"/>
        </p:xfrm>
        <a:graphic>
          <a:graphicData uri="http://schemas.openxmlformats.org/drawingml/2006/table">
            <a:tbl>
              <a:tblPr firstRow="1" bandRow="1"/>
              <a:tblGrid>
                <a:gridCol w="2160000"/>
                <a:gridCol w="1209472"/>
                <a:gridCol w="1684735"/>
                <a:gridCol w="1684735"/>
                <a:gridCol w="1684735"/>
              </a:tblGrid>
              <a:tr h="65683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 cap="none" spc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Текущий, </a:t>
                      </a:r>
                      <a:br>
                        <a:rPr lang="ru-RU" sz="1200" b="1" i="0" u="none" strike="noStrike" cap="none" spc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</a:b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 cap="none" spc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Целевой, </a:t>
                      </a:r>
                      <a:r>
                        <a:rPr lang="ru-RU" sz="1200" b="1" i="0" u="none" strike="noStrike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b="1" i="0" u="none" strike="noStrike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</a:b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 cap="none" spc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Фактический, </a:t>
                      </a:r>
                      <a:r>
                        <a:rPr lang="ru-RU" sz="1200" b="1" i="0" u="none" strike="noStrike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b="1" i="0" u="none" strike="noStrike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</a:b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Эффективность,</a:t>
                      </a:r>
                      <a:br>
                        <a:rPr lang="ru-RU" sz="1200" b="1" i="0" u="none" strike="noStrike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</a:br>
                      <a:r>
                        <a:rPr lang="ru-RU" sz="1200" b="1" i="0" u="none" strike="noStrike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%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1545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приема теоретического экзамена, мин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120-240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1-139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6-36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1545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расходов бумаги (на 1 экзамен), л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6-70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2-30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2-30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98038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>
                <a:latin typeface="Bahnschrift SemiBold Condensed" pitchFamily="34" charset="0"/>
              </a:rPr>
              <a:t>Спасибо</a:t>
            </a:r>
            <a:endParaRPr dirty="0">
              <a:latin typeface="Bahnschrift SemiBold Condensed" pitchFamily="34" charset="0"/>
            </a:endParaRPr>
          </a:p>
          <a:p>
            <a:pPr>
              <a:defRPr/>
            </a:pPr>
            <a:r>
              <a:rPr lang="ru-RU" dirty="0">
                <a:latin typeface="Bahnschrift SemiBold Condensed" pitchFamily="34" charset="0"/>
              </a:rPr>
              <a:t>за внимание!</a:t>
            </a:r>
            <a:endParaRPr dirty="0">
              <a:latin typeface="Bahnschrift SemiBold Condensed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 bwMode="auto">
          <a:xfrm>
            <a:off x="539748" y="3771266"/>
            <a:ext cx="2124509" cy="218419"/>
          </a:xfrm>
        </p:spPr>
        <p:txBody>
          <a:bodyPr/>
          <a:lstStyle/>
          <a:p>
            <a:pPr>
              <a:defRPr/>
            </a:pPr>
            <a:endParaRPr lang="ru-RU" dirty="0">
              <a:latin typeface="Arial"/>
              <a:ea typeface="Arial"/>
              <a:cs typeface="Arial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 bwMode="auto">
          <a:xfrm>
            <a:off x="539748" y="2689111"/>
            <a:ext cx="4860925" cy="227920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Bahnschrift SemiBold Condensed" pitchFamily="34" charset="0"/>
              </a:rPr>
              <a:t>Вершинин Артём Сергеевич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 bwMode="auto">
          <a:xfrm>
            <a:off x="539552" y="3074933"/>
            <a:ext cx="5400600" cy="243135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Bahnschrift SemiBold Condensed" pitchFamily="34" charset="0"/>
              </a:rPr>
              <a:t>Консультант отдела государственного технического надзора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1547664" y="382569"/>
            <a:ext cx="6561138" cy="486148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Bahnschrift SemiBold Condensed" pitchFamily="34" charset="0"/>
              </a:rPr>
              <a:t>Организационно-распорядительные документы</a:t>
            </a:r>
            <a:endParaRPr lang="ru-RU" dirty="0">
              <a:solidFill>
                <a:srgbClr val="FF0000"/>
              </a:solidFill>
              <a:latin typeface="Bahnschrift SemiBold Condensed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5073"/>
            <a:ext cx="3168352" cy="404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40435"/>
            <a:ext cx="3456384" cy="399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539750" y="431799"/>
            <a:ext cx="7597752" cy="548384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ru-RU" dirty="0">
                <a:latin typeface="Bahnschrift SemiBold Condensed" pitchFamily="34" charset="0"/>
              </a:rPr>
              <a:t>Команда проекта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1600" dirty="0">
                <a:latin typeface="Bahnschrift SemiBold Condensed" pitchFamily="34" charset="0"/>
              </a:rPr>
              <a:t>Владелец процесса: </a:t>
            </a:r>
            <a:br>
              <a:rPr lang="ru-RU" sz="1600" dirty="0">
                <a:latin typeface="Bahnschrift SemiBold Condensed" pitchFamily="34" charset="0"/>
              </a:rPr>
            </a:br>
            <a:r>
              <a:rPr lang="ru-RU" sz="1600" dirty="0">
                <a:latin typeface="Bahnschrift SemiBold Condensed" pitchFamily="34" charset="0"/>
              </a:rPr>
              <a:t> Заместитель начальника Инспекции – Илькив Владимир Васильевич</a:t>
            </a:r>
            <a:br>
              <a:rPr lang="ru-RU" sz="1600" dirty="0">
                <a:latin typeface="Bahnschrift SemiBold Condensed" pitchFamily="34" charset="0"/>
              </a:rPr>
            </a:br>
            <a:r>
              <a:rPr lang="ru-RU" sz="1600" b="0" dirty="0">
                <a:latin typeface="Bahnschrift SemiBold Condensed" pitchFamily="34" charset="0"/>
              </a:rPr>
              <a:t/>
            </a:r>
            <a:br>
              <a:rPr lang="ru-RU" sz="1600" b="0" dirty="0">
                <a:latin typeface="Bahnschrift SemiBold Condensed" pitchFamily="34" charset="0"/>
              </a:rPr>
            </a:br>
            <a:r>
              <a:rPr lang="ru-RU" sz="1600" dirty="0">
                <a:latin typeface="Bahnschrift SemiBold Condensed" pitchFamily="34" charset="0"/>
              </a:rPr>
              <a:t>Руководитель проекта: </a:t>
            </a:r>
            <a:br>
              <a:rPr lang="ru-RU" sz="1600" dirty="0">
                <a:latin typeface="Bahnschrift SemiBold Condensed" pitchFamily="34" charset="0"/>
              </a:rPr>
            </a:br>
            <a:r>
              <a:rPr lang="ru-RU" sz="1600" dirty="0">
                <a:latin typeface="Bahnschrift SemiBold Condensed" pitchFamily="34" charset="0"/>
              </a:rPr>
              <a:t>Начальник отдела государственного технического надзора Размахнин Александр Николаевич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latin typeface="Bahnschrift SemiBold Condensed" pitchFamily="34" charset="0"/>
              </a:rPr>
              <a:t>Команда проекта: </a:t>
            </a:r>
            <a:br>
              <a:rPr lang="ru-RU" sz="1600" dirty="0">
                <a:latin typeface="Bahnschrift SemiBold Condensed" pitchFamily="34" charset="0"/>
              </a:rPr>
            </a:br>
            <a:r>
              <a:rPr lang="ru-RU" sz="1600" dirty="0">
                <a:latin typeface="Bahnschrift SemiBold Condensed" pitchFamily="34" charset="0"/>
              </a:rPr>
              <a:t>Консультант отдела государственного технического надзора Вершинин Артём Сергеевич</a:t>
            </a:r>
            <a:br>
              <a:rPr lang="ru-RU" sz="1600" dirty="0">
                <a:latin typeface="Bahnschrift SemiBold Condensed" pitchFamily="34" charset="0"/>
              </a:rPr>
            </a:br>
            <a:r>
              <a:rPr lang="ru-RU" sz="1600" dirty="0">
                <a:latin typeface="Bahnschrift SemiBold Condensed" pitchFamily="34" charset="0"/>
              </a:rPr>
              <a:t>Инженер отдела государственного технического надзора  Баннова Татьяна Алексеевна</a:t>
            </a:r>
            <a:r>
              <a:rPr lang="ru-RU" sz="1600" dirty="0"/>
              <a:t/>
            </a:r>
            <a:br>
              <a:rPr lang="ru-RU" sz="1600" dirty="0"/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10" y="1422003"/>
            <a:ext cx="2381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10" y="2070075"/>
            <a:ext cx="2381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10" y="2934171"/>
            <a:ext cx="2381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611560" y="382569"/>
            <a:ext cx="6561138" cy="330200"/>
          </a:xfrm>
        </p:spPr>
        <p:txBody>
          <a:bodyPr/>
          <a:lstStyle/>
          <a:p>
            <a:pPr>
              <a:defRPr/>
            </a:pPr>
            <a:r>
              <a:rPr lang="ru-RU"/>
              <a:t>Паспорт проекта</a:t>
            </a:r>
            <a:endParaRPr lang="ru-RU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  <p:pic>
        <p:nvPicPr>
          <p:cNvPr id="2" name="Picture 2" descr="C:\Users\Admin\Downloads\2024-05-30_09-07-41_winscan_to_pdf.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69"/>
          <a:stretch/>
        </p:blipFill>
        <p:spPr bwMode="auto">
          <a:xfrm>
            <a:off x="611560" y="793343"/>
            <a:ext cx="7416824" cy="430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17375" y="599826"/>
            <a:ext cx="687640" cy="784279"/>
            <a:chOff x="355968" y="815661"/>
            <a:chExt cx="687640" cy="78427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55968" y="1167492"/>
              <a:ext cx="687640" cy="43244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Подача заявления</a:t>
              </a:r>
            </a:p>
          </p:txBody>
        </p:sp>
        <p:sp>
          <p:nvSpPr>
            <p:cNvPr id="5" name="Полилиния: фигура 2">
              <a:extLst>
                <a:ext uri="{FF2B5EF4-FFF2-40B4-BE49-F238E27FC236}">
                  <a16:creationId xmlns="" xmlns:a16="http://schemas.microsoft.com/office/drawing/2014/main" id="{01F29F22-1406-422F-A37D-54C641F57897}"/>
                </a:ext>
              </a:extLst>
            </p:cNvPr>
            <p:cNvSpPr/>
            <p:nvPr/>
          </p:nvSpPr>
          <p:spPr>
            <a:xfrm>
              <a:off x="355968" y="815661"/>
              <a:ext cx="687640" cy="351831"/>
            </a:xfrm>
            <a:custGeom>
              <a:avLst/>
              <a:gdLst>
                <a:gd name="connsiteX0" fmla="*/ 0 w 1094610"/>
                <a:gd name="connsiteY0" fmla="*/ 407141 h 420490"/>
                <a:gd name="connsiteX1" fmla="*/ 280327 w 1094610"/>
                <a:gd name="connsiteY1" fmla="*/ 200233 h 420490"/>
                <a:gd name="connsiteX2" fmla="*/ 266978 w 1094610"/>
                <a:gd name="connsiteY2" fmla="*/ 367095 h 420490"/>
                <a:gd name="connsiteX3" fmla="*/ 647422 w 1094610"/>
                <a:gd name="connsiteY3" fmla="*/ 106791 h 420490"/>
                <a:gd name="connsiteX4" fmla="*/ 640748 w 1094610"/>
                <a:gd name="connsiteY4" fmla="*/ 367095 h 420490"/>
                <a:gd name="connsiteX5" fmla="*/ 1094610 w 1094610"/>
                <a:gd name="connsiteY5" fmla="*/ 0 h 420490"/>
                <a:gd name="connsiteX6" fmla="*/ 1094610 w 1094610"/>
                <a:gd name="connsiteY6" fmla="*/ 420490 h 420490"/>
                <a:gd name="connsiteX7" fmla="*/ 0 w 1094610"/>
                <a:gd name="connsiteY7" fmla="*/ 407141 h 4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610" h="420490">
                  <a:moveTo>
                    <a:pt x="0" y="407141"/>
                  </a:moveTo>
                  <a:lnTo>
                    <a:pt x="280327" y="200233"/>
                  </a:lnTo>
                  <a:lnTo>
                    <a:pt x="266978" y="367095"/>
                  </a:lnTo>
                  <a:lnTo>
                    <a:pt x="647422" y="106791"/>
                  </a:lnTo>
                  <a:lnTo>
                    <a:pt x="640748" y="367095"/>
                  </a:lnTo>
                  <a:lnTo>
                    <a:pt x="1094610" y="0"/>
                  </a:lnTo>
                  <a:lnTo>
                    <a:pt x="1094610" y="420490"/>
                  </a:lnTo>
                  <a:lnTo>
                    <a:pt x="0" y="40714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lvl="0">
                <a:defRPr lang="ru-RU"/>
              </a:defPPr>
              <a:lvl1pPr marL="0" lvl="0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914400">
                <a:defRPr sz="1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184986" y="344525"/>
            <a:ext cx="518112" cy="255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ЕГПУ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4986" y="673083"/>
            <a:ext cx="518112" cy="255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МФЦ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65056" y="993846"/>
            <a:ext cx="518112" cy="301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Лично в ГТН</a:t>
            </a:r>
          </a:p>
        </p:txBody>
      </p:sp>
      <p:cxnSp>
        <p:nvCxnSpPr>
          <p:cNvPr id="11" name="Прямая со стрелкой 10"/>
          <p:cNvCxnSpPr>
            <a:endCxn id="7" idx="1"/>
          </p:cNvCxnSpPr>
          <p:nvPr/>
        </p:nvCxnSpPr>
        <p:spPr>
          <a:xfrm flipV="1">
            <a:off x="824946" y="472176"/>
            <a:ext cx="360040" cy="448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775662" y="749162"/>
            <a:ext cx="379971" cy="367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9" idx="1"/>
          </p:cNvCxnSpPr>
          <p:nvPr/>
        </p:nvCxnSpPr>
        <p:spPr>
          <a:xfrm>
            <a:off x="782447" y="1113287"/>
            <a:ext cx="382609" cy="31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7" idx="3"/>
          </p:cNvCxnSpPr>
          <p:nvPr/>
        </p:nvCxnSpPr>
        <p:spPr>
          <a:xfrm flipV="1">
            <a:off x="1703098" y="472175"/>
            <a:ext cx="20196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1891276" y="472175"/>
            <a:ext cx="12227" cy="521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1698763" y="792524"/>
            <a:ext cx="201968" cy="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2122085" y="739638"/>
            <a:ext cx="841527" cy="490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комплектности </a:t>
            </a:r>
          </a:p>
          <a:p>
            <a:pPr algn="ctr"/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и документов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1514940" y="1113287"/>
            <a:ext cx="6071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1698763" y="993846"/>
            <a:ext cx="2019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3182194" y="739639"/>
            <a:ext cx="669726" cy="490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Регистрация заявления</a:t>
            </a: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2963612" y="1144769"/>
            <a:ext cx="2185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5079459" y="749162"/>
            <a:ext cx="720079" cy="493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запроса недостающих документов</a:t>
            </a:r>
            <a:endParaRPr lang="ru-RU" sz="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3851920" y="1144769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4152058" y="743877"/>
            <a:ext cx="695868" cy="493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заявления</a:t>
            </a: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4860031" y="1144769"/>
            <a:ext cx="216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5987949" y="728549"/>
            <a:ext cx="744291" cy="501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Принятие 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решения о предоставлении услуги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5771924" y="1144769"/>
            <a:ext cx="216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860820" y="2815959"/>
            <a:ext cx="733716" cy="368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Сдача экзаменов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859261" y="3423593"/>
            <a:ext cx="733716" cy="368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Пересдача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997056" y="2778068"/>
            <a:ext cx="774743" cy="518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Оформление документов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805015" y="1817886"/>
            <a:ext cx="720080" cy="518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Информирование заявителя</a:t>
            </a:r>
          </a:p>
        </p:txBody>
      </p:sp>
      <p:grpSp>
        <p:nvGrpSpPr>
          <p:cNvPr id="61" name="Группа 60"/>
          <p:cNvGrpSpPr/>
          <p:nvPr/>
        </p:nvGrpSpPr>
        <p:grpSpPr>
          <a:xfrm>
            <a:off x="2627015" y="1614430"/>
            <a:ext cx="748714" cy="718141"/>
            <a:chOff x="870959" y="4152621"/>
            <a:chExt cx="748714" cy="718141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870959" y="4502741"/>
              <a:ext cx="748545" cy="3680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Услуга оказана</a:t>
              </a:r>
              <a:endParaRPr lang="ru-RU" sz="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Полилиния: фигура 2">
              <a:extLst>
                <a:ext uri="{FF2B5EF4-FFF2-40B4-BE49-F238E27FC236}">
                  <a16:creationId xmlns="" xmlns:a16="http://schemas.microsoft.com/office/drawing/2014/main" id="{01F29F22-1406-422F-A37D-54C641F57897}"/>
                </a:ext>
              </a:extLst>
            </p:cNvPr>
            <p:cNvSpPr/>
            <p:nvPr/>
          </p:nvSpPr>
          <p:spPr>
            <a:xfrm>
              <a:off x="871128" y="4152621"/>
              <a:ext cx="748545" cy="351831"/>
            </a:xfrm>
            <a:custGeom>
              <a:avLst/>
              <a:gdLst>
                <a:gd name="connsiteX0" fmla="*/ 0 w 1094610"/>
                <a:gd name="connsiteY0" fmla="*/ 407141 h 420490"/>
                <a:gd name="connsiteX1" fmla="*/ 280327 w 1094610"/>
                <a:gd name="connsiteY1" fmla="*/ 200233 h 420490"/>
                <a:gd name="connsiteX2" fmla="*/ 266978 w 1094610"/>
                <a:gd name="connsiteY2" fmla="*/ 367095 h 420490"/>
                <a:gd name="connsiteX3" fmla="*/ 647422 w 1094610"/>
                <a:gd name="connsiteY3" fmla="*/ 106791 h 420490"/>
                <a:gd name="connsiteX4" fmla="*/ 640748 w 1094610"/>
                <a:gd name="connsiteY4" fmla="*/ 367095 h 420490"/>
                <a:gd name="connsiteX5" fmla="*/ 1094610 w 1094610"/>
                <a:gd name="connsiteY5" fmla="*/ 0 h 420490"/>
                <a:gd name="connsiteX6" fmla="*/ 1094610 w 1094610"/>
                <a:gd name="connsiteY6" fmla="*/ 420490 h 420490"/>
                <a:gd name="connsiteX7" fmla="*/ 0 w 1094610"/>
                <a:gd name="connsiteY7" fmla="*/ 407141 h 4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610" h="420490">
                  <a:moveTo>
                    <a:pt x="0" y="407141"/>
                  </a:moveTo>
                  <a:lnTo>
                    <a:pt x="280327" y="200233"/>
                  </a:lnTo>
                  <a:lnTo>
                    <a:pt x="266978" y="367095"/>
                  </a:lnTo>
                  <a:lnTo>
                    <a:pt x="647422" y="106791"/>
                  </a:lnTo>
                  <a:lnTo>
                    <a:pt x="640748" y="367095"/>
                  </a:lnTo>
                  <a:lnTo>
                    <a:pt x="1094610" y="0"/>
                  </a:lnTo>
                  <a:lnTo>
                    <a:pt x="1094610" y="420490"/>
                  </a:lnTo>
                  <a:lnTo>
                    <a:pt x="0" y="40714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63" name="Прямая со стрелкой 62"/>
          <p:cNvCxnSpPr/>
          <p:nvPr/>
        </p:nvCxnSpPr>
        <p:spPr>
          <a:xfrm>
            <a:off x="6732240" y="957492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117375" y="2128360"/>
            <a:ext cx="6141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Группа 111"/>
          <p:cNvGrpSpPr/>
          <p:nvPr/>
        </p:nvGrpSpPr>
        <p:grpSpPr>
          <a:xfrm>
            <a:off x="632287" y="2920453"/>
            <a:ext cx="216024" cy="672056"/>
            <a:chOff x="3707904" y="1544314"/>
            <a:chExt cx="216024" cy="672056"/>
          </a:xfrm>
        </p:grpSpPr>
        <p:cxnSp>
          <p:nvCxnSpPr>
            <p:cNvPr id="97" name="Прямая соединительная линия 96"/>
            <p:cNvCxnSpPr/>
            <p:nvPr/>
          </p:nvCxnSpPr>
          <p:spPr>
            <a:xfrm flipH="1">
              <a:off x="3707904" y="1544314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>
            <a:xfrm>
              <a:off x="3707904" y="1544314"/>
              <a:ext cx="0" cy="672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 стрелкой 110"/>
            <p:cNvCxnSpPr/>
            <p:nvPr/>
          </p:nvCxnSpPr>
          <p:spPr>
            <a:xfrm>
              <a:off x="3707904" y="2216370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5" name="Прямая со стрелкой 114"/>
          <p:cNvCxnSpPr>
            <a:stCxn id="54" idx="0"/>
            <a:endCxn id="53" idx="2"/>
          </p:cNvCxnSpPr>
          <p:nvPr/>
        </p:nvCxnSpPr>
        <p:spPr>
          <a:xfrm flipV="1">
            <a:off x="1226119" y="3183980"/>
            <a:ext cx="1559" cy="239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>
            <a:off x="1615923" y="3073576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Прямоугольник 124"/>
          <p:cNvSpPr/>
          <p:nvPr/>
        </p:nvSpPr>
        <p:spPr>
          <a:xfrm>
            <a:off x="3015689" y="2782251"/>
            <a:ext cx="720080" cy="518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Информирование заявителя</a:t>
            </a:r>
          </a:p>
        </p:txBody>
      </p:sp>
      <p:grpSp>
        <p:nvGrpSpPr>
          <p:cNvPr id="126" name="Группа 125"/>
          <p:cNvGrpSpPr/>
          <p:nvPr/>
        </p:nvGrpSpPr>
        <p:grpSpPr>
          <a:xfrm>
            <a:off x="4812810" y="2578860"/>
            <a:ext cx="748714" cy="718141"/>
            <a:chOff x="870959" y="4152621"/>
            <a:chExt cx="748714" cy="718141"/>
          </a:xfrm>
        </p:grpSpPr>
        <p:sp>
          <p:nvSpPr>
            <p:cNvPr id="127" name="Прямоугольник 126"/>
            <p:cNvSpPr/>
            <p:nvPr/>
          </p:nvSpPr>
          <p:spPr>
            <a:xfrm>
              <a:off x="870959" y="4502741"/>
              <a:ext cx="748545" cy="3680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Услуга оказана</a:t>
              </a:r>
            </a:p>
          </p:txBody>
        </p:sp>
        <p:sp>
          <p:nvSpPr>
            <p:cNvPr id="128" name="Полилиния: фигура 2">
              <a:extLst>
                <a:ext uri="{FF2B5EF4-FFF2-40B4-BE49-F238E27FC236}">
                  <a16:creationId xmlns="" xmlns:a16="http://schemas.microsoft.com/office/drawing/2014/main" id="{01F29F22-1406-422F-A37D-54C641F57897}"/>
                </a:ext>
              </a:extLst>
            </p:cNvPr>
            <p:cNvSpPr/>
            <p:nvPr/>
          </p:nvSpPr>
          <p:spPr>
            <a:xfrm>
              <a:off x="871128" y="4152621"/>
              <a:ext cx="748545" cy="351831"/>
            </a:xfrm>
            <a:custGeom>
              <a:avLst/>
              <a:gdLst>
                <a:gd name="connsiteX0" fmla="*/ 0 w 1094610"/>
                <a:gd name="connsiteY0" fmla="*/ 407141 h 420490"/>
                <a:gd name="connsiteX1" fmla="*/ 280327 w 1094610"/>
                <a:gd name="connsiteY1" fmla="*/ 200233 h 420490"/>
                <a:gd name="connsiteX2" fmla="*/ 266978 w 1094610"/>
                <a:gd name="connsiteY2" fmla="*/ 367095 h 420490"/>
                <a:gd name="connsiteX3" fmla="*/ 647422 w 1094610"/>
                <a:gd name="connsiteY3" fmla="*/ 106791 h 420490"/>
                <a:gd name="connsiteX4" fmla="*/ 640748 w 1094610"/>
                <a:gd name="connsiteY4" fmla="*/ 367095 h 420490"/>
                <a:gd name="connsiteX5" fmla="*/ 1094610 w 1094610"/>
                <a:gd name="connsiteY5" fmla="*/ 0 h 420490"/>
                <a:gd name="connsiteX6" fmla="*/ 1094610 w 1094610"/>
                <a:gd name="connsiteY6" fmla="*/ 420490 h 420490"/>
                <a:gd name="connsiteX7" fmla="*/ 0 w 1094610"/>
                <a:gd name="connsiteY7" fmla="*/ 407141 h 4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610" h="420490">
                  <a:moveTo>
                    <a:pt x="0" y="407141"/>
                  </a:moveTo>
                  <a:lnTo>
                    <a:pt x="280327" y="200233"/>
                  </a:lnTo>
                  <a:lnTo>
                    <a:pt x="266978" y="367095"/>
                  </a:lnTo>
                  <a:lnTo>
                    <a:pt x="647422" y="106791"/>
                  </a:lnTo>
                  <a:lnTo>
                    <a:pt x="640748" y="367095"/>
                  </a:lnTo>
                  <a:lnTo>
                    <a:pt x="1094610" y="0"/>
                  </a:lnTo>
                  <a:lnTo>
                    <a:pt x="1094610" y="420490"/>
                  </a:lnTo>
                  <a:lnTo>
                    <a:pt x="0" y="40714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29" name="Прямая со стрелкой 128"/>
          <p:cNvCxnSpPr/>
          <p:nvPr/>
        </p:nvCxnSpPr>
        <p:spPr>
          <a:xfrm>
            <a:off x="2717201" y="3041718"/>
            <a:ext cx="2515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Прямоугольник 136"/>
          <p:cNvSpPr/>
          <p:nvPr/>
        </p:nvSpPr>
        <p:spPr>
          <a:xfrm>
            <a:off x="731519" y="4359453"/>
            <a:ext cx="720080" cy="518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Информирование заявителя</a:t>
            </a:r>
          </a:p>
        </p:txBody>
      </p:sp>
      <p:grpSp>
        <p:nvGrpSpPr>
          <p:cNvPr id="138" name="Группа 137"/>
          <p:cNvGrpSpPr/>
          <p:nvPr/>
        </p:nvGrpSpPr>
        <p:grpSpPr>
          <a:xfrm>
            <a:off x="1622317" y="4132093"/>
            <a:ext cx="748563" cy="719368"/>
            <a:chOff x="870959" y="4151394"/>
            <a:chExt cx="748563" cy="719368"/>
          </a:xfrm>
        </p:grpSpPr>
        <p:sp>
          <p:nvSpPr>
            <p:cNvPr id="139" name="Прямоугольник 138"/>
            <p:cNvSpPr/>
            <p:nvPr/>
          </p:nvSpPr>
          <p:spPr>
            <a:xfrm>
              <a:off x="870959" y="4502741"/>
              <a:ext cx="748545" cy="3680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Отказ в выдаче УТМ</a:t>
              </a:r>
              <a:endParaRPr lang="ru-RU" sz="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0" name="Полилиния: фигура 2">
              <a:extLst>
                <a:ext uri="{FF2B5EF4-FFF2-40B4-BE49-F238E27FC236}">
                  <a16:creationId xmlns="" xmlns:a16="http://schemas.microsoft.com/office/drawing/2014/main" id="{01F29F22-1406-422F-A37D-54C641F57897}"/>
                </a:ext>
              </a:extLst>
            </p:cNvPr>
            <p:cNvSpPr/>
            <p:nvPr/>
          </p:nvSpPr>
          <p:spPr>
            <a:xfrm>
              <a:off x="870977" y="4151394"/>
              <a:ext cx="748545" cy="351831"/>
            </a:xfrm>
            <a:custGeom>
              <a:avLst/>
              <a:gdLst>
                <a:gd name="connsiteX0" fmla="*/ 0 w 1094610"/>
                <a:gd name="connsiteY0" fmla="*/ 407141 h 420490"/>
                <a:gd name="connsiteX1" fmla="*/ 280327 w 1094610"/>
                <a:gd name="connsiteY1" fmla="*/ 200233 h 420490"/>
                <a:gd name="connsiteX2" fmla="*/ 266978 w 1094610"/>
                <a:gd name="connsiteY2" fmla="*/ 367095 h 420490"/>
                <a:gd name="connsiteX3" fmla="*/ 647422 w 1094610"/>
                <a:gd name="connsiteY3" fmla="*/ 106791 h 420490"/>
                <a:gd name="connsiteX4" fmla="*/ 640748 w 1094610"/>
                <a:gd name="connsiteY4" fmla="*/ 367095 h 420490"/>
                <a:gd name="connsiteX5" fmla="*/ 1094610 w 1094610"/>
                <a:gd name="connsiteY5" fmla="*/ 0 h 420490"/>
                <a:gd name="connsiteX6" fmla="*/ 1094610 w 1094610"/>
                <a:gd name="connsiteY6" fmla="*/ 420490 h 420490"/>
                <a:gd name="connsiteX7" fmla="*/ 0 w 1094610"/>
                <a:gd name="connsiteY7" fmla="*/ 407141 h 4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610" h="420490">
                  <a:moveTo>
                    <a:pt x="0" y="407141"/>
                  </a:moveTo>
                  <a:lnTo>
                    <a:pt x="280327" y="200233"/>
                  </a:lnTo>
                  <a:lnTo>
                    <a:pt x="266978" y="367095"/>
                  </a:lnTo>
                  <a:lnTo>
                    <a:pt x="647422" y="106791"/>
                  </a:lnTo>
                  <a:lnTo>
                    <a:pt x="640748" y="367095"/>
                  </a:lnTo>
                  <a:lnTo>
                    <a:pt x="1094610" y="0"/>
                  </a:lnTo>
                  <a:lnTo>
                    <a:pt x="1094610" y="420490"/>
                  </a:lnTo>
                  <a:lnTo>
                    <a:pt x="0" y="40714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45" name="Прямая со стрелкой 144"/>
          <p:cNvCxnSpPr/>
          <p:nvPr/>
        </p:nvCxnSpPr>
        <p:spPr>
          <a:xfrm>
            <a:off x="18143" y="3280813"/>
            <a:ext cx="6141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 стрелкой 145"/>
          <p:cNvCxnSpPr/>
          <p:nvPr/>
        </p:nvCxnSpPr>
        <p:spPr>
          <a:xfrm>
            <a:off x="117375" y="4584655"/>
            <a:ext cx="6141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18143" y="1953656"/>
            <a:ext cx="6751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УТМ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 flipH="1">
            <a:off x="-58688" y="2999969"/>
            <a:ext cx="841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Первоначальная выдача УТМ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-3746" y="4302913"/>
            <a:ext cx="684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в выдаче УТМ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Пятно 1 150"/>
          <p:cNvSpPr/>
          <p:nvPr/>
        </p:nvSpPr>
        <p:spPr>
          <a:xfrm>
            <a:off x="1918515" y="1162905"/>
            <a:ext cx="432048" cy="25221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2" name="Пятно 1 151"/>
          <p:cNvSpPr/>
          <p:nvPr/>
        </p:nvSpPr>
        <p:spPr>
          <a:xfrm>
            <a:off x="5815047" y="1169584"/>
            <a:ext cx="432048" cy="25221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3" name="Пятно 1 152"/>
          <p:cNvSpPr/>
          <p:nvPr/>
        </p:nvSpPr>
        <p:spPr>
          <a:xfrm>
            <a:off x="2976438" y="1169584"/>
            <a:ext cx="432048" cy="25221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Пятно 1 153"/>
          <p:cNvSpPr/>
          <p:nvPr/>
        </p:nvSpPr>
        <p:spPr>
          <a:xfrm>
            <a:off x="4010916" y="1200673"/>
            <a:ext cx="432048" cy="25221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Пятно 1 154"/>
          <p:cNvSpPr/>
          <p:nvPr/>
        </p:nvSpPr>
        <p:spPr>
          <a:xfrm>
            <a:off x="4897854" y="1207628"/>
            <a:ext cx="432048" cy="25221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Пятно 1 157"/>
          <p:cNvSpPr/>
          <p:nvPr/>
        </p:nvSpPr>
        <p:spPr>
          <a:xfrm>
            <a:off x="695906" y="3114376"/>
            <a:ext cx="432048" cy="25221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Пятно 1 158"/>
          <p:cNvSpPr/>
          <p:nvPr/>
        </p:nvSpPr>
        <p:spPr>
          <a:xfrm>
            <a:off x="695906" y="3702979"/>
            <a:ext cx="432048" cy="25221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Пятно 1 159"/>
          <p:cNvSpPr/>
          <p:nvPr/>
        </p:nvSpPr>
        <p:spPr>
          <a:xfrm>
            <a:off x="1304203" y="3709016"/>
            <a:ext cx="432048" cy="25221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Пятно 1 160"/>
          <p:cNvSpPr/>
          <p:nvPr/>
        </p:nvSpPr>
        <p:spPr>
          <a:xfrm>
            <a:off x="1335800" y="3124417"/>
            <a:ext cx="432048" cy="25221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1127954" y="89450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1 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2225552" y="470205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3197110" y="458271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2104344" y="-35615"/>
            <a:ext cx="2708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процесса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Прямоугольник 169"/>
          <p:cNvSpPr/>
          <p:nvPr/>
        </p:nvSpPr>
        <p:spPr>
          <a:xfrm>
            <a:off x="4208032" y="470205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5076056" y="487111"/>
            <a:ext cx="739096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480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14400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Прямоугольник 171"/>
          <p:cNvSpPr/>
          <p:nvPr/>
        </p:nvSpPr>
        <p:spPr>
          <a:xfrm>
            <a:off x="6010269" y="481570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Прямоугольник 172"/>
          <p:cNvSpPr/>
          <p:nvPr/>
        </p:nvSpPr>
        <p:spPr>
          <a:xfrm>
            <a:off x="845108" y="1567231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1719120" y="1816758"/>
            <a:ext cx="720080" cy="518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Выдача УТМ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Прямоугольник 174"/>
          <p:cNvSpPr/>
          <p:nvPr/>
        </p:nvSpPr>
        <p:spPr>
          <a:xfrm>
            <a:off x="1763688" y="1567231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6" name="Прямая со стрелкой 175"/>
          <p:cNvCxnSpPr/>
          <p:nvPr/>
        </p:nvCxnSpPr>
        <p:spPr>
          <a:xfrm>
            <a:off x="1451599" y="2076225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Прямоугольник 176"/>
          <p:cNvSpPr/>
          <p:nvPr/>
        </p:nvSpPr>
        <p:spPr>
          <a:xfrm>
            <a:off x="3979659" y="2776174"/>
            <a:ext cx="720080" cy="518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Выдача УТМ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4024227" y="2526647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9" name="Прямая со стрелкой 178"/>
          <p:cNvCxnSpPr/>
          <p:nvPr/>
        </p:nvCxnSpPr>
        <p:spPr>
          <a:xfrm>
            <a:off x="3712138" y="3035641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Прямоугольник 179"/>
          <p:cNvSpPr/>
          <p:nvPr/>
        </p:nvSpPr>
        <p:spPr>
          <a:xfrm>
            <a:off x="883221" y="2555992"/>
            <a:ext cx="709756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120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240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2048704" y="2546083"/>
            <a:ext cx="709756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60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" name="Прямоугольник 184"/>
          <p:cNvSpPr/>
          <p:nvPr/>
        </p:nvSpPr>
        <p:spPr>
          <a:xfrm>
            <a:off x="3055613" y="2521620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784218" y="4127174"/>
            <a:ext cx="639894" cy="21481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algn="ctr"/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15 мин.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" name="TextBox 98"/>
          <p:cNvSpPr txBox="1"/>
          <p:nvPr/>
        </p:nvSpPr>
        <p:spPr>
          <a:xfrm>
            <a:off x="7416880" y="4042786"/>
            <a:ext cx="1271114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 lvl="0">
              <a:defRPr lang="ru-RU"/>
            </a:defPPr>
            <a:lvl1pPr marL="0" lv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ВПП</a:t>
            </a:r>
          </a:p>
          <a:p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496 мин. 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14820 мин.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402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539750" y="341883"/>
            <a:ext cx="6561138" cy="420116"/>
          </a:xfrm>
        </p:spPr>
        <p:txBody>
          <a:bodyPr/>
          <a:lstStyle/>
          <a:p>
            <a:pPr>
              <a:defRPr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Текущие проблемы: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02605" y="701923"/>
            <a:ext cx="8341575" cy="1535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defRPr/>
            </a:pPr>
            <a:endParaRPr lang="ru-RU" b="1" dirty="0">
              <a:solidFill>
                <a:srgbClr val="000000"/>
              </a:solidFill>
              <a:latin typeface="Bahnschrift SemiBold Condensed" pitchFamily="34" charset="0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Перечень проблем, выявленных в ходе составления карты текущего состояния процесса выдачи УТМ</a:t>
            </a:r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endParaRPr lang="ru-RU" dirty="0">
              <a:latin typeface="Bahnschrift SemiBold Condensed" pitchFamily="34" charset="0"/>
              <a:ea typeface="Times New Roman"/>
              <a:cs typeface="Times New Roman"/>
            </a:endParaRPr>
          </a:p>
          <a:p>
            <a:pPr marL="217793" indent="-217793">
              <a:lnSpc>
                <a:spcPct val="107000"/>
              </a:lnSpc>
              <a:buFont typeface="Arial"/>
              <a:buAutoNum type="arabicPeriod"/>
              <a:defRPr/>
            </a:pPr>
            <a:endParaRPr lang="ru-RU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3555" y="1998067"/>
            <a:ext cx="6480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Большой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процент отказов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Длительное предоставление услуги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Длительный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процесс сдачи экзаменов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Bahnschrift SemiBold Condensed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5CA5572-46EA-4D41-B4D3-D094FE775F99}"/>
              </a:ext>
            </a:extLst>
          </p:cNvPr>
          <p:cNvSpPr/>
          <p:nvPr/>
        </p:nvSpPr>
        <p:spPr>
          <a:xfrm>
            <a:off x="150721" y="140081"/>
            <a:ext cx="6871944" cy="807932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r>
              <a:rPr lang="ru-RU" sz="2300" b="1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Выявление коренных причин методом «5 Почему?»</a:t>
            </a:r>
          </a:p>
        </p:txBody>
      </p:sp>
      <p:sp>
        <p:nvSpPr>
          <p:cNvPr id="13" name="Стрелка: вниз 12">
            <a:extLst>
              <a:ext uri="{FF2B5EF4-FFF2-40B4-BE49-F238E27FC236}">
                <a16:creationId xmlns="" xmlns:a16="http://schemas.microsoft.com/office/drawing/2014/main" id="{FD2E184C-FAAF-46DA-B631-E3E3135816E0}"/>
              </a:ext>
            </a:extLst>
          </p:cNvPr>
          <p:cNvSpPr/>
          <p:nvPr/>
        </p:nvSpPr>
        <p:spPr>
          <a:xfrm>
            <a:off x="1882252" y="880504"/>
            <a:ext cx="1186982" cy="35679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37" name="Прямоугольник: скругленные углы 31">
            <a:extLst>
              <a:ext uri="{FF2B5EF4-FFF2-40B4-BE49-F238E27FC236}">
                <a16:creationId xmlns="" xmlns:a16="http://schemas.microsoft.com/office/drawing/2014/main" id="{7794A345-0853-4A20-8635-875C6BDD7F42}"/>
              </a:ext>
            </a:extLst>
          </p:cNvPr>
          <p:cNvSpPr/>
          <p:nvPr/>
        </p:nvSpPr>
        <p:spPr>
          <a:xfrm>
            <a:off x="1763688" y="602582"/>
            <a:ext cx="1424110" cy="2556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Большой % отказов</a:t>
            </a:r>
          </a:p>
        </p:txBody>
      </p:sp>
      <p:sp>
        <p:nvSpPr>
          <p:cNvPr id="31" name="Стрелка: вниз 12">
            <a:extLst>
              <a:ext uri="{FF2B5EF4-FFF2-40B4-BE49-F238E27FC236}">
                <a16:creationId xmlns="" xmlns:a16="http://schemas.microsoft.com/office/drawing/2014/main" id="{FD2E184C-FAAF-46DA-B631-E3E3135816E0}"/>
              </a:ext>
            </a:extLst>
          </p:cNvPr>
          <p:cNvSpPr/>
          <p:nvPr/>
        </p:nvSpPr>
        <p:spPr>
          <a:xfrm>
            <a:off x="1882252" y="1659900"/>
            <a:ext cx="1127886" cy="32900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33" name="Стрелка: вниз 12">
            <a:extLst>
              <a:ext uri="{FF2B5EF4-FFF2-40B4-BE49-F238E27FC236}">
                <a16:creationId xmlns="" xmlns:a16="http://schemas.microsoft.com/office/drawing/2014/main" id="{FD2E184C-FAAF-46DA-B631-E3E3135816E0}"/>
              </a:ext>
            </a:extLst>
          </p:cNvPr>
          <p:cNvSpPr/>
          <p:nvPr/>
        </p:nvSpPr>
        <p:spPr>
          <a:xfrm>
            <a:off x="1882252" y="2375421"/>
            <a:ext cx="1127886" cy="32900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46" name="Прямоугольник: скругленные углы 8">
            <a:extLst>
              <a:ext uri="{FF2B5EF4-FFF2-40B4-BE49-F238E27FC236}">
                <a16:creationId xmlns="" xmlns:a16="http://schemas.microsoft.com/office/drawing/2014/main" id="{E50A87BD-F685-4B94-AB8D-17A0F412D906}"/>
              </a:ext>
            </a:extLst>
          </p:cNvPr>
          <p:cNvSpPr/>
          <p:nvPr/>
        </p:nvSpPr>
        <p:spPr>
          <a:xfrm>
            <a:off x="3438581" y="1944967"/>
            <a:ext cx="142411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объем заявлений</a:t>
            </a:r>
          </a:p>
        </p:txBody>
      </p:sp>
      <p:sp>
        <p:nvSpPr>
          <p:cNvPr id="47" name="Стрелка: вниз 12">
            <a:extLst>
              <a:ext uri="{FF2B5EF4-FFF2-40B4-BE49-F238E27FC236}">
                <a16:creationId xmlns="" xmlns:a16="http://schemas.microsoft.com/office/drawing/2014/main" id="{FD2E184C-FAAF-46DA-B631-E3E3135816E0}"/>
              </a:ext>
            </a:extLst>
          </p:cNvPr>
          <p:cNvSpPr/>
          <p:nvPr/>
        </p:nvSpPr>
        <p:spPr>
          <a:xfrm>
            <a:off x="3538436" y="880504"/>
            <a:ext cx="1186982" cy="35679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48" name="Прямоугольник: скругленные углы 16">
            <a:extLst>
              <a:ext uri="{FF2B5EF4-FFF2-40B4-BE49-F238E27FC236}">
                <a16:creationId xmlns="" xmlns:a16="http://schemas.microsoft.com/office/drawing/2014/main" id="{779C4175-9E14-4BAB-8A0A-8F9F00BD6D95}"/>
              </a:ext>
            </a:extLst>
          </p:cNvPr>
          <p:cNvSpPr/>
          <p:nvPr/>
        </p:nvSpPr>
        <p:spPr>
          <a:xfrm>
            <a:off x="3438581" y="2635959"/>
            <a:ext cx="142411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Невозможность получить данные с других ведомств</a:t>
            </a:r>
          </a:p>
        </p:txBody>
      </p:sp>
      <p:sp>
        <p:nvSpPr>
          <p:cNvPr id="49" name="Прямоугольник: скругленные углы 31">
            <a:extLst>
              <a:ext uri="{FF2B5EF4-FFF2-40B4-BE49-F238E27FC236}">
                <a16:creationId xmlns="" xmlns:a16="http://schemas.microsoft.com/office/drawing/2014/main" id="{7794A345-0853-4A20-8635-875C6BDD7F42}"/>
              </a:ext>
            </a:extLst>
          </p:cNvPr>
          <p:cNvSpPr/>
          <p:nvPr/>
        </p:nvSpPr>
        <p:spPr>
          <a:xfrm>
            <a:off x="3419872" y="594956"/>
            <a:ext cx="1424110" cy="2556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предоставление услуги</a:t>
            </a:r>
          </a:p>
        </p:txBody>
      </p:sp>
      <p:sp>
        <p:nvSpPr>
          <p:cNvPr id="50" name="Стрелка: вниз 12">
            <a:extLst>
              <a:ext uri="{FF2B5EF4-FFF2-40B4-BE49-F238E27FC236}">
                <a16:creationId xmlns="" xmlns:a16="http://schemas.microsoft.com/office/drawing/2014/main" id="{FD2E184C-FAAF-46DA-B631-E3E3135816E0}"/>
              </a:ext>
            </a:extLst>
          </p:cNvPr>
          <p:cNvSpPr/>
          <p:nvPr/>
        </p:nvSpPr>
        <p:spPr>
          <a:xfrm>
            <a:off x="3586693" y="1615965"/>
            <a:ext cx="1127886" cy="32900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51" name="Стрелка: вниз 12">
            <a:extLst>
              <a:ext uri="{FF2B5EF4-FFF2-40B4-BE49-F238E27FC236}">
                <a16:creationId xmlns="" xmlns:a16="http://schemas.microsoft.com/office/drawing/2014/main" id="{FD2E184C-FAAF-46DA-B631-E3E3135816E0}"/>
              </a:ext>
            </a:extLst>
          </p:cNvPr>
          <p:cNvSpPr/>
          <p:nvPr/>
        </p:nvSpPr>
        <p:spPr>
          <a:xfrm>
            <a:off x="3577316" y="2286750"/>
            <a:ext cx="1127886" cy="32900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54" name="Прямоугольник: скругленные углы 16">
            <a:extLst>
              <a:ext uri="{FF2B5EF4-FFF2-40B4-BE49-F238E27FC236}">
                <a16:creationId xmlns="" xmlns:a16="http://schemas.microsoft.com/office/drawing/2014/main" id="{779C4175-9E14-4BAB-8A0A-8F9F00BD6D95}"/>
              </a:ext>
            </a:extLst>
          </p:cNvPr>
          <p:cNvSpPr/>
          <p:nvPr/>
        </p:nvSpPr>
        <p:spPr>
          <a:xfrm>
            <a:off x="3438581" y="1271222"/>
            <a:ext cx="142411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Загруженность инспекторов</a:t>
            </a:r>
          </a:p>
        </p:txBody>
      </p:sp>
      <p:sp>
        <p:nvSpPr>
          <p:cNvPr id="58" name="Стрелка: вниз 12">
            <a:extLst>
              <a:ext uri="{FF2B5EF4-FFF2-40B4-BE49-F238E27FC236}">
                <a16:creationId xmlns="" xmlns:a16="http://schemas.microsoft.com/office/drawing/2014/main" id="{FD2E184C-FAAF-46DA-B631-E3E3135816E0}"/>
              </a:ext>
            </a:extLst>
          </p:cNvPr>
          <p:cNvSpPr/>
          <p:nvPr/>
        </p:nvSpPr>
        <p:spPr>
          <a:xfrm>
            <a:off x="5427377" y="895518"/>
            <a:ext cx="1186982" cy="35679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59" name="Прямоугольник: скругленные углы 16">
            <a:extLst>
              <a:ext uri="{FF2B5EF4-FFF2-40B4-BE49-F238E27FC236}">
                <a16:creationId xmlns="" xmlns:a16="http://schemas.microsoft.com/office/drawing/2014/main" id="{779C4175-9E14-4BAB-8A0A-8F9F00BD6D95}"/>
              </a:ext>
            </a:extLst>
          </p:cNvPr>
          <p:cNvSpPr/>
          <p:nvPr/>
        </p:nvSpPr>
        <p:spPr>
          <a:xfrm>
            <a:off x="1773221" y="2727604"/>
            <a:ext cx="142411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Невозможность получить данные с других ведомств</a:t>
            </a:r>
          </a:p>
        </p:txBody>
      </p:sp>
      <p:sp>
        <p:nvSpPr>
          <p:cNvPr id="60" name="Прямоугольник: скругленные углы 31">
            <a:extLst>
              <a:ext uri="{FF2B5EF4-FFF2-40B4-BE49-F238E27FC236}">
                <a16:creationId xmlns="" xmlns:a16="http://schemas.microsoft.com/office/drawing/2014/main" id="{7794A345-0853-4A20-8635-875C6BDD7F42}"/>
              </a:ext>
            </a:extLst>
          </p:cNvPr>
          <p:cNvSpPr/>
          <p:nvPr/>
        </p:nvSpPr>
        <p:spPr>
          <a:xfrm>
            <a:off x="5276672" y="602582"/>
            <a:ext cx="1424110" cy="2556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Длительный процесс сдачи экзамена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Стрелка: вниз 12">
            <a:extLst>
              <a:ext uri="{FF2B5EF4-FFF2-40B4-BE49-F238E27FC236}">
                <a16:creationId xmlns="" xmlns:a16="http://schemas.microsoft.com/office/drawing/2014/main" id="{FD2E184C-FAAF-46DA-B631-E3E3135816E0}"/>
              </a:ext>
            </a:extLst>
          </p:cNvPr>
          <p:cNvSpPr/>
          <p:nvPr/>
        </p:nvSpPr>
        <p:spPr>
          <a:xfrm>
            <a:off x="5456925" y="1628158"/>
            <a:ext cx="1127886" cy="32900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68" name="Прямоугольник: скругленные углы 8">
            <a:extLst>
              <a:ext uri="{FF2B5EF4-FFF2-40B4-BE49-F238E27FC236}">
                <a16:creationId xmlns="" xmlns:a16="http://schemas.microsoft.com/office/drawing/2014/main" id="{E50A87BD-F685-4B94-AB8D-17A0F412D906}"/>
              </a:ext>
            </a:extLst>
          </p:cNvPr>
          <p:cNvSpPr/>
          <p:nvPr/>
        </p:nvSpPr>
        <p:spPr>
          <a:xfrm>
            <a:off x="5348322" y="1271222"/>
            <a:ext cx="142411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Сдача теории на бумажном носителе</a:t>
            </a:r>
          </a:p>
        </p:txBody>
      </p:sp>
      <p:sp>
        <p:nvSpPr>
          <p:cNvPr id="80" name="Прямоугольник: скругленные углы 16">
            <a:extLst>
              <a:ext uri="{FF2B5EF4-FFF2-40B4-BE49-F238E27FC236}">
                <a16:creationId xmlns="" xmlns:a16="http://schemas.microsoft.com/office/drawing/2014/main" id="{779C4175-9E14-4BAB-8A0A-8F9F00BD6D95}"/>
              </a:ext>
            </a:extLst>
          </p:cNvPr>
          <p:cNvSpPr/>
          <p:nvPr/>
        </p:nvSpPr>
        <p:spPr>
          <a:xfrm>
            <a:off x="3438581" y="3343327"/>
            <a:ext cx="1424110" cy="3615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автоматизированной обработки заявлений</a:t>
            </a:r>
          </a:p>
        </p:txBody>
      </p:sp>
      <p:sp>
        <p:nvSpPr>
          <p:cNvPr id="83" name="Прямоугольник: скругленные углы 16">
            <a:extLst>
              <a:ext uri="{FF2B5EF4-FFF2-40B4-BE49-F238E27FC236}">
                <a16:creationId xmlns="" xmlns:a16="http://schemas.microsoft.com/office/drawing/2014/main" id="{779C4175-9E14-4BAB-8A0A-8F9F00BD6D95}"/>
              </a:ext>
            </a:extLst>
          </p:cNvPr>
          <p:cNvSpPr/>
          <p:nvPr/>
        </p:nvSpPr>
        <p:spPr>
          <a:xfrm>
            <a:off x="5348322" y="1981542"/>
            <a:ext cx="1424110" cy="3615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Коррупциогенный фактор</a:t>
            </a:r>
          </a:p>
        </p:txBody>
      </p:sp>
      <p:sp>
        <p:nvSpPr>
          <p:cNvPr id="87" name="Прямоугольник: скругленные углы 16">
            <a:extLst>
              <a:ext uri="{FF2B5EF4-FFF2-40B4-BE49-F238E27FC236}">
                <a16:creationId xmlns="" xmlns:a16="http://schemas.microsoft.com/office/drawing/2014/main" id="{779C4175-9E14-4BAB-8A0A-8F9F00BD6D95}"/>
              </a:ext>
            </a:extLst>
          </p:cNvPr>
          <p:cNvSpPr/>
          <p:nvPr/>
        </p:nvSpPr>
        <p:spPr>
          <a:xfrm>
            <a:off x="5339152" y="2581002"/>
            <a:ext cx="1424110" cy="4600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автоматизированной сдачи теоретического экзамена</a:t>
            </a:r>
          </a:p>
        </p:txBody>
      </p:sp>
      <p:sp>
        <p:nvSpPr>
          <p:cNvPr id="70" name="Прямоугольник: скругленные углы 16">
            <a:extLst>
              <a:ext uri="{FF2B5EF4-FFF2-40B4-BE49-F238E27FC236}">
                <a16:creationId xmlns="" xmlns:a16="http://schemas.microsoft.com/office/drawing/2014/main" id="{779C4175-9E14-4BAB-8A0A-8F9F00BD6D95}"/>
              </a:ext>
            </a:extLst>
          </p:cNvPr>
          <p:cNvSpPr/>
          <p:nvPr/>
        </p:nvSpPr>
        <p:spPr>
          <a:xfrm>
            <a:off x="1733346" y="1252312"/>
            <a:ext cx="1424110" cy="3915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Предоставлены недействительные документы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: скругленные углы 16">
            <a:extLst>
              <a:ext uri="{FF2B5EF4-FFF2-40B4-BE49-F238E27FC236}">
                <a16:creationId xmlns="" xmlns:a16="http://schemas.microsoft.com/office/drawing/2014/main" id="{779C4175-9E14-4BAB-8A0A-8F9F00BD6D95}"/>
              </a:ext>
            </a:extLst>
          </p:cNvPr>
          <p:cNvSpPr/>
          <p:nvPr/>
        </p:nvSpPr>
        <p:spPr>
          <a:xfrm>
            <a:off x="1773221" y="2018310"/>
            <a:ext cx="142411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содержат исправления, подчистки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Стрелка: вниз 12">
            <a:extLst>
              <a:ext uri="{FF2B5EF4-FFF2-40B4-BE49-F238E27FC236}">
                <a16:creationId xmlns="" xmlns:a16="http://schemas.microsoft.com/office/drawing/2014/main" id="{FD2E184C-FAAF-46DA-B631-E3E3135816E0}"/>
              </a:ext>
            </a:extLst>
          </p:cNvPr>
          <p:cNvSpPr/>
          <p:nvPr/>
        </p:nvSpPr>
        <p:spPr>
          <a:xfrm>
            <a:off x="1882252" y="3078187"/>
            <a:ext cx="1127886" cy="32900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82" name="Прямоугольник: скругленные углы 16">
            <a:extLst>
              <a:ext uri="{FF2B5EF4-FFF2-40B4-BE49-F238E27FC236}">
                <a16:creationId xmlns="" xmlns:a16="http://schemas.microsoft.com/office/drawing/2014/main" id="{779C4175-9E14-4BAB-8A0A-8F9F00BD6D95}"/>
              </a:ext>
            </a:extLst>
          </p:cNvPr>
          <p:cNvSpPr/>
          <p:nvPr/>
        </p:nvSpPr>
        <p:spPr>
          <a:xfrm>
            <a:off x="1734140" y="4147901"/>
            <a:ext cx="1424110" cy="3615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Неполный пакет документов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Прямоугольник: скругленные углы 16">
            <a:extLst>
              <a:ext uri="{FF2B5EF4-FFF2-40B4-BE49-F238E27FC236}">
                <a16:creationId xmlns="" xmlns:a16="http://schemas.microsoft.com/office/drawing/2014/main" id="{779C4175-9E14-4BAB-8A0A-8F9F00BD6D95}"/>
              </a:ext>
            </a:extLst>
          </p:cNvPr>
          <p:cNvSpPr/>
          <p:nvPr/>
        </p:nvSpPr>
        <p:spPr>
          <a:xfrm>
            <a:off x="1733346" y="3410968"/>
            <a:ext cx="1424110" cy="3615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автоматизированной обработки заявлений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03238" y="3837101"/>
            <a:ext cx="12843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  <a:endParaRPr lang="ru-RU" sz="1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20876" y="3024292"/>
            <a:ext cx="12843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  <a:endParaRPr lang="ru-RU" sz="1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91603" y="2328140"/>
            <a:ext cx="12843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  <a:endParaRPr lang="ru-RU" sz="1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895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24" y="682171"/>
            <a:ext cx="9144000" cy="129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23325413"/>
              </p:ext>
            </p:extLst>
          </p:nvPr>
        </p:nvGraphicFramePr>
        <p:xfrm>
          <a:off x="1475656" y="2087628"/>
          <a:ext cx="5832648" cy="2839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155076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5411</TotalTime>
  <Words>1204</Words>
  <Application>Microsoft Office PowerPoint</Application>
  <DocSecurity>0</DocSecurity>
  <PresentationFormat>Произвольный</PresentationFormat>
  <Paragraphs>456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35" baseType="lpstr">
      <vt:lpstr>Arial</vt:lpstr>
      <vt:lpstr>Bahnschrift SemiBold Condensed</vt:lpstr>
      <vt:lpstr>Bahnschrift SemiBold SemiConden</vt:lpstr>
      <vt:lpstr>Calibri</vt:lpstr>
      <vt:lpstr>Franklin Gothic Medium Cond</vt:lpstr>
      <vt:lpstr>Rosatom Light</vt:lpstr>
      <vt:lpstr>Times New Roman</vt:lpstr>
      <vt:lpstr>Wingdings</vt:lpstr>
      <vt:lpstr>Титульный слайд</vt:lpstr>
      <vt:lpstr>Перебивочный слайд</vt:lpstr>
      <vt:lpstr>Текст картинка</vt:lpstr>
      <vt:lpstr>Заключительный слайд</vt:lpstr>
      <vt:lpstr>Государственная инспекция Забайкальского края</vt:lpstr>
      <vt:lpstr>Оптимизация услуги по выдаче удостоверения тракториста- машиниста (тракториста)</vt:lpstr>
      <vt:lpstr>Организационно-распорядительные документы</vt:lpstr>
      <vt:lpstr>Команда проекта:   Владелец процесса:   Заместитель начальника Инспекции – Илькив Владимир Васильевич  Руководитель проекта:  Начальник отдела государственного технического надзора Размахнин Александр Николаевич  Команда проекта:  Консультант отдела государственного технического надзора Вершинин Артём Сергеевич Инженер отдела государственного технического надзора  Баннова Татьяна Алексеевна </vt:lpstr>
      <vt:lpstr>Паспорт проекта</vt:lpstr>
      <vt:lpstr>Презентация PowerPoint</vt:lpstr>
      <vt:lpstr>Текущие проблемы: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мероприятий по реализации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dc:creator>Просникова Александра Владиславовна</dc:creator>
  <cp:lastModifiedBy>Людмила Олеговна Зеликова</cp:lastModifiedBy>
  <cp:revision>285</cp:revision>
  <cp:lastPrinted>2024-05-29T22:43:20Z</cp:lastPrinted>
  <dcterms:modified xsi:type="dcterms:W3CDTF">2024-05-30T03:19:00Z</dcterms:modified>
  <dc:identifier/>
  <dc:language/>
  <cp:version/>
</cp:coreProperties>
</file>