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31"/>
  </p:notesMasterIdLst>
  <p:sldIdLst>
    <p:sldId id="256" r:id="rId5"/>
    <p:sldId id="257" r:id="rId6"/>
    <p:sldId id="259" r:id="rId7"/>
    <p:sldId id="281" r:id="rId8"/>
    <p:sldId id="282" r:id="rId9"/>
    <p:sldId id="262" r:id="rId10"/>
    <p:sldId id="298" r:id="rId11"/>
    <p:sldId id="276" r:id="rId12"/>
    <p:sldId id="280" r:id="rId13"/>
    <p:sldId id="274" r:id="rId14"/>
    <p:sldId id="265" r:id="rId15"/>
    <p:sldId id="269" r:id="rId16"/>
    <p:sldId id="270" r:id="rId17"/>
    <p:sldId id="267" r:id="rId18"/>
    <p:sldId id="283" r:id="rId19"/>
    <p:sldId id="286" r:id="rId20"/>
    <p:sldId id="285" r:id="rId21"/>
    <p:sldId id="284" r:id="rId22"/>
    <p:sldId id="299" r:id="rId23"/>
    <p:sldId id="289" r:id="rId24"/>
    <p:sldId id="288" r:id="rId25"/>
    <p:sldId id="290" r:id="rId26"/>
    <p:sldId id="295" r:id="rId27"/>
    <p:sldId id="292" r:id="rId28"/>
    <p:sldId id="294" r:id="rId29"/>
    <p:sldId id="268" r:id="rId30"/>
  </p:sldIdLst>
  <p:sldSz cx="9144000" cy="5148263"/>
  <p:notesSz cx="9926638" cy="6797675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EEBF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Bahnschrift SemiBold Condensed" panose="020B0502040204020203" pitchFamily="34" charset="0"/>
              </a:rPr>
              <a:t>февраль-март</a:t>
            </a:r>
            <a:r>
              <a:rPr lang="ru-RU" baseline="0" dirty="0">
                <a:latin typeface="Bahnschrift SemiBold Condensed" panose="020B0502040204020203" pitchFamily="34" charset="0"/>
              </a:rPr>
              <a:t> 2024 г. </a:t>
            </a:r>
            <a:endParaRPr lang="ru-RU" dirty="0">
              <a:latin typeface="Bahnschrift SemiBold Condensed" panose="020B0502040204020203" pitchFamily="34" charset="0"/>
            </a:endParaRPr>
          </a:p>
        </c:rich>
      </c:tx>
      <c:layout>
        <c:manualLayout>
          <c:xMode val="edge"/>
          <c:yMode val="edge"/>
          <c:x val="0.27443200755471614"/>
          <c:y val="3.49302545771697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Отказы</c:v>
                </c:pt>
                <c:pt idx="1">
                  <c:v>Количество заявок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D2-4AC9-9444-1198DCFCB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latin typeface="Bahnschrift SemiBold Condensed" panose="020B0502040204020203" pitchFamily="34" charset="0"/>
              </a:rPr>
              <a:t>апрель-май 2024 г. </a:t>
            </a:r>
            <a:endParaRPr lang="ru-RU" dirty="0">
              <a:latin typeface="Bahnschrift SemiBold Condensed" panose="020B0502040204020203" pitchFamily="34" charset="0"/>
            </a:endParaRPr>
          </a:p>
        </c:rich>
      </c:tx>
      <c:layout>
        <c:manualLayout>
          <c:xMode val="edge"/>
          <c:yMode val="edge"/>
          <c:x val="0.24925653860351851"/>
          <c:y val="4.3873864367261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AF-4FE8-A4E3-24D76DACFB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AF-4FE8-A4E3-24D76DACFB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Отказы</c:v>
                </c:pt>
                <c:pt idx="1">
                  <c:v>Количество заявок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AF-4FE8-A4E3-24D76DACF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569"/>
          </a:xfrm>
          <a:prstGeom prst="rect">
            <a:avLst/>
          </a:prstGeom>
        </p:spPr>
        <p:txBody>
          <a:bodyPr vert="horz" lIns="106994" tIns="53497" rIns="106994" bIns="53497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39569"/>
          </a:xfrm>
          <a:prstGeom prst="rect">
            <a:avLst/>
          </a:prstGeom>
        </p:spPr>
        <p:txBody>
          <a:bodyPr vert="horz" lIns="106994" tIns="53497" rIns="106994" bIns="53497" rtlCol="0"/>
          <a:lstStyle>
            <a:lvl1pPr algn="r">
              <a:defRPr sz="1400"/>
            </a:lvl1pPr>
          </a:lstStyle>
          <a:p>
            <a:fld id="{C70DBD1B-A33E-41C9-ABFB-EF64134AE54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09588"/>
            <a:ext cx="452278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994" tIns="53497" rIns="106994" bIns="534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004"/>
            <a:ext cx="7941310" cy="3060316"/>
          </a:xfrm>
          <a:prstGeom prst="rect">
            <a:avLst/>
          </a:prstGeom>
        </p:spPr>
        <p:txBody>
          <a:bodyPr vert="horz" lIns="106994" tIns="53497" rIns="106994" bIns="5349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010"/>
            <a:ext cx="4301543" cy="339569"/>
          </a:xfrm>
          <a:prstGeom prst="rect">
            <a:avLst/>
          </a:prstGeom>
        </p:spPr>
        <p:txBody>
          <a:bodyPr vert="horz" lIns="106994" tIns="53497" rIns="106994" bIns="53497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010"/>
            <a:ext cx="4301543" cy="339569"/>
          </a:xfrm>
          <a:prstGeom prst="rect">
            <a:avLst/>
          </a:prstGeom>
        </p:spPr>
        <p:txBody>
          <a:bodyPr vert="horz" lIns="106994" tIns="53497" rIns="106994" bIns="53497" rtlCol="0" anchor="b"/>
          <a:lstStyle>
            <a:lvl1pPr algn="r">
              <a:defRPr sz="14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2142083"/>
            <a:ext cx="6480523" cy="1189037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800" dirty="0">
                <a:latin typeface="Bahnschrift SemiBold Condensed" pitchFamily="34" charset="0"/>
                <a:cs typeface="Arial"/>
              </a:rPr>
              <a:t>Итоговая защита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600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Дашибалов</a:t>
            </a:r>
            <a:r>
              <a:rPr lang="ru-RU" sz="1600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Баясхалан</a:t>
            </a:r>
            <a:r>
              <a:rPr lang="ru-RU" sz="1600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Начальник 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52120" y="439113"/>
            <a:ext cx="707934" cy="841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7718" y="826819"/>
            <a:ext cx="4812353" cy="298804"/>
          </a:xfrm>
          <a:solidFill>
            <a:schemeClr val="accent1">
              <a:alpha val="22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ru-RU" sz="1200" b="1" dirty="0">
                <a:latin typeface="Bahnschrift SemiBold Condensed" pitchFamily="34" charset="0"/>
              </a:rPr>
              <a:t>Длительное оформление заявок на предоставление транспорта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066" y="208015"/>
            <a:ext cx="6817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Bahnschrift SemiBold Condensed" pitchFamily="34" charset="0"/>
              </a:rPr>
              <a:t>Выявление коренных причин методом «5 Почему?»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2933" y="3115460"/>
            <a:ext cx="1306682" cy="307777"/>
          </a:xfrm>
          <a:prstGeom prst="rect">
            <a:avLst/>
          </a:prstGeom>
          <a:solidFill>
            <a:srgbClr val="CC0000">
              <a:alpha val="2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Bahnschrift SemiBold Condensed" pitchFamily="34" charset="0"/>
              </a:rPr>
              <a:t>Коренная причина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1066" y="775805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ahnschrift SemiBold Condensed" pitchFamily="34" charset="0"/>
              </a:rPr>
              <a:t>Проблема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39410" y="2405977"/>
            <a:ext cx="11202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Bahnschrift SemiBold Condensed" pitchFamily="34" charset="0"/>
              </a:rPr>
              <a:t>Отсутствие информации в общем доступе о выездах сотрудников  Инспекции и других ведомств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755005" y="1581297"/>
            <a:ext cx="11202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Bahnschrift SemiBold Condensed" pitchFamily="34" charset="0"/>
              </a:rPr>
              <a:t>Потери времени при создании проекта на предоставление транспорта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680128" y="3604328"/>
            <a:ext cx="11202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Bahnschrift SemiBold Condensed" pitchFamily="34" charset="0"/>
              </a:rPr>
              <a:t>Обязанность по оформлению заявок лежит на одном сотруднике инспекции (секретаре)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680128" y="2629035"/>
            <a:ext cx="112028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Bahnschrift SemiBold Condensed" pitchFamily="34" charset="0"/>
              </a:rPr>
              <a:t>Большая загруженность ответственного  сотрудника  (секретаря)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539410" y="1566377"/>
            <a:ext cx="112028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Bahnschrift SemiBold Condensed" pitchFamily="34" charset="0"/>
              </a:rPr>
              <a:t>Дублирование выездов в указанную дату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FCEE0A0E-004E-4D37-873A-6E6CEA98CE18}"/>
              </a:ext>
            </a:extLst>
          </p:cNvPr>
          <p:cNvSpPr/>
          <p:nvPr/>
        </p:nvSpPr>
        <p:spPr>
          <a:xfrm>
            <a:off x="5219138" y="1578299"/>
            <a:ext cx="112028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Bahnschrift SemiBold Condensed" pitchFamily="34" charset="0"/>
              </a:rPr>
              <a:t>Отказ в предоставлении транспорта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F25ED87-0750-46C1-AD75-2645E0CF3973}"/>
              </a:ext>
            </a:extLst>
          </p:cNvPr>
          <p:cNvSpPr txBox="1"/>
          <p:nvPr/>
        </p:nvSpPr>
        <p:spPr>
          <a:xfrm>
            <a:off x="3506626" y="3510235"/>
            <a:ext cx="113929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ru-RU"/>
            </a:defPPr>
            <a:lvl1pPr algn="ctr">
              <a:defRPr sz="800" b="1">
                <a:latin typeface="Bahnschrift SemiBold Condensed" pitchFamily="34" charset="0"/>
              </a:defRPr>
            </a:lvl1pPr>
          </a:lstStyle>
          <a:p>
            <a:r>
              <a:rPr lang="ru-RU" dirty="0"/>
              <a:t>Отсутствие общего графика движения транспорта 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46F4FA0-CE5E-4B5E-B58D-2F053998422F}"/>
              </a:ext>
            </a:extLst>
          </p:cNvPr>
          <p:cNvSpPr/>
          <p:nvPr/>
        </p:nvSpPr>
        <p:spPr>
          <a:xfrm>
            <a:off x="5211536" y="2454247"/>
            <a:ext cx="112028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Bahnschrift SemiBold Condensed" pitchFamily="34" charset="0"/>
              </a:rPr>
              <a:t>Отсутствие свободного транспорта</a:t>
            </a:r>
          </a:p>
        </p:txBody>
      </p:sp>
      <p:sp>
        <p:nvSpPr>
          <p:cNvPr id="37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751204" y="1191170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0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710644" y="2234486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9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676327" y="3201610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4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3548066" y="1190374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5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3518037" y="1980896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7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5220072" y="1190374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8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5211536" y="2001571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211835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3171" y="373946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000" b="0" u="sng" dirty="0">
                <a:latin typeface="Bahnschrift SemiBold Condensed" pitchFamily="34" charset="0"/>
              </a:rPr>
              <a:t>Пирамида проблем</a:t>
            </a:r>
            <a:endParaRPr sz="2000" b="0" u="sng" dirty="0">
              <a:latin typeface="Bahnschrift SemiBold Condensed" pitchFamily="34" charset="0"/>
            </a:endParaRPr>
          </a:p>
        </p:txBody>
      </p:sp>
      <p:grpSp>
        <p:nvGrpSpPr>
          <p:cNvPr id="6" name="Схема 5"/>
          <p:cNvGrpSpPr/>
          <p:nvPr/>
        </p:nvGrpSpPr>
        <p:grpSpPr bwMode="auto">
          <a:xfrm>
            <a:off x="1253436" y="650635"/>
            <a:ext cx="5590960" cy="4102448"/>
            <a:chOff x="1214955" y="898208"/>
            <a:chExt cx="5590960" cy="3720451"/>
          </a:xfrm>
          <a:solidFill>
            <a:schemeClr val="accent5">
              <a:lumMod val="60000"/>
              <a:lumOff val="40000"/>
              <a:alpha val="59000"/>
            </a:schemeClr>
          </a:solidFill>
        </p:grpSpPr>
        <p:sp>
          <p:nvSpPr>
            <p:cNvPr id="2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Федеральный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Региональный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Уровень организации</a:t>
              </a:r>
              <a:endParaRPr dirty="0">
                <a:latin typeface="Bahnschrift SemiBold Condensed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014476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17" name="Шестиугольник 16"/>
          <p:cNvSpPr/>
          <p:nvPr/>
        </p:nvSpPr>
        <p:spPr>
          <a:xfrm>
            <a:off x="2650975" y="3614697"/>
            <a:ext cx="540282" cy="445731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3234765" y="4210469"/>
            <a:ext cx="563951" cy="4307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3486353" y="2683627"/>
            <a:ext cx="525294" cy="431139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2047857" y="4210293"/>
            <a:ext cx="542760" cy="44547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15" name="Шестиугольник 14">
            <a:extLst>
              <a:ext uri="{FF2B5EF4-FFF2-40B4-BE49-F238E27FC236}">
                <a16:creationId xmlns="" xmlns:a16="http://schemas.microsoft.com/office/drawing/2014/main" id="{515155BD-F4E2-4C74-99A9-E57848E16196}"/>
              </a:ext>
            </a:extLst>
          </p:cNvPr>
          <p:cNvSpPr/>
          <p:nvPr/>
        </p:nvSpPr>
        <p:spPr>
          <a:xfrm>
            <a:off x="3885822" y="3651164"/>
            <a:ext cx="540281" cy="425177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5</a:t>
            </a:r>
          </a:p>
        </p:txBody>
      </p:sp>
      <p:sp>
        <p:nvSpPr>
          <p:cNvPr id="18" name="Шестиугольник 17"/>
          <p:cNvSpPr/>
          <p:nvPr/>
        </p:nvSpPr>
        <p:spPr bwMode="auto">
          <a:xfrm>
            <a:off x="2648497" y="2632928"/>
            <a:ext cx="542760" cy="44547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0" u="sng" dirty="0">
                <a:solidFill>
                  <a:schemeClr val="bg2">
                    <a:lumMod val="25000"/>
                  </a:schemeClr>
                </a:solidFill>
                <a:latin typeface="Bahnschrift SemiBold Condensed" pitchFamily="34" charset="0"/>
              </a:rPr>
              <a:t>Подготовка к плану действий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19470"/>
              </p:ext>
            </p:extLst>
          </p:nvPr>
        </p:nvGraphicFramePr>
        <p:xfrm>
          <a:off x="683568" y="1205980"/>
          <a:ext cx="8045440" cy="384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9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6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33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Проблема</a:t>
                      </a:r>
                    </a:p>
                  </a:txBody>
                  <a:tcPr marT="34322" marB="3432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Решить полностью</a:t>
                      </a:r>
                    </a:p>
                  </a:txBody>
                  <a:tcPr marT="34322" marB="3432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Решить частично </a:t>
                      </a:r>
                    </a:p>
                  </a:txBody>
                  <a:tcPr marT="34322" marB="3432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Решение</a:t>
                      </a:r>
                      <a:r>
                        <a:rPr lang="ru-RU" sz="1200" baseline="0" dirty="0">
                          <a:latin typeface="Bahnschrift SemiBold Condensed" pitchFamily="34" charset="0"/>
                        </a:rPr>
                        <a:t> не планируется</a:t>
                      </a:r>
                      <a:endParaRPr lang="ru-RU" sz="1200" dirty="0">
                        <a:latin typeface="Bahnschrift SemiBold Condensed" pitchFamily="34" charset="0"/>
                      </a:endParaRPr>
                    </a:p>
                  </a:txBody>
                  <a:tcPr marT="34322" marB="3432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Другое</a:t>
                      </a:r>
                    </a:p>
                  </a:txBody>
                  <a:tcPr marT="34322" marB="3432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75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Длительное оформление заявок на предоставление транспорта;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Franklin Gothic Heavy" pitchFamily="34" charset="0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Franklin Gothic Heavy" pitchFamily="34" charset="0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Потеря времени при уточнении информации у сотрудника </a:t>
                      </a:r>
                      <a:r>
                        <a:rPr lang="ru-RU" sz="1200" dirty="0" smtClean="0">
                          <a:latin typeface="+mj-lt"/>
                        </a:rPr>
                        <a:t>Инспекции</a:t>
                      </a:r>
                      <a:r>
                        <a:rPr lang="ru-RU" sz="1200" dirty="0">
                          <a:latin typeface="+mj-lt"/>
                        </a:rPr>
                        <a:t>;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Franklin Gothic Heavy" pitchFamily="34" charset="0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Franklin Gothic Heavy" pitchFamily="34" charset="0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Частые отказы в предоставлении транспорта;</a:t>
                      </a: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Franklin Gothic Heavy" pitchFamily="34" charset="0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Franklin Gothic Heavy" pitchFamily="34" charset="0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625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Срыв выездных мероприятий;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j-lt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j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3625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Загруженность специалиста отвечающего за оформление заявок на выезд;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j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5570548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089" y="655855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Bahnschrift SemiBold Condensed" pitchFamily="34" charset="0"/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</a:p>
          <a:p>
            <a:pPr algn="ctr">
              <a:spcBef>
                <a:spcPct val="20000"/>
              </a:spcBef>
            </a:pPr>
            <a:endParaRPr lang="ru-RU" sz="1400" dirty="0">
              <a:solidFill>
                <a:srgbClr val="414142"/>
              </a:solidFill>
              <a:latin typeface="Bahnschrift SemiBold Condense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09" y="212779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09" y="27430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4912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21107"/>
            <a:ext cx="2857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5C4D4601-8D86-4D0E-9AB9-5DBBC873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83" y="4492408"/>
            <a:ext cx="2857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51520" y="269875"/>
            <a:ext cx="6777162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u="sng" dirty="0">
                <a:latin typeface="Bahnschrift SemiBold Condensed" pitchFamily="34" charset="0"/>
              </a:rPr>
              <a:t>Вклад в цель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22169"/>
              </p:ext>
            </p:extLst>
          </p:nvPr>
        </p:nvGraphicFramePr>
        <p:xfrm>
          <a:off x="323528" y="773931"/>
          <a:ext cx="8136904" cy="417391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9425">
                  <a:extLst>
                    <a:ext uri="{9D8B030D-6E8A-4147-A177-3AD203B41FA5}">
                      <a16:colId xmlns="" xmlns:a16="http://schemas.microsoft.com/office/drawing/2014/main" val="3423097419"/>
                    </a:ext>
                  </a:extLst>
                </a:gridCol>
                <a:gridCol w="2056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8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 dirty="0">
                          <a:latin typeface="Bahnschrift SemiBold Condensed" pitchFamily="34" charset="0"/>
                          <a:cs typeface="Times New Roman" pitchFamily="18" charset="0"/>
                        </a:rPr>
                        <a:t>ПРОБЛЕМА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Коренная причина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 dirty="0">
                          <a:latin typeface="Bahnschrift SemiBold Condensed" pitchFamily="34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ВКЛАД В ДОСТИЖЕНИЕ ЦЕЛИ</a:t>
                      </a:r>
                      <a:endParaRPr sz="1000" b="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j-lt"/>
                        </a:rPr>
                        <a:t>Длительное оформление заявок на предоставление транспорта</a:t>
                      </a:r>
                    </a:p>
                  </a:txBody>
                  <a:tcPr marT="34322" marB="34322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endParaRPr lang="ru-RU" sz="10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Загруженность специалиста отвечающего за оформление заявок на выезд</a:t>
                      </a:r>
                    </a:p>
                    <a:p>
                      <a:pPr algn="ctr"/>
                      <a:r>
                        <a:rPr lang="ru-RU" sz="1000" b="0" dirty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j-lt"/>
                          <a:cs typeface="Times New Roman" pitchFamily="18" charset="0"/>
                        </a:rPr>
                        <a:t>Разработать образец бланка заявки на транспорт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dirty="0">
                          <a:latin typeface="+mj-lt"/>
                          <a:cs typeface="Times New Roman" pitchFamily="18" charset="0"/>
                        </a:rPr>
                        <a:t>Сокращение ВПП,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dirty="0">
                          <a:latin typeface="+mj-lt"/>
                          <a:cs typeface="Times New Roman" pitchFamily="18" charset="0"/>
                        </a:rPr>
                        <a:t>исключение ошибок , неточностей, снижение количества отказов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j-lt"/>
                        </a:rPr>
                        <a:t>Потеря времени при уточнении информации у сотрудника инспекции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j-lt"/>
                      </a:endParaRPr>
                    </a:p>
                  </a:txBody>
                  <a:tcPr marT="34322" marB="34322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+mj-lt"/>
                        </a:rPr>
                        <a:t> Отсутствие общего графика  движения транспорта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j-lt"/>
                          <a:cs typeface="Times New Roman" pitchFamily="18" charset="0"/>
                        </a:rPr>
                        <a:t>Создать общий сетевой документ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Сокращение ВПП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01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+mj-lt"/>
                        </a:rPr>
                        <a:t>Частые отказы в предоставлении транспорта</a:t>
                      </a:r>
                    </a:p>
                  </a:txBody>
                  <a:tcPr marT="34322" marB="34322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Сокращение ВПП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1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j-lt"/>
                        </a:rPr>
                        <a:t>Срыв выездных мероприятий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j-lt"/>
                      </a:endParaRPr>
                    </a:p>
                  </a:txBody>
                  <a:tcPr marT="34322" marB="34322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Дублирование выездов в указанную дату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j-lt"/>
                        </a:rPr>
                        <a:t>Загруженность специалиста отвечающего за оформление заявок на выезд</a:t>
                      </a:r>
                    </a:p>
                  </a:txBody>
                  <a:tcPr marT="34322" marB="34322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Обязанность по оформлению заявок лежит на одном сотруднике инспекции (секретаре)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j-lt"/>
                          <a:cs typeface="Times New Roman" pitchFamily="18" charset="0"/>
                        </a:rPr>
                        <a:t>Передать оформлением заявок непосредственно</a:t>
                      </a:r>
                      <a:r>
                        <a:rPr lang="ru-RU" sz="1000" b="0" baseline="0" dirty="0">
                          <a:latin typeface="+mj-lt"/>
                          <a:cs typeface="Times New Roman" pitchFamily="18" charset="0"/>
                        </a:rPr>
                        <a:t> исполнителям</a:t>
                      </a:r>
                      <a:endParaRPr lang="ru-RU" sz="1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dirty="0">
                          <a:latin typeface="+mj-lt"/>
                          <a:cs typeface="Times New Roman" pitchFamily="18" charset="0"/>
                        </a:rPr>
                        <a:t>Сокращение ВПП,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dirty="0">
                          <a:latin typeface="+mj-lt"/>
                          <a:cs typeface="Times New Roman" pitchFamily="18" charset="0"/>
                        </a:rPr>
                        <a:t>исключение ошибок , неточностей, снижение количества отказов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17376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3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61716" y="38256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0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itchFamily="34" charset="0"/>
              </a:rPr>
              <a:t>План мероприятий по реализации проекта</a:t>
            </a:r>
            <a:endParaRPr lang="ru-RU" sz="2000" b="0" u="sng" dirty="0">
              <a:latin typeface="Bahnschrift SemiBold Condensed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4067"/>
              </p:ext>
            </p:extLst>
          </p:nvPr>
        </p:nvGraphicFramePr>
        <p:xfrm>
          <a:off x="251520" y="983416"/>
          <a:ext cx="8603258" cy="3788755"/>
        </p:xfrm>
        <a:graphic>
          <a:graphicData uri="http://schemas.openxmlformats.org/drawingml/2006/table">
            <a:tbl>
              <a:tblPr/>
              <a:tblGrid>
                <a:gridCol w="299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7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36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87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69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69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1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Ответственные </a:t>
                      </a:r>
                      <a:endParaRPr lang="ru-RU" sz="14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Срок</a:t>
                      </a:r>
                      <a:endParaRPr lang="ru-RU" sz="14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  Создать</a:t>
                      </a:r>
                      <a:r>
                        <a:rPr lang="ru-RU" sz="1000" b="0" baseline="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 документ</a:t>
                      </a:r>
                      <a:r>
                        <a:rPr lang="en-US" sz="1000" b="0" baseline="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baseline="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на сетевой папке в формате </a:t>
                      </a:r>
                      <a:r>
                        <a:rPr lang="en-US" sz="1000" b="0" baseline="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excel</a:t>
                      </a:r>
                      <a:endParaRPr lang="ru-RU" sz="1000" b="0" dirty="0"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Снизится время</a:t>
                      </a:r>
                      <a:r>
                        <a:rPr lang="ru-RU" sz="1000" b="0" baseline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оформления заявки на транспорт: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 86 минут- 423 минуты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 55 минут- 187 минуты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Кузьмина Д.В.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Ёжинова</a:t>
                      </a: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К.О. 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01.04.2024- 13.05.2024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+mn-lt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Создать</a:t>
                      </a:r>
                      <a:r>
                        <a:rPr lang="en-US" sz="10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latin typeface="+mn-lt"/>
                          <a:cs typeface="Times New Roman" pitchFamily="18" charset="0"/>
                        </a:rPr>
                        <a:t>образец бланка заявки на транспорт </a:t>
                      </a:r>
                      <a:endParaRPr lang="ru-RU" sz="1000" b="0" dirty="0"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Снизится время</a:t>
                      </a:r>
                      <a:r>
                        <a:rPr lang="ru-RU" sz="1000" b="0" baseline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оформления заявки на транспорт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Кузьмина Д.В.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Ёжинова</a:t>
                      </a: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К.О.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01.04.2024- 13.05.2024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8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Направить </a:t>
                      </a: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письмо в Администрацию Губернатора Забайкальского края с   предложением по созданию межведомственного сетевого документа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Снизится количество отказов 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Кузьмина Д.В.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Ёжинова</a:t>
                      </a: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К.О. 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Bahnschrift SemiBold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7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Передать</a:t>
                      </a:r>
                      <a:r>
                        <a:rPr lang="ru-RU" sz="1000" b="0" baseline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оформление заявок на транспорт в отделы Инспекции </a:t>
                      </a:r>
                      <a:endParaRPr lang="ru-RU" sz="1000" b="0" dirty="0"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Сократится ВПП, исключатся</a:t>
                      </a:r>
                      <a:r>
                        <a:rPr lang="ru-RU" sz="1000" b="0" baseline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ошибки , неточности, снизится количество отказов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Кузьмина Д.В.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Ёжинова</a:t>
                      </a:r>
                      <a:r>
                        <a:rPr lang="ru-RU" sz="1000" b="0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К.О. 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01.04.2024- 13.05.2024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Bahnschrift SemiBold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499817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926059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 SemiBold Condensed" pitchFamily="34" charset="0"/>
              </a:rPr>
              <a:t>Реализация проекта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317602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B2D128-F05A-46D7-952B-EFDC8AB2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7" y="845939"/>
            <a:ext cx="5544616" cy="328427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B361FF6-D55A-407C-AF3B-4AB5AC548E63}"/>
              </a:ext>
            </a:extLst>
          </p:cNvPr>
          <p:cNvSpPr/>
          <p:nvPr/>
        </p:nvSpPr>
        <p:spPr>
          <a:xfrm>
            <a:off x="539552" y="1205979"/>
            <a:ext cx="2952328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902903-0674-4F79-989A-65A666B43EF5}"/>
              </a:ext>
            </a:extLst>
          </p:cNvPr>
          <p:cNvSpPr/>
          <p:nvPr/>
        </p:nvSpPr>
        <p:spPr>
          <a:xfrm>
            <a:off x="3524782" y="2358107"/>
            <a:ext cx="576064" cy="5040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687" y="156627"/>
            <a:ext cx="587175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График планирования машин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 на сетевой папке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49401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время на уточнение информации о свободных машинах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3- 120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133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4B337D-1871-498B-8E54-282035FD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82" y="773931"/>
            <a:ext cx="6984776" cy="4076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69875"/>
            <a:ext cx="5871754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планирования машин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116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F648E9-FCAD-4E0D-A3D1-A5CC2019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3931"/>
            <a:ext cx="7163048" cy="4029215"/>
          </a:xfrm>
          <a:prstGeom prst="rect">
            <a:avLst/>
          </a:prstGeom>
        </p:spPr>
      </p:pic>
      <p:cxnSp>
        <p:nvCxnSpPr>
          <p:cNvPr id="6" name="Соединитель: уступ 5">
            <a:extLst>
              <a:ext uri="{FF2B5EF4-FFF2-40B4-BE49-F238E27FC236}">
                <a16:creationId xmlns="" xmlns:a16="http://schemas.microsoft.com/office/drawing/2014/main" id="{A0F2EEA4-F947-4690-97F3-9642AB7D2757}"/>
              </a:ext>
            </a:extLst>
          </p:cNvPr>
          <p:cNvCxnSpPr>
            <a:cxnSpLocks/>
          </p:cNvCxnSpPr>
          <p:nvPr/>
        </p:nvCxnSpPr>
        <p:spPr>
          <a:xfrm>
            <a:off x="737828" y="1566019"/>
            <a:ext cx="2105980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3F20530-EFCC-4640-9795-3E32918BFE9B}"/>
              </a:ext>
            </a:extLst>
          </p:cNvPr>
          <p:cNvSpPr/>
          <p:nvPr/>
        </p:nvSpPr>
        <p:spPr>
          <a:xfrm>
            <a:off x="467544" y="1205979"/>
            <a:ext cx="1872208" cy="3227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9875"/>
            <a:ext cx="5871754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планирования машин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196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41883"/>
            <a:ext cx="72008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600" dirty="0" smtClean="0">
                <a:cs typeface="Times New Roman" panose="02020603050405020304" pitchFamily="18" charset="0"/>
              </a:rPr>
              <a:t>Было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341883"/>
            <a:ext cx="108012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600" dirty="0" smtClean="0">
                <a:cs typeface="Times New Roman" panose="02020603050405020304" pitchFamily="18" charset="0"/>
              </a:rPr>
              <a:t>Стало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17369"/>
            <a:ext cx="2520280" cy="3872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17369"/>
            <a:ext cx="2304256" cy="387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864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862163"/>
            <a:ext cx="6805130" cy="156579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«Оптимизация процесса заказа служебных автомобилей»</a:t>
            </a:r>
            <a:endParaRPr sz="3200" b="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845939"/>
            <a:ext cx="5508152" cy="576064"/>
          </a:xfrm>
        </p:spPr>
        <p:txBody>
          <a:bodyPr/>
          <a:lstStyle/>
          <a:p>
            <a:pPr>
              <a:defRPr/>
            </a:pPr>
            <a:endParaRPr lang="ru-RU"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sz="4800" u="sng" dirty="0">
                <a:latin typeface="Bahnschrift SemiBold Condensed" pitchFamily="34" charset="0"/>
              </a:rPr>
              <a:t>Проект:</a:t>
            </a:r>
            <a:endParaRPr sz="4800" u="sng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290EB2-49BD-4942-A88A-2FAC89F7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61963"/>
            <a:ext cx="5120569" cy="2880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780D16-CAF4-4613-B2BF-DEB7E5556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068" y="1926059"/>
            <a:ext cx="432048" cy="4828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91E3AF-8946-446A-AE34-AE198E53A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49995"/>
            <a:ext cx="1499508" cy="2160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454583"/>
            <a:ext cx="5544616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бланка заявки на транспорт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1349995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время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оформление проекта с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минут до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714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AEA7D9-EFAD-4D81-8ED5-2060314FF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5939"/>
            <a:ext cx="7479815" cy="420739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20E2426-7FA1-43C1-A5F5-17D0E38213AE}"/>
              </a:ext>
            </a:extLst>
          </p:cNvPr>
          <p:cNvSpPr/>
          <p:nvPr/>
        </p:nvSpPr>
        <p:spPr>
          <a:xfrm>
            <a:off x="4860032" y="1205979"/>
            <a:ext cx="2808312" cy="377599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786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38CE62F-C783-4226-8C8F-51DF27602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1" t="12735" r="31772" b="4634"/>
          <a:stretch/>
        </p:blipFill>
        <p:spPr>
          <a:xfrm>
            <a:off x="3347864" y="845939"/>
            <a:ext cx="2767863" cy="365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9927"/>
            <a:ext cx="626469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в Администрацию Губернатора Забайкальского края с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межведомственного сетевого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412378016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2248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устойчивости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601151"/>
            <a:ext cx="4824536" cy="42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818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F736BC20-07E1-43E2-BC11-BB07AA4DC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096579"/>
              </p:ext>
            </p:extLst>
          </p:nvPr>
        </p:nvGraphicFramePr>
        <p:xfrm>
          <a:off x="827584" y="1133971"/>
          <a:ext cx="2880320" cy="321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A0CB6E44-7CED-4A50-AFB2-AA1EE5969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365059"/>
              </p:ext>
            </p:extLst>
          </p:nvPr>
        </p:nvGraphicFramePr>
        <p:xfrm>
          <a:off x="5724128" y="1133971"/>
          <a:ext cx="2952328" cy="321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248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отказов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099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987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ahnschrift SemiBold Condensed" pitchFamily="34" charset="0"/>
              </a:rPr>
              <a:t>Достижение показателей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52117"/>
              </p:ext>
            </p:extLst>
          </p:nvPr>
        </p:nvGraphicFramePr>
        <p:xfrm>
          <a:off x="251520" y="989955"/>
          <a:ext cx="8403135" cy="891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>
                  <a:extLst>
                    <a:ext uri="{9D8B030D-6E8A-4147-A177-3AD203B41FA5}">
                      <a16:colId xmlns="" xmlns:a16="http://schemas.microsoft.com/office/drawing/2014/main" val="3483521618"/>
                    </a:ext>
                  </a:extLst>
                </a:gridCol>
                <a:gridCol w="1394961">
                  <a:extLst>
                    <a:ext uri="{9D8B030D-6E8A-4147-A177-3AD203B41FA5}">
                      <a16:colId xmlns="" xmlns:a16="http://schemas.microsoft.com/office/drawing/2014/main" val="3494378248"/>
                    </a:ext>
                  </a:extLst>
                </a:gridCol>
                <a:gridCol w="1314867">
                  <a:extLst>
                    <a:ext uri="{9D8B030D-6E8A-4147-A177-3AD203B41FA5}">
                      <a16:colId xmlns="" xmlns:a16="http://schemas.microsoft.com/office/drawing/2014/main" val="3156165601"/>
                    </a:ext>
                  </a:extLst>
                </a:gridCol>
                <a:gridCol w="1348240">
                  <a:extLst>
                    <a:ext uri="{9D8B030D-6E8A-4147-A177-3AD203B41FA5}">
                      <a16:colId xmlns="" xmlns:a16="http://schemas.microsoft.com/office/drawing/2014/main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="" xmlns:a16="http://schemas.microsoft.com/office/drawing/2014/main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Bahnschrift SemiBold Condensed" pitchFamily="34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Текущий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Целевой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Фактический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Эффективность, %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Затраченное время на заказ автомобиля (минуты</a:t>
                      </a:r>
                      <a:r>
                        <a:rPr lang="ru-RU" sz="900" b="1" dirty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 smtClean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b="1" dirty="0" smtClean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86–423 </a:t>
                      </a:r>
                    </a:p>
                    <a:p>
                      <a:pPr algn="ctr"/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55 - 187 </a:t>
                      </a:r>
                    </a:p>
                    <a:p>
                      <a:pPr marL="0" algn="ctr" defTabSz="914400" rtl="0" eaLnBrk="1" latinLnBrk="0" hangingPunct="1"/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162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103, 23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72624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80112" y="4014291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Эффективность</a:t>
            </a:r>
            <a:r>
              <a:rPr lang="ru-RU" sz="1000" b="1" dirty="0">
                <a:latin typeface="Bahnschrift SemiBold Condensed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по проекту – 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103,23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014291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Выполнение плана мероприятий составило 100 %</a:t>
            </a:r>
          </a:p>
        </p:txBody>
      </p:sp>
    </p:spTree>
    <p:extLst>
      <p:ext uri="{BB962C8B-B14F-4D97-AF65-F5344CB8AC3E}">
        <p14:creationId xmlns:p14="http://schemas.microsoft.com/office/powerpoint/2010/main" val="42855831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Спасибо</a:t>
            </a:r>
            <a:endParaRPr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за внимание!</a:t>
            </a:r>
            <a:endParaRPr dirty="0"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>
                <a:latin typeface="Bahnschrift SemiBold Condensed" panose="020B0502040204020203" pitchFamily="34" charset="0"/>
              </a:rPr>
              <a:t>04.06.2024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05748" y="3006179"/>
            <a:ext cx="4320480" cy="651326"/>
          </a:xfrm>
        </p:spPr>
        <p:txBody>
          <a:bodyPr/>
          <a:lstStyle/>
          <a:p>
            <a:pPr>
              <a:defRPr/>
            </a:pPr>
            <a:r>
              <a:rPr lang="ru-RU" sz="1200" dirty="0">
                <a:latin typeface="Bahnschrift SemiBold Condensed" pitchFamily="34" charset="0"/>
              </a:rPr>
              <a:t>Кузьмина Дарья Викторовна</a:t>
            </a:r>
          </a:p>
          <a:p>
            <a:pPr>
              <a:defRPr/>
            </a:pPr>
            <a:r>
              <a:rPr lang="ru-RU" sz="1200" dirty="0">
                <a:latin typeface="Bahnschrift SemiBold Condensed" pitchFamily="34" charset="0"/>
              </a:rPr>
              <a:t>Заместитель начальника отдела организационного, документационного обеспечения и информатизации</a:t>
            </a:r>
          </a:p>
          <a:p>
            <a:pPr>
              <a:defRPr/>
            </a:pPr>
            <a:endParaRPr lang="en-US" sz="1200"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sz="1200" dirty="0" err="1">
                <a:latin typeface="Bahnschrift SemiBold Condensed" pitchFamily="34" charset="0"/>
              </a:rPr>
              <a:t>Ёжинова</a:t>
            </a:r>
            <a:r>
              <a:rPr lang="ru-RU" sz="1200" dirty="0">
                <a:latin typeface="Bahnschrift SemiBold Condensed" pitchFamily="34" charset="0"/>
              </a:rPr>
              <a:t> Ксения Олеговна</a:t>
            </a:r>
          </a:p>
          <a:p>
            <a:pPr>
              <a:defRPr/>
            </a:pPr>
            <a:r>
              <a:rPr lang="ru-RU" sz="1200" dirty="0">
                <a:latin typeface="Bahnschrift SemiBold Condensed" pitchFamily="34" charset="0"/>
              </a:rPr>
              <a:t>Инженер отдела организационного, документационного обеспечения и информатизации</a:t>
            </a:r>
            <a:endParaRPr lang="en-US" sz="1200" dirty="0">
              <a:latin typeface="Bahnschrift SemiBold Condensed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7597752" cy="54838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u="sng" dirty="0">
                <a:latin typeface="Bahnschrift SemiBold Condensed" pitchFamily="34" charset="0"/>
              </a:rPr>
              <a:t>Команда проекта</a:t>
            </a:r>
            <a:r>
              <a:rPr lang="ru-RU" u="sng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Bahnschrift SemiBold Condensed" pitchFamily="34" charset="0"/>
              </a:rPr>
              <a:t>Владелец процесса: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>Заместитель начальника Инспекции – </a:t>
            </a:r>
            <a:r>
              <a:rPr lang="ru-RU" sz="1600" b="0" dirty="0" err="1">
                <a:latin typeface="Bahnschrift SemiBold Condensed" pitchFamily="34" charset="0"/>
              </a:rPr>
              <a:t>Илькив</a:t>
            </a:r>
            <a:r>
              <a:rPr lang="ru-RU" sz="1600" b="0" dirty="0">
                <a:latin typeface="Bahnschrift SemiBold Condensed" pitchFamily="34" charset="0"/>
              </a:rPr>
              <a:t> Владимир Васильевич</a:t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/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Руководитель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>Начальник отдела организационного, документационного обеспечения и информатизации Зеликова Людмила Олеговна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Bahnschrift SemiBold Condensed" pitchFamily="34" charset="0"/>
              </a:rPr>
              <a:t>Команда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>Заместитель начальника отдела организационного, документационного обеспечения и информатизации Кузьмина Дарья Викторовна</a:t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>Инженер отдела организационного, документационного обеспечения и информатизации  </a:t>
            </a:r>
            <a:r>
              <a:rPr lang="ru-RU" sz="1600" b="0" dirty="0" err="1">
                <a:latin typeface="Bahnschrift SemiBold Condensed" pitchFamily="34" charset="0"/>
              </a:rPr>
              <a:t>Ёжинова</a:t>
            </a:r>
            <a:r>
              <a:rPr lang="ru-RU" sz="1600" b="0" dirty="0">
                <a:latin typeface="Bahnschrift SemiBold Condensed" pitchFamily="34" charset="0"/>
              </a:rPr>
              <a:t> Ксения Олеговна</a:t>
            </a:r>
            <a:r>
              <a:rPr lang="ru-RU" sz="1600" dirty="0">
                <a:latin typeface="Bahnschrift SemiBold Condensed" pitchFamily="34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1422003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070075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934171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7946"/>
            <a:ext cx="2582796" cy="382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17947"/>
            <a:ext cx="2844310" cy="382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17945"/>
            <a:ext cx="2748538" cy="382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333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42552"/>
            <a:ext cx="6518944" cy="4007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576" y="26987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 Condensed" panose="020B0502040204020203" pitchFamily="34" charset="0"/>
              </a:rPr>
              <a:t>Паспорт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38476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67544" y="341883"/>
            <a:ext cx="6633344" cy="420116"/>
          </a:xfrm>
        </p:spPr>
        <p:txBody>
          <a:bodyPr/>
          <a:lstStyle/>
          <a:p>
            <a:pPr>
              <a:defRPr/>
            </a:pPr>
            <a:r>
              <a:rPr lang="ru-RU" sz="3600" u="sng" dirty="0">
                <a:latin typeface="Bahnschrift SemiBold Condensed" pitchFamily="34" charset="0"/>
              </a:rPr>
              <a:t>Текущие проблемы: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95536" y="811230"/>
            <a:ext cx="8248644" cy="94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Bahnschrift SemiBold Condensed" pitchFamily="34" charset="0"/>
                <a:ea typeface="Times New Roman"/>
                <a:cs typeface="Times New Roman"/>
              </a:rPr>
              <a:t>Перечень проблем, выявленных в ходе составления карты текущего состояния процесса оформления транспорта для сотрудников Инспекции </a:t>
            </a:r>
            <a:endParaRPr lang="ru-RU" sz="2000" dirty="0">
              <a:latin typeface="Bahnschrift SemiBold Condensed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endParaRPr lang="ru-RU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555" y="2089144"/>
            <a:ext cx="64807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1600" b="1" dirty="0">
                <a:latin typeface="Bahnschrift SemiBold Condensed" pitchFamily="34" charset="0"/>
              </a:rPr>
              <a:t>Длительное оформление заявок на предоставление транспорта;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b="1" dirty="0">
                <a:latin typeface="Bahnschrift SemiBold Condensed" pitchFamily="34" charset="0"/>
              </a:rPr>
              <a:t>Потеря времени при уточнении информации у сотрудника инспекции;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b="1" dirty="0">
                <a:latin typeface="Bahnschrift SemiBold Condensed" pitchFamily="34" charset="0"/>
              </a:rPr>
              <a:t>Частые отказы в предоставлении транспорта из-за наличия аналогичных заявок на указанную дату;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b="1" dirty="0">
                <a:latin typeface="Bahnschrift SemiBold Condensed" pitchFamily="34" charset="0"/>
              </a:rPr>
              <a:t>Срыв выездных мероприятий;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b="1" dirty="0">
                <a:latin typeface="Bahnschrift SemiBold Condensed" pitchFamily="34" charset="0"/>
              </a:rPr>
              <a:t>Загруженность специалиста отвечающего за оформление заявок на выезд.</a:t>
            </a:r>
          </a:p>
          <a:p>
            <a:endParaRPr lang="ru-RU" sz="1600" b="1" dirty="0">
              <a:latin typeface="Bahnschrift SemiBold Condensed" pitchFamily="34" charset="0"/>
            </a:endParaRPr>
          </a:p>
          <a:p>
            <a:endParaRPr lang="ru-RU" sz="1600" b="1" dirty="0">
              <a:latin typeface="Bahnschrift SemiBold Condensed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ru-RU" b="1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874" y="1231838"/>
            <a:ext cx="906445" cy="7078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>
                <a:latin typeface="Bahnschrift SemiBold Condensed" pitchFamily="34" charset="0"/>
              </a:rPr>
              <a:t>Поступление заявки от сотрудника на предоставление транспорта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3600" y="1244991"/>
            <a:ext cx="8520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>
                <a:latin typeface="Bahnschrift SemiBold Condensed" pitchFamily="34" charset="0"/>
              </a:rPr>
              <a:t>Уточнение информации у сотрудника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8421" y="1238872"/>
            <a:ext cx="136878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>
                <a:latin typeface="Bahnschrift SemiBold Condensed" pitchFamily="34" charset="0"/>
              </a:rPr>
              <a:t>Уточнение информации о запрошенном транспорте на указанную дату в личных записях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4924" y="1254458"/>
            <a:ext cx="81615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/>
                </a:solidFill>
                <a:latin typeface="Bahnschrift SemiBold Condensed" pitchFamily="34" charset="0"/>
              </a:rPr>
              <a:t>Создание проекта письма</a:t>
            </a: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9992" y="1264117"/>
            <a:ext cx="8003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/>
                </a:solidFill>
                <a:latin typeface="Bahnschrift SemiBold Condensed" pitchFamily="34" charset="0"/>
              </a:rPr>
              <a:t>Направление проекта письма на подпись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0753" y="1276790"/>
            <a:ext cx="79208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/>
                </a:solidFill>
                <a:latin typeface="Bahnschrift SemiBold Condensed" pitchFamily="34" charset="0"/>
              </a:rPr>
              <a:t>Регистрация проекта письма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6932" y="3553628"/>
            <a:ext cx="13083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/>
                </a:solidFill>
                <a:latin typeface="Bahnschrift SemiBold Condensed" pitchFamily="34" charset="0"/>
              </a:rPr>
              <a:t>Предоставление информации о транспорте сотруднику Инспекции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4256" y="3553628"/>
            <a:ext cx="107438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/>
                </a:solidFill>
                <a:latin typeface="Bahnschrift SemiBold Condensed" pitchFamily="34" charset="0"/>
              </a:rPr>
              <a:t>Внесение записи о предоставленном транспорте в личные записи </a:t>
            </a:r>
          </a:p>
        </p:txBody>
      </p:sp>
      <p:grpSp>
        <p:nvGrpSpPr>
          <p:cNvPr id="29" name="Группа 28"/>
          <p:cNvGrpSpPr/>
          <p:nvPr/>
        </p:nvGrpSpPr>
        <p:grpSpPr>
          <a:xfrm rot="21381811">
            <a:off x="1162339" y="1395119"/>
            <a:ext cx="274346" cy="123908"/>
            <a:chOff x="957534" y="760390"/>
            <a:chExt cx="271065" cy="149767"/>
          </a:xfrm>
        </p:grpSpPr>
        <p:sp>
          <p:nvSpPr>
            <p:cNvPr id="30" name="Стрелка вправо 29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21420266">
            <a:off x="2320886" y="1400164"/>
            <a:ext cx="274346" cy="123908"/>
            <a:chOff x="957534" y="760390"/>
            <a:chExt cx="271065" cy="149767"/>
          </a:xfrm>
        </p:grpSpPr>
        <p:sp>
          <p:nvSpPr>
            <p:cNvPr id="33" name="Стрелка вправо 3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 rot="21414210">
            <a:off x="4009791" y="1387691"/>
            <a:ext cx="274346" cy="123908"/>
            <a:chOff x="957534" y="760390"/>
            <a:chExt cx="271065" cy="149767"/>
          </a:xfrm>
        </p:grpSpPr>
        <p:sp>
          <p:nvSpPr>
            <p:cNvPr id="36" name="Стрелка вправо 35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21411464">
            <a:off x="5188870" y="1394330"/>
            <a:ext cx="274346" cy="123908"/>
            <a:chOff x="957534" y="760390"/>
            <a:chExt cx="271065" cy="149767"/>
          </a:xfrm>
        </p:grpSpPr>
        <p:sp>
          <p:nvSpPr>
            <p:cNvPr id="39" name="Стрелка вправо 38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 rot="21435150">
            <a:off x="6360249" y="1396102"/>
            <a:ext cx="274346" cy="123908"/>
            <a:chOff x="957534" y="760390"/>
            <a:chExt cx="271065" cy="149767"/>
          </a:xfrm>
        </p:grpSpPr>
        <p:sp>
          <p:nvSpPr>
            <p:cNvPr id="42" name="Стрелка вправо 41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529571" y="807176"/>
            <a:ext cx="760828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latin typeface="Bahnschrift SemiBold Condensed" pitchFamily="34" charset="0"/>
              </a:rPr>
              <a:t>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latin typeface="Bahnschrift SemiBold Condensed" pitchFamily="34" charset="0"/>
              </a:rPr>
              <a:t>2 часа.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17419" y="808154"/>
            <a:ext cx="791566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algn="ctr">
              <a:defRPr sz="700">
                <a:latin typeface="Bahnschrift SemiBold Condens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</a:t>
            </a:r>
            <a:r>
              <a:rPr lang="ru-RU" dirty="0"/>
              <a:t>   5 мин. </a:t>
            </a:r>
            <a:r>
              <a:rPr lang="en-US" dirty="0"/>
              <a:t>max</a:t>
            </a:r>
            <a:r>
              <a:rPr lang="ru-RU" dirty="0"/>
              <a:t> 1 час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64077" y="836667"/>
            <a:ext cx="792088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algn="ctr">
              <a:defRPr sz="700">
                <a:latin typeface="Bahnschrift SemiBold Condens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</a:t>
            </a:r>
            <a:r>
              <a:rPr lang="ru-RU" dirty="0"/>
              <a:t>  25  мин. </a:t>
            </a:r>
            <a:r>
              <a:rPr lang="en-US" dirty="0"/>
              <a:t>max</a:t>
            </a:r>
            <a:r>
              <a:rPr lang="ru-RU" dirty="0"/>
              <a:t> 35 мин.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20517" y="797057"/>
            <a:ext cx="779661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algn="ctr">
              <a:defRPr sz="700">
                <a:latin typeface="Bahnschrift SemiBold Condens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</a:t>
            </a:r>
            <a:r>
              <a:rPr lang="ru-RU" dirty="0"/>
              <a:t>  1 мин.</a:t>
            </a:r>
          </a:p>
          <a:p>
            <a:r>
              <a:rPr lang="ru-RU" dirty="0"/>
              <a:t> </a:t>
            </a:r>
            <a:r>
              <a:rPr lang="en-US" dirty="0"/>
              <a:t>max</a:t>
            </a:r>
            <a:r>
              <a:rPr lang="ru-RU" dirty="0"/>
              <a:t> 3 мин.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6973" y="3227403"/>
            <a:ext cx="89819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>
                <a:latin typeface="Bahnschrift SemiBold Condensed" pitchFamily="34" charset="0"/>
              </a:rPr>
              <a:t>Уточнение информации о назначенном транспорте в управлении делами Губернатора  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7884368" y="4432342"/>
            <a:ext cx="940232" cy="39953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 – 86 минут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 - 423 минуты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22" y="194530"/>
            <a:ext cx="384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Bahnschrift SemiBold Condensed" pitchFamily="34" charset="0"/>
                <a:cs typeface="Times New Roman"/>
              </a:rPr>
              <a:t>Карта текущего состояния процесса</a:t>
            </a:r>
            <a:endParaRPr lang="ru-RU" sz="2000" u="sng" dirty="0">
              <a:latin typeface="Bahnschrift SemiBold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39057" y="3200677"/>
            <a:ext cx="816662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algn="ctr">
              <a:defRPr sz="700">
                <a:latin typeface="Bahnschrift SemiBold Condens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</a:t>
            </a:r>
            <a:r>
              <a:rPr lang="ru-RU" dirty="0"/>
              <a:t> 30 мин.</a:t>
            </a:r>
          </a:p>
          <a:p>
            <a:r>
              <a:rPr lang="en-US" dirty="0"/>
              <a:t>max</a:t>
            </a:r>
            <a:r>
              <a:rPr lang="ru-RU" dirty="0"/>
              <a:t>  2 часа.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80503" y="789544"/>
            <a:ext cx="773770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algn="ctr">
              <a:defRPr sz="700">
                <a:latin typeface="Bahnschrift SemiBold Condens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</a:t>
            </a:r>
            <a:r>
              <a:rPr lang="ru-RU" dirty="0"/>
              <a:t>  20 мин.</a:t>
            </a:r>
          </a:p>
          <a:p>
            <a:r>
              <a:rPr lang="ru-RU" dirty="0"/>
              <a:t> </a:t>
            </a:r>
            <a:r>
              <a:rPr lang="en-US" dirty="0"/>
              <a:t>max</a:t>
            </a:r>
            <a:r>
              <a:rPr lang="ru-RU" dirty="0"/>
              <a:t> 1 час.</a:t>
            </a:r>
          </a:p>
        </p:txBody>
      </p:sp>
      <p:sp>
        <p:nvSpPr>
          <p:cNvPr id="67" name="Шестиугольник 66"/>
          <p:cNvSpPr/>
          <p:nvPr/>
        </p:nvSpPr>
        <p:spPr>
          <a:xfrm>
            <a:off x="1345172" y="1660535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72" name="Шестиугольник 71"/>
          <p:cNvSpPr/>
          <p:nvPr/>
        </p:nvSpPr>
        <p:spPr>
          <a:xfrm>
            <a:off x="348223" y="4081310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="" xmlns:a16="http://schemas.microsoft.com/office/drawing/2014/main" id="{01F29F22-1406-422F-A37D-54C641F57897}"/>
              </a:ext>
            </a:extLst>
          </p:cNvPr>
          <p:cNvSpPr/>
          <p:nvPr/>
        </p:nvSpPr>
        <p:spPr>
          <a:xfrm>
            <a:off x="209305" y="807176"/>
            <a:ext cx="90644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="" xmlns:a16="http://schemas.microsoft.com/office/drawing/2014/main" id="{589A2732-2909-415B-A631-408CA00258D2}"/>
              </a:ext>
            </a:extLst>
          </p:cNvPr>
          <p:cNvSpPr/>
          <p:nvPr/>
        </p:nvSpPr>
        <p:spPr>
          <a:xfrm>
            <a:off x="5059854" y="3217455"/>
            <a:ext cx="1065648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21FECC3-8C85-4CCF-B9AA-453B86DB075E}"/>
              </a:ext>
            </a:extLst>
          </p:cNvPr>
          <p:cNvSpPr txBox="1"/>
          <p:nvPr/>
        </p:nvSpPr>
        <p:spPr>
          <a:xfrm>
            <a:off x="5051117" y="3637945"/>
            <a:ext cx="1074385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lvl="0">
              <a:defRPr lang="ru-RU"/>
            </a:defPPr>
            <a:lvl1pPr>
              <a:defRPr sz="800">
                <a:latin typeface="Bahnschrift SemiBold Condensed" pitchFamily="34" charset="0"/>
              </a:defRPr>
            </a:lvl1pPr>
          </a:lstStyle>
          <a:p>
            <a:r>
              <a:rPr lang="ru-RU" dirty="0"/>
              <a:t>Предоставление транспорта 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E91BF060-BBF6-41E7-81EC-1DA0BC5F4A1A}"/>
              </a:ext>
            </a:extLst>
          </p:cNvPr>
          <p:cNvGrpSpPr/>
          <p:nvPr/>
        </p:nvGrpSpPr>
        <p:grpSpPr>
          <a:xfrm rot="5213752">
            <a:off x="3165341" y="2026377"/>
            <a:ext cx="274346" cy="123908"/>
            <a:chOff x="957534" y="760390"/>
            <a:chExt cx="271065" cy="149767"/>
          </a:xfrm>
        </p:grpSpPr>
        <p:sp>
          <p:nvSpPr>
            <p:cNvPr id="59" name="Стрелка вправо 47">
              <a:extLst>
                <a:ext uri="{FF2B5EF4-FFF2-40B4-BE49-F238E27FC236}">
                  <a16:creationId xmlns="" xmlns:a16="http://schemas.microsoft.com/office/drawing/2014/main" id="{6D7F971B-8ABA-4276-A40B-F2E5ADCD9A60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Стрелка вправо 4">
              <a:extLst>
                <a:ext uri="{FF2B5EF4-FFF2-40B4-BE49-F238E27FC236}">
                  <a16:creationId xmlns="" xmlns:a16="http://schemas.microsoft.com/office/drawing/2014/main" id="{6A5A2996-25B2-4FC9-ACA8-C3F51511D7FE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123356-69C0-1A11-62F3-9236F39B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42" y="4138403"/>
            <a:ext cx="329213" cy="28653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556684" y="2471940"/>
            <a:ext cx="1507325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/>
                </a:solidFill>
                <a:latin typeface="Bahnschrift SemiBold Condensed" pitchFamily="34" charset="0"/>
              </a:rPr>
              <a:t>Отказ в предоставлении транспорта  из-за наличия аналогичных заявок на указанную дату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2475" y="4700181"/>
            <a:ext cx="1069701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/>
                </a:solidFill>
                <a:latin typeface="Bahnschrift SemiBold Condensed" pitchFamily="34" charset="0"/>
              </a:rPr>
              <a:t>Отказ в предоставлении транспорта </a:t>
            </a:r>
          </a:p>
        </p:txBody>
      </p:sp>
      <p:sp>
        <p:nvSpPr>
          <p:cNvPr id="89" name="Шестиугольник 88">
            <a:extLst>
              <a:ext uri="{FF2B5EF4-FFF2-40B4-BE49-F238E27FC236}">
                <a16:creationId xmlns="" xmlns:a16="http://schemas.microsoft.com/office/drawing/2014/main" id="{0F0521D1-AAAB-4F5E-99DA-D947832C29CC}"/>
              </a:ext>
            </a:extLst>
          </p:cNvPr>
          <p:cNvSpPr/>
          <p:nvPr/>
        </p:nvSpPr>
        <p:spPr>
          <a:xfrm>
            <a:off x="4249642" y="1544908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5</a:t>
            </a:r>
          </a:p>
        </p:txBody>
      </p:sp>
      <p:sp>
        <p:nvSpPr>
          <p:cNvPr id="91" name="Шестиугольник 90">
            <a:extLst>
              <a:ext uri="{FF2B5EF4-FFF2-40B4-BE49-F238E27FC236}">
                <a16:creationId xmlns="" xmlns:a16="http://schemas.microsoft.com/office/drawing/2014/main" id="{9C3A9422-997B-4ED9-A824-A34FDDCC6173}"/>
              </a:ext>
            </a:extLst>
          </p:cNvPr>
          <p:cNvSpPr/>
          <p:nvPr/>
        </p:nvSpPr>
        <p:spPr>
          <a:xfrm>
            <a:off x="5352212" y="1671033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92" name="Шестиугольник 91">
            <a:extLst>
              <a:ext uri="{FF2B5EF4-FFF2-40B4-BE49-F238E27FC236}">
                <a16:creationId xmlns="" xmlns:a16="http://schemas.microsoft.com/office/drawing/2014/main" id="{7A387EFB-CB79-4FB2-8FF3-AD51B3BE878C}"/>
              </a:ext>
            </a:extLst>
          </p:cNvPr>
          <p:cNvSpPr/>
          <p:nvPr/>
        </p:nvSpPr>
        <p:spPr>
          <a:xfrm>
            <a:off x="6527084" y="158828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101" name="Шестиугольник 100">
            <a:extLst>
              <a:ext uri="{FF2B5EF4-FFF2-40B4-BE49-F238E27FC236}">
                <a16:creationId xmlns="" xmlns:a16="http://schemas.microsoft.com/office/drawing/2014/main" id="{C260AD18-AC46-4AF2-975A-1EB33C80E08C}"/>
              </a:ext>
            </a:extLst>
          </p:cNvPr>
          <p:cNvSpPr/>
          <p:nvPr/>
        </p:nvSpPr>
        <p:spPr>
          <a:xfrm>
            <a:off x="1827244" y="4055385"/>
            <a:ext cx="307338" cy="252250"/>
          </a:xfrm>
          <a:prstGeom prst="hexagon">
            <a:avLst>
              <a:gd name="adj" fmla="val 19708"/>
              <a:gd name="vf" fmla="val 1154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106" name="Шестиугольник 105">
            <a:extLst>
              <a:ext uri="{FF2B5EF4-FFF2-40B4-BE49-F238E27FC236}">
                <a16:creationId xmlns="" xmlns:a16="http://schemas.microsoft.com/office/drawing/2014/main" id="{202D4D13-BC1F-4618-B2C7-296827290BE7}"/>
              </a:ext>
            </a:extLst>
          </p:cNvPr>
          <p:cNvSpPr/>
          <p:nvPr/>
        </p:nvSpPr>
        <p:spPr>
          <a:xfrm>
            <a:off x="1166036" y="4075542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5</a:t>
            </a:r>
          </a:p>
        </p:txBody>
      </p:sp>
      <p:sp>
        <p:nvSpPr>
          <p:cNvPr id="107" name="Шестиугольник 106">
            <a:extLst>
              <a:ext uri="{FF2B5EF4-FFF2-40B4-BE49-F238E27FC236}">
                <a16:creationId xmlns="" xmlns:a16="http://schemas.microsoft.com/office/drawing/2014/main" id="{51F83A30-9D3C-4CE5-B094-DC14CF12F4FA}"/>
              </a:ext>
            </a:extLst>
          </p:cNvPr>
          <p:cNvSpPr/>
          <p:nvPr/>
        </p:nvSpPr>
        <p:spPr>
          <a:xfrm>
            <a:off x="2196256" y="4066314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5</a:t>
            </a:r>
          </a:p>
        </p:txBody>
      </p:sp>
      <p:sp>
        <p:nvSpPr>
          <p:cNvPr id="108" name="Шестиугольник 107">
            <a:extLst>
              <a:ext uri="{FF2B5EF4-FFF2-40B4-BE49-F238E27FC236}">
                <a16:creationId xmlns="" xmlns:a16="http://schemas.microsoft.com/office/drawing/2014/main" id="{D34FD96D-E897-44DA-BA2B-802E441F1775}"/>
              </a:ext>
            </a:extLst>
          </p:cNvPr>
          <p:cNvSpPr/>
          <p:nvPr/>
        </p:nvSpPr>
        <p:spPr>
          <a:xfrm>
            <a:off x="2549069" y="1844092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A41C80-676F-43B8-AF54-FA4F10DC5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971" y="3737345"/>
            <a:ext cx="311288" cy="160346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CA42B193-7BC3-4BC0-91D5-AF4F4FE80E77}"/>
              </a:ext>
            </a:extLst>
          </p:cNvPr>
          <p:cNvSpPr txBox="1"/>
          <p:nvPr/>
        </p:nvSpPr>
        <p:spPr>
          <a:xfrm>
            <a:off x="3670272" y="3122101"/>
            <a:ext cx="816662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algn="ctr">
              <a:defRPr sz="700">
                <a:latin typeface="Bahnschrift SemiBold Condens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</a:t>
            </a:r>
            <a:r>
              <a:rPr lang="ru-RU" dirty="0"/>
              <a:t> 2 мин.</a:t>
            </a:r>
          </a:p>
          <a:p>
            <a:r>
              <a:rPr lang="en-US" dirty="0"/>
              <a:t>max</a:t>
            </a:r>
            <a:r>
              <a:rPr lang="ru-RU" dirty="0"/>
              <a:t>  5 мин.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74A5B7F-61E5-4450-BCEE-D790662F19FE}"/>
              </a:ext>
            </a:extLst>
          </p:cNvPr>
          <p:cNvSpPr txBox="1"/>
          <p:nvPr/>
        </p:nvSpPr>
        <p:spPr>
          <a:xfrm>
            <a:off x="515357" y="2839622"/>
            <a:ext cx="722885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algn="ctr">
              <a:defRPr sz="700">
                <a:latin typeface="Bahnschrift SemiBold Condens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</a:t>
            </a:r>
            <a:r>
              <a:rPr lang="ru-RU" dirty="0"/>
              <a:t> 2 мин </a:t>
            </a:r>
          </a:p>
          <a:p>
            <a:r>
              <a:rPr lang="en-US" dirty="0"/>
              <a:t>max</a:t>
            </a:r>
            <a:r>
              <a:rPr lang="ru-RU" dirty="0"/>
              <a:t> 20 мин.  </a:t>
            </a:r>
          </a:p>
        </p:txBody>
      </p:sp>
      <p:grpSp>
        <p:nvGrpSpPr>
          <p:cNvPr id="71" name="Группа 70"/>
          <p:cNvGrpSpPr/>
          <p:nvPr/>
        </p:nvGrpSpPr>
        <p:grpSpPr>
          <a:xfrm rot="21435150">
            <a:off x="7528655" y="1375616"/>
            <a:ext cx="274346" cy="123908"/>
            <a:chOff x="957534" y="760390"/>
            <a:chExt cx="271065" cy="149767"/>
          </a:xfrm>
        </p:grpSpPr>
        <p:sp>
          <p:nvSpPr>
            <p:cNvPr id="73" name="Стрелка вправо 7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16A41C80-676F-43B8-AF54-FA4F10DC5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" y="3727049"/>
            <a:ext cx="311288" cy="16034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6A41C80-676F-43B8-AF54-FA4F10DC5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06" y="3704456"/>
            <a:ext cx="311288" cy="16034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6A41C80-676F-43B8-AF54-FA4F10DC5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365" y="3708685"/>
            <a:ext cx="311288" cy="16034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16A41C80-676F-43B8-AF54-FA4F10DC5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4396" y="4282307"/>
            <a:ext cx="311288" cy="160346"/>
          </a:xfrm>
          <a:prstGeom prst="rect">
            <a:avLst/>
          </a:prstGeom>
        </p:spPr>
      </p:pic>
      <p:sp>
        <p:nvSpPr>
          <p:cNvPr id="65" name="Шестиугольник 64"/>
          <p:cNvSpPr/>
          <p:nvPr/>
        </p:nvSpPr>
        <p:spPr>
          <a:xfrm>
            <a:off x="831951" y="4059759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68" name="Полилиния: фигура 55">
            <a:extLst>
              <a:ext uri="{FF2B5EF4-FFF2-40B4-BE49-F238E27FC236}">
                <a16:creationId xmlns="" xmlns:a16="http://schemas.microsoft.com/office/drawing/2014/main" id="{589A2732-2909-415B-A631-408CA00258D2}"/>
              </a:ext>
            </a:extLst>
          </p:cNvPr>
          <p:cNvSpPr/>
          <p:nvPr/>
        </p:nvSpPr>
        <p:spPr>
          <a:xfrm>
            <a:off x="2559463" y="2070075"/>
            <a:ext cx="1504546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: фигура 55">
            <a:extLst>
              <a:ext uri="{FF2B5EF4-FFF2-40B4-BE49-F238E27FC236}">
                <a16:creationId xmlns="" xmlns:a16="http://schemas.microsoft.com/office/drawing/2014/main" id="{589A2732-2909-415B-A631-408CA00258D2}"/>
              </a:ext>
            </a:extLst>
          </p:cNvPr>
          <p:cNvSpPr/>
          <p:nvPr/>
        </p:nvSpPr>
        <p:spPr>
          <a:xfrm>
            <a:off x="395536" y="4494499"/>
            <a:ext cx="1077838" cy="210245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4165" y="1097617"/>
            <a:ext cx="1292998" cy="784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Уточнение информации о забронированном транспорте в графике движения машин исполнителем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8170" y="1139071"/>
            <a:ext cx="7920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Создание проекта исполнителем  </a:t>
            </a:r>
            <a:r>
              <a:rPr lang="ru-RU" sz="1000" dirty="0">
                <a:latin typeface="Bahnschrift SemiBold Condensed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55829" y="1190401"/>
            <a:ext cx="95583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Регистрация, отправка проекта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2309" y="1097617"/>
            <a:ext cx="1099023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Внесении записи в график движения машин исполнителем  </a:t>
            </a:r>
          </a:p>
        </p:txBody>
      </p:sp>
      <p:grpSp>
        <p:nvGrpSpPr>
          <p:cNvPr id="32" name="Группа 31"/>
          <p:cNvGrpSpPr/>
          <p:nvPr/>
        </p:nvGrpSpPr>
        <p:grpSpPr>
          <a:xfrm rot="21424229">
            <a:off x="3022819" y="1300622"/>
            <a:ext cx="274346" cy="123908"/>
            <a:chOff x="957534" y="760390"/>
            <a:chExt cx="271065" cy="149767"/>
          </a:xfrm>
        </p:grpSpPr>
        <p:sp>
          <p:nvSpPr>
            <p:cNvPr id="33" name="Стрелка вправо 3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928112" y="1128942"/>
            <a:ext cx="799863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Направление проекта на подпись  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7466938" y="4446339"/>
            <a:ext cx="1138281" cy="439139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</a:p>
          <a:p>
            <a:r>
              <a:rPr lang="ru-RU" sz="900" b="1" dirty="0" smtClean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</a:rPr>
              <a:t> – 55 минут</a:t>
            </a:r>
          </a:p>
          <a:p>
            <a:r>
              <a:rPr lang="en-US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</a:rPr>
              <a:t> – 187 минуты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39122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u="sng" dirty="0">
                <a:latin typeface="Bahnschrift SemiBold Condensed" pitchFamily="34" charset="0"/>
              </a:rPr>
              <a:t>Целевая карта процесса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9918" y="700567"/>
            <a:ext cx="763804" cy="323165"/>
          </a:xfrm>
          <a:prstGeom prst="rect">
            <a:avLst/>
          </a:prstGeom>
          <a:solidFill>
            <a:srgbClr val="DEEBF7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2 мин</a:t>
            </a:r>
            <a:r>
              <a:rPr lang="ru-RU" sz="800" dirty="0">
                <a:solidFill>
                  <a:prstClr val="black"/>
                </a:solidFill>
                <a:latin typeface="Bahnschrift SemiBold Condensed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384" y="2418925"/>
            <a:ext cx="1124199" cy="10618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Уточнение исполнителем информации о назначенном транспорте в управлении делами Губернатора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92EEBA3-FE4B-4695-AA4A-C0BD225DCBCD}"/>
              </a:ext>
            </a:extLst>
          </p:cNvPr>
          <p:cNvSpPr txBox="1"/>
          <p:nvPr/>
        </p:nvSpPr>
        <p:spPr>
          <a:xfrm>
            <a:off x="304888" y="1122774"/>
            <a:ext cx="1000858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>
                <a:latin typeface="Bahnschrift SemiBold Condensed" pitchFamily="34" charset="0"/>
              </a:rPr>
              <a:t>Поступление заявки от сотрудника на предоставление транспорта </a:t>
            </a: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3ED956DF-0EB5-4073-85D1-733F8C469229}"/>
              </a:ext>
            </a:extLst>
          </p:cNvPr>
          <p:cNvSpPr/>
          <p:nvPr/>
        </p:nvSpPr>
        <p:spPr>
          <a:xfrm>
            <a:off x="299413" y="710835"/>
            <a:ext cx="1006334" cy="428235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1D013D22-6EA0-48E2-81E7-1300657FC514}"/>
              </a:ext>
            </a:extLst>
          </p:cNvPr>
          <p:cNvGrpSpPr/>
          <p:nvPr/>
        </p:nvGrpSpPr>
        <p:grpSpPr>
          <a:xfrm rot="21440756">
            <a:off x="1346280" y="1295440"/>
            <a:ext cx="274346" cy="123908"/>
            <a:chOff x="957534" y="760390"/>
            <a:chExt cx="271065" cy="149767"/>
          </a:xfrm>
        </p:grpSpPr>
        <p:sp>
          <p:nvSpPr>
            <p:cNvPr id="45" name="Стрелка вправо 32">
              <a:extLst>
                <a:ext uri="{FF2B5EF4-FFF2-40B4-BE49-F238E27FC236}">
                  <a16:creationId xmlns="" xmlns:a16="http://schemas.microsoft.com/office/drawing/2014/main" id="{F4DBA455-3FEF-44D9-8D13-BC096C83320F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трелка вправо 4">
              <a:extLst>
                <a:ext uri="{FF2B5EF4-FFF2-40B4-BE49-F238E27FC236}">
                  <a16:creationId xmlns="" xmlns:a16="http://schemas.microsoft.com/office/drawing/2014/main" id="{0AC1AC7B-DDB9-4C1B-82FF-6F085FAEF718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68B298B6-ABF4-4F62-A7A9-C16C8DE60D80}"/>
              </a:ext>
            </a:extLst>
          </p:cNvPr>
          <p:cNvGrpSpPr/>
          <p:nvPr/>
        </p:nvGrpSpPr>
        <p:grpSpPr>
          <a:xfrm rot="21398892">
            <a:off x="5637913" y="1328268"/>
            <a:ext cx="274346" cy="123908"/>
            <a:chOff x="957534" y="760390"/>
            <a:chExt cx="271065" cy="149767"/>
          </a:xfrm>
        </p:grpSpPr>
        <p:sp>
          <p:nvSpPr>
            <p:cNvPr id="51" name="Стрелка вправо 32">
              <a:extLst>
                <a:ext uri="{FF2B5EF4-FFF2-40B4-BE49-F238E27FC236}">
                  <a16:creationId xmlns="" xmlns:a16="http://schemas.microsoft.com/office/drawing/2014/main" id="{603AFEB2-CD30-4E1A-A273-6143101728A9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Стрелка вправо 4">
              <a:extLst>
                <a:ext uri="{FF2B5EF4-FFF2-40B4-BE49-F238E27FC236}">
                  <a16:creationId xmlns="" xmlns:a16="http://schemas.microsoft.com/office/drawing/2014/main" id="{A16C4226-3F81-4C1C-9E31-CE468833F9FA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53" name="Полилиния: фигура 52">
            <a:extLst>
              <a:ext uri="{FF2B5EF4-FFF2-40B4-BE49-F238E27FC236}">
                <a16:creationId xmlns="" xmlns:a16="http://schemas.microsoft.com/office/drawing/2014/main" id="{FF2C1D66-FEEE-4CD5-B8BD-604D6D5581F2}"/>
              </a:ext>
            </a:extLst>
          </p:cNvPr>
          <p:cNvSpPr/>
          <p:nvPr/>
        </p:nvSpPr>
        <p:spPr>
          <a:xfrm>
            <a:off x="1896027" y="2390587"/>
            <a:ext cx="1225448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5776882-5BAD-4E58-B387-401DBC7E56D4}"/>
              </a:ext>
            </a:extLst>
          </p:cNvPr>
          <p:cNvSpPr txBox="1"/>
          <p:nvPr/>
        </p:nvSpPr>
        <p:spPr>
          <a:xfrm>
            <a:off x="1901213" y="2797062"/>
            <a:ext cx="1215077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Предоставление транспорта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3624" y="730359"/>
            <a:ext cx="868394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2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10 мин.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68B298B6-ABF4-4F62-A7A9-C16C8DE60D80}"/>
              </a:ext>
            </a:extLst>
          </p:cNvPr>
          <p:cNvGrpSpPr/>
          <p:nvPr/>
        </p:nvGrpSpPr>
        <p:grpSpPr>
          <a:xfrm rot="21398892">
            <a:off x="6754174" y="1314116"/>
            <a:ext cx="274346" cy="123908"/>
            <a:chOff x="957534" y="760390"/>
            <a:chExt cx="271065" cy="149767"/>
          </a:xfrm>
        </p:grpSpPr>
        <p:sp>
          <p:nvSpPr>
            <p:cNvPr id="57" name="Стрелка вправо 32">
              <a:extLst>
                <a:ext uri="{FF2B5EF4-FFF2-40B4-BE49-F238E27FC236}">
                  <a16:creationId xmlns="" xmlns:a16="http://schemas.microsoft.com/office/drawing/2014/main" id="{603AFEB2-CD30-4E1A-A273-6143101728A9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Стрелка вправо 4">
              <a:extLst>
                <a:ext uri="{FF2B5EF4-FFF2-40B4-BE49-F238E27FC236}">
                  <a16:creationId xmlns="" xmlns:a16="http://schemas.microsoft.com/office/drawing/2014/main" id="{A16C4226-3F81-4C1C-9E31-CE468833F9FA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68B298B6-ABF4-4F62-A7A9-C16C8DE60D80}"/>
              </a:ext>
            </a:extLst>
          </p:cNvPr>
          <p:cNvGrpSpPr/>
          <p:nvPr/>
        </p:nvGrpSpPr>
        <p:grpSpPr>
          <a:xfrm rot="21398892">
            <a:off x="8036860" y="1312148"/>
            <a:ext cx="274346" cy="123908"/>
            <a:chOff x="957534" y="760390"/>
            <a:chExt cx="271065" cy="149767"/>
          </a:xfrm>
        </p:grpSpPr>
        <p:sp>
          <p:nvSpPr>
            <p:cNvPr id="60" name="Стрелка вправо 32">
              <a:extLst>
                <a:ext uri="{FF2B5EF4-FFF2-40B4-BE49-F238E27FC236}">
                  <a16:creationId xmlns="" xmlns:a16="http://schemas.microsoft.com/office/drawing/2014/main" id="{603AFEB2-CD30-4E1A-A273-6143101728A9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Стрелка вправо 4">
              <a:extLst>
                <a:ext uri="{FF2B5EF4-FFF2-40B4-BE49-F238E27FC236}">
                  <a16:creationId xmlns="" xmlns:a16="http://schemas.microsoft.com/office/drawing/2014/main" id="{A16C4226-3F81-4C1C-9E31-CE468833F9FA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116CDE-A063-44B8-8DED-240971A90757}"/>
              </a:ext>
            </a:extLst>
          </p:cNvPr>
          <p:cNvSpPr txBox="1"/>
          <p:nvPr/>
        </p:nvSpPr>
        <p:spPr>
          <a:xfrm>
            <a:off x="4817329" y="763842"/>
            <a:ext cx="773770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20 мин.</a:t>
            </a:r>
          </a:p>
          <a:p>
            <a:pPr algn="ctr"/>
            <a:r>
              <a:rPr lang="ru-RU" sz="700" dirty="0">
                <a:latin typeface="Bahnschrift SemiBold Condensed" pitchFamily="34" charset="0"/>
              </a:rPr>
              <a:t>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</a:rPr>
              <a:t> 1 час.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BAC03EC-CE3E-42A9-90D3-0209DE1C6DBB}"/>
              </a:ext>
            </a:extLst>
          </p:cNvPr>
          <p:cNvSpPr txBox="1"/>
          <p:nvPr/>
        </p:nvSpPr>
        <p:spPr>
          <a:xfrm>
            <a:off x="5928112" y="763842"/>
            <a:ext cx="791566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 5 мин.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</a:rPr>
              <a:t> 1 час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C180CDD-A731-4E42-8E9B-3959BDD8A98E}"/>
              </a:ext>
            </a:extLst>
          </p:cNvPr>
          <p:cNvSpPr txBox="1"/>
          <p:nvPr/>
        </p:nvSpPr>
        <p:spPr>
          <a:xfrm>
            <a:off x="7137700" y="814997"/>
            <a:ext cx="792088" cy="307777"/>
          </a:xfrm>
          <a:prstGeom prst="rect">
            <a:avLst/>
          </a:prstGeom>
          <a:solidFill>
            <a:srgbClr val="DEEBF7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25  мин.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</a:rPr>
              <a:t> 35 мин.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D98B1FB-90EF-4556-B7C5-4CB8CA6BA85E}"/>
              </a:ext>
            </a:extLst>
          </p:cNvPr>
          <p:cNvSpPr txBox="1"/>
          <p:nvPr/>
        </p:nvSpPr>
        <p:spPr>
          <a:xfrm>
            <a:off x="554410" y="2057405"/>
            <a:ext cx="722885" cy="307777"/>
          </a:xfrm>
          <a:prstGeom prst="rect">
            <a:avLst/>
          </a:prstGeom>
          <a:solidFill>
            <a:srgbClr val="DEEBF7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2 мин </a:t>
            </a:r>
          </a:p>
          <a:p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</a:rPr>
              <a:t> 20 мин.  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0EBD1E3D-53CB-4BDD-982A-E419220CCAC9}"/>
              </a:ext>
            </a:extLst>
          </p:cNvPr>
          <p:cNvGrpSpPr/>
          <p:nvPr/>
        </p:nvGrpSpPr>
        <p:grpSpPr>
          <a:xfrm rot="21424229">
            <a:off x="4450285" y="1342879"/>
            <a:ext cx="274346" cy="123908"/>
            <a:chOff x="957534" y="760390"/>
            <a:chExt cx="271065" cy="149767"/>
          </a:xfrm>
        </p:grpSpPr>
        <p:sp>
          <p:nvSpPr>
            <p:cNvPr id="70" name="Стрелка вправо 32">
              <a:extLst>
                <a:ext uri="{FF2B5EF4-FFF2-40B4-BE49-F238E27FC236}">
                  <a16:creationId xmlns="" xmlns:a16="http://schemas.microsoft.com/office/drawing/2014/main" id="{642A680A-98FF-4859-AA8A-F05ED6BB4C3B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Стрелка вправо 4">
              <a:extLst>
                <a:ext uri="{FF2B5EF4-FFF2-40B4-BE49-F238E27FC236}">
                  <a16:creationId xmlns="" xmlns:a16="http://schemas.microsoft.com/office/drawing/2014/main" id="{346548E4-9878-48C3-9292-EDD6C4A288EB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AF0B762E-46E5-45BB-AB6E-EB72E7F4C468}"/>
              </a:ext>
            </a:extLst>
          </p:cNvPr>
          <p:cNvGrpSpPr/>
          <p:nvPr/>
        </p:nvGrpSpPr>
        <p:grpSpPr>
          <a:xfrm rot="21424229">
            <a:off x="24732" y="2881668"/>
            <a:ext cx="274346" cy="123908"/>
            <a:chOff x="957534" y="760390"/>
            <a:chExt cx="271065" cy="149767"/>
          </a:xfrm>
        </p:grpSpPr>
        <p:sp>
          <p:nvSpPr>
            <p:cNvPr id="73" name="Стрелка вправо 32">
              <a:extLst>
                <a:ext uri="{FF2B5EF4-FFF2-40B4-BE49-F238E27FC236}">
                  <a16:creationId xmlns="" xmlns:a16="http://schemas.microsoft.com/office/drawing/2014/main" id="{F6DD5ECE-C2DB-46F6-BA0C-E71377CEB94A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Стрелка вправо 4">
              <a:extLst>
                <a:ext uri="{FF2B5EF4-FFF2-40B4-BE49-F238E27FC236}">
                  <a16:creationId xmlns="" xmlns:a16="http://schemas.microsoft.com/office/drawing/2014/main" id="{DDB2BE3E-31E9-491A-951B-865522B4DDE3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7E5E1309-B60B-4366-AFF2-EFA92688ADCC}"/>
              </a:ext>
            </a:extLst>
          </p:cNvPr>
          <p:cNvGrpSpPr/>
          <p:nvPr/>
        </p:nvGrpSpPr>
        <p:grpSpPr>
          <a:xfrm rot="21424229">
            <a:off x="1539894" y="2881669"/>
            <a:ext cx="274346" cy="123908"/>
            <a:chOff x="957534" y="760390"/>
            <a:chExt cx="271065" cy="149767"/>
          </a:xfrm>
        </p:grpSpPr>
        <p:sp>
          <p:nvSpPr>
            <p:cNvPr id="78" name="Стрелка вправо 32">
              <a:extLst>
                <a:ext uri="{FF2B5EF4-FFF2-40B4-BE49-F238E27FC236}">
                  <a16:creationId xmlns="" xmlns:a16="http://schemas.microsoft.com/office/drawing/2014/main" id="{9E7F5C8D-BC8F-4917-A62E-7AC116FB1160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Стрелка вправо 4">
              <a:extLst>
                <a:ext uri="{FF2B5EF4-FFF2-40B4-BE49-F238E27FC236}">
                  <a16:creationId xmlns="" xmlns:a16="http://schemas.microsoft.com/office/drawing/2014/main" id="{19C15D30-66FD-4A21-A094-8053B0800842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80" name="Шестиугольник 79">
            <a:extLst>
              <a:ext uri="{FF2B5EF4-FFF2-40B4-BE49-F238E27FC236}">
                <a16:creationId xmlns="" xmlns:a16="http://schemas.microsoft.com/office/drawing/2014/main" id="{82B9452E-902D-45D6-B63F-66FF02AC4696}"/>
              </a:ext>
            </a:extLst>
          </p:cNvPr>
          <p:cNvSpPr/>
          <p:nvPr/>
        </p:nvSpPr>
        <p:spPr>
          <a:xfrm>
            <a:off x="4749506" y="1603618"/>
            <a:ext cx="307338" cy="2522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81" name="Шестиугольник 80">
            <a:extLst>
              <a:ext uri="{FF2B5EF4-FFF2-40B4-BE49-F238E27FC236}">
                <a16:creationId xmlns="" xmlns:a16="http://schemas.microsoft.com/office/drawing/2014/main" id="{967413FC-A757-407E-92EC-F965C8255B7C}"/>
              </a:ext>
            </a:extLst>
          </p:cNvPr>
          <p:cNvSpPr/>
          <p:nvPr/>
        </p:nvSpPr>
        <p:spPr>
          <a:xfrm>
            <a:off x="1566635" y="1825751"/>
            <a:ext cx="307338" cy="2522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83" name="Шестиугольник 82">
            <a:extLst>
              <a:ext uri="{FF2B5EF4-FFF2-40B4-BE49-F238E27FC236}">
                <a16:creationId xmlns="" xmlns:a16="http://schemas.microsoft.com/office/drawing/2014/main" id="{8606FD46-F7CA-487F-B28C-99834652642D}"/>
              </a:ext>
            </a:extLst>
          </p:cNvPr>
          <p:cNvSpPr/>
          <p:nvPr/>
        </p:nvSpPr>
        <p:spPr>
          <a:xfrm>
            <a:off x="147788" y="3406283"/>
            <a:ext cx="307338" cy="2522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84" name="Шестиугольник 83">
            <a:extLst>
              <a:ext uri="{FF2B5EF4-FFF2-40B4-BE49-F238E27FC236}">
                <a16:creationId xmlns="" xmlns:a16="http://schemas.microsoft.com/office/drawing/2014/main" id="{3BC7AADB-053C-4ADB-A007-7DE38491F758}"/>
              </a:ext>
            </a:extLst>
          </p:cNvPr>
          <p:cNvSpPr/>
          <p:nvPr/>
        </p:nvSpPr>
        <p:spPr>
          <a:xfrm>
            <a:off x="3246813" y="1573501"/>
            <a:ext cx="307338" cy="2522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87" name="Шестиугольник 86">
            <a:extLst>
              <a:ext uri="{FF2B5EF4-FFF2-40B4-BE49-F238E27FC236}">
                <a16:creationId xmlns="" xmlns:a16="http://schemas.microsoft.com/office/drawing/2014/main" id="{0BB59381-640A-4BE5-AB03-10249564C0B8}"/>
              </a:ext>
            </a:extLst>
          </p:cNvPr>
          <p:cNvSpPr/>
          <p:nvPr/>
        </p:nvSpPr>
        <p:spPr>
          <a:xfrm>
            <a:off x="1192573" y="3419889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88" name="Шестиугольник 87">
            <a:extLst>
              <a:ext uri="{FF2B5EF4-FFF2-40B4-BE49-F238E27FC236}">
                <a16:creationId xmlns="" xmlns:a16="http://schemas.microsoft.com/office/drawing/2014/main" id="{182633D4-10E8-4CF5-AB2D-B9E1512996F0}"/>
              </a:ext>
            </a:extLst>
          </p:cNvPr>
          <p:cNvSpPr/>
          <p:nvPr/>
        </p:nvSpPr>
        <p:spPr>
          <a:xfrm>
            <a:off x="2577817" y="183292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89" name="Шестиугольник 88">
            <a:extLst>
              <a:ext uri="{FF2B5EF4-FFF2-40B4-BE49-F238E27FC236}">
                <a16:creationId xmlns="" xmlns:a16="http://schemas.microsoft.com/office/drawing/2014/main" id="{1579654A-F5D4-48B8-B685-094A1DEE2239}"/>
              </a:ext>
            </a:extLst>
          </p:cNvPr>
          <p:cNvSpPr/>
          <p:nvPr/>
        </p:nvSpPr>
        <p:spPr>
          <a:xfrm>
            <a:off x="4142613" y="157625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91" name="Шестиугольник 90">
            <a:extLst>
              <a:ext uri="{FF2B5EF4-FFF2-40B4-BE49-F238E27FC236}">
                <a16:creationId xmlns="" xmlns:a16="http://schemas.microsoft.com/office/drawing/2014/main" id="{E508A1C1-21FA-47B9-9B55-15274BDE1172}"/>
              </a:ext>
            </a:extLst>
          </p:cNvPr>
          <p:cNvSpPr/>
          <p:nvPr/>
        </p:nvSpPr>
        <p:spPr>
          <a:xfrm>
            <a:off x="465625" y="3419889"/>
            <a:ext cx="307338" cy="2522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5</a:t>
            </a:r>
          </a:p>
        </p:txBody>
      </p:sp>
      <p:sp>
        <p:nvSpPr>
          <p:cNvPr id="92" name="Шестиугольник 91">
            <a:extLst>
              <a:ext uri="{FF2B5EF4-FFF2-40B4-BE49-F238E27FC236}">
                <a16:creationId xmlns="" xmlns:a16="http://schemas.microsoft.com/office/drawing/2014/main" id="{AEB373CC-3AB7-43FE-9D5B-50609E1B1972}"/>
              </a:ext>
            </a:extLst>
          </p:cNvPr>
          <p:cNvSpPr/>
          <p:nvPr/>
        </p:nvSpPr>
        <p:spPr>
          <a:xfrm>
            <a:off x="3635138" y="1573501"/>
            <a:ext cx="307338" cy="2522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5</a:t>
            </a:r>
          </a:p>
        </p:txBody>
      </p:sp>
      <p:grpSp>
        <p:nvGrpSpPr>
          <p:cNvPr id="62" name="Группа 61"/>
          <p:cNvGrpSpPr/>
          <p:nvPr/>
        </p:nvGrpSpPr>
        <p:grpSpPr>
          <a:xfrm rot="5235012">
            <a:off x="765963" y="3596579"/>
            <a:ext cx="274346" cy="123908"/>
            <a:chOff x="957534" y="760390"/>
            <a:chExt cx="271065" cy="149767"/>
          </a:xfrm>
        </p:grpSpPr>
        <p:sp>
          <p:nvSpPr>
            <p:cNvPr id="63" name="Стрелка вправо 6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41786" y="4039491"/>
            <a:ext cx="897811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/>
                </a:solidFill>
                <a:latin typeface="Bahnschrift SemiBold Condensed" pitchFamily="34" charset="0"/>
              </a:rPr>
              <a:t>Отказ в предоставлении транспорта </a:t>
            </a:r>
          </a:p>
        </p:txBody>
      </p:sp>
      <p:sp>
        <p:nvSpPr>
          <p:cNvPr id="66" name="Полилиния: фигура 52">
            <a:extLst>
              <a:ext uri="{FF2B5EF4-FFF2-40B4-BE49-F238E27FC236}">
                <a16:creationId xmlns="" xmlns:a16="http://schemas.microsoft.com/office/drawing/2014/main" id="{FF2C1D66-FEEE-4CD5-B8BD-604D6D5581F2}"/>
              </a:ext>
            </a:extLst>
          </p:cNvPr>
          <p:cNvSpPr/>
          <p:nvPr/>
        </p:nvSpPr>
        <p:spPr>
          <a:xfrm>
            <a:off x="326215" y="3783041"/>
            <a:ext cx="918736" cy="250984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8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2214091"/>
            <a:ext cx="1391341" cy="784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Уточнение информации о забронированном транспорте в графике движения машин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9323" y="2344895"/>
            <a:ext cx="8660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Создание проекта заявки </a:t>
            </a:r>
          </a:p>
          <a:p>
            <a:pPr algn="ctr"/>
            <a:r>
              <a:rPr lang="ru-RU" sz="1000" dirty="0">
                <a:latin typeface="Bahnschrift SemiBold Condensed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09323" y="1881962"/>
            <a:ext cx="769407" cy="307777"/>
          </a:xfrm>
          <a:prstGeom prst="rect">
            <a:avLst/>
          </a:prstGeom>
          <a:solidFill>
            <a:srgbClr val="DEEBF7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5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 20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мин.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7596336" y="4158307"/>
            <a:ext cx="1138281" cy="531498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</a:p>
          <a:p>
            <a:r>
              <a:rPr lang="ru-RU" sz="900" b="1" dirty="0" smtClean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</a:rPr>
              <a:t> – 7 минут</a:t>
            </a:r>
          </a:p>
          <a:p>
            <a:r>
              <a:rPr lang="en-US" sz="9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900" b="1" dirty="0">
                <a:solidFill>
                  <a:schemeClr val="tx1"/>
                </a:solidFill>
                <a:latin typeface="Bahnschrift SemiBold Condensed" pitchFamily="34" charset="0"/>
              </a:rPr>
              <a:t> – 30 минут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9122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u="sng" dirty="0">
                <a:latin typeface="Bahnschrift SemiBold Condensed" pitchFamily="34" charset="0"/>
              </a:rPr>
              <a:t>Идеальная карта процесса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92EEBA3-FE4B-4695-AA4A-C0BD225DCBCD}"/>
              </a:ext>
            </a:extLst>
          </p:cNvPr>
          <p:cNvSpPr txBox="1"/>
          <p:nvPr/>
        </p:nvSpPr>
        <p:spPr>
          <a:xfrm>
            <a:off x="985611" y="2491090"/>
            <a:ext cx="1076850" cy="5078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>
                <a:latin typeface="Bahnschrift SemiBold Condensed" pitchFamily="34" charset="0"/>
              </a:rPr>
              <a:t>Оформление приказа на командировку, выездное мероприятие </a:t>
            </a: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3ED956DF-0EB5-4073-85D1-733F8C469229}"/>
              </a:ext>
            </a:extLst>
          </p:cNvPr>
          <p:cNvSpPr/>
          <p:nvPr/>
        </p:nvSpPr>
        <p:spPr>
          <a:xfrm>
            <a:off x="985609" y="2070600"/>
            <a:ext cx="1076851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1D013D22-6EA0-48E2-81E7-1300657FC514}"/>
              </a:ext>
            </a:extLst>
          </p:cNvPr>
          <p:cNvGrpSpPr/>
          <p:nvPr/>
        </p:nvGrpSpPr>
        <p:grpSpPr>
          <a:xfrm rot="21440756">
            <a:off x="2118793" y="2513757"/>
            <a:ext cx="274346" cy="123908"/>
            <a:chOff x="957534" y="760390"/>
            <a:chExt cx="271065" cy="149767"/>
          </a:xfrm>
        </p:grpSpPr>
        <p:sp>
          <p:nvSpPr>
            <p:cNvPr id="45" name="Стрелка вправо 32">
              <a:extLst>
                <a:ext uri="{FF2B5EF4-FFF2-40B4-BE49-F238E27FC236}">
                  <a16:creationId xmlns="" xmlns:a16="http://schemas.microsoft.com/office/drawing/2014/main" id="{F4DBA455-3FEF-44D9-8D13-BC096C83320F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трелка вправо 4">
              <a:extLst>
                <a:ext uri="{FF2B5EF4-FFF2-40B4-BE49-F238E27FC236}">
                  <a16:creationId xmlns="" xmlns:a16="http://schemas.microsoft.com/office/drawing/2014/main" id="{0AC1AC7B-DDB9-4C1B-82FF-6F085FAEF718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53" name="Полилиния: фигура 52">
            <a:extLst>
              <a:ext uri="{FF2B5EF4-FFF2-40B4-BE49-F238E27FC236}">
                <a16:creationId xmlns="" xmlns:a16="http://schemas.microsoft.com/office/drawing/2014/main" id="{FF2C1D66-FEEE-4CD5-B8BD-604D6D5581F2}"/>
              </a:ext>
            </a:extLst>
          </p:cNvPr>
          <p:cNvSpPr/>
          <p:nvPr/>
        </p:nvSpPr>
        <p:spPr>
          <a:xfrm>
            <a:off x="5308067" y="2080925"/>
            <a:ext cx="1204918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5776882-5BAD-4E58-B387-401DBC7E56D4}"/>
              </a:ext>
            </a:extLst>
          </p:cNvPr>
          <p:cNvSpPr txBox="1"/>
          <p:nvPr/>
        </p:nvSpPr>
        <p:spPr>
          <a:xfrm>
            <a:off x="5308067" y="2474469"/>
            <a:ext cx="1204917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Bahnschrift SemiBold Condensed" pitchFamily="34" charset="0"/>
              </a:rPr>
              <a:t>Предоставление транспорта 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1D013D22-6EA0-48E2-81E7-1300657FC514}"/>
              </a:ext>
            </a:extLst>
          </p:cNvPr>
          <p:cNvGrpSpPr/>
          <p:nvPr/>
        </p:nvGrpSpPr>
        <p:grpSpPr>
          <a:xfrm rot="21440756">
            <a:off x="3819039" y="2544551"/>
            <a:ext cx="274346" cy="123908"/>
            <a:chOff x="957534" y="760390"/>
            <a:chExt cx="271065" cy="149767"/>
          </a:xfrm>
        </p:grpSpPr>
        <p:sp>
          <p:nvSpPr>
            <p:cNvPr id="57" name="Стрелка вправо 32">
              <a:extLst>
                <a:ext uri="{FF2B5EF4-FFF2-40B4-BE49-F238E27FC236}">
                  <a16:creationId xmlns="" xmlns:a16="http://schemas.microsoft.com/office/drawing/2014/main" id="{F4DBA455-3FEF-44D9-8D13-BC096C83320F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Стрелка вправо 4">
              <a:extLst>
                <a:ext uri="{FF2B5EF4-FFF2-40B4-BE49-F238E27FC236}">
                  <a16:creationId xmlns="" xmlns:a16="http://schemas.microsoft.com/office/drawing/2014/main" id="{0AC1AC7B-DDB9-4C1B-82FF-6F085FAEF718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1D013D22-6EA0-48E2-81E7-1300657FC514}"/>
              </a:ext>
            </a:extLst>
          </p:cNvPr>
          <p:cNvGrpSpPr/>
          <p:nvPr/>
        </p:nvGrpSpPr>
        <p:grpSpPr>
          <a:xfrm rot="21440756">
            <a:off x="5004566" y="2559736"/>
            <a:ext cx="274346" cy="123908"/>
            <a:chOff x="957534" y="760390"/>
            <a:chExt cx="271065" cy="149767"/>
          </a:xfrm>
        </p:grpSpPr>
        <p:sp>
          <p:nvSpPr>
            <p:cNvPr id="60" name="Стрелка вправо 32">
              <a:extLst>
                <a:ext uri="{FF2B5EF4-FFF2-40B4-BE49-F238E27FC236}">
                  <a16:creationId xmlns="" xmlns:a16="http://schemas.microsoft.com/office/drawing/2014/main" id="{F4DBA455-3FEF-44D9-8D13-BC096C83320F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Стрелка вправо 4">
              <a:extLst>
                <a:ext uri="{FF2B5EF4-FFF2-40B4-BE49-F238E27FC236}">
                  <a16:creationId xmlns="" xmlns:a16="http://schemas.microsoft.com/office/drawing/2014/main" id="{0AC1AC7B-DDB9-4C1B-82FF-6F085FAEF718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40544" y="1769814"/>
            <a:ext cx="769407" cy="307777"/>
          </a:xfrm>
          <a:prstGeom prst="rect">
            <a:avLst/>
          </a:prstGeom>
          <a:solidFill>
            <a:srgbClr val="DEEBF7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</a:rPr>
              <a:t>2 мин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10 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</a:rPr>
              <a:t>  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мин.</a:t>
            </a:r>
          </a:p>
        </p:txBody>
      </p:sp>
    </p:spTree>
    <p:extLst>
      <p:ext uri="{BB962C8B-B14F-4D97-AF65-F5344CB8AC3E}">
        <p14:creationId xmlns:p14="http://schemas.microsoft.com/office/powerpoint/2010/main" val="1884400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5763</TotalTime>
  <Words>999</Words>
  <Application>Microsoft Office PowerPoint</Application>
  <DocSecurity>0</DocSecurity>
  <PresentationFormat>Произвольный</PresentationFormat>
  <Paragraphs>248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Bahnschrift SemiBold Condensed</vt:lpstr>
      <vt:lpstr>Calibri</vt:lpstr>
      <vt:lpstr>Franklin Gothic Heavy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«Оптимизация процесса заказа служебных автомобилей»</vt:lpstr>
      <vt:lpstr>Команда проекта:   Владелец процесса:  Заместитель начальника Инспекции – Илькив Владимир Васильевич  Руководитель проекта:  Начальник отдела организационного, документационного обеспечения и информатизации Зеликова Людмила Олеговна  Команда проекта:  Заместитель начальника отдела организационного, документационного обеспечения и информатизации Кузьмина Дарья Викторовна Инженер отдела организационного, документационного обеспечения и информатизации  Ёжинова Ксения Олеговна  </vt:lpstr>
      <vt:lpstr>Презентация PowerPoint</vt:lpstr>
      <vt:lpstr>Презентация PowerPoint</vt:lpstr>
      <vt:lpstr>Текущие проблемы: </vt:lpstr>
      <vt:lpstr>Презентация PowerPoint</vt:lpstr>
      <vt:lpstr>Презентация PowerPoint</vt:lpstr>
      <vt:lpstr>Презентация PowerPoint</vt:lpstr>
      <vt:lpstr>Длительное оформление заявок на предоставление транспорта</vt:lpstr>
      <vt:lpstr>Пирамида проблем</vt:lpstr>
      <vt:lpstr>Презентация PowerPoint</vt:lpstr>
      <vt:lpstr>Презентация PowerPoint</vt:lpstr>
      <vt:lpstr>План мероприятий по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Просникова Александра Владиславовна</dc:creator>
  <cp:lastModifiedBy>Людмила Олеговна Зеликова</cp:lastModifiedBy>
  <cp:revision>253</cp:revision>
  <cp:lastPrinted>2024-05-30T05:23:55Z</cp:lastPrinted>
  <dcterms:modified xsi:type="dcterms:W3CDTF">2024-06-05T00:04:39Z</dcterms:modified>
  <dc:identifier/>
  <dc:language/>
  <cp:version/>
</cp:coreProperties>
</file>