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28"/>
  </p:notesMasterIdLst>
  <p:sldIdLst>
    <p:sldId id="256" r:id="rId5"/>
    <p:sldId id="257" r:id="rId6"/>
    <p:sldId id="258" r:id="rId7"/>
    <p:sldId id="274" r:id="rId8"/>
    <p:sldId id="275" r:id="rId9"/>
    <p:sldId id="276" r:id="rId10"/>
    <p:sldId id="261" r:id="rId11"/>
    <p:sldId id="277" r:id="rId12"/>
    <p:sldId id="278" r:id="rId13"/>
    <p:sldId id="281" r:id="rId14"/>
    <p:sldId id="265" r:id="rId15"/>
    <p:sldId id="279" r:id="rId16"/>
    <p:sldId id="269" r:id="rId17"/>
    <p:sldId id="280" r:id="rId18"/>
    <p:sldId id="283" r:id="rId19"/>
    <p:sldId id="284" r:id="rId20"/>
    <p:sldId id="285" r:id="rId21"/>
    <p:sldId id="286" r:id="rId22"/>
    <p:sldId id="288" r:id="rId23"/>
    <p:sldId id="289" r:id="rId24"/>
    <p:sldId id="291" r:id="rId25"/>
    <p:sldId id="290" r:id="rId26"/>
    <p:sldId id="282" r:id="rId27"/>
  </p:sldIdLst>
  <p:sldSz cx="9144000" cy="5148263"/>
  <p:notesSz cx="9982200" cy="6797675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51654A-1C11-FF17-E579-7B5ADC0B8175}">
  <a:tblStyle styleId="{D351654A-1C11-FF17-E579-7B5ADC0B8175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#1" loCatId="pyramid" qsTypeId="urn:microsoft.com/office/officeart/2005/8/quickstyle/3d2" qsCatId="3D" csTypeId="urn:microsoft.com/office/officeart/2005/8/colors/accent1_2" csCatId="accent1" phldr="1"/>
      <dgm:spPr bwMode="auto"/>
    </dgm:pt>
    <dgm:pt modelId="{3FF748B2-CC95-451B-8143-C5A03F1EB111}">
      <dgm:prSet phldrT="[Text]"/>
      <dgm:spPr bwMode="auto"/>
      <dgm:t>
        <a:bodyPr/>
        <a:lstStyle/>
        <a:p>
          <a:pPr>
            <a:defRPr/>
          </a:pPr>
          <a:r>
            <a:rPr lang="ru-RU" dirty="0"/>
            <a:t>Федеральный уровень</a:t>
          </a:r>
          <a:endParaRPr dirty="0"/>
        </a:p>
      </dgm:t>
    </dgm:pt>
    <dgm:pt modelId="{F99DA536-E43B-4950-BA30-8CA9E427BA97}" type="par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74D32EE-29CD-44A6-957C-0715A8F487A7}" type="sib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26F7618-C915-462A-BFAF-8F1E5C379A4B}">
      <dgm:prSet phldrT="[Text]"/>
      <dgm:spPr bwMode="auto"/>
      <dgm:t>
        <a:bodyPr/>
        <a:lstStyle/>
        <a:p>
          <a:pPr>
            <a:defRPr/>
          </a:pPr>
          <a:r>
            <a:rPr lang="ru-RU"/>
            <a:t>Региональный уровень</a:t>
          </a:r>
          <a:endParaRPr/>
        </a:p>
      </dgm:t>
    </dgm:pt>
    <dgm:pt modelId="{F07A516F-C219-4A59-AB1C-9F9EC1B18B82}" type="par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4D4BC3-FDE5-47A6-9F56-565CC7A1FFA0}" type="sib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D4CE0A-9387-4751-B631-756FA8B3A1B1}">
      <dgm:prSet phldrT="[Text]"/>
      <dgm:spPr bwMode="auto"/>
      <dgm:t>
        <a:bodyPr/>
        <a:lstStyle/>
        <a:p>
          <a:r>
            <a:rPr lang="ru-RU" dirty="0"/>
            <a:t>Уровень организации</a:t>
          </a:r>
          <a:endParaRPr dirty="0"/>
        </a:p>
      </dgm:t>
    </dgm:pt>
    <dgm:pt modelId="{247F04F3-E4F3-4501-96E7-052FDA5D92EF}" type="par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A91440-B118-49C5-B7A4-0D2DB838972C}" type="sib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 val="exact"/>
        </dgm:presLayoutVars>
      </dgm:prSet>
      <dgm:spPr bwMode="auto"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1037" custLinFactNeighborY="-309"/>
      <dgm:spPr bwMode="auto"/>
    </dgm:pt>
    <dgm:pt modelId="{9EAEA455-5A6E-410E-B4B7-AC856197C3E4}" type="pres">
      <dgm:prSet presAssocID="{F2516AA0-42D0-4E9A-904E-E056068D8ADE}" presName="theList" presStyleCnt="0"/>
      <dgm:spPr bwMode="auto"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5256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 bwMode="auto"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 bwMode="auto"/>
    </dgm:pt>
    <dgm:pt modelId="{F9F5084D-E7E2-4934-B9CC-4E50C1F41F90}" type="pres">
      <dgm:prSet presAssocID="{CCD4CE0A-9387-4751-B631-756FA8B3A1B1}" presName="aNode" presStyleLbl="fgAcc1" presStyleIdx="2" presStyleCnt="3" custLinFactNeighborX="35558" custLinFactNeighborY="-85283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 bwMode="auto"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#1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#1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#1"/>
    <dgm:cxn modelId="{BAC2D72B-9236-4C55-AE1D-33B856F75230}" type="presOf" srcId="{CCD4CE0A-9387-4751-B631-756FA8B3A1B1}" destId="{F9F5084D-E7E2-4934-B9CC-4E50C1F41F90}" srcOrd="0" destOrd="0" presId="urn:microsoft.com/office/officeart/2005/8/layout/pyramid2#1"/>
    <dgm:cxn modelId="{85D7DDC5-D1BB-4024-A075-826685CC510D}" type="presParOf" srcId="{4E388B56-311A-46E5-9570-0E5542DBCD84}" destId="{B5D2158A-EB40-4D24-8CC8-B2BFED5A76F0}" srcOrd="0" destOrd="0" presId="urn:microsoft.com/office/officeart/2005/8/layout/pyramid2#1"/>
    <dgm:cxn modelId="{1AEB3816-C806-48D5-9B6C-69F3DEDFE15F}" type="presParOf" srcId="{4E388B56-311A-46E5-9570-0E5542DBCD84}" destId="{9EAEA455-5A6E-410E-B4B7-AC856197C3E4}" srcOrd="1" destOrd="0" presId="urn:microsoft.com/office/officeart/2005/8/layout/pyramid2#1"/>
    <dgm:cxn modelId="{8828A5A9-2136-4CC2-952A-5F756402CAB2}" type="presParOf" srcId="{9EAEA455-5A6E-410E-B4B7-AC856197C3E4}" destId="{500CF7D1-1636-4DEB-8CDC-2F7C02C42901}" srcOrd="0" destOrd="0" presId="urn:microsoft.com/office/officeart/2005/8/layout/pyramid2#1"/>
    <dgm:cxn modelId="{D327479D-CD0D-441B-BB4B-B6013E7EFEC6}" type="presParOf" srcId="{9EAEA455-5A6E-410E-B4B7-AC856197C3E4}" destId="{A32BACF9-1EBF-4380-93A2-375886B886CF}" srcOrd="1" destOrd="0" presId="urn:microsoft.com/office/officeart/2005/8/layout/pyramid2#1"/>
    <dgm:cxn modelId="{72ADEDA5-5C9B-46CA-8CBF-32C3FCD0B88D}" type="presParOf" srcId="{9EAEA455-5A6E-410E-B4B7-AC856197C3E4}" destId="{8AB727E3-2AAC-4333-BE67-DDCC2DBAF903}" srcOrd="2" destOrd="0" presId="urn:microsoft.com/office/officeart/2005/8/layout/pyramid2#1"/>
    <dgm:cxn modelId="{E5047B8C-B39D-4A02-9937-AD18D790BC32}" type="presParOf" srcId="{9EAEA455-5A6E-410E-B4B7-AC856197C3E4}" destId="{29539D37-E751-4F81-B040-B9AF8800B9C2}" srcOrd="3" destOrd="0" presId="urn:microsoft.com/office/officeart/2005/8/layout/pyramid2#1"/>
    <dgm:cxn modelId="{5DB017E1-4926-4348-A7EB-6693F7CE4427}" type="presParOf" srcId="{9EAEA455-5A6E-410E-B4B7-AC856197C3E4}" destId="{F9F5084D-E7E2-4934-B9CC-4E50C1F41F90}" srcOrd="4" destOrd="0" presId="urn:microsoft.com/office/officeart/2005/8/layout/pyramid2#1"/>
    <dgm:cxn modelId="{D189C39D-ED3C-4FC5-9D6F-ACD1CD3951BE}" type="presParOf" srcId="{9EAEA455-5A6E-410E-B4B7-AC856197C3E4}" destId="{F6B3FF7C-F002-44B1-841D-E05154B2885F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 val="exact"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2620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4399" y="1"/>
            <a:ext cx="432620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80286-B152-4FDE-9C38-92C9CFB899ED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54338" y="849313"/>
            <a:ext cx="4073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7742" y="3271839"/>
            <a:ext cx="7986717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32620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4399" y="6456363"/>
            <a:ext cx="432620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0F973-E8CA-46AE-8369-7BACFABB2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2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A8FD1-6D3E-4C54-9236-518F16B392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4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648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Государственная инспекция Забайкальского края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>
                <a:latin typeface="Arial"/>
                <a:cs typeface="Arial"/>
              </a:rPr>
              <a:t>Итоговое совещание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Дашибалов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Баясхалан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Александрович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Начальник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Инспекции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582544431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47019" y="429031"/>
            <a:ext cx="941375" cy="111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799"/>
            <a:ext cx="6480522" cy="270124"/>
          </a:xfrm>
        </p:spPr>
        <p:txBody>
          <a:bodyPr/>
          <a:lstStyle/>
          <a:p>
            <a:pPr algn="ctr"/>
            <a:r>
              <a:rPr lang="ru-RU" sz="1600" dirty="0"/>
              <a:t>Выявление коренных причин методом «5 Почему?»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rgbClr val="FF0000"/>
                </a:solidFill>
              </a:rPr>
              <a:t>Проблема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: скругленные углы 8"/>
          <p:cNvSpPr>
            <a:spLocks noGrp="1"/>
          </p:cNvSpPr>
          <p:nvPr>
            <p:ph type="body" sz="quarter" idx="10"/>
          </p:nvPr>
        </p:nvSpPr>
        <p:spPr bwMode="auto">
          <a:xfrm>
            <a:off x="299565" y="642056"/>
            <a:ext cx="7313181" cy="47432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900" b="1" dirty="0" smtClean="0"/>
              <a:t>Длительное формирование статистической отчетности</a:t>
            </a:r>
          </a:p>
        </p:txBody>
      </p:sp>
      <p:sp>
        <p:nvSpPr>
          <p:cNvPr id="7" name="Стрелка: вниз 12"/>
          <p:cNvSpPr/>
          <p:nvPr/>
        </p:nvSpPr>
        <p:spPr bwMode="auto">
          <a:xfrm>
            <a:off x="190641" y="1116377"/>
            <a:ext cx="2099667" cy="4940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 dirty="0"/>
          </a:p>
        </p:txBody>
      </p:sp>
      <p:sp>
        <p:nvSpPr>
          <p:cNvPr id="8" name="Прямоугольник: скругленные углы 16"/>
          <p:cNvSpPr/>
          <p:nvPr/>
        </p:nvSpPr>
        <p:spPr bwMode="auto">
          <a:xfrm>
            <a:off x="307545" y="1610415"/>
            <a:ext cx="1939358" cy="47432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7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Представление материалов по делам об административных нарушениях не в полном объеме из отраслевых отделов</a:t>
            </a:r>
          </a:p>
        </p:txBody>
      </p:sp>
      <p:sp>
        <p:nvSpPr>
          <p:cNvPr id="10" name="Прямоугольник: скругленные углы 31"/>
          <p:cNvSpPr/>
          <p:nvPr/>
        </p:nvSpPr>
        <p:spPr bwMode="auto">
          <a:xfrm>
            <a:off x="299565" y="3124622"/>
            <a:ext cx="1912884" cy="54316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Пропускаются пункты обязательных требований</a:t>
            </a:r>
          </a:p>
        </p:txBody>
      </p:sp>
      <p:sp>
        <p:nvSpPr>
          <p:cNvPr id="11" name="Стрелка: вниз 20"/>
          <p:cNvSpPr/>
          <p:nvPr/>
        </p:nvSpPr>
        <p:spPr bwMode="auto">
          <a:xfrm>
            <a:off x="934460" y="2099923"/>
            <a:ext cx="665686" cy="2359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" name="Стрелка: вниз 13"/>
          <p:cNvSpPr/>
          <p:nvPr/>
        </p:nvSpPr>
        <p:spPr bwMode="auto">
          <a:xfrm>
            <a:off x="2730177" y="1126421"/>
            <a:ext cx="2099667" cy="47394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 dirty="0"/>
          </a:p>
        </p:txBody>
      </p:sp>
      <p:sp>
        <p:nvSpPr>
          <p:cNvPr id="15" name="Прямоугольник: скругленные углы 19"/>
          <p:cNvSpPr/>
          <p:nvPr/>
        </p:nvSpPr>
        <p:spPr bwMode="auto">
          <a:xfrm>
            <a:off x="307545" y="4238566"/>
            <a:ext cx="1904904" cy="42379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>
                <a:solidFill>
                  <a:schemeClr val="tx1"/>
                </a:solidFill>
                <a:latin typeface="Times New Roman"/>
                <a:cs typeface="Times New Roman"/>
              </a:rPr>
              <a:t>Н</a:t>
            </a:r>
            <a:r>
              <a:rPr lang="ru-RU" sz="9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евнимательность</a:t>
            </a:r>
            <a:endParaRPr lang="ru-RU" sz="9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29738" y="2297000"/>
            <a:ext cx="1700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 lang="ru-RU" sz="1200" dirty="0"/>
          </a:p>
        </p:txBody>
      </p:sp>
      <p:sp>
        <p:nvSpPr>
          <p:cNvPr id="19" name="Прямоугольник: скругленные углы 39"/>
          <p:cNvSpPr/>
          <p:nvPr/>
        </p:nvSpPr>
        <p:spPr bwMode="auto">
          <a:xfrm>
            <a:off x="299565" y="2318247"/>
            <a:ext cx="1939358" cy="49589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Большой объем неструктурированной информации</a:t>
            </a:r>
          </a:p>
        </p:txBody>
      </p:sp>
      <p:sp>
        <p:nvSpPr>
          <p:cNvPr id="17" name="Прямоугольник: скругленные углы 19"/>
          <p:cNvSpPr/>
          <p:nvPr/>
        </p:nvSpPr>
        <p:spPr bwMode="auto">
          <a:xfrm>
            <a:off x="5850423" y="1588780"/>
            <a:ext cx="1990377" cy="69599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доработка материалов об административных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правонарушениях, </a:t>
            </a:r>
            <a:r>
              <a:rPr lang="ru-RU" sz="800" dirty="0" smtClean="0"/>
              <a:t> </a:t>
            </a:r>
            <a:r>
              <a:rPr lang="ru-RU" sz="800" b="1" dirty="0">
                <a:solidFill>
                  <a:schemeClr val="tx1"/>
                </a:solidFill>
              </a:rPr>
              <a:t>после проведения правовой экспертизы;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13"/>
          <p:cNvSpPr/>
          <p:nvPr/>
        </p:nvSpPr>
        <p:spPr bwMode="auto">
          <a:xfrm>
            <a:off x="5837598" y="1132914"/>
            <a:ext cx="209966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 dirty="0"/>
          </a:p>
        </p:txBody>
      </p:sp>
      <p:sp>
        <p:nvSpPr>
          <p:cNvPr id="23" name="Прямоугольник: скругленные углы 31"/>
          <p:cNvSpPr/>
          <p:nvPr/>
        </p:nvSpPr>
        <p:spPr bwMode="auto">
          <a:xfrm>
            <a:off x="5868308" y="2583005"/>
            <a:ext cx="1995853" cy="56910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Значительный объем работ инспекторов</a:t>
            </a:r>
            <a:endParaRPr lang="ru-RU" sz="9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4" name="Прямоугольник: скругленные углы 31"/>
          <p:cNvSpPr/>
          <p:nvPr/>
        </p:nvSpPr>
        <p:spPr bwMode="auto">
          <a:xfrm>
            <a:off x="5868308" y="3712211"/>
            <a:ext cx="1995853" cy="56910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Отсутствие регламентирующих сроков передачи в юридический отдел материалов, после их доработки</a:t>
            </a:r>
            <a:endParaRPr lang="ru-RU" sz="9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7" name="Прямоугольник: скругленные углы 19"/>
          <p:cNvSpPr/>
          <p:nvPr/>
        </p:nvSpPr>
        <p:spPr bwMode="auto">
          <a:xfrm>
            <a:off x="2801833" y="2566196"/>
            <a:ext cx="1990377" cy="46619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Реестр на бумажном носителе</a:t>
            </a:r>
            <a:endParaRPr lang="ru-RU" sz="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9" name="Стрелка: вниз 20"/>
          <p:cNvSpPr/>
          <p:nvPr/>
        </p:nvSpPr>
        <p:spPr bwMode="auto">
          <a:xfrm>
            <a:off x="905690" y="2829162"/>
            <a:ext cx="669567" cy="3009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0" name="Стрелка: вниз 20"/>
          <p:cNvSpPr/>
          <p:nvPr/>
        </p:nvSpPr>
        <p:spPr bwMode="auto">
          <a:xfrm>
            <a:off x="874137" y="3671886"/>
            <a:ext cx="669567" cy="3009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1" name="Стрелка: вниз 20"/>
          <p:cNvSpPr/>
          <p:nvPr/>
        </p:nvSpPr>
        <p:spPr bwMode="auto">
          <a:xfrm>
            <a:off x="3390501" y="2099691"/>
            <a:ext cx="669567" cy="26013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3" name="Стрелка: вниз 20"/>
          <p:cNvSpPr/>
          <p:nvPr/>
        </p:nvSpPr>
        <p:spPr bwMode="auto">
          <a:xfrm>
            <a:off x="6552647" y="2273052"/>
            <a:ext cx="669567" cy="3009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4" name="Прямоугольник: скругленные углы 19"/>
          <p:cNvSpPr/>
          <p:nvPr/>
        </p:nvSpPr>
        <p:spPr bwMode="auto">
          <a:xfrm>
            <a:off x="2787565" y="1605963"/>
            <a:ext cx="1990377" cy="48807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Длительный поиск информации по реестру</a:t>
            </a:r>
            <a:endParaRPr lang="ru-RU" sz="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545" y="3980307"/>
            <a:ext cx="1700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 lang="ru-RU" sz="1200" dirty="0"/>
          </a:p>
        </p:txBody>
      </p:sp>
      <p:sp>
        <p:nvSpPr>
          <p:cNvPr id="28" name="Стрелка: вниз 20"/>
          <p:cNvSpPr/>
          <p:nvPr/>
        </p:nvSpPr>
        <p:spPr bwMode="auto">
          <a:xfrm>
            <a:off x="6531452" y="3143105"/>
            <a:ext cx="669567" cy="3009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7158" y="3391081"/>
            <a:ext cx="1700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7980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95536" y="309874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n-lt"/>
              </a:rPr>
              <a:t>Пирамида проблем</a:t>
            </a:r>
            <a:endParaRPr/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355820"/>
              </p:ext>
            </p:extLst>
          </p:nvPr>
        </p:nvGraphicFramePr>
        <p:xfrm>
          <a:off x="-529749" y="858578"/>
          <a:ext cx="7503369" cy="40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339752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1776178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 bwMode="auto">
          <a:xfrm>
            <a:off x="3207981" y="3547083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 bwMode="auto">
          <a:xfrm>
            <a:off x="1584657" y="4086299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1901754235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91782" y="324714"/>
            <a:ext cx="319072" cy="379431"/>
          </a:xfrm>
          <a:prstGeom prst="rect">
            <a:avLst/>
          </a:prstGeom>
        </p:spPr>
      </p:pic>
      <p:sp>
        <p:nvSpPr>
          <p:cNvPr id="10" name="Пятно 1 9"/>
          <p:cNvSpPr/>
          <p:nvPr/>
        </p:nvSpPr>
        <p:spPr bwMode="auto">
          <a:xfrm>
            <a:off x="2254061" y="3547083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3" name="Пятно 1 12"/>
          <p:cNvSpPr/>
          <p:nvPr/>
        </p:nvSpPr>
        <p:spPr bwMode="auto">
          <a:xfrm>
            <a:off x="2441674" y="4158307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 bwMode="auto">
          <a:xfrm>
            <a:off x="3467476" y="4208453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 bwMode="auto">
          <a:xfrm>
            <a:off x="1508122" y="3547083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6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6" name="Пятно 1 15"/>
          <p:cNvSpPr/>
          <p:nvPr/>
        </p:nvSpPr>
        <p:spPr bwMode="auto">
          <a:xfrm>
            <a:off x="4596568" y="4436600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3864" y="-48983"/>
            <a:ext cx="489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Подготовка к плану действий</a:t>
            </a:r>
          </a:p>
          <a:p>
            <a:r>
              <a:rPr lang="ru-RU" sz="1000" dirty="0" smtClean="0">
                <a:solidFill>
                  <a:prstClr val="black"/>
                </a:solidFill>
              </a:rPr>
              <a:t>Как </a:t>
            </a:r>
            <a:r>
              <a:rPr lang="ru-RU" sz="1000" dirty="0">
                <a:solidFill>
                  <a:prstClr val="black"/>
                </a:solidFill>
              </a:rPr>
              <a:t>мы хотим повлиять на выявленные при картировании текущего </a:t>
            </a:r>
            <a:r>
              <a:rPr lang="ru-RU" sz="1000" dirty="0" smtClean="0">
                <a:solidFill>
                  <a:prstClr val="black"/>
                </a:solidFill>
              </a:rPr>
              <a:t>состояния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</a:rPr>
              <a:t>проблемы </a:t>
            </a:r>
            <a:r>
              <a:rPr lang="ru-RU" sz="1000" dirty="0">
                <a:solidFill>
                  <a:prstClr val="black"/>
                </a:solidFill>
              </a:rPr>
              <a:t>в рамках текущего проекта? </a:t>
            </a:r>
            <a:endParaRPr lang="ru-RU" sz="1000" dirty="0">
              <a:solidFill>
                <a:srgbClr val="414142"/>
              </a:solidFill>
            </a:endParaRP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50225"/>
              </p:ext>
            </p:extLst>
          </p:nvPr>
        </p:nvGraphicFramePr>
        <p:xfrm>
          <a:off x="179512" y="737015"/>
          <a:ext cx="8784976" cy="37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2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814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планируется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88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Большое количество ошибок в предоставляемых документах</a:t>
                      </a:r>
                      <a:endParaRPr lang="ru-RU" sz="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Длительная доработка материалов об административных правонарушениях</a:t>
                      </a:r>
                      <a:endParaRPr lang="ru-RU" sz="8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Длительный поиск информации по бумажному реестру</a:t>
                      </a: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Ошибки при занесении информации в журнал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13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Длительный процесс формирования отчета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13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Контроль сроков наступления даты направления постановлений, для принудительного взыскания в ФССП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83" y="1397994"/>
            <a:ext cx="347924" cy="2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82" y="2329959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73925"/>
            <a:ext cx="361201" cy="27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82" y="3357794"/>
            <a:ext cx="320718" cy="24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82" y="2754709"/>
            <a:ext cx="333493" cy="25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82" y="4027409"/>
            <a:ext cx="320718" cy="24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72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01556" y="373945"/>
            <a:ext cx="6750997" cy="760025"/>
          </a:xfrm>
        </p:spPr>
        <p:txBody>
          <a:bodyPr/>
          <a:lstStyle/>
          <a:p>
            <a:pPr lvl="0"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План мероприятий по реализации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проекта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«Оптимизация процесса формирования статистической отчетности по делам об административных правонарушениях»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70439783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4475" y="349330"/>
            <a:ext cx="319072" cy="37943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1965"/>
              </p:ext>
            </p:extLst>
          </p:nvPr>
        </p:nvGraphicFramePr>
        <p:xfrm>
          <a:off x="301556" y="1158585"/>
          <a:ext cx="8229600" cy="3552897"/>
        </p:xfrm>
        <a:graphic>
          <a:graphicData uri="http://schemas.openxmlformats.org/drawingml/2006/table">
            <a:tbl>
              <a:tblPr firstRow="1" firstCol="1" bandRow="1">
                <a:tableStyleId>{D351654A-1C11-FF17-E579-7B5ADC0B8175}</a:tableStyleId>
              </a:tblPr>
              <a:tblGrid>
                <a:gridCol w="477611"/>
                <a:gridCol w="2082270"/>
                <a:gridCol w="1283049"/>
                <a:gridCol w="1682659"/>
                <a:gridCol w="1602398"/>
                <a:gridCol w="1101613"/>
              </a:tblGrid>
              <a:tr h="374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Мероприятия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Ожидаемый результат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Ответственные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Срок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Исполнение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44" marR="61044" marT="0" marB="0" anchor="ctr"/>
                </a:tc>
              </a:tr>
              <a:tr h="439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семинаров профильных отделов на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тему сокращения сроков доработки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 об административных правонарушениях, </a:t>
                      </a: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проведения правовой экспертизы, а также по недопущению ошибок при формировании материалов по делам об административных правонарушениях;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 smtClean="0">
                        <a:effectLst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Уменьшение количества ошибок допускаемых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возбуждении дел об административных правонарушениях;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Кириллова Е.С.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Фомина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А.Д.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Старицына Т.В.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01.07.2024-20.07.2024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</a:tr>
              <a:tr h="551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Приказа Инспекции об утверждении Порядка проведения правовой экспертизы материалов дел об административных правонарушениях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сроков доработки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Колесников В.И.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02.08.2024-30.08.2024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</a:tr>
              <a:tr h="961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реестра административных дел,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путем создания электронного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документа, размещение его на сетевом ресурсе.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поиска информации, сокращение ошибок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Кириллова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Фомина А.Д.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Старицына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Т.В.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02.08.2024-14.08.2024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4" marR="61044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69875"/>
            <a:ext cx="251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Вклад в цель проекта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68415"/>
              </p:ext>
            </p:extLst>
          </p:nvPr>
        </p:nvGraphicFramePr>
        <p:xfrm>
          <a:off x="683568" y="989955"/>
          <a:ext cx="7992888" cy="3223505"/>
        </p:xfrm>
        <a:graphic>
          <a:graphicData uri="http://schemas.openxmlformats.org/drawingml/2006/table">
            <a:tbl>
              <a:tblPr firstRow="1" bandRow="1">
                <a:tableStyleId>{D351654A-1C11-FF17-E579-7B5ADC0B8175}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57870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Проблема</a:t>
                      </a:r>
                      <a:endParaRPr lang="ru-RU" sz="11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Коренная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причина</a:t>
                      </a:r>
                      <a:endParaRPr lang="ru-RU" sz="10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</a:t>
                      </a:r>
                      <a:endParaRPr lang="ru-RU" sz="10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Вклад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цель</a:t>
                      </a:r>
                      <a:endParaRPr lang="ru-RU" sz="10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 anchor="ctr"/>
                </a:tc>
              </a:tr>
              <a:tr h="128969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материалов по делам об административных нарушениях не в полном объеме из отраслевых отделов в юридический отдел</a:t>
                      </a:r>
                      <a:endParaRPr lang="ru-RU" sz="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Большой объем неструктурированной информации</a:t>
                      </a:r>
                      <a:r>
                        <a:rPr lang="ru-RU" sz="800" b="1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бумажном носителе</a:t>
                      </a:r>
                    </a:p>
                    <a:p>
                      <a:pPr algn="ctr"/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семинаров профильных отделов на</a:t>
                      </a:r>
                      <a:r>
                        <a:rPr lang="ru-RU" sz="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тему сокращения сроков доработки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 об административных правонарушениях, </a:t>
                      </a: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проведения правовой экспертизы, а также по недопущению ошибок при формировании материалов по делам об административных правонарушениях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количества ошибок</a:t>
                      </a:r>
                      <a:endParaRPr lang="ru-RU" sz="800" b="1" baseline="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750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поиск информации по бумажному реестру</a:t>
                      </a:r>
                      <a:endParaRPr lang="ru-RU" sz="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 на бумажном носителе</a:t>
                      </a:r>
                    </a:p>
                    <a:p>
                      <a:pPr algn="ctr"/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электронного реестра</a:t>
                      </a: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его на сетевом ресурсе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ВПП, уменьшение ошибок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6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Длительная доработка материалов об административных правонарушениях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регламентирующих сроков передачи материалов дел об административных правонарушений в юридический отдел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Приказа Инспекции об утверждении Порядка проведения правовой экспертизы материалов дел об административных правонарушениях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98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926059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Bahnschrift SemiBold Condensed" pitchFamily="34" charset="0"/>
              </a:rPr>
              <a:t>Реализация проекта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328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87" y="156627"/>
            <a:ext cx="5871754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семинар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профильных отделов на тему сокращения сроков доработки материалов об административных правонарушениях,  после проведения правовой экспертизы, а также по недопущению ошибок при формировании материалов по делам об административных правонарушениях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208" y="917947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семинара  время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устранение ошибок и доработки дел об административных правонарушениях сократилось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3360 минут на 960 минут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7" y="1496318"/>
            <a:ext cx="2856111" cy="2142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13353"/>
            <a:ext cx="3000128" cy="22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542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87" y="156627"/>
            <a:ext cx="58717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приказ Государственной инспекции Забайкальского края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правовой экспертизы материалов дел об административных правонарушениях</a:t>
            </a:r>
          </a:p>
          <a:p>
            <a:pPr lvl="0">
              <a:lnSpc>
                <a:spcPct val="115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8659" y="935695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время на устранение ошибок и доработки дел об административных правонарушениях с 480-3360 минут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480-960 минут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0044"/>
            <a:ext cx="3117684" cy="3798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66" y="935695"/>
            <a:ext cx="2016224" cy="266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59" y="2309726"/>
            <a:ext cx="1646147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89" y="3599991"/>
            <a:ext cx="2278378" cy="14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9875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87" y="156627"/>
            <a:ext cx="5871754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электронный реестр административных дел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1494011"/>
            <a:ext cx="2592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время на уточнение информации для ответов на поступившие запросы из государственных органов, от должностных лиц, а также  об оплате административных штрафов, контроль сроков оплаты и вступления в законную силу постановлений с 1545-3630 минут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130-305 минут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9949"/>
            <a:ext cx="5880447" cy="44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2348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41883"/>
            <a:ext cx="72008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600" dirty="0" smtClean="0">
                <a:cs typeface="Times New Roman" panose="02020603050405020304" pitchFamily="18" charset="0"/>
              </a:rPr>
              <a:t>Было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341883"/>
            <a:ext cx="108012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600" dirty="0" smtClean="0">
                <a:cs typeface="Times New Roman" panose="02020603050405020304" pitchFamily="18" charset="0"/>
              </a:rPr>
              <a:t>Стало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501" y="443609"/>
            <a:ext cx="1642566" cy="2190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0232" y="1495976"/>
            <a:ext cx="1716403" cy="2288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687" y="3010179"/>
            <a:ext cx="1704191" cy="22722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17369"/>
            <a:ext cx="2592288" cy="19442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99073"/>
            <a:ext cx="3072135" cy="23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2070075"/>
            <a:ext cx="7200603" cy="2257673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«Оптимизация процесса формирования статистической отчетности по делам об административных правонарушениях»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Проект: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2248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устойчивости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3931"/>
            <a:ext cx="4232514" cy="2511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66" y="2142083"/>
            <a:ext cx="3827512" cy="25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779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2248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устойчивости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58107"/>
            <a:ext cx="3809917" cy="2207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62962"/>
            <a:ext cx="3572342" cy="2207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1277987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количество ошибок 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допускаемых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возбуждении дел об административных правонарушениях</a:t>
            </a:r>
          </a:p>
        </p:txBody>
      </p:sp>
    </p:spTree>
    <p:extLst>
      <p:ext uri="{BB962C8B-B14F-4D97-AF65-F5344CB8AC3E}">
        <p14:creationId xmlns:p14="http://schemas.microsoft.com/office/powerpoint/2010/main" val="25838868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987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Bahnschrift SemiBold Condensed" pitchFamily="34" charset="0"/>
              </a:rPr>
              <a:t>Достижение показателей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0542"/>
              </p:ext>
            </p:extLst>
          </p:nvPr>
        </p:nvGraphicFramePr>
        <p:xfrm>
          <a:off x="251520" y="989955"/>
          <a:ext cx="8424936" cy="11784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4527">
                  <a:extLst>
                    <a:ext uri="{9D8B030D-6E8A-4147-A177-3AD203B41FA5}">
                      <a16:colId xmlns="" xmlns:a16="http://schemas.microsoft.com/office/drawing/2014/main" val="3483521618"/>
                    </a:ext>
                  </a:extLst>
                </a:gridCol>
                <a:gridCol w="1398580">
                  <a:extLst>
                    <a:ext uri="{9D8B030D-6E8A-4147-A177-3AD203B41FA5}">
                      <a16:colId xmlns="" xmlns:a16="http://schemas.microsoft.com/office/drawing/2014/main" val="3494378248"/>
                    </a:ext>
                  </a:extLst>
                </a:gridCol>
                <a:gridCol w="1318278">
                  <a:extLst>
                    <a:ext uri="{9D8B030D-6E8A-4147-A177-3AD203B41FA5}">
                      <a16:colId xmlns="" xmlns:a16="http://schemas.microsoft.com/office/drawing/2014/main" val="3156165601"/>
                    </a:ext>
                  </a:extLst>
                </a:gridCol>
                <a:gridCol w="1351738">
                  <a:extLst>
                    <a:ext uri="{9D8B030D-6E8A-4147-A177-3AD203B41FA5}">
                      <a16:colId xmlns="" xmlns:a16="http://schemas.microsoft.com/office/drawing/2014/main" val="3549743522"/>
                    </a:ext>
                  </a:extLst>
                </a:gridCol>
                <a:gridCol w="1371813">
                  <a:extLst>
                    <a:ext uri="{9D8B030D-6E8A-4147-A177-3AD203B41FA5}">
                      <a16:colId xmlns="" xmlns:a16="http://schemas.microsoft.com/office/drawing/2014/main" val="1737774298"/>
                    </a:ext>
                  </a:extLst>
                </a:gridCol>
              </a:tblGrid>
              <a:tr h="40123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Bahnschrift SemiBold Condensed" pitchFamily="34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Текущий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Целевой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Фактический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Эффективность, %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6226847"/>
                  </a:ext>
                </a:extLst>
              </a:tr>
              <a:tr h="678890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Поступление запроса из гос. органов, должностных лиц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(поиск информации по поступившему запросу) (мин.)</a:t>
                      </a:r>
                      <a:endParaRPr lang="ru-RU" sz="900" b="1" dirty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 smtClean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b="1" dirty="0" smtClean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1075-2670 </a:t>
                      </a:r>
                      <a:endParaRPr lang="ru-RU" sz="900" b="1" dirty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1" dirty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900" b="1" kern="1200" dirty="0" smtClean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900" b="1" kern="1200" dirty="0" smtClean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115-650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endParaRPr lang="ru-RU" sz="900" b="1" kern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60-115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102,86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72624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80112" y="4014291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Эффективность</a:t>
            </a:r>
            <a:r>
              <a:rPr lang="ru-RU" sz="1000" b="1" dirty="0">
                <a:latin typeface="Bahnschrift SemiBold Condensed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по проекту – </a:t>
            </a:r>
            <a:r>
              <a:rPr lang="ru-RU" sz="1000" b="1" dirty="0" smtClean="0">
                <a:solidFill>
                  <a:schemeClr val="tx1"/>
                </a:solidFill>
                <a:latin typeface="Bahnschrift SemiBold Condensed" pitchFamily="34" charset="0"/>
              </a:rPr>
              <a:t>102,58 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014291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Выполнение плана мероприятий составило 100 %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72191"/>
              </p:ext>
            </p:extLst>
          </p:nvPr>
        </p:nvGraphicFramePr>
        <p:xfrm>
          <a:off x="251520" y="2070075"/>
          <a:ext cx="8424936" cy="6788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4527"/>
                <a:gridCol w="1398580"/>
                <a:gridCol w="1318278"/>
                <a:gridCol w="1351738"/>
                <a:gridCol w="1371813"/>
              </a:tblGrid>
              <a:tr h="678890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Наступление срока направления постановлений, для принудительного взыскания в ФССП (поиск информации) (мин.)</a:t>
                      </a:r>
                      <a:endParaRPr lang="ru-RU" sz="900" b="1" dirty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 smtClean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b="1" dirty="0" smtClean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1045-2550 </a:t>
                      </a:r>
                      <a:endParaRPr lang="ru-RU" sz="900" b="1" dirty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1" dirty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70-115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25-45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102,31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8931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3568" y="4508583"/>
            <a:ext cx="4014788" cy="198116"/>
          </a:xfrm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27.09.2024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989955"/>
            <a:ext cx="6561138" cy="330200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ru-RU" sz="4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4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44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34654"/>
              </p:ext>
            </p:extLst>
          </p:nvPr>
        </p:nvGraphicFramePr>
        <p:xfrm>
          <a:off x="539750" y="2358107"/>
          <a:ext cx="6096000" cy="1310640"/>
        </p:xfrm>
        <a:graphic>
          <a:graphicData uri="http://schemas.openxmlformats.org/drawingml/2006/table">
            <a:tbl>
              <a:tblPr firstRow="1" bandRow="1">
                <a:tableStyleId>{D351654A-1C11-FF17-E579-7B5ADC0B8175}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Начальник отдела правового и кадрового обеспечения Колесников Василий Иванович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Консультант отдела правового и кадрового обеспечения Кириллова Екатерина Сергеевна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Старицына Татьяна Владимировна (главный специалист-эксперт), Фомина Анастасия Дмитриевна (главный специалист)</a:t>
                      </a:r>
                    </a:p>
                    <a:p>
                      <a:endParaRPr lang="ru-RU" sz="10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0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/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0232" y="93992"/>
            <a:ext cx="319072" cy="37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9955"/>
            <a:ext cx="2304058" cy="3260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1061963"/>
            <a:ext cx="2283662" cy="32606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9955"/>
            <a:ext cx="2515367" cy="160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/>
              <a:t>Команда проекта:</a:t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0232" y="93992"/>
            <a:ext cx="319072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133971"/>
            <a:ext cx="72918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Владелец процесса: </a:t>
            </a:r>
            <a:br>
              <a:rPr lang="ru-RU" sz="1300" dirty="0"/>
            </a:br>
            <a:r>
              <a:rPr lang="ru-RU" sz="1300" dirty="0"/>
              <a:t>Начальник </a:t>
            </a:r>
            <a:r>
              <a:rPr lang="ru-RU" sz="1300" dirty="0" smtClean="0"/>
              <a:t>отдела правового и кадрового обеспечения Колесников Василий Иванович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Руководитель проекта: </a:t>
            </a:r>
            <a:br>
              <a:rPr lang="ru-RU" sz="1300" dirty="0"/>
            </a:br>
            <a:r>
              <a:rPr lang="ru-RU" sz="1300" dirty="0" smtClean="0"/>
              <a:t>Консультант отдела правового и кадрового обеспечения Кириллова Екатерина Сергеевна</a:t>
            </a:r>
            <a:r>
              <a:rPr lang="ru-RU" sz="1300" dirty="0"/>
              <a:t/>
            </a:r>
            <a:br>
              <a:rPr lang="ru-RU" sz="1300" dirty="0"/>
            </a:br>
            <a:endParaRPr lang="ru-RU" sz="1300" dirty="0" smtClean="0"/>
          </a:p>
          <a:p>
            <a:r>
              <a:rPr lang="ru-RU" sz="1300" dirty="0" smtClean="0"/>
              <a:t>Команда </a:t>
            </a:r>
            <a:r>
              <a:rPr lang="ru-RU" sz="1300" dirty="0"/>
              <a:t>проекта: </a:t>
            </a:r>
            <a:br>
              <a:rPr lang="ru-RU" sz="1300" dirty="0"/>
            </a:br>
            <a:r>
              <a:rPr lang="ru-RU" sz="1300" dirty="0" smtClean="0"/>
              <a:t>Колесников Василий Иванович </a:t>
            </a:r>
            <a:r>
              <a:rPr lang="ru-RU" sz="1300" dirty="0"/>
              <a:t>(начальник отдела), </a:t>
            </a:r>
            <a:r>
              <a:rPr lang="ru-RU" sz="1300" dirty="0" smtClean="0"/>
              <a:t>Кириллова Екатерина Сергеевна (Консультант</a:t>
            </a:r>
            <a:r>
              <a:rPr lang="ru-RU" sz="1300" dirty="0"/>
              <a:t>), </a:t>
            </a:r>
            <a:r>
              <a:rPr lang="ru-RU" sz="1300" dirty="0" smtClean="0"/>
              <a:t>Старицына Татьяна Владимировна </a:t>
            </a:r>
            <a:r>
              <a:rPr lang="ru-RU" sz="1300" dirty="0"/>
              <a:t>(главный </a:t>
            </a:r>
            <a:r>
              <a:rPr lang="ru-RU" sz="1300" dirty="0" smtClean="0"/>
              <a:t>специалист-эксперт), Фомина Анастасия Дмитриевна (главный специалист)</a:t>
            </a:r>
            <a:endParaRPr lang="ru-RU" sz="13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1205979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539552" y="2007072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39552" y="2808165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3707"/>
            <a:ext cx="6708262" cy="47944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98644" y="170535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Паспорт проекта</a:t>
            </a:r>
            <a:r>
              <a:rPr lang="ru-RU" dirty="0"/>
              <a:t>:</a:t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60232" y="335635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Текущие проблемы: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0232" y="93992"/>
            <a:ext cx="319072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133971"/>
            <a:ext cx="679683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Большое количество ошибок, допускаемых при возбуждении дел об административных правонарушениях;</a:t>
            </a:r>
          </a:p>
          <a:p>
            <a:endParaRPr lang="ru-RU" sz="1300" dirty="0"/>
          </a:p>
          <a:p>
            <a:r>
              <a:rPr lang="ru-RU" sz="1300" dirty="0" smtClean="0"/>
              <a:t>Длительная доработка материалов об административных правонарушениях, после проведения правовой экспертизы;</a:t>
            </a:r>
            <a:endParaRPr lang="ru-RU" sz="1300" dirty="0"/>
          </a:p>
          <a:p>
            <a:endParaRPr lang="ru-RU" sz="1300" dirty="0" smtClean="0"/>
          </a:p>
          <a:p>
            <a:r>
              <a:rPr lang="ru-RU" sz="1300" dirty="0" smtClean="0"/>
              <a:t>Длительный поиск информации по бумажному реестру;</a:t>
            </a:r>
            <a:endParaRPr lang="ru-RU" sz="1300" dirty="0"/>
          </a:p>
          <a:p>
            <a:endParaRPr lang="ru-RU" sz="1300" dirty="0" smtClean="0"/>
          </a:p>
          <a:p>
            <a:endParaRPr lang="ru-RU" sz="1300" dirty="0" smtClean="0"/>
          </a:p>
          <a:p>
            <a:r>
              <a:rPr lang="ru-RU" sz="1300" dirty="0" smtClean="0"/>
              <a:t>Ошибки при занесении информации в журнал;</a:t>
            </a:r>
          </a:p>
          <a:p>
            <a:endParaRPr lang="ru-RU" sz="1300" dirty="0"/>
          </a:p>
          <a:p>
            <a:r>
              <a:rPr lang="ru-RU" sz="1300" dirty="0" smtClean="0"/>
              <a:t>Длительный процесс формирования отчета;</a:t>
            </a:r>
          </a:p>
          <a:p>
            <a:endParaRPr lang="ru-RU" sz="1300" dirty="0"/>
          </a:p>
          <a:p>
            <a:endParaRPr lang="ru-RU" sz="1300" dirty="0" smtClean="0"/>
          </a:p>
          <a:p>
            <a:r>
              <a:rPr lang="ru-RU" sz="1300" dirty="0" smtClean="0"/>
              <a:t>Контроль сроков наступления даты оплаты.</a:t>
            </a:r>
          </a:p>
          <a:p>
            <a:endParaRPr lang="ru-RU" sz="1300" dirty="0"/>
          </a:p>
        </p:txBody>
      </p:sp>
      <p:sp>
        <p:nvSpPr>
          <p:cNvPr id="12" name="Пятно 1 11"/>
          <p:cNvSpPr/>
          <p:nvPr/>
        </p:nvSpPr>
        <p:spPr bwMode="auto">
          <a:xfrm>
            <a:off x="889069" y="1728109"/>
            <a:ext cx="514579" cy="35522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3" name="Пятно 1 12"/>
          <p:cNvSpPr/>
          <p:nvPr/>
        </p:nvSpPr>
        <p:spPr bwMode="auto">
          <a:xfrm>
            <a:off x="922152" y="1141024"/>
            <a:ext cx="412833" cy="42847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 bwMode="auto">
          <a:xfrm>
            <a:off x="882078" y="2288869"/>
            <a:ext cx="514579" cy="35522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 bwMode="auto">
          <a:xfrm>
            <a:off x="882078" y="2849629"/>
            <a:ext cx="514579" cy="35522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 bwMode="auto">
          <a:xfrm>
            <a:off x="889069" y="3369692"/>
            <a:ext cx="514579" cy="35522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 bwMode="auto">
          <a:xfrm>
            <a:off x="912035" y="3907991"/>
            <a:ext cx="514579" cy="35522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6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5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48472" y="106565"/>
            <a:ext cx="6580689" cy="460434"/>
          </a:xfrm>
        </p:spPr>
        <p:txBody>
          <a:bodyPr/>
          <a:lstStyle/>
          <a:p>
            <a:pPr>
              <a:defRPr/>
            </a:pPr>
            <a:r>
              <a:rPr lang="ru-RU" sz="1200" dirty="0">
                <a:latin typeface="+mn-lt"/>
                <a:cs typeface="Times New Roman"/>
              </a:rPr>
              <a:t>Карта текущего состояния </a:t>
            </a:r>
            <a:r>
              <a:rPr lang="ru-RU" sz="1200" dirty="0" smtClean="0">
                <a:latin typeface="+mn-lt"/>
                <a:cs typeface="Times New Roman"/>
              </a:rPr>
              <a:t>процесса «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Оптимизация процесса формирования статистической отчетности по делам об административных правонарушениях</a:t>
            </a:r>
            <a:r>
              <a:rPr lang="ru-RU" sz="1200" dirty="0" smtClean="0">
                <a:latin typeface="+mn-lt"/>
                <a:cs typeface="Times New Roman"/>
              </a:rPr>
              <a:t>»</a:t>
            </a:r>
            <a:endParaRPr lang="ru-RU" sz="1200" dirty="0">
              <a:latin typeface="+mn-lt"/>
            </a:endParaRPr>
          </a:p>
        </p:txBody>
      </p:sp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29161" y="125859"/>
            <a:ext cx="319072" cy="3794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31759" y="1023694"/>
            <a:ext cx="1359933" cy="710955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800" dirty="0"/>
              <a:t>Проведение правовой экспертизы поступивших материалов, проверка их законности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2641085" y="1037532"/>
            <a:ext cx="1521600" cy="700610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800" dirty="0" smtClean="0"/>
              <a:t>Регистрация  в журнале (на бумажном носителе) поступивших административных материалов</a:t>
            </a:r>
          </a:p>
          <a:p>
            <a:pPr algn="ctr"/>
            <a:endParaRPr lang="ru-RU" sz="800" dirty="0"/>
          </a:p>
        </p:txBody>
      </p:sp>
      <p:sp>
        <p:nvSpPr>
          <p:cNvPr id="50" name="TextBox 49"/>
          <p:cNvSpPr txBox="1"/>
          <p:nvPr/>
        </p:nvSpPr>
        <p:spPr bwMode="auto">
          <a:xfrm>
            <a:off x="2841928" y="2490164"/>
            <a:ext cx="1295836" cy="2595501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52" name="TextBox 51"/>
          <p:cNvSpPr txBox="1"/>
          <p:nvPr/>
        </p:nvSpPr>
        <p:spPr bwMode="auto">
          <a:xfrm>
            <a:off x="939255" y="1950392"/>
            <a:ext cx="1380123" cy="549377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600" dirty="0"/>
              <a:t>Передача на доработку административных материалов в отделы для устранения ошибок, принятие в отдел  после доработки материалов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746" y="2499769"/>
            <a:ext cx="875224" cy="110980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941746" y="3013611"/>
            <a:ext cx="87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Отчет  сформирован</a:t>
            </a:r>
            <a:endParaRPr lang="ru-RU" sz="800" dirty="0"/>
          </a:p>
        </p:txBody>
      </p:sp>
      <p:sp>
        <p:nvSpPr>
          <p:cNvPr id="56" name="Стрелка вправо 55"/>
          <p:cNvSpPr/>
          <p:nvPr/>
        </p:nvSpPr>
        <p:spPr>
          <a:xfrm>
            <a:off x="735263" y="1484363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 bwMode="auto">
          <a:xfrm>
            <a:off x="2361204" y="1379171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 bwMode="auto">
          <a:xfrm>
            <a:off x="1453572" y="7194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От 40  до 60 мин.</a:t>
            </a:r>
            <a:endParaRPr lang="ru-RU" sz="600" dirty="0"/>
          </a:p>
        </p:txBody>
      </p:sp>
      <p:sp>
        <p:nvSpPr>
          <p:cNvPr id="72" name="TextBox 71"/>
          <p:cNvSpPr txBox="1"/>
          <p:nvPr/>
        </p:nvSpPr>
        <p:spPr bwMode="auto">
          <a:xfrm>
            <a:off x="3199410" y="743181"/>
            <a:ext cx="54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 15 до  30 мин.</a:t>
            </a:r>
            <a:endParaRPr lang="ru-RU" sz="600" dirty="0"/>
          </a:p>
        </p:txBody>
      </p:sp>
      <p:sp>
        <p:nvSpPr>
          <p:cNvPr id="1787179363" name="TextBox 1787179362"/>
          <p:cNvSpPr txBox="1"/>
          <p:nvPr/>
        </p:nvSpPr>
        <p:spPr>
          <a:xfrm>
            <a:off x="8272842" y="4623649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ВПП</a:t>
            </a:r>
          </a:p>
          <a:p>
            <a:r>
              <a:rPr lang="en-US" sz="700" dirty="0" smtClean="0"/>
              <a:t>Min</a:t>
            </a:r>
            <a:r>
              <a:rPr lang="ru-RU" sz="700" dirty="0" smtClean="0"/>
              <a:t>: 1585   мин.</a:t>
            </a:r>
            <a:endParaRPr lang="en-US" sz="700" dirty="0" smtClean="0"/>
          </a:p>
          <a:p>
            <a:r>
              <a:rPr lang="en-US" sz="700" dirty="0" smtClean="0"/>
              <a:t>Max</a:t>
            </a:r>
            <a:r>
              <a:rPr lang="ru-RU" sz="700" dirty="0" smtClean="0"/>
              <a:t>: 3690 мин.</a:t>
            </a:r>
            <a:endParaRPr lang="ru-RU" sz="7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3876" y="743181"/>
            <a:ext cx="664275" cy="1271979"/>
            <a:chOff x="313816" y="1854051"/>
            <a:chExt cx="664275" cy="127197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16" y="1854051"/>
              <a:ext cx="664275" cy="1255756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321840" y="2418144"/>
              <a:ext cx="644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dirty="0"/>
                <a:t>Поступление административных материалов в юридический отдел от отраслевых отделов</a:t>
              </a:r>
            </a:p>
          </p:txBody>
        </p:sp>
      </p:grpSp>
      <p:sp>
        <p:nvSpPr>
          <p:cNvPr id="78" name="Стрелка вправо 77"/>
          <p:cNvSpPr/>
          <p:nvPr/>
        </p:nvSpPr>
        <p:spPr bwMode="auto">
          <a:xfrm rot="5400000">
            <a:off x="1497368" y="1799579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353726" y="2490164"/>
            <a:ext cx="743034" cy="1255756"/>
            <a:chOff x="89065" y="3523924"/>
            <a:chExt cx="743034" cy="1255756"/>
          </a:xfrm>
        </p:grpSpPr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89065" y="3523924"/>
              <a:ext cx="743034" cy="1255756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129268" y="4096445"/>
              <a:ext cx="58029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50" dirty="0"/>
                <a:t>Поступление </a:t>
              </a:r>
              <a:r>
                <a:rPr lang="ru-RU" sz="550" dirty="0" smtClean="0"/>
                <a:t>запроса из гос. Органов, должностных лиц</a:t>
              </a:r>
              <a:endParaRPr lang="ru-RU" sz="550" dirty="0"/>
            </a:p>
          </p:txBody>
        </p:sp>
      </p:grpSp>
      <p:sp>
        <p:nvSpPr>
          <p:cNvPr id="144" name="Прямоугольник 143"/>
          <p:cNvSpPr/>
          <p:nvPr/>
        </p:nvSpPr>
        <p:spPr bwMode="auto">
          <a:xfrm>
            <a:off x="2799195" y="2788028"/>
            <a:ext cx="128511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dirty="0" smtClean="0"/>
          </a:p>
          <a:p>
            <a:pPr algn="ctr"/>
            <a:endParaRPr lang="ru-RU" sz="1000" dirty="0"/>
          </a:p>
          <a:p>
            <a:pPr algn="ctr"/>
            <a:endParaRPr lang="ru-RU" sz="1000" dirty="0" smtClean="0"/>
          </a:p>
          <a:p>
            <a:pPr algn="ctr"/>
            <a:endParaRPr lang="ru-RU" sz="1000" dirty="0"/>
          </a:p>
          <a:p>
            <a:pPr algn="ctr"/>
            <a:endParaRPr lang="ru-RU" sz="1000" dirty="0" smtClean="0"/>
          </a:p>
          <a:p>
            <a:pPr algn="ctr"/>
            <a:r>
              <a:rPr lang="ru-RU" sz="800" dirty="0" smtClean="0"/>
              <a:t>Поиск (подсчет) информации по журналу, </a:t>
            </a:r>
            <a:endParaRPr lang="ru-RU" sz="800" dirty="0"/>
          </a:p>
        </p:txBody>
      </p:sp>
      <p:sp>
        <p:nvSpPr>
          <p:cNvPr id="145" name="TextBox 144"/>
          <p:cNvSpPr txBox="1"/>
          <p:nvPr/>
        </p:nvSpPr>
        <p:spPr bwMode="auto">
          <a:xfrm>
            <a:off x="4988852" y="2989388"/>
            <a:ext cx="687470" cy="522624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986639" y="3065088"/>
            <a:ext cx="716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Формирование отчета</a:t>
            </a:r>
            <a:endParaRPr lang="ru-RU" sz="800" dirty="0"/>
          </a:p>
        </p:txBody>
      </p:sp>
      <p:sp>
        <p:nvSpPr>
          <p:cNvPr id="147" name="TextBox 146"/>
          <p:cNvSpPr txBox="1"/>
          <p:nvPr/>
        </p:nvSpPr>
        <p:spPr bwMode="auto">
          <a:xfrm>
            <a:off x="6021234" y="2980103"/>
            <a:ext cx="687470" cy="539179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5992314" y="3059000"/>
            <a:ext cx="716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Подготовка ответа на запрос</a:t>
            </a:r>
            <a:endParaRPr lang="ru-RU" sz="800" dirty="0"/>
          </a:p>
        </p:txBody>
      </p:sp>
      <p:grpSp>
        <p:nvGrpSpPr>
          <p:cNvPr id="34" name="Группа 33"/>
          <p:cNvGrpSpPr/>
          <p:nvPr/>
        </p:nvGrpSpPr>
        <p:grpSpPr>
          <a:xfrm flipH="1">
            <a:off x="763387" y="1733523"/>
            <a:ext cx="227455" cy="272209"/>
            <a:chOff x="3600181" y="3217091"/>
            <a:chExt cx="340995" cy="272209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654299" y="3489300"/>
              <a:ext cx="2868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3929301" y="3217091"/>
              <a:ext cx="0" cy="272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>
              <a:off x="3600181" y="3217091"/>
              <a:ext cx="329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Стрелка вправо 148"/>
          <p:cNvSpPr/>
          <p:nvPr/>
        </p:nvSpPr>
        <p:spPr bwMode="auto">
          <a:xfrm>
            <a:off x="2053122" y="3268413"/>
            <a:ext cx="586929" cy="161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трелка вправо 149"/>
          <p:cNvSpPr/>
          <p:nvPr/>
        </p:nvSpPr>
        <p:spPr bwMode="auto">
          <a:xfrm>
            <a:off x="4149166" y="3238312"/>
            <a:ext cx="696409" cy="139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трелка вправо 150"/>
          <p:cNvSpPr/>
          <p:nvPr/>
        </p:nvSpPr>
        <p:spPr bwMode="auto">
          <a:xfrm>
            <a:off x="5687020" y="3238312"/>
            <a:ext cx="294561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трелка вправо 151"/>
          <p:cNvSpPr/>
          <p:nvPr/>
        </p:nvSpPr>
        <p:spPr bwMode="auto">
          <a:xfrm>
            <a:off x="6737674" y="3240270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4" name="Группа 153"/>
          <p:cNvGrpSpPr/>
          <p:nvPr/>
        </p:nvGrpSpPr>
        <p:grpSpPr>
          <a:xfrm>
            <a:off x="1289740" y="3674836"/>
            <a:ext cx="748187" cy="1333534"/>
            <a:chOff x="313816" y="1854051"/>
            <a:chExt cx="664275" cy="1333534"/>
          </a:xfrm>
        </p:grpSpPr>
        <p:pic>
          <p:nvPicPr>
            <p:cNvPr id="155" name="Рисунок 1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16" y="1854051"/>
              <a:ext cx="664275" cy="1333534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 bwMode="auto">
            <a:xfrm>
              <a:off x="321840" y="2418144"/>
              <a:ext cx="6447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50" dirty="0" smtClean="0"/>
                <a:t>Наступление срока направления постановлений, для принудительного взыскания в ФССП</a:t>
              </a:r>
              <a:endParaRPr lang="ru-RU" sz="550" dirty="0"/>
            </a:p>
          </p:txBody>
        </p:sp>
      </p:grpSp>
      <p:pic>
        <p:nvPicPr>
          <p:cNvPr id="158" name="Рисунок 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41745" y="3674836"/>
            <a:ext cx="875225" cy="1333534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 bwMode="auto">
          <a:xfrm>
            <a:off x="7025655" y="4269706"/>
            <a:ext cx="64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Направление заявления в ФССП </a:t>
            </a:r>
            <a:endParaRPr lang="ru-RU" sz="800" dirty="0"/>
          </a:p>
        </p:txBody>
      </p:sp>
      <p:sp>
        <p:nvSpPr>
          <p:cNvPr id="160" name="TextBox 159"/>
          <p:cNvSpPr txBox="1"/>
          <p:nvPr/>
        </p:nvSpPr>
        <p:spPr bwMode="auto">
          <a:xfrm>
            <a:off x="5049616" y="4019134"/>
            <a:ext cx="737603" cy="934330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5018838" y="4291301"/>
            <a:ext cx="716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Контроль сроков</a:t>
            </a:r>
            <a:endParaRPr lang="ru-RU" sz="800" dirty="0"/>
          </a:p>
        </p:txBody>
      </p:sp>
      <p:sp>
        <p:nvSpPr>
          <p:cNvPr id="162" name="TextBox 161"/>
          <p:cNvSpPr txBox="1"/>
          <p:nvPr/>
        </p:nvSpPr>
        <p:spPr bwMode="auto">
          <a:xfrm>
            <a:off x="6021234" y="4019134"/>
            <a:ext cx="770406" cy="934330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6011454" y="4020427"/>
            <a:ext cx="7262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dirty="0" smtClean="0"/>
              <a:t>Подготовка заявления о передаче</a:t>
            </a:r>
            <a:endParaRPr lang="ru-RU" sz="700" dirty="0"/>
          </a:p>
          <a:p>
            <a:pPr algn="ctr"/>
            <a:r>
              <a:rPr lang="ru-RU" sz="700" dirty="0"/>
              <a:t>для принудительного взыскания в ФССП</a:t>
            </a:r>
          </a:p>
          <a:p>
            <a:pPr algn="ctr"/>
            <a:endParaRPr lang="ru-RU" sz="700" dirty="0"/>
          </a:p>
        </p:txBody>
      </p:sp>
      <p:sp>
        <p:nvSpPr>
          <p:cNvPr id="164" name="Стрелка вправо 163"/>
          <p:cNvSpPr/>
          <p:nvPr/>
        </p:nvSpPr>
        <p:spPr bwMode="auto">
          <a:xfrm>
            <a:off x="5829403" y="4380464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Стрелка вправо 164"/>
          <p:cNvSpPr/>
          <p:nvPr/>
        </p:nvSpPr>
        <p:spPr bwMode="auto">
          <a:xfrm>
            <a:off x="6779857" y="4345355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Стрелка вправо 165"/>
          <p:cNvSpPr/>
          <p:nvPr/>
        </p:nvSpPr>
        <p:spPr bwMode="auto">
          <a:xfrm>
            <a:off x="4116790" y="4456278"/>
            <a:ext cx="804583" cy="167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ятно 1 168"/>
          <p:cNvSpPr/>
          <p:nvPr/>
        </p:nvSpPr>
        <p:spPr bwMode="auto">
          <a:xfrm>
            <a:off x="978801" y="1595286"/>
            <a:ext cx="323239" cy="30368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0" name="Пятно 1 169"/>
          <p:cNvSpPr/>
          <p:nvPr/>
        </p:nvSpPr>
        <p:spPr bwMode="auto">
          <a:xfrm>
            <a:off x="836346" y="2348327"/>
            <a:ext cx="323239" cy="30368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1" name="Пятно 1 170"/>
          <p:cNvSpPr/>
          <p:nvPr/>
        </p:nvSpPr>
        <p:spPr bwMode="auto">
          <a:xfrm>
            <a:off x="4841867" y="3362767"/>
            <a:ext cx="331289" cy="30368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5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2" name="Пятно 1 171"/>
          <p:cNvSpPr/>
          <p:nvPr/>
        </p:nvSpPr>
        <p:spPr bwMode="auto">
          <a:xfrm>
            <a:off x="2521422" y="1546637"/>
            <a:ext cx="323239" cy="30368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3" name="Пятно 1 172"/>
          <p:cNvSpPr/>
          <p:nvPr/>
        </p:nvSpPr>
        <p:spPr bwMode="auto">
          <a:xfrm>
            <a:off x="2793240" y="4880513"/>
            <a:ext cx="331289" cy="30368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4" name="Пятно 1 173"/>
          <p:cNvSpPr/>
          <p:nvPr/>
        </p:nvSpPr>
        <p:spPr bwMode="auto">
          <a:xfrm>
            <a:off x="4894241" y="4769545"/>
            <a:ext cx="331289" cy="30368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6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63" name="Стрелка вправо 62"/>
          <p:cNvSpPr/>
          <p:nvPr/>
        </p:nvSpPr>
        <p:spPr bwMode="auto">
          <a:xfrm>
            <a:off x="1979875" y="4456278"/>
            <a:ext cx="590006" cy="167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 bwMode="auto">
          <a:xfrm>
            <a:off x="5059885" y="2685172"/>
            <a:ext cx="54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480 до  960 мин</a:t>
            </a:r>
            <a:endParaRPr lang="ru-RU" sz="600" dirty="0"/>
          </a:p>
        </p:txBody>
      </p:sp>
      <p:sp>
        <p:nvSpPr>
          <p:cNvPr id="70" name="TextBox 69"/>
          <p:cNvSpPr txBox="1"/>
          <p:nvPr/>
        </p:nvSpPr>
        <p:spPr bwMode="auto">
          <a:xfrm>
            <a:off x="6052385" y="2683789"/>
            <a:ext cx="54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 60 до 180 мин </a:t>
            </a:r>
            <a:endParaRPr lang="ru-RU" sz="600" dirty="0"/>
          </a:p>
        </p:txBody>
      </p:sp>
      <p:sp>
        <p:nvSpPr>
          <p:cNvPr id="79" name="TextBox 78"/>
          <p:cNvSpPr txBox="1"/>
          <p:nvPr/>
        </p:nvSpPr>
        <p:spPr bwMode="auto">
          <a:xfrm>
            <a:off x="3219843" y="2179431"/>
            <a:ext cx="54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480 до  1440 мин</a:t>
            </a:r>
            <a:endParaRPr lang="ru-RU" sz="600" dirty="0"/>
          </a:p>
        </p:txBody>
      </p:sp>
      <p:sp>
        <p:nvSpPr>
          <p:cNvPr id="80" name="TextBox 79"/>
          <p:cNvSpPr txBox="1"/>
          <p:nvPr/>
        </p:nvSpPr>
        <p:spPr bwMode="auto">
          <a:xfrm>
            <a:off x="5079247" y="3740934"/>
            <a:ext cx="54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480 до 960 мин</a:t>
            </a:r>
            <a:r>
              <a:rPr lang="ru-RU" sz="600" dirty="0" smtClean="0">
                <a:solidFill>
                  <a:srgbClr val="FF0000"/>
                </a:solidFill>
              </a:rPr>
              <a:t>.</a:t>
            </a:r>
            <a:endParaRPr lang="ru-RU" sz="600" dirty="0"/>
          </a:p>
        </p:txBody>
      </p:sp>
      <p:sp>
        <p:nvSpPr>
          <p:cNvPr id="81" name="TextBox 80"/>
          <p:cNvSpPr txBox="1"/>
          <p:nvPr/>
        </p:nvSpPr>
        <p:spPr bwMode="auto">
          <a:xfrm>
            <a:off x="6104561" y="3751842"/>
            <a:ext cx="54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30 до  60 мин.</a:t>
            </a:r>
            <a:endParaRPr lang="ru-RU" sz="6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3347864" y="1850323"/>
            <a:ext cx="144016" cy="329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 bwMode="auto">
          <a:xfrm>
            <a:off x="1687625" y="1732476"/>
            <a:ext cx="54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480 до  3360 мин</a:t>
            </a:r>
            <a:endParaRPr lang="ru-RU" sz="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7247" y="175769"/>
            <a:ext cx="6580689" cy="460434"/>
          </a:xfrm>
        </p:spPr>
        <p:txBody>
          <a:bodyPr/>
          <a:lstStyle/>
          <a:p>
            <a:pPr>
              <a:defRPr/>
            </a:pPr>
            <a:r>
              <a:rPr lang="ru-RU" sz="1200" dirty="0">
                <a:latin typeface="+mn-lt"/>
                <a:cs typeface="Times New Roman"/>
              </a:rPr>
              <a:t>Карта </a:t>
            </a:r>
            <a:r>
              <a:rPr lang="ru-RU" sz="1200" dirty="0" smtClean="0">
                <a:latin typeface="+mn-lt"/>
                <a:cs typeface="Times New Roman"/>
              </a:rPr>
              <a:t>идеального состояния процесса «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Оптимизация процесса формирования статистической отчетности по делам об административных правонарушениях</a:t>
            </a:r>
            <a:r>
              <a:rPr lang="ru-RU" sz="1200" dirty="0" smtClean="0">
                <a:latin typeface="+mn-lt"/>
                <a:cs typeface="Times New Roman"/>
              </a:rPr>
              <a:t>»</a:t>
            </a:r>
            <a:endParaRPr lang="ru-RU" sz="1200" dirty="0">
              <a:latin typeface="+mn-lt"/>
            </a:endParaRPr>
          </a:p>
        </p:txBody>
      </p:sp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29161" y="125859"/>
            <a:ext cx="319072" cy="3794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413214" y="1490128"/>
            <a:ext cx="1209761" cy="851026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800" dirty="0"/>
              <a:t>Проведение правовой экспертизы поступивших материалов, проверка их законности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3422443" y="1274646"/>
            <a:ext cx="1586068" cy="3757219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 smtClean="0"/>
          </a:p>
          <a:p>
            <a:pPr algn="ctr"/>
            <a:endParaRPr lang="ru-RU" sz="550" dirty="0"/>
          </a:p>
          <a:p>
            <a:pPr algn="ctr"/>
            <a:endParaRPr lang="ru-RU" sz="550" dirty="0" smtClean="0"/>
          </a:p>
          <a:p>
            <a:pPr algn="ctr"/>
            <a:endParaRPr lang="ru-RU" sz="550" dirty="0"/>
          </a:p>
          <a:p>
            <a:pPr algn="ctr"/>
            <a:endParaRPr lang="ru-RU" sz="550" dirty="0" smtClean="0"/>
          </a:p>
          <a:p>
            <a:pPr algn="ctr"/>
            <a:endParaRPr lang="ru-RU" sz="550" dirty="0"/>
          </a:p>
          <a:p>
            <a:pPr algn="ctr"/>
            <a:endParaRPr lang="ru-RU" sz="550" dirty="0" smtClean="0"/>
          </a:p>
          <a:p>
            <a:pPr algn="ctr"/>
            <a:endParaRPr lang="ru-RU" sz="550" dirty="0"/>
          </a:p>
          <a:p>
            <a:pPr algn="ctr"/>
            <a:endParaRPr lang="ru-RU" sz="550" dirty="0" smtClean="0"/>
          </a:p>
          <a:p>
            <a:pPr algn="ctr"/>
            <a:endParaRPr lang="ru-RU" sz="550" dirty="0"/>
          </a:p>
          <a:p>
            <a:pPr algn="ctr"/>
            <a:endParaRPr lang="ru-RU" sz="550" dirty="0" smtClean="0"/>
          </a:p>
          <a:p>
            <a:pPr algn="ctr"/>
            <a:endParaRPr lang="ru-RU" sz="550" dirty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Регистрация  в электронном журнале поступивших административных материалов</a:t>
            </a:r>
          </a:p>
          <a:p>
            <a:pPr algn="ctr"/>
            <a:endParaRPr lang="ru-RU" sz="8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146" y="2389559"/>
            <a:ext cx="775235" cy="97884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782147" y="2871015"/>
            <a:ext cx="7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Отчет  сформирован</a:t>
            </a:r>
            <a:endParaRPr lang="ru-RU" sz="800" dirty="0"/>
          </a:p>
        </p:txBody>
      </p:sp>
      <p:sp>
        <p:nvSpPr>
          <p:cNvPr id="56" name="Стрелка вправо 55"/>
          <p:cNvSpPr/>
          <p:nvPr/>
        </p:nvSpPr>
        <p:spPr>
          <a:xfrm>
            <a:off x="1179241" y="1774443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 bwMode="auto">
          <a:xfrm>
            <a:off x="2658945" y="1746231"/>
            <a:ext cx="547104" cy="13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 bwMode="auto">
          <a:xfrm>
            <a:off x="1771298" y="116780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От 10 до  15 мин.</a:t>
            </a:r>
            <a:endParaRPr lang="ru-RU" sz="600" dirty="0"/>
          </a:p>
        </p:txBody>
      </p:sp>
      <p:sp>
        <p:nvSpPr>
          <p:cNvPr id="72" name="TextBox 71"/>
          <p:cNvSpPr txBox="1"/>
          <p:nvPr/>
        </p:nvSpPr>
        <p:spPr bwMode="auto">
          <a:xfrm>
            <a:off x="3945474" y="924666"/>
            <a:ext cx="54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5  до  10 мин.</a:t>
            </a:r>
            <a:endParaRPr lang="ru-RU" sz="600" dirty="0"/>
          </a:p>
        </p:txBody>
      </p:sp>
      <p:sp>
        <p:nvSpPr>
          <p:cNvPr id="73" name="TextBox 72"/>
          <p:cNvSpPr txBox="1"/>
          <p:nvPr/>
        </p:nvSpPr>
        <p:spPr bwMode="auto">
          <a:xfrm>
            <a:off x="5742649" y="24778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15 до </a:t>
            </a:r>
            <a:r>
              <a:rPr lang="ru-RU" sz="600" dirty="0"/>
              <a:t>3</a:t>
            </a:r>
            <a:r>
              <a:rPr lang="ru-RU" sz="600" dirty="0" smtClean="0"/>
              <a:t>0 мин.</a:t>
            </a:r>
            <a:endParaRPr lang="ru-RU" sz="600" dirty="0"/>
          </a:p>
        </p:txBody>
      </p:sp>
      <p:sp>
        <p:nvSpPr>
          <p:cNvPr id="74" name="TextBox 73"/>
          <p:cNvSpPr txBox="1"/>
          <p:nvPr/>
        </p:nvSpPr>
        <p:spPr bwMode="auto">
          <a:xfrm>
            <a:off x="6762398" y="247781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30 до  60 мин.</a:t>
            </a:r>
            <a:endParaRPr lang="ru-RU" sz="600" dirty="0"/>
          </a:p>
        </p:txBody>
      </p:sp>
      <p:sp>
        <p:nvSpPr>
          <p:cNvPr id="75" name="TextBox 74"/>
          <p:cNvSpPr txBox="1"/>
          <p:nvPr/>
        </p:nvSpPr>
        <p:spPr bwMode="auto">
          <a:xfrm>
            <a:off x="5957584" y="36858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10 до  20 мин.</a:t>
            </a:r>
            <a:endParaRPr lang="ru-RU" sz="600" dirty="0"/>
          </a:p>
        </p:txBody>
      </p:sp>
      <p:sp>
        <p:nvSpPr>
          <p:cNvPr id="1787179363" name="TextBox 1787179362"/>
          <p:cNvSpPr txBox="1"/>
          <p:nvPr/>
        </p:nvSpPr>
        <p:spPr>
          <a:xfrm>
            <a:off x="8102718" y="4519669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ВПП</a:t>
            </a:r>
          </a:p>
          <a:p>
            <a:r>
              <a:rPr lang="en-US" sz="700" dirty="0" smtClean="0"/>
              <a:t>Min</a:t>
            </a:r>
            <a:r>
              <a:rPr lang="ru-RU" sz="700" dirty="0" smtClean="0">
                <a:solidFill>
                  <a:srgbClr val="FF0000"/>
                </a:solidFill>
              </a:rPr>
              <a:t>:  </a:t>
            </a:r>
            <a:r>
              <a:rPr lang="ru-RU" sz="700" dirty="0" smtClean="0"/>
              <a:t>95</a:t>
            </a:r>
            <a:r>
              <a:rPr lang="ru-RU" sz="700" dirty="0" smtClean="0">
                <a:solidFill>
                  <a:srgbClr val="FF0000"/>
                </a:solidFill>
              </a:rPr>
              <a:t> </a:t>
            </a:r>
            <a:r>
              <a:rPr lang="ru-RU" sz="700" dirty="0" smtClean="0"/>
              <a:t>мин.</a:t>
            </a:r>
            <a:endParaRPr lang="en-US" sz="700" dirty="0" smtClean="0"/>
          </a:p>
          <a:p>
            <a:r>
              <a:rPr lang="en-US" sz="700" dirty="0" smtClean="0"/>
              <a:t>Max</a:t>
            </a:r>
            <a:r>
              <a:rPr lang="ru-RU" sz="700" dirty="0" smtClean="0"/>
              <a:t>:  185 мин.</a:t>
            </a:r>
            <a:endParaRPr lang="ru-RU" sz="7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5352" y="572012"/>
            <a:ext cx="1123748" cy="1817547"/>
            <a:chOff x="313816" y="1854051"/>
            <a:chExt cx="664275" cy="125575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16" y="1854051"/>
              <a:ext cx="664275" cy="1255756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321840" y="2418144"/>
              <a:ext cx="644753" cy="659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Поступление административных материалов в юридический отдел </a:t>
              </a:r>
              <a:r>
                <a:rPr lang="ru-RU" sz="800" dirty="0" smtClean="0"/>
                <a:t>из </a:t>
              </a:r>
              <a:r>
                <a:rPr lang="ru-RU" sz="800" dirty="0"/>
                <a:t>отраслевых отделов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431697" y="2378746"/>
            <a:ext cx="1198292" cy="1337017"/>
            <a:chOff x="135909" y="3552686"/>
            <a:chExt cx="743034" cy="1337017"/>
          </a:xfrm>
        </p:grpSpPr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35909" y="3552686"/>
              <a:ext cx="743034" cy="1255756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213500" y="4258761"/>
              <a:ext cx="580293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700" dirty="0"/>
                <a:t>Поступление </a:t>
              </a:r>
              <a:r>
                <a:rPr lang="ru-RU" sz="700" dirty="0" smtClean="0"/>
                <a:t>запроса из </a:t>
              </a:r>
              <a:r>
                <a:rPr lang="ru-RU" sz="700" dirty="0"/>
                <a:t>гос. Органов, должностных лиц</a:t>
              </a:r>
            </a:p>
            <a:p>
              <a:pPr algn="ctr"/>
              <a:endParaRPr lang="ru-RU" sz="700" dirty="0"/>
            </a:p>
          </p:txBody>
        </p:sp>
      </p:grpSp>
      <p:sp>
        <p:nvSpPr>
          <p:cNvPr id="145" name="TextBox 144"/>
          <p:cNvSpPr txBox="1"/>
          <p:nvPr/>
        </p:nvSpPr>
        <p:spPr bwMode="auto">
          <a:xfrm>
            <a:off x="5686582" y="2772743"/>
            <a:ext cx="687470" cy="595663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5655405" y="2834198"/>
            <a:ext cx="716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Формирование отчета</a:t>
            </a:r>
            <a:endParaRPr lang="ru-RU" sz="800" dirty="0"/>
          </a:p>
        </p:txBody>
      </p:sp>
      <p:sp>
        <p:nvSpPr>
          <p:cNvPr id="147" name="TextBox 146"/>
          <p:cNvSpPr txBox="1"/>
          <p:nvPr/>
        </p:nvSpPr>
        <p:spPr bwMode="auto">
          <a:xfrm>
            <a:off x="6699890" y="2772743"/>
            <a:ext cx="687470" cy="595663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6711194" y="2787052"/>
            <a:ext cx="716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Подготовка ответа на запрос</a:t>
            </a:r>
            <a:endParaRPr lang="ru-RU" sz="800" dirty="0"/>
          </a:p>
        </p:txBody>
      </p:sp>
      <p:sp>
        <p:nvSpPr>
          <p:cNvPr id="149" name="Стрелка вправо 148"/>
          <p:cNvSpPr/>
          <p:nvPr/>
        </p:nvSpPr>
        <p:spPr bwMode="auto">
          <a:xfrm>
            <a:off x="2555007" y="3162557"/>
            <a:ext cx="760914" cy="145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трелка вправо 149"/>
          <p:cNvSpPr/>
          <p:nvPr/>
        </p:nvSpPr>
        <p:spPr bwMode="auto">
          <a:xfrm>
            <a:off x="5039688" y="3006179"/>
            <a:ext cx="569289" cy="156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трелка вправо 150"/>
          <p:cNvSpPr/>
          <p:nvPr/>
        </p:nvSpPr>
        <p:spPr bwMode="auto">
          <a:xfrm>
            <a:off x="6480576" y="3091306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трелка вправо 151"/>
          <p:cNvSpPr/>
          <p:nvPr/>
        </p:nvSpPr>
        <p:spPr bwMode="auto">
          <a:xfrm>
            <a:off x="7515929" y="3098426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Стрелка вправо 152"/>
          <p:cNvSpPr/>
          <p:nvPr/>
        </p:nvSpPr>
        <p:spPr bwMode="auto">
          <a:xfrm>
            <a:off x="2545660" y="4418313"/>
            <a:ext cx="770261" cy="16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4" name="Группа 153"/>
          <p:cNvGrpSpPr/>
          <p:nvPr/>
        </p:nvGrpSpPr>
        <p:grpSpPr>
          <a:xfrm>
            <a:off x="1357114" y="3661068"/>
            <a:ext cx="1275796" cy="1271979"/>
            <a:chOff x="313816" y="1854051"/>
            <a:chExt cx="664275" cy="1271979"/>
          </a:xfrm>
        </p:grpSpPr>
        <p:pic>
          <p:nvPicPr>
            <p:cNvPr id="155" name="Рисунок 1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16" y="1854051"/>
              <a:ext cx="664275" cy="1255756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 bwMode="auto">
            <a:xfrm>
              <a:off x="321840" y="2418144"/>
              <a:ext cx="644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Наступление срока направления постановлений, для принудительного взыскания в ФССП</a:t>
              </a:r>
              <a:endParaRPr lang="ru-RU" sz="800" dirty="0"/>
            </a:p>
          </p:txBody>
        </p:sp>
      </p:grpSp>
      <p:pic>
        <p:nvPicPr>
          <p:cNvPr id="158" name="Рисунок 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95711" y="3500320"/>
            <a:ext cx="1198341" cy="1391032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 bwMode="auto">
          <a:xfrm>
            <a:off x="7069389" y="4130435"/>
            <a:ext cx="1106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/>
              <a:t>Направление заявления в ФССП </a:t>
            </a:r>
          </a:p>
        </p:txBody>
      </p:sp>
      <p:sp>
        <p:nvSpPr>
          <p:cNvPr id="162" name="TextBox 161"/>
          <p:cNvSpPr txBox="1"/>
          <p:nvPr/>
        </p:nvSpPr>
        <p:spPr bwMode="auto">
          <a:xfrm>
            <a:off x="5690065" y="3959307"/>
            <a:ext cx="1039095" cy="932044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5719561" y="3948275"/>
            <a:ext cx="1009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/>
              <a:t>Подготовка заявления о передаче</a:t>
            </a:r>
          </a:p>
          <a:p>
            <a:pPr algn="ctr"/>
            <a:r>
              <a:rPr lang="ru-RU" sz="800" dirty="0"/>
              <a:t>для принудительного взыскания в ФССП</a:t>
            </a:r>
          </a:p>
        </p:txBody>
      </p:sp>
      <p:sp>
        <p:nvSpPr>
          <p:cNvPr id="164" name="Стрелка вправо 163"/>
          <p:cNvSpPr/>
          <p:nvPr/>
        </p:nvSpPr>
        <p:spPr bwMode="auto">
          <a:xfrm>
            <a:off x="5047032" y="4456278"/>
            <a:ext cx="561945" cy="126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Стрелка вправо 164"/>
          <p:cNvSpPr/>
          <p:nvPr/>
        </p:nvSpPr>
        <p:spPr bwMode="auto">
          <a:xfrm>
            <a:off x="6773490" y="4456278"/>
            <a:ext cx="222203" cy="100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48472" y="106565"/>
            <a:ext cx="6580689" cy="460434"/>
          </a:xfrm>
        </p:spPr>
        <p:txBody>
          <a:bodyPr/>
          <a:lstStyle/>
          <a:p>
            <a:pPr>
              <a:defRPr/>
            </a:pPr>
            <a:r>
              <a:rPr lang="ru-RU" sz="1200" dirty="0">
                <a:latin typeface="+mn-lt"/>
                <a:cs typeface="Times New Roman"/>
              </a:rPr>
              <a:t>Карта </a:t>
            </a:r>
            <a:r>
              <a:rPr lang="ru-RU" sz="1200" dirty="0" smtClean="0">
                <a:latin typeface="+mn-lt"/>
                <a:cs typeface="Times New Roman"/>
              </a:rPr>
              <a:t>целевого состояния процесса «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Оптимизация процесса формирования статистической отчетности по делам об административных правонарушениях</a:t>
            </a:r>
            <a:r>
              <a:rPr lang="ru-RU" sz="1200" dirty="0" smtClean="0">
                <a:latin typeface="+mn-lt"/>
                <a:cs typeface="Times New Roman"/>
              </a:rPr>
              <a:t>»</a:t>
            </a:r>
            <a:endParaRPr lang="ru-RU" sz="1200" dirty="0">
              <a:latin typeface="+mn-lt"/>
            </a:endParaRPr>
          </a:p>
        </p:txBody>
      </p:sp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29161" y="125859"/>
            <a:ext cx="319072" cy="3794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31759" y="1023694"/>
            <a:ext cx="1359933" cy="710955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800" dirty="0"/>
              <a:t>Проведение правовой экспертизы поступивших материалов, проверка их законности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2618700" y="1025968"/>
            <a:ext cx="1311589" cy="740135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800" dirty="0" smtClean="0"/>
              <a:t>Регистрация  в журнале (на бумажном носителе) поступивших административных материалов</a:t>
            </a:r>
          </a:p>
          <a:p>
            <a:pPr algn="ctr"/>
            <a:endParaRPr lang="ru-RU" sz="600" dirty="0"/>
          </a:p>
        </p:txBody>
      </p:sp>
      <p:sp>
        <p:nvSpPr>
          <p:cNvPr id="50" name="TextBox 49"/>
          <p:cNvSpPr txBox="1"/>
          <p:nvPr/>
        </p:nvSpPr>
        <p:spPr bwMode="auto">
          <a:xfrm>
            <a:off x="2615324" y="2731485"/>
            <a:ext cx="1128955" cy="2362086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52" name="TextBox 51"/>
          <p:cNvSpPr txBox="1"/>
          <p:nvPr/>
        </p:nvSpPr>
        <p:spPr bwMode="auto">
          <a:xfrm>
            <a:off x="916156" y="2020449"/>
            <a:ext cx="1380123" cy="549377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600" dirty="0"/>
              <a:t>Передача на доработку административных материалов в отделы для устранения ошибок, принятие в отдел  после доработки материалов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493" y="2898844"/>
            <a:ext cx="664275" cy="84231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676980" y="3261702"/>
            <a:ext cx="64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Отчет  сформирован</a:t>
            </a:r>
            <a:endParaRPr lang="ru-RU" sz="800" dirty="0"/>
          </a:p>
        </p:txBody>
      </p:sp>
      <p:sp>
        <p:nvSpPr>
          <p:cNvPr id="56" name="Стрелка вправо 55"/>
          <p:cNvSpPr/>
          <p:nvPr/>
        </p:nvSpPr>
        <p:spPr>
          <a:xfrm>
            <a:off x="735263" y="1484363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 bwMode="auto">
          <a:xfrm>
            <a:off x="2361204" y="1379171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 bwMode="auto">
          <a:xfrm>
            <a:off x="1453572" y="71947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От 15 до   20 мин.</a:t>
            </a:r>
            <a:endParaRPr lang="ru-RU" sz="600" dirty="0"/>
          </a:p>
        </p:txBody>
      </p:sp>
      <p:sp>
        <p:nvSpPr>
          <p:cNvPr id="72" name="TextBox 71"/>
          <p:cNvSpPr txBox="1"/>
          <p:nvPr/>
        </p:nvSpPr>
        <p:spPr bwMode="auto">
          <a:xfrm>
            <a:off x="2934326" y="732622"/>
            <a:ext cx="54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15 до 20 мин.</a:t>
            </a:r>
            <a:endParaRPr lang="ru-RU" sz="600" dirty="0"/>
          </a:p>
        </p:txBody>
      </p:sp>
      <p:sp>
        <p:nvSpPr>
          <p:cNvPr id="73" name="TextBox 72"/>
          <p:cNvSpPr txBox="1"/>
          <p:nvPr/>
        </p:nvSpPr>
        <p:spPr bwMode="auto">
          <a:xfrm>
            <a:off x="5625809" y="285885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15 до  30 мин.</a:t>
            </a:r>
            <a:endParaRPr lang="ru-RU" sz="600" dirty="0"/>
          </a:p>
        </p:txBody>
      </p:sp>
      <p:sp>
        <p:nvSpPr>
          <p:cNvPr id="74" name="TextBox 73"/>
          <p:cNvSpPr txBox="1"/>
          <p:nvPr/>
        </p:nvSpPr>
        <p:spPr bwMode="auto">
          <a:xfrm>
            <a:off x="4343326" y="40966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15 до  30 мин.</a:t>
            </a:r>
            <a:endParaRPr lang="ru-RU" sz="600" dirty="0"/>
          </a:p>
        </p:txBody>
      </p:sp>
      <p:sp>
        <p:nvSpPr>
          <p:cNvPr id="75" name="TextBox 74"/>
          <p:cNvSpPr txBox="1"/>
          <p:nvPr/>
        </p:nvSpPr>
        <p:spPr bwMode="auto">
          <a:xfrm>
            <a:off x="5573889" y="39259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15  до 30  мин.</a:t>
            </a:r>
            <a:endParaRPr lang="ru-RU" sz="600" dirty="0"/>
          </a:p>
        </p:txBody>
      </p:sp>
      <p:sp>
        <p:nvSpPr>
          <p:cNvPr id="1787179363" name="TextBox 1787179362"/>
          <p:cNvSpPr txBox="1"/>
          <p:nvPr/>
        </p:nvSpPr>
        <p:spPr>
          <a:xfrm>
            <a:off x="8076884" y="4586022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ВПП</a:t>
            </a:r>
          </a:p>
          <a:p>
            <a:r>
              <a:rPr lang="en-US" sz="700" dirty="0" smtClean="0"/>
              <a:t>Min</a:t>
            </a:r>
            <a:r>
              <a:rPr lang="ru-RU" sz="700" dirty="0" smtClean="0"/>
              <a:t>: 145  мин.</a:t>
            </a:r>
            <a:endParaRPr lang="en-US" sz="700" dirty="0" smtClean="0"/>
          </a:p>
          <a:p>
            <a:r>
              <a:rPr lang="en-US" sz="700" dirty="0" smtClean="0"/>
              <a:t>Max</a:t>
            </a:r>
            <a:r>
              <a:rPr lang="ru-RU" sz="700" dirty="0" smtClean="0"/>
              <a:t>:  325 мин.</a:t>
            </a:r>
            <a:endParaRPr lang="ru-RU" sz="7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3877" y="505290"/>
            <a:ext cx="637919" cy="1999850"/>
            <a:chOff x="313816" y="1854051"/>
            <a:chExt cx="664275" cy="125575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16" y="1854051"/>
              <a:ext cx="664275" cy="1255756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321840" y="2418144"/>
              <a:ext cx="644753" cy="637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dirty="0"/>
                <a:t>Поступление административных материалов в юридический отдел от отраслевых отделов</a:t>
              </a:r>
            </a:p>
          </p:txBody>
        </p:sp>
      </p:grpSp>
      <p:sp>
        <p:nvSpPr>
          <p:cNvPr id="78" name="Стрелка вправо 77"/>
          <p:cNvSpPr/>
          <p:nvPr/>
        </p:nvSpPr>
        <p:spPr bwMode="auto">
          <a:xfrm rot="5400000">
            <a:off x="1497368" y="1799579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44919" y="2677744"/>
            <a:ext cx="1440887" cy="1255756"/>
            <a:chOff x="113785" y="3558506"/>
            <a:chExt cx="743034" cy="1255756"/>
          </a:xfrm>
        </p:grpSpPr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13785" y="3558506"/>
              <a:ext cx="743034" cy="1255756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199300" y="4162390"/>
              <a:ext cx="5802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700" dirty="0"/>
                <a:t>Поступление </a:t>
              </a:r>
              <a:r>
                <a:rPr lang="ru-RU" sz="700" dirty="0" smtClean="0"/>
                <a:t>запроса из </a:t>
              </a:r>
              <a:r>
                <a:rPr lang="ru-RU" sz="700" dirty="0"/>
                <a:t>гос. Органов, должностных лиц</a:t>
              </a:r>
            </a:p>
            <a:p>
              <a:pPr algn="ctr"/>
              <a:endParaRPr lang="ru-RU" sz="700" dirty="0"/>
            </a:p>
          </p:txBody>
        </p:sp>
      </p:grpSp>
      <p:sp>
        <p:nvSpPr>
          <p:cNvPr id="144" name="Прямоугольник 143"/>
          <p:cNvSpPr/>
          <p:nvPr/>
        </p:nvSpPr>
        <p:spPr bwMode="auto">
          <a:xfrm>
            <a:off x="2799196" y="2788028"/>
            <a:ext cx="71639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" dirty="0" smtClean="0"/>
          </a:p>
          <a:p>
            <a:pPr algn="ctr"/>
            <a:endParaRPr lang="ru-RU" sz="600" dirty="0"/>
          </a:p>
          <a:p>
            <a:pPr algn="ctr"/>
            <a:endParaRPr lang="ru-RU" sz="600" dirty="0" smtClean="0"/>
          </a:p>
          <a:p>
            <a:pPr algn="ctr"/>
            <a:endParaRPr lang="ru-RU" sz="600" dirty="0"/>
          </a:p>
          <a:p>
            <a:pPr algn="ctr"/>
            <a:endParaRPr lang="ru-RU" sz="600" dirty="0" smtClean="0"/>
          </a:p>
          <a:p>
            <a:pPr algn="ctr"/>
            <a:endParaRPr lang="ru-RU" sz="600" dirty="0"/>
          </a:p>
          <a:p>
            <a:pPr algn="ctr"/>
            <a:endParaRPr lang="ru-RU" sz="600" dirty="0" smtClean="0"/>
          </a:p>
          <a:p>
            <a:pPr algn="ctr"/>
            <a:endParaRPr lang="ru-RU" sz="600" dirty="0"/>
          </a:p>
          <a:p>
            <a:pPr algn="ctr"/>
            <a:endParaRPr lang="ru-RU" sz="600" dirty="0" smtClean="0"/>
          </a:p>
          <a:p>
            <a:pPr algn="ctr"/>
            <a:r>
              <a:rPr lang="ru-RU" sz="800" dirty="0" smtClean="0"/>
              <a:t>Поиск (подсчет) информации по журналу </a:t>
            </a:r>
            <a:endParaRPr lang="ru-RU" sz="800" dirty="0"/>
          </a:p>
        </p:txBody>
      </p:sp>
      <p:sp>
        <p:nvSpPr>
          <p:cNvPr id="145" name="TextBox 144"/>
          <p:cNvSpPr txBox="1"/>
          <p:nvPr/>
        </p:nvSpPr>
        <p:spPr bwMode="auto">
          <a:xfrm>
            <a:off x="4268879" y="3174502"/>
            <a:ext cx="687470" cy="522624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254419" y="3276287"/>
            <a:ext cx="716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Формирование отчета</a:t>
            </a:r>
            <a:endParaRPr lang="ru-RU" sz="800" dirty="0"/>
          </a:p>
        </p:txBody>
      </p:sp>
      <p:sp>
        <p:nvSpPr>
          <p:cNvPr id="147" name="TextBox 146"/>
          <p:cNvSpPr txBox="1"/>
          <p:nvPr/>
        </p:nvSpPr>
        <p:spPr bwMode="auto">
          <a:xfrm>
            <a:off x="5635968" y="3168554"/>
            <a:ext cx="687470" cy="539179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5573889" y="3189661"/>
            <a:ext cx="716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Подготовка ответа на запрос</a:t>
            </a:r>
            <a:endParaRPr lang="ru-RU" sz="800" dirty="0"/>
          </a:p>
        </p:txBody>
      </p:sp>
      <p:grpSp>
        <p:nvGrpSpPr>
          <p:cNvPr id="34" name="Группа 33"/>
          <p:cNvGrpSpPr/>
          <p:nvPr/>
        </p:nvGrpSpPr>
        <p:grpSpPr>
          <a:xfrm flipH="1">
            <a:off x="763387" y="1733523"/>
            <a:ext cx="227455" cy="272209"/>
            <a:chOff x="3600181" y="3217091"/>
            <a:chExt cx="340995" cy="272209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654299" y="3489300"/>
              <a:ext cx="2868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3929301" y="3217091"/>
              <a:ext cx="0" cy="272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>
              <a:off x="3600181" y="3217091"/>
              <a:ext cx="329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Стрелка вправо 148"/>
          <p:cNvSpPr/>
          <p:nvPr/>
        </p:nvSpPr>
        <p:spPr bwMode="auto">
          <a:xfrm>
            <a:off x="2043822" y="3331650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трелка вправо 149"/>
          <p:cNvSpPr/>
          <p:nvPr/>
        </p:nvSpPr>
        <p:spPr bwMode="auto">
          <a:xfrm>
            <a:off x="3933910" y="3359326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трелка вправо 150"/>
          <p:cNvSpPr/>
          <p:nvPr/>
        </p:nvSpPr>
        <p:spPr bwMode="auto">
          <a:xfrm>
            <a:off x="5213970" y="3380352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трелка вправо 151"/>
          <p:cNvSpPr/>
          <p:nvPr/>
        </p:nvSpPr>
        <p:spPr bwMode="auto">
          <a:xfrm>
            <a:off x="6438063" y="3387111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Стрелка вправо 152"/>
          <p:cNvSpPr/>
          <p:nvPr/>
        </p:nvSpPr>
        <p:spPr bwMode="auto">
          <a:xfrm>
            <a:off x="2069949" y="4603609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4" name="Группа 153"/>
          <p:cNvGrpSpPr/>
          <p:nvPr/>
        </p:nvGrpSpPr>
        <p:grpSpPr>
          <a:xfrm>
            <a:off x="671046" y="3870275"/>
            <a:ext cx="1386451" cy="1625922"/>
            <a:chOff x="313816" y="1854051"/>
            <a:chExt cx="664275" cy="1625922"/>
          </a:xfrm>
        </p:grpSpPr>
        <p:pic>
          <p:nvPicPr>
            <p:cNvPr id="155" name="Рисунок 1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16" y="1854051"/>
              <a:ext cx="664275" cy="1255756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 bwMode="auto">
            <a:xfrm>
              <a:off x="321840" y="2418144"/>
              <a:ext cx="64475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/>
                <a:t>Наступление срока направления постановлений, для принудительного взыскания в ФССП</a:t>
              </a:r>
            </a:p>
          </p:txBody>
        </p:sp>
      </p:grpSp>
      <p:pic>
        <p:nvPicPr>
          <p:cNvPr id="158" name="Рисунок 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21444" y="4068935"/>
            <a:ext cx="831316" cy="955830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 bwMode="auto">
          <a:xfrm>
            <a:off x="6533285" y="4538282"/>
            <a:ext cx="64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/>
              <a:t>Направление заявления в ФССП</a:t>
            </a:r>
            <a:endParaRPr lang="ru-RU" sz="500" dirty="0"/>
          </a:p>
        </p:txBody>
      </p:sp>
      <p:sp>
        <p:nvSpPr>
          <p:cNvPr id="160" name="TextBox 159"/>
          <p:cNvSpPr txBox="1"/>
          <p:nvPr/>
        </p:nvSpPr>
        <p:spPr bwMode="auto">
          <a:xfrm>
            <a:off x="4283304" y="4427631"/>
            <a:ext cx="687470" cy="522624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550" dirty="0"/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4238252" y="4466021"/>
            <a:ext cx="716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Контроль сроков</a:t>
            </a:r>
            <a:endParaRPr lang="ru-RU" sz="800" dirty="0"/>
          </a:p>
        </p:txBody>
      </p:sp>
      <p:sp>
        <p:nvSpPr>
          <p:cNvPr id="162" name="TextBox 161"/>
          <p:cNvSpPr txBox="1"/>
          <p:nvPr/>
        </p:nvSpPr>
        <p:spPr bwMode="auto">
          <a:xfrm>
            <a:off x="5448924" y="4276973"/>
            <a:ext cx="862554" cy="805017"/>
          </a:xfrm>
          <a:custGeom>
            <a:avLst/>
            <a:gdLst>
              <a:gd name="connsiteX0" fmla="*/ 2456 w 759109"/>
              <a:gd name="connsiteY0" fmla="*/ 0 h 1116269"/>
              <a:gd name="connsiteX1" fmla="*/ 759109 w 759109"/>
              <a:gd name="connsiteY1" fmla="*/ 0 h 1116269"/>
              <a:gd name="connsiteX2" fmla="*/ 759109 w 759109"/>
              <a:gd name="connsiteY2" fmla="*/ 36150 h 1116269"/>
              <a:gd name="connsiteX3" fmla="*/ 759109 w 759109"/>
              <a:gd name="connsiteY3" fmla="*/ 882536 h 1116269"/>
              <a:gd name="connsiteX4" fmla="*/ 759109 w 759109"/>
              <a:gd name="connsiteY4" fmla="*/ 1116269 h 1116269"/>
              <a:gd name="connsiteX5" fmla="*/ 2456 w 759109"/>
              <a:gd name="connsiteY5" fmla="*/ 1116269 h 1116269"/>
              <a:gd name="connsiteX6" fmla="*/ 2456 w 759109"/>
              <a:gd name="connsiteY6" fmla="*/ 882536 h 1116269"/>
              <a:gd name="connsiteX7" fmla="*/ 0 w 759109"/>
              <a:gd name="connsiteY7" fmla="*/ 882536 h 1116269"/>
              <a:gd name="connsiteX8" fmla="*/ 0 w 759109"/>
              <a:gd name="connsiteY8" fmla="*/ 36150 h 1116269"/>
              <a:gd name="connsiteX9" fmla="*/ 2456 w 759109"/>
              <a:gd name="connsiteY9" fmla="*/ 36150 h 111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109" h="1116269">
                <a:moveTo>
                  <a:pt x="2456" y="0"/>
                </a:moveTo>
                <a:lnTo>
                  <a:pt x="759109" y="0"/>
                </a:lnTo>
                <a:lnTo>
                  <a:pt x="759109" y="36150"/>
                </a:lnTo>
                <a:lnTo>
                  <a:pt x="759109" y="882536"/>
                </a:lnTo>
                <a:lnTo>
                  <a:pt x="759109" y="1116269"/>
                </a:lnTo>
                <a:lnTo>
                  <a:pt x="2456" y="1116269"/>
                </a:lnTo>
                <a:lnTo>
                  <a:pt x="2456" y="882536"/>
                </a:lnTo>
                <a:lnTo>
                  <a:pt x="0" y="882536"/>
                </a:lnTo>
                <a:lnTo>
                  <a:pt x="0" y="36150"/>
                </a:lnTo>
                <a:lnTo>
                  <a:pt x="2456" y="3615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700" dirty="0"/>
              <a:t>Подготовка заявления о передаче</a:t>
            </a:r>
          </a:p>
          <a:p>
            <a:pPr algn="ctr"/>
            <a:r>
              <a:rPr lang="ru-RU" sz="700" dirty="0"/>
              <a:t>для принудительного взыскания в ФССП</a:t>
            </a:r>
          </a:p>
        </p:txBody>
      </p:sp>
      <p:sp>
        <p:nvSpPr>
          <p:cNvPr id="164" name="Стрелка вправо 163"/>
          <p:cNvSpPr/>
          <p:nvPr/>
        </p:nvSpPr>
        <p:spPr bwMode="auto">
          <a:xfrm>
            <a:off x="5150087" y="4627414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Стрелка вправо 164"/>
          <p:cNvSpPr/>
          <p:nvPr/>
        </p:nvSpPr>
        <p:spPr bwMode="auto">
          <a:xfrm>
            <a:off x="6276041" y="4603608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Стрелка вправо 165"/>
          <p:cNvSpPr/>
          <p:nvPr/>
        </p:nvSpPr>
        <p:spPr bwMode="auto">
          <a:xfrm>
            <a:off x="3883166" y="4639603"/>
            <a:ext cx="177872" cy="110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ятно 1 168"/>
          <p:cNvSpPr/>
          <p:nvPr/>
        </p:nvSpPr>
        <p:spPr bwMode="auto">
          <a:xfrm>
            <a:off x="978801" y="1595286"/>
            <a:ext cx="323239" cy="30368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0" name="Пятно 1 169"/>
          <p:cNvSpPr/>
          <p:nvPr/>
        </p:nvSpPr>
        <p:spPr bwMode="auto">
          <a:xfrm>
            <a:off x="2048924" y="2439289"/>
            <a:ext cx="323239" cy="303686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1" name="Пятно 1 170"/>
          <p:cNvSpPr/>
          <p:nvPr/>
        </p:nvSpPr>
        <p:spPr bwMode="auto">
          <a:xfrm>
            <a:off x="4745217" y="3586814"/>
            <a:ext cx="331289" cy="303686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5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2" name="Пятно 1 171"/>
          <p:cNvSpPr/>
          <p:nvPr/>
        </p:nvSpPr>
        <p:spPr bwMode="auto">
          <a:xfrm>
            <a:off x="2475848" y="1652823"/>
            <a:ext cx="323239" cy="30368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3" name="Пятно 1 172"/>
          <p:cNvSpPr/>
          <p:nvPr/>
        </p:nvSpPr>
        <p:spPr bwMode="auto">
          <a:xfrm>
            <a:off x="3556591" y="4893556"/>
            <a:ext cx="331289" cy="303686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3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4" name="Пятно 1 173"/>
          <p:cNvSpPr/>
          <p:nvPr/>
        </p:nvSpPr>
        <p:spPr bwMode="auto">
          <a:xfrm>
            <a:off x="4767533" y="4849677"/>
            <a:ext cx="331289" cy="303686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6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60" name="Пятно 1 59"/>
          <p:cNvSpPr/>
          <p:nvPr/>
        </p:nvSpPr>
        <p:spPr bwMode="auto">
          <a:xfrm>
            <a:off x="1955416" y="1636801"/>
            <a:ext cx="323239" cy="303686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61" name="Пятно 1 60"/>
          <p:cNvSpPr/>
          <p:nvPr/>
        </p:nvSpPr>
        <p:spPr bwMode="auto">
          <a:xfrm>
            <a:off x="3768669" y="1604655"/>
            <a:ext cx="323239" cy="303686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0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4362770" y="283793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60 до  180 мин.</a:t>
            </a:r>
            <a:endParaRPr lang="ru-RU" sz="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11818" y="2497909"/>
            <a:ext cx="582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dirty="0"/>
              <a:t>От </a:t>
            </a:r>
            <a:r>
              <a:rPr lang="ru-RU" sz="600" dirty="0" smtClean="0"/>
              <a:t>10</a:t>
            </a:r>
          </a:p>
          <a:p>
            <a:pPr algn="ctr"/>
            <a:r>
              <a:rPr lang="ru-RU" sz="600" dirty="0" smtClean="0"/>
              <a:t> </a:t>
            </a:r>
            <a:r>
              <a:rPr lang="ru-RU" sz="600" dirty="0"/>
              <a:t>до </a:t>
            </a:r>
            <a:r>
              <a:rPr lang="ru-RU" sz="600" dirty="0" smtClean="0"/>
              <a:t>15 </a:t>
            </a:r>
            <a:r>
              <a:rPr lang="ru-RU" sz="600" dirty="0"/>
              <a:t>мин.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204328" y="1858616"/>
            <a:ext cx="197193" cy="540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 bwMode="auto">
          <a:xfrm>
            <a:off x="1568956" y="1783953"/>
            <a:ext cx="54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От 480 до  960 мин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8365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Пошаговое_составление_отчета_на_kick_off1 (1)</Template>
  <TotalTime>15163</TotalTime>
  <Words>1210</Words>
  <Application>Microsoft Office PowerPoint</Application>
  <DocSecurity>0</DocSecurity>
  <PresentationFormat>Произвольный</PresentationFormat>
  <Paragraphs>282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Bahnschrift SemiBold Condensed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«Оптимизация процесса формирования статистической отчетности по делам об административных правонарушениях»</vt:lpstr>
      <vt:lpstr>Организационно-распорядительные документы</vt:lpstr>
      <vt:lpstr>Команда проекта:  </vt:lpstr>
      <vt:lpstr>Паспорт проекта:  </vt:lpstr>
      <vt:lpstr>Текущие проблемы:  </vt:lpstr>
      <vt:lpstr>Карта текущего состояния процесса «Оптимизация процесса формирования статистической отчетности по делам об административных правонарушениях»</vt:lpstr>
      <vt:lpstr>Карта идеального состояния процесса «Оптимизация процесса формирования статистической отчетности по делам об административных правонарушениях»</vt:lpstr>
      <vt:lpstr>Карта целевого состояния процесса «Оптимизация процесса формирования статистической отчетности по делам об административных правонарушениях»</vt:lpstr>
      <vt:lpstr>Выявление коренных причин методом «5 Почему?»  Проблема   </vt:lpstr>
      <vt:lpstr>Пирамида проблем</vt:lpstr>
      <vt:lpstr>Презентация PowerPoint</vt:lpstr>
      <vt:lpstr>План мероприятий по реализации проекта «Оптимизация процесса формирования статистической отчетности по делам об административных правонарушениях»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subject/>
  <dc:creator>Деревцова Ксения</dc:creator>
  <cp:keywords/>
  <dc:description/>
  <cp:lastModifiedBy>Людмила Олеговна Зеликова</cp:lastModifiedBy>
  <cp:revision>182</cp:revision>
  <cp:lastPrinted>2024-08-20T07:16:15Z</cp:lastPrinted>
  <dcterms:created xsi:type="dcterms:W3CDTF">2023-06-15T02:03:41Z</dcterms:created>
  <dcterms:modified xsi:type="dcterms:W3CDTF">2024-09-26T05:29:36Z</dcterms:modified>
  <cp:category/>
  <dc:identifier/>
  <cp:contentStatus/>
  <dc:language/>
  <cp:version/>
</cp:coreProperties>
</file>